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51D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5EE3C-C3D7-4D73-A3E8-63F9CC08820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5A2F7-6C23-4CFE-9BF1-28B0CA50E5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Verify applicants before providing loans</a:t>
          </a:r>
        </a:p>
      </dgm:t>
    </dgm:pt>
    <dgm:pt modelId="{FE33AA69-0A2C-4616-A7EF-035AB9357D8A}" type="parTrans" cxnId="{4E6044DA-389B-47CD-96C5-9C1E5C539328}">
      <dgm:prSet/>
      <dgm:spPr/>
      <dgm:t>
        <a:bodyPr/>
        <a:lstStyle/>
        <a:p>
          <a:endParaRPr lang="en-US"/>
        </a:p>
      </dgm:t>
    </dgm:pt>
    <dgm:pt modelId="{E8C77C1C-6A7B-42CC-95D5-C497B8E5EE80}" type="sibTrans" cxnId="{4E6044DA-389B-47CD-96C5-9C1E5C539328}">
      <dgm:prSet/>
      <dgm:spPr/>
      <dgm:t>
        <a:bodyPr/>
        <a:lstStyle/>
        <a:p>
          <a:endParaRPr lang="en-US"/>
        </a:p>
      </dgm:t>
    </dgm:pt>
    <dgm:pt modelId="{C327362E-DDA0-42F7-818A-77FB49ACF0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Consider revisiting or improving the verification process as verified applicants also default more</a:t>
          </a:r>
        </a:p>
      </dgm:t>
    </dgm:pt>
    <dgm:pt modelId="{20C4DD50-7012-4F99-A461-C70481864E73}" type="parTrans" cxnId="{B33256FC-4858-4EFB-85AB-21061AA46AFE}">
      <dgm:prSet/>
      <dgm:spPr/>
      <dgm:t>
        <a:bodyPr/>
        <a:lstStyle/>
        <a:p>
          <a:endParaRPr lang="en-US"/>
        </a:p>
      </dgm:t>
    </dgm:pt>
    <dgm:pt modelId="{D320EE11-44BB-41E3-9D76-2477F947921E}" type="sibTrans" cxnId="{B33256FC-4858-4EFB-85AB-21061AA46AFE}">
      <dgm:prSet/>
      <dgm:spPr/>
      <dgm:t>
        <a:bodyPr/>
        <a:lstStyle/>
        <a:p>
          <a:endParaRPr lang="en-US"/>
        </a:p>
      </dgm:t>
    </dgm:pt>
    <dgm:pt modelId="{70DB6D97-A6C9-4ECF-A815-631A5016D6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Recommend applicants from Grades A and B. Applicants from Grade C and above have higher default rates</a:t>
          </a:r>
        </a:p>
      </dgm:t>
    </dgm:pt>
    <dgm:pt modelId="{D5AAE924-124F-4769-A844-3A6B4B05A5BC}" type="parTrans" cxnId="{E4813112-C986-4225-96C2-20D1B295BE88}">
      <dgm:prSet/>
      <dgm:spPr/>
      <dgm:t>
        <a:bodyPr/>
        <a:lstStyle/>
        <a:p>
          <a:endParaRPr lang="en-US"/>
        </a:p>
      </dgm:t>
    </dgm:pt>
    <dgm:pt modelId="{60FE0B3A-81EB-4358-BD71-A18F9C783131}" type="sibTrans" cxnId="{E4813112-C986-4225-96C2-20D1B295BE88}">
      <dgm:prSet/>
      <dgm:spPr/>
      <dgm:t>
        <a:bodyPr/>
        <a:lstStyle/>
        <a:p>
          <a:endParaRPr lang="en-US"/>
        </a:p>
      </dgm:t>
    </dgm:pt>
    <dgm:pt modelId="{3ABDB930-7696-4ECF-BD8C-EE58E736BC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/>
            <a:t>More caution and verification is recommended for funding higher amounts with a tenure of 60 months as they tend to default more</a:t>
          </a:r>
        </a:p>
      </dgm:t>
    </dgm:pt>
    <dgm:pt modelId="{37B697B8-40BC-4C54-8043-0C57548CA6FF}" type="parTrans" cxnId="{C8D9E6EC-B92B-42B2-A59B-20D346BCFC5B}">
      <dgm:prSet/>
      <dgm:spPr/>
      <dgm:t>
        <a:bodyPr/>
        <a:lstStyle/>
        <a:p>
          <a:endParaRPr lang="en-US"/>
        </a:p>
      </dgm:t>
    </dgm:pt>
    <dgm:pt modelId="{D851886D-4E41-4EF3-917F-DDF834F1156A}" type="sibTrans" cxnId="{C8D9E6EC-B92B-42B2-A59B-20D346BCFC5B}">
      <dgm:prSet/>
      <dgm:spPr/>
      <dgm:t>
        <a:bodyPr/>
        <a:lstStyle/>
        <a:p>
          <a:endParaRPr lang="en-US"/>
        </a:p>
      </dgm:t>
    </dgm:pt>
    <dgm:pt modelId="{344035C6-5ABE-4AF7-852E-61A831FEE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/>
            <a:t>Recommend  more controls while funding applicants with multiple open accounts as they default more</a:t>
          </a:r>
        </a:p>
      </dgm:t>
    </dgm:pt>
    <dgm:pt modelId="{F403D0DC-A635-4219-95A1-25AB9A876D9F}" type="parTrans" cxnId="{237CB53A-0B74-4DDB-B791-0805702BFF30}">
      <dgm:prSet/>
      <dgm:spPr/>
      <dgm:t>
        <a:bodyPr/>
        <a:lstStyle/>
        <a:p>
          <a:endParaRPr lang="en-US"/>
        </a:p>
      </dgm:t>
    </dgm:pt>
    <dgm:pt modelId="{BCB71040-1F6B-44AD-A921-A244D1C6409F}" type="sibTrans" cxnId="{237CB53A-0B74-4DDB-B791-0805702BFF30}">
      <dgm:prSet/>
      <dgm:spPr/>
      <dgm:t>
        <a:bodyPr/>
        <a:lstStyle/>
        <a:p>
          <a:endParaRPr lang="en-US"/>
        </a:p>
      </dgm:t>
    </dgm:pt>
    <dgm:pt modelId="{B8DF2B75-40BE-4213-B4DC-A66FA0BAB3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Recommend lower interest rates with thorough evaluation of other factors like annual income etc. before choosing higher interest rates</a:t>
          </a:r>
        </a:p>
      </dgm:t>
    </dgm:pt>
    <dgm:pt modelId="{55F77ECF-F0CD-4EBB-BC33-38D5F184972A}" type="parTrans" cxnId="{8D2F9CAA-F1A2-473F-8EE1-851A94EEF9E3}">
      <dgm:prSet/>
      <dgm:spPr/>
      <dgm:t>
        <a:bodyPr/>
        <a:lstStyle/>
        <a:p>
          <a:endParaRPr lang="en-US"/>
        </a:p>
      </dgm:t>
    </dgm:pt>
    <dgm:pt modelId="{F4109D46-F51C-432E-AF13-B06295D8D14F}" type="sibTrans" cxnId="{8D2F9CAA-F1A2-473F-8EE1-851A94EEF9E3}">
      <dgm:prSet/>
      <dgm:spPr/>
      <dgm:t>
        <a:bodyPr/>
        <a:lstStyle/>
        <a:p>
          <a:endParaRPr lang="en-US"/>
        </a:p>
      </dgm:t>
    </dgm:pt>
    <dgm:pt modelId="{89DA0E2F-87AD-448C-9D89-D594C23C7A90}" type="pres">
      <dgm:prSet presAssocID="{8CE5EE3C-C3D7-4D73-A3E8-63F9CC088201}" presName="root" presStyleCnt="0">
        <dgm:presLayoutVars>
          <dgm:dir/>
          <dgm:resizeHandles val="exact"/>
        </dgm:presLayoutVars>
      </dgm:prSet>
      <dgm:spPr/>
    </dgm:pt>
    <dgm:pt modelId="{3D93FAD3-D33B-45CC-8929-30B2380F69D6}" type="pres">
      <dgm:prSet presAssocID="{1DB5A2F7-6C23-4CFE-9BF1-28B0CA50E5DE}" presName="compNode" presStyleCnt="0"/>
      <dgm:spPr/>
    </dgm:pt>
    <dgm:pt modelId="{963A7408-A3CA-4B1D-A99C-0E1A87228760}" type="pres">
      <dgm:prSet presAssocID="{1DB5A2F7-6C23-4CFE-9BF1-28B0CA50E5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3A47C7-A5E9-4610-83D8-181EBBE435B1}" type="pres">
      <dgm:prSet presAssocID="{1DB5A2F7-6C23-4CFE-9BF1-28B0CA50E5DE}" presName="spaceRect" presStyleCnt="0"/>
      <dgm:spPr/>
    </dgm:pt>
    <dgm:pt modelId="{AF17D84D-3F54-45F4-9F09-0BE05F176877}" type="pres">
      <dgm:prSet presAssocID="{1DB5A2F7-6C23-4CFE-9BF1-28B0CA50E5DE}" presName="textRect" presStyleLbl="revTx" presStyleIdx="0" presStyleCnt="6">
        <dgm:presLayoutVars>
          <dgm:chMax val="1"/>
          <dgm:chPref val="1"/>
        </dgm:presLayoutVars>
      </dgm:prSet>
      <dgm:spPr/>
    </dgm:pt>
    <dgm:pt modelId="{7B1C140D-B65C-4E1E-9EDA-1FB80B77A9D6}" type="pres">
      <dgm:prSet presAssocID="{E8C77C1C-6A7B-42CC-95D5-C497B8E5EE80}" presName="sibTrans" presStyleCnt="0"/>
      <dgm:spPr/>
    </dgm:pt>
    <dgm:pt modelId="{08E87B77-23AF-4984-981B-F9683E09FE2D}" type="pres">
      <dgm:prSet presAssocID="{C327362E-DDA0-42F7-818A-77FB49ACF0C3}" presName="compNode" presStyleCnt="0"/>
      <dgm:spPr/>
    </dgm:pt>
    <dgm:pt modelId="{4959F815-47A5-4F7E-BCFE-96D46FA03EF9}" type="pres">
      <dgm:prSet presAssocID="{C327362E-DDA0-42F7-818A-77FB49ACF0C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3BDF14-8C42-4EB1-9B3D-CA6974A69CF2}" type="pres">
      <dgm:prSet presAssocID="{C327362E-DDA0-42F7-818A-77FB49ACF0C3}" presName="spaceRect" presStyleCnt="0"/>
      <dgm:spPr/>
    </dgm:pt>
    <dgm:pt modelId="{68560F23-952A-43AD-BB24-2D296C323C04}" type="pres">
      <dgm:prSet presAssocID="{C327362E-DDA0-42F7-818A-77FB49ACF0C3}" presName="textRect" presStyleLbl="revTx" presStyleIdx="1" presStyleCnt="6">
        <dgm:presLayoutVars>
          <dgm:chMax val="1"/>
          <dgm:chPref val="1"/>
        </dgm:presLayoutVars>
      </dgm:prSet>
      <dgm:spPr/>
    </dgm:pt>
    <dgm:pt modelId="{090177EE-DFC2-4E5C-BE73-68E96A7414C6}" type="pres">
      <dgm:prSet presAssocID="{D320EE11-44BB-41E3-9D76-2477F947921E}" presName="sibTrans" presStyleCnt="0"/>
      <dgm:spPr/>
    </dgm:pt>
    <dgm:pt modelId="{15FEFEBA-56F2-4337-8E52-44A2063B3CB4}" type="pres">
      <dgm:prSet presAssocID="{70DB6D97-A6C9-4ECF-A815-631A5016D633}" presName="compNode" presStyleCnt="0"/>
      <dgm:spPr/>
    </dgm:pt>
    <dgm:pt modelId="{EF854E6B-FACD-4F7C-92FC-1B1DECEB349F}" type="pres">
      <dgm:prSet presAssocID="{70DB6D97-A6C9-4ECF-A815-631A5016D6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FD5F76-6DB7-4A0A-9942-7D35AF20340F}" type="pres">
      <dgm:prSet presAssocID="{70DB6D97-A6C9-4ECF-A815-631A5016D633}" presName="spaceRect" presStyleCnt="0"/>
      <dgm:spPr/>
    </dgm:pt>
    <dgm:pt modelId="{D3FB9A30-8FD9-4F9A-8255-02EAD380CC0C}" type="pres">
      <dgm:prSet presAssocID="{70DB6D97-A6C9-4ECF-A815-631A5016D633}" presName="textRect" presStyleLbl="revTx" presStyleIdx="2" presStyleCnt="6">
        <dgm:presLayoutVars>
          <dgm:chMax val="1"/>
          <dgm:chPref val="1"/>
        </dgm:presLayoutVars>
      </dgm:prSet>
      <dgm:spPr/>
    </dgm:pt>
    <dgm:pt modelId="{14329C0C-27B3-4836-926B-A420B637CE57}" type="pres">
      <dgm:prSet presAssocID="{60FE0B3A-81EB-4358-BD71-A18F9C783131}" presName="sibTrans" presStyleCnt="0"/>
      <dgm:spPr/>
    </dgm:pt>
    <dgm:pt modelId="{6725B011-4A8B-4D62-B7F4-34CB7CA72C38}" type="pres">
      <dgm:prSet presAssocID="{3ABDB930-7696-4ECF-BD8C-EE58E736BC6F}" presName="compNode" presStyleCnt="0"/>
      <dgm:spPr/>
    </dgm:pt>
    <dgm:pt modelId="{36EF5108-9B9E-41D1-8780-A5A5D9EC61CB}" type="pres">
      <dgm:prSet presAssocID="{3ABDB930-7696-4ECF-BD8C-EE58E736BC6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8628A4B-93BD-4AC3-8423-30B656EA4499}" type="pres">
      <dgm:prSet presAssocID="{3ABDB930-7696-4ECF-BD8C-EE58E736BC6F}" presName="spaceRect" presStyleCnt="0"/>
      <dgm:spPr/>
    </dgm:pt>
    <dgm:pt modelId="{057BC765-C552-4918-BBB4-3D893DA948F4}" type="pres">
      <dgm:prSet presAssocID="{3ABDB930-7696-4ECF-BD8C-EE58E736BC6F}" presName="textRect" presStyleLbl="revTx" presStyleIdx="3" presStyleCnt="6">
        <dgm:presLayoutVars>
          <dgm:chMax val="1"/>
          <dgm:chPref val="1"/>
        </dgm:presLayoutVars>
      </dgm:prSet>
      <dgm:spPr/>
    </dgm:pt>
    <dgm:pt modelId="{A0CA06C5-0008-4677-B8CE-EF706D13874C}" type="pres">
      <dgm:prSet presAssocID="{D851886D-4E41-4EF3-917F-DDF834F1156A}" presName="sibTrans" presStyleCnt="0"/>
      <dgm:spPr/>
    </dgm:pt>
    <dgm:pt modelId="{1B87C09A-868F-4778-9F70-7867F7CFD174}" type="pres">
      <dgm:prSet presAssocID="{344035C6-5ABE-4AF7-852E-61A831FEE614}" presName="compNode" presStyleCnt="0"/>
      <dgm:spPr/>
    </dgm:pt>
    <dgm:pt modelId="{371F3FC4-8527-426D-8BA1-D49F94279A25}" type="pres">
      <dgm:prSet presAssocID="{344035C6-5ABE-4AF7-852E-61A831FEE6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8512A4D-8175-4EF1-8C4A-8DF70EC5B74D}" type="pres">
      <dgm:prSet presAssocID="{344035C6-5ABE-4AF7-852E-61A831FEE614}" presName="spaceRect" presStyleCnt="0"/>
      <dgm:spPr/>
    </dgm:pt>
    <dgm:pt modelId="{DC0EA1FD-C72E-4025-B45E-215DA0D9E2F2}" type="pres">
      <dgm:prSet presAssocID="{344035C6-5ABE-4AF7-852E-61A831FEE614}" presName="textRect" presStyleLbl="revTx" presStyleIdx="4" presStyleCnt="6">
        <dgm:presLayoutVars>
          <dgm:chMax val="1"/>
          <dgm:chPref val="1"/>
        </dgm:presLayoutVars>
      </dgm:prSet>
      <dgm:spPr/>
    </dgm:pt>
    <dgm:pt modelId="{FDABD77C-4C34-4A5B-A910-AB4C3C1E725D}" type="pres">
      <dgm:prSet presAssocID="{BCB71040-1F6B-44AD-A921-A244D1C6409F}" presName="sibTrans" presStyleCnt="0"/>
      <dgm:spPr/>
    </dgm:pt>
    <dgm:pt modelId="{04D14A4D-780D-440E-A1BF-57A9DF3A4CDB}" type="pres">
      <dgm:prSet presAssocID="{B8DF2B75-40BE-4213-B4DC-A66FA0BAB33E}" presName="compNode" presStyleCnt="0"/>
      <dgm:spPr/>
    </dgm:pt>
    <dgm:pt modelId="{A63A47CC-90BD-4BE6-BF32-3112BC149CF2}" type="pres">
      <dgm:prSet presAssocID="{B8DF2B75-40BE-4213-B4DC-A66FA0BAB3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D51420E-5A67-4B75-A5DD-BFA291EFDEC6}" type="pres">
      <dgm:prSet presAssocID="{B8DF2B75-40BE-4213-B4DC-A66FA0BAB33E}" presName="spaceRect" presStyleCnt="0"/>
      <dgm:spPr/>
    </dgm:pt>
    <dgm:pt modelId="{4E9AE4A9-A577-46E3-AA8C-EB1704096738}" type="pres">
      <dgm:prSet presAssocID="{B8DF2B75-40BE-4213-B4DC-A66FA0BAB3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4813112-C986-4225-96C2-20D1B295BE88}" srcId="{8CE5EE3C-C3D7-4D73-A3E8-63F9CC088201}" destId="{70DB6D97-A6C9-4ECF-A815-631A5016D633}" srcOrd="2" destOrd="0" parTransId="{D5AAE924-124F-4769-A844-3A6B4B05A5BC}" sibTransId="{60FE0B3A-81EB-4358-BD71-A18F9C783131}"/>
    <dgm:cxn modelId="{237CB53A-0B74-4DDB-B791-0805702BFF30}" srcId="{8CE5EE3C-C3D7-4D73-A3E8-63F9CC088201}" destId="{344035C6-5ABE-4AF7-852E-61A831FEE614}" srcOrd="4" destOrd="0" parTransId="{F403D0DC-A635-4219-95A1-25AB9A876D9F}" sibTransId="{BCB71040-1F6B-44AD-A921-A244D1C6409F}"/>
    <dgm:cxn modelId="{68BC2764-D469-478C-96F3-424BBDA620E4}" type="presOf" srcId="{344035C6-5ABE-4AF7-852E-61A831FEE614}" destId="{DC0EA1FD-C72E-4025-B45E-215DA0D9E2F2}" srcOrd="0" destOrd="0" presId="urn:microsoft.com/office/officeart/2018/2/layout/IconLabelList"/>
    <dgm:cxn modelId="{788C8474-8812-4243-86B8-01F3A07955DE}" type="presOf" srcId="{3ABDB930-7696-4ECF-BD8C-EE58E736BC6F}" destId="{057BC765-C552-4918-BBB4-3D893DA948F4}" srcOrd="0" destOrd="0" presId="urn:microsoft.com/office/officeart/2018/2/layout/IconLabelList"/>
    <dgm:cxn modelId="{BF377883-BD14-4184-8746-2BD87DC2646C}" type="presOf" srcId="{8CE5EE3C-C3D7-4D73-A3E8-63F9CC088201}" destId="{89DA0E2F-87AD-448C-9D89-D594C23C7A90}" srcOrd="0" destOrd="0" presId="urn:microsoft.com/office/officeart/2018/2/layout/IconLabelList"/>
    <dgm:cxn modelId="{F991939B-E87F-400B-AA0A-B898B8C35A66}" type="presOf" srcId="{B8DF2B75-40BE-4213-B4DC-A66FA0BAB33E}" destId="{4E9AE4A9-A577-46E3-AA8C-EB1704096738}" srcOrd="0" destOrd="0" presId="urn:microsoft.com/office/officeart/2018/2/layout/IconLabelList"/>
    <dgm:cxn modelId="{8D2F9CAA-F1A2-473F-8EE1-851A94EEF9E3}" srcId="{8CE5EE3C-C3D7-4D73-A3E8-63F9CC088201}" destId="{B8DF2B75-40BE-4213-B4DC-A66FA0BAB33E}" srcOrd="5" destOrd="0" parTransId="{55F77ECF-F0CD-4EBB-BC33-38D5F184972A}" sibTransId="{F4109D46-F51C-432E-AF13-B06295D8D14F}"/>
    <dgm:cxn modelId="{4E6044DA-389B-47CD-96C5-9C1E5C539328}" srcId="{8CE5EE3C-C3D7-4D73-A3E8-63F9CC088201}" destId="{1DB5A2F7-6C23-4CFE-9BF1-28B0CA50E5DE}" srcOrd="0" destOrd="0" parTransId="{FE33AA69-0A2C-4616-A7EF-035AB9357D8A}" sibTransId="{E8C77C1C-6A7B-42CC-95D5-C497B8E5EE80}"/>
    <dgm:cxn modelId="{CA254CE5-EE14-4F53-A996-104EC13B5E69}" type="presOf" srcId="{C327362E-DDA0-42F7-818A-77FB49ACF0C3}" destId="{68560F23-952A-43AD-BB24-2D296C323C04}" srcOrd="0" destOrd="0" presId="urn:microsoft.com/office/officeart/2018/2/layout/IconLabelList"/>
    <dgm:cxn modelId="{C8D9E6EC-B92B-42B2-A59B-20D346BCFC5B}" srcId="{8CE5EE3C-C3D7-4D73-A3E8-63F9CC088201}" destId="{3ABDB930-7696-4ECF-BD8C-EE58E736BC6F}" srcOrd="3" destOrd="0" parTransId="{37B697B8-40BC-4C54-8043-0C57548CA6FF}" sibTransId="{D851886D-4E41-4EF3-917F-DDF834F1156A}"/>
    <dgm:cxn modelId="{326AA4F9-6127-4B13-8D52-4FE0663558A6}" type="presOf" srcId="{70DB6D97-A6C9-4ECF-A815-631A5016D633}" destId="{D3FB9A30-8FD9-4F9A-8255-02EAD380CC0C}" srcOrd="0" destOrd="0" presId="urn:microsoft.com/office/officeart/2018/2/layout/IconLabelList"/>
    <dgm:cxn modelId="{EB74EAF9-5C69-4791-BDE8-0A3FAACD9CF6}" type="presOf" srcId="{1DB5A2F7-6C23-4CFE-9BF1-28B0CA50E5DE}" destId="{AF17D84D-3F54-45F4-9F09-0BE05F176877}" srcOrd="0" destOrd="0" presId="urn:microsoft.com/office/officeart/2018/2/layout/IconLabelList"/>
    <dgm:cxn modelId="{B33256FC-4858-4EFB-85AB-21061AA46AFE}" srcId="{8CE5EE3C-C3D7-4D73-A3E8-63F9CC088201}" destId="{C327362E-DDA0-42F7-818A-77FB49ACF0C3}" srcOrd="1" destOrd="0" parTransId="{20C4DD50-7012-4F99-A461-C70481864E73}" sibTransId="{D320EE11-44BB-41E3-9D76-2477F947921E}"/>
    <dgm:cxn modelId="{D26ED0AF-EC1B-471D-92F1-CA9EBC469D78}" type="presParOf" srcId="{89DA0E2F-87AD-448C-9D89-D594C23C7A90}" destId="{3D93FAD3-D33B-45CC-8929-30B2380F69D6}" srcOrd="0" destOrd="0" presId="urn:microsoft.com/office/officeart/2018/2/layout/IconLabelList"/>
    <dgm:cxn modelId="{52ED6D7D-86F3-44ED-A329-395A6305EDF8}" type="presParOf" srcId="{3D93FAD3-D33B-45CC-8929-30B2380F69D6}" destId="{963A7408-A3CA-4B1D-A99C-0E1A87228760}" srcOrd="0" destOrd="0" presId="urn:microsoft.com/office/officeart/2018/2/layout/IconLabelList"/>
    <dgm:cxn modelId="{F5385B40-3CA7-4C4C-9C84-3CC44AB4B3CE}" type="presParOf" srcId="{3D93FAD3-D33B-45CC-8929-30B2380F69D6}" destId="{EE3A47C7-A5E9-4610-83D8-181EBBE435B1}" srcOrd="1" destOrd="0" presId="urn:microsoft.com/office/officeart/2018/2/layout/IconLabelList"/>
    <dgm:cxn modelId="{23871B43-250B-420E-8EF2-A927CB57C893}" type="presParOf" srcId="{3D93FAD3-D33B-45CC-8929-30B2380F69D6}" destId="{AF17D84D-3F54-45F4-9F09-0BE05F176877}" srcOrd="2" destOrd="0" presId="urn:microsoft.com/office/officeart/2018/2/layout/IconLabelList"/>
    <dgm:cxn modelId="{C156C446-110C-4449-A5B7-C61A468692C3}" type="presParOf" srcId="{89DA0E2F-87AD-448C-9D89-D594C23C7A90}" destId="{7B1C140D-B65C-4E1E-9EDA-1FB80B77A9D6}" srcOrd="1" destOrd="0" presId="urn:microsoft.com/office/officeart/2018/2/layout/IconLabelList"/>
    <dgm:cxn modelId="{275FA443-24E4-4418-A1E0-4E73C052351D}" type="presParOf" srcId="{89DA0E2F-87AD-448C-9D89-D594C23C7A90}" destId="{08E87B77-23AF-4984-981B-F9683E09FE2D}" srcOrd="2" destOrd="0" presId="urn:microsoft.com/office/officeart/2018/2/layout/IconLabelList"/>
    <dgm:cxn modelId="{8D9729E6-2DED-481C-A697-E00A235E803D}" type="presParOf" srcId="{08E87B77-23AF-4984-981B-F9683E09FE2D}" destId="{4959F815-47A5-4F7E-BCFE-96D46FA03EF9}" srcOrd="0" destOrd="0" presId="urn:microsoft.com/office/officeart/2018/2/layout/IconLabelList"/>
    <dgm:cxn modelId="{72CAF4EA-CEC9-46D0-B296-80161F3EA900}" type="presParOf" srcId="{08E87B77-23AF-4984-981B-F9683E09FE2D}" destId="{B83BDF14-8C42-4EB1-9B3D-CA6974A69CF2}" srcOrd="1" destOrd="0" presId="urn:microsoft.com/office/officeart/2018/2/layout/IconLabelList"/>
    <dgm:cxn modelId="{FF87B627-68F1-4619-BB82-5531F88CC6AB}" type="presParOf" srcId="{08E87B77-23AF-4984-981B-F9683E09FE2D}" destId="{68560F23-952A-43AD-BB24-2D296C323C04}" srcOrd="2" destOrd="0" presId="urn:microsoft.com/office/officeart/2018/2/layout/IconLabelList"/>
    <dgm:cxn modelId="{5CED33CC-1E56-4310-BC19-F477CF965221}" type="presParOf" srcId="{89DA0E2F-87AD-448C-9D89-D594C23C7A90}" destId="{090177EE-DFC2-4E5C-BE73-68E96A7414C6}" srcOrd="3" destOrd="0" presId="urn:microsoft.com/office/officeart/2018/2/layout/IconLabelList"/>
    <dgm:cxn modelId="{63D562F4-1906-4204-88B5-A68732F3FB67}" type="presParOf" srcId="{89DA0E2F-87AD-448C-9D89-D594C23C7A90}" destId="{15FEFEBA-56F2-4337-8E52-44A2063B3CB4}" srcOrd="4" destOrd="0" presId="urn:microsoft.com/office/officeart/2018/2/layout/IconLabelList"/>
    <dgm:cxn modelId="{9034A42B-A33D-479C-86D9-10A6A53593C1}" type="presParOf" srcId="{15FEFEBA-56F2-4337-8E52-44A2063B3CB4}" destId="{EF854E6B-FACD-4F7C-92FC-1B1DECEB349F}" srcOrd="0" destOrd="0" presId="urn:microsoft.com/office/officeart/2018/2/layout/IconLabelList"/>
    <dgm:cxn modelId="{ED8F05FB-E1D3-46FD-A50C-4E65E1E7E09B}" type="presParOf" srcId="{15FEFEBA-56F2-4337-8E52-44A2063B3CB4}" destId="{87FD5F76-6DB7-4A0A-9942-7D35AF20340F}" srcOrd="1" destOrd="0" presId="urn:microsoft.com/office/officeart/2018/2/layout/IconLabelList"/>
    <dgm:cxn modelId="{14F5A371-8C69-4753-832E-49E1E6F83120}" type="presParOf" srcId="{15FEFEBA-56F2-4337-8E52-44A2063B3CB4}" destId="{D3FB9A30-8FD9-4F9A-8255-02EAD380CC0C}" srcOrd="2" destOrd="0" presId="urn:microsoft.com/office/officeart/2018/2/layout/IconLabelList"/>
    <dgm:cxn modelId="{EDE404CB-6F45-4357-8F49-0841C20E4402}" type="presParOf" srcId="{89DA0E2F-87AD-448C-9D89-D594C23C7A90}" destId="{14329C0C-27B3-4836-926B-A420B637CE57}" srcOrd="5" destOrd="0" presId="urn:microsoft.com/office/officeart/2018/2/layout/IconLabelList"/>
    <dgm:cxn modelId="{9D9797B8-46BE-48BE-B11E-F686820CDE45}" type="presParOf" srcId="{89DA0E2F-87AD-448C-9D89-D594C23C7A90}" destId="{6725B011-4A8B-4D62-B7F4-34CB7CA72C38}" srcOrd="6" destOrd="0" presId="urn:microsoft.com/office/officeart/2018/2/layout/IconLabelList"/>
    <dgm:cxn modelId="{EAEF10DB-3818-44EC-9D4D-777CA1BAE11F}" type="presParOf" srcId="{6725B011-4A8B-4D62-B7F4-34CB7CA72C38}" destId="{36EF5108-9B9E-41D1-8780-A5A5D9EC61CB}" srcOrd="0" destOrd="0" presId="urn:microsoft.com/office/officeart/2018/2/layout/IconLabelList"/>
    <dgm:cxn modelId="{3865EEBE-79A5-4D42-8D77-1EECB7677C1A}" type="presParOf" srcId="{6725B011-4A8B-4D62-B7F4-34CB7CA72C38}" destId="{18628A4B-93BD-4AC3-8423-30B656EA4499}" srcOrd="1" destOrd="0" presId="urn:microsoft.com/office/officeart/2018/2/layout/IconLabelList"/>
    <dgm:cxn modelId="{10625971-8474-4C60-B14D-6F30170918DB}" type="presParOf" srcId="{6725B011-4A8B-4D62-B7F4-34CB7CA72C38}" destId="{057BC765-C552-4918-BBB4-3D893DA948F4}" srcOrd="2" destOrd="0" presId="urn:microsoft.com/office/officeart/2018/2/layout/IconLabelList"/>
    <dgm:cxn modelId="{CD685A94-F2FF-46F6-867C-DFB1FA9EB07A}" type="presParOf" srcId="{89DA0E2F-87AD-448C-9D89-D594C23C7A90}" destId="{A0CA06C5-0008-4677-B8CE-EF706D13874C}" srcOrd="7" destOrd="0" presId="urn:microsoft.com/office/officeart/2018/2/layout/IconLabelList"/>
    <dgm:cxn modelId="{417B165C-5286-4BE2-BB1E-55D7880568D4}" type="presParOf" srcId="{89DA0E2F-87AD-448C-9D89-D594C23C7A90}" destId="{1B87C09A-868F-4778-9F70-7867F7CFD174}" srcOrd="8" destOrd="0" presId="urn:microsoft.com/office/officeart/2018/2/layout/IconLabelList"/>
    <dgm:cxn modelId="{7917CFD8-1AF8-4221-9D34-890BD67EBE67}" type="presParOf" srcId="{1B87C09A-868F-4778-9F70-7867F7CFD174}" destId="{371F3FC4-8527-426D-8BA1-D49F94279A25}" srcOrd="0" destOrd="0" presId="urn:microsoft.com/office/officeart/2018/2/layout/IconLabelList"/>
    <dgm:cxn modelId="{399805F3-1292-4A9E-AD1D-F320FDAC0DE2}" type="presParOf" srcId="{1B87C09A-868F-4778-9F70-7867F7CFD174}" destId="{E8512A4D-8175-4EF1-8C4A-8DF70EC5B74D}" srcOrd="1" destOrd="0" presId="urn:microsoft.com/office/officeart/2018/2/layout/IconLabelList"/>
    <dgm:cxn modelId="{0EA58984-7E64-4460-A8CE-1EAD2B6E15DC}" type="presParOf" srcId="{1B87C09A-868F-4778-9F70-7867F7CFD174}" destId="{DC0EA1FD-C72E-4025-B45E-215DA0D9E2F2}" srcOrd="2" destOrd="0" presId="urn:microsoft.com/office/officeart/2018/2/layout/IconLabelList"/>
    <dgm:cxn modelId="{384BB338-19D0-4B1C-B6DA-31DEA19BF33C}" type="presParOf" srcId="{89DA0E2F-87AD-448C-9D89-D594C23C7A90}" destId="{FDABD77C-4C34-4A5B-A910-AB4C3C1E725D}" srcOrd="9" destOrd="0" presId="urn:microsoft.com/office/officeart/2018/2/layout/IconLabelList"/>
    <dgm:cxn modelId="{CAF87BF4-D084-4D2A-A1D7-43578025A1C0}" type="presParOf" srcId="{89DA0E2F-87AD-448C-9D89-D594C23C7A90}" destId="{04D14A4D-780D-440E-A1BF-57A9DF3A4CDB}" srcOrd="10" destOrd="0" presId="urn:microsoft.com/office/officeart/2018/2/layout/IconLabelList"/>
    <dgm:cxn modelId="{EAC78260-51DB-4342-93A0-C6BEE8FD24DB}" type="presParOf" srcId="{04D14A4D-780D-440E-A1BF-57A9DF3A4CDB}" destId="{A63A47CC-90BD-4BE6-BF32-3112BC149CF2}" srcOrd="0" destOrd="0" presId="urn:microsoft.com/office/officeart/2018/2/layout/IconLabelList"/>
    <dgm:cxn modelId="{B4870975-77E1-4A43-B1F3-708A8583889D}" type="presParOf" srcId="{04D14A4D-780D-440E-A1BF-57A9DF3A4CDB}" destId="{0D51420E-5A67-4B75-A5DD-BFA291EFDEC6}" srcOrd="1" destOrd="0" presId="urn:microsoft.com/office/officeart/2018/2/layout/IconLabelList"/>
    <dgm:cxn modelId="{F41A218A-6584-4354-B08B-662A34276C8B}" type="presParOf" srcId="{04D14A4D-780D-440E-A1BF-57A9DF3A4CDB}" destId="{4E9AE4A9-A577-46E3-AA8C-EB17040967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5EE3C-C3D7-4D73-A3E8-63F9CC08820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5A2F7-6C23-4CFE-9BF1-28B0CA50E5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Recommend caution while funding small businesses in general and specially in income range below 50K</a:t>
          </a:r>
          <a:endParaRPr lang="en-IN" sz="1000" dirty="0"/>
        </a:p>
      </dgm:t>
    </dgm:pt>
    <dgm:pt modelId="{FE33AA69-0A2C-4616-A7EF-035AB9357D8A}" type="parTrans" cxnId="{4E6044DA-389B-47CD-96C5-9C1E5C539328}">
      <dgm:prSet/>
      <dgm:spPr/>
      <dgm:t>
        <a:bodyPr/>
        <a:lstStyle/>
        <a:p>
          <a:endParaRPr lang="en-US"/>
        </a:p>
      </dgm:t>
    </dgm:pt>
    <dgm:pt modelId="{E8C77C1C-6A7B-42CC-95D5-C497B8E5EE80}" type="sibTrans" cxnId="{4E6044DA-389B-47CD-96C5-9C1E5C539328}">
      <dgm:prSet/>
      <dgm:spPr/>
      <dgm:t>
        <a:bodyPr/>
        <a:lstStyle/>
        <a:p>
          <a:endParaRPr lang="en-US"/>
        </a:p>
      </dgm:t>
    </dgm:pt>
    <dgm:pt modelId="{C327362E-DDA0-42F7-818A-77FB49ACF0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Loans borrowed for education and renewable energy also default more. More verification/controls to be exercised in these categories</a:t>
          </a:r>
          <a:endParaRPr lang="en-IN" sz="1000" dirty="0"/>
        </a:p>
      </dgm:t>
    </dgm:pt>
    <dgm:pt modelId="{20C4DD50-7012-4F99-A461-C70481864E73}" type="parTrans" cxnId="{B33256FC-4858-4EFB-85AB-21061AA46AFE}">
      <dgm:prSet/>
      <dgm:spPr/>
      <dgm:t>
        <a:bodyPr/>
        <a:lstStyle/>
        <a:p>
          <a:endParaRPr lang="en-US"/>
        </a:p>
      </dgm:t>
    </dgm:pt>
    <dgm:pt modelId="{D320EE11-44BB-41E3-9D76-2477F947921E}" type="sibTrans" cxnId="{B33256FC-4858-4EFB-85AB-21061AA46AFE}">
      <dgm:prSet/>
      <dgm:spPr/>
      <dgm:t>
        <a:bodyPr/>
        <a:lstStyle/>
        <a:p>
          <a:endParaRPr lang="en-US"/>
        </a:p>
      </dgm:t>
    </dgm:pt>
    <dgm:pt modelId="{70DB6D97-A6C9-4ECF-A815-631A5016D6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Loans funded with amounts 12K and above default more in all income groups specially in 6-10Y+.  A better verification process needs to be exercised here</a:t>
          </a:r>
          <a:endParaRPr lang="en-IN" sz="1000" dirty="0"/>
        </a:p>
      </dgm:t>
    </dgm:pt>
    <dgm:pt modelId="{D5AAE924-124F-4769-A844-3A6B4B05A5BC}" type="parTrans" cxnId="{E4813112-C986-4225-96C2-20D1B295BE88}">
      <dgm:prSet/>
      <dgm:spPr/>
      <dgm:t>
        <a:bodyPr/>
        <a:lstStyle/>
        <a:p>
          <a:endParaRPr lang="en-US"/>
        </a:p>
      </dgm:t>
    </dgm:pt>
    <dgm:pt modelId="{60FE0B3A-81EB-4358-BD71-A18F9C783131}" type="sibTrans" cxnId="{E4813112-C986-4225-96C2-20D1B295BE88}">
      <dgm:prSet/>
      <dgm:spPr/>
      <dgm:t>
        <a:bodyPr/>
        <a:lstStyle/>
        <a:p>
          <a:endParaRPr lang="en-US"/>
        </a:p>
      </dgm:t>
    </dgm:pt>
    <dgm:pt modelId="{3ABDB930-7696-4ECF-BD8C-EE58E736BC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/>
            <a:t>Recommend Not to fund applicants with Inquiries in last 6 months</a:t>
          </a:r>
          <a:endParaRPr lang="en-IN" sz="1000" dirty="0"/>
        </a:p>
      </dgm:t>
    </dgm:pt>
    <dgm:pt modelId="{37B697B8-40BC-4C54-8043-0C57548CA6FF}" type="parTrans" cxnId="{C8D9E6EC-B92B-42B2-A59B-20D346BCFC5B}">
      <dgm:prSet/>
      <dgm:spPr/>
      <dgm:t>
        <a:bodyPr/>
        <a:lstStyle/>
        <a:p>
          <a:endParaRPr lang="en-US"/>
        </a:p>
      </dgm:t>
    </dgm:pt>
    <dgm:pt modelId="{D851886D-4E41-4EF3-917F-DDF834F1156A}" type="sibTrans" cxnId="{C8D9E6EC-B92B-42B2-A59B-20D346BCFC5B}">
      <dgm:prSet/>
      <dgm:spPr/>
      <dgm:t>
        <a:bodyPr/>
        <a:lstStyle/>
        <a:p>
          <a:endParaRPr lang="en-US"/>
        </a:p>
      </dgm:t>
    </dgm:pt>
    <dgm:pt modelId="{344035C6-5ABE-4AF7-852E-61A831FEE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/>
            <a:t>Recommend Not to consider applicants with public records and public record bankruptcies</a:t>
          </a:r>
          <a:endParaRPr lang="en-IN" sz="1000"/>
        </a:p>
        <a:p>
          <a:pPr>
            <a:lnSpc>
              <a:spcPct val="100000"/>
            </a:lnSpc>
          </a:pPr>
          <a:endParaRPr lang="en-US" sz="1000" dirty="0"/>
        </a:p>
      </dgm:t>
    </dgm:pt>
    <dgm:pt modelId="{F403D0DC-A635-4219-95A1-25AB9A876D9F}" type="parTrans" cxnId="{237CB53A-0B74-4DDB-B791-0805702BFF30}">
      <dgm:prSet/>
      <dgm:spPr/>
      <dgm:t>
        <a:bodyPr/>
        <a:lstStyle/>
        <a:p>
          <a:endParaRPr lang="en-US"/>
        </a:p>
      </dgm:t>
    </dgm:pt>
    <dgm:pt modelId="{BCB71040-1F6B-44AD-A921-A244D1C6409F}" type="sibTrans" cxnId="{237CB53A-0B74-4DDB-B791-0805702BFF30}">
      <dgm:prSet/>
      <dgm:spPr/>
      <dgm:t>
        <a:bodyPr/>
        <a:lstStyle/>
        <a:p>
          <a:endParaRPr lang="en-US"/>
        </a:p>
      </dgm:t>
    </dgm:pt>
    <dgm:pt modelId="{B8DF2B75-40BE-4213-B4DC-A66FA0BAB3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Recommend more verification for applicants coming from  Nebraska, Nevada Idaho, California and Florida</a:t>
          </a:r>
          <a:endParaRPr lang="en-IN" sz="1000" dirty="0"/>
        </a:p>
      </dgm:t>
    </dgm:pt>
    <dgm:pt modelId="{55F77ECF-F0CD-4EBB-BC33-38D5F184972A}" type="parTrans" cxnId="{8D2F9CAA-F1A2-473F-8EE1-851A94EEF9E3}">
      <dgm:prSet/>
      <dgm:spPr/>
      <dgm:t>
        <a:bodyPr/>
        <a:lstStyle/>
        <a:p>
          <a:endParaRPr lang="en-US"/>
        </a:p>
      </dgm:t>
    </dgm:pt>
    <dgm:pt modelId="{F4109D46-F51C-432E-AF13-B06295D8D14F}" type="sibTrans" cxnId="{8D2F9CAA-F1A2-473F-8EE1-851A94EEF9E3}">
      <dgm:prSet/>
      <dgm:spPr/>
      <dgm:t>
        <a:bodyPr/>
        <a:lstStyle/>
        <a:p>
          <a:endParaRPr lang="en-US"/>
        </a:p>
      </dgm:t>
    </dgm:pt>
    <dgm:pt modelId="{89DA0E2F-87AD-448C-9D89-D594C23C7A90}" type="pres">
      <dgm:prSet presAssocID="{8CE5EE3C-C3D7-4D73-A3E8-63F9CC088201}" presName="root" presStyleCnt="0">
        <dgm:presLayoutVars>
          <dgm:dir/>
          <dgm:resizeHandles val="exact"/>
        </dgm:presLayoutVars>
      </dgm:prSet>
      <dgm:spPr/>
    </dgm:pt>
    <dgm:pt modelId="{3D93FAD3-D33B-45CC-8929-30B2380F69D6}" type="pres">
      <dgm:prSet presAssocID="{1DB5A2F7-6C23-4CFE-9BF1-28B0CA50E5DE}" presName="compNode" presStyleCnt="0"/>
      <dgm:spPr/>
    </dgm:pt>
    <dgm:pt modelId="{963A7408-A3CA-4B1D-A99C-0E1A87228760}" type="pres">
      <dgm:prSet presAssocID="{1DB5A2F7-6C23-4CFE-9BF1-28B0CA50E5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Of Directors with solid fill"/>
        </a:ext>
      </dgm:extLst>
    </dgm:pt>
    <dgm:pt modelId="{EE3A47C7-A5E9-4610-83D8-181EBBE435B1}" type="pres">
      <dgm:prSet presAssocID="{1DB5A2F7-6C23-4CFE-9BF1-28B0CA50E5DE}" presName="spaceRect" presStyleCnt="0"/>
      <dgm:spPr/>
    </dgm:pt>
    <dgm:pt modelId="{AF17D84D-3F54-45F4-9F09-0BE05F176877}" type="pres">
      <dgm:prSet presAssocID="{1DB5A2F7-6C23-4CFE-9BF1-28B0CA50E5DE}" presName="textRect" presStyleLbl="revTx" presStyleIdx="0" presStyleCnt="6">
        <dgm:presLayoutVars>
          <dgm:chMax val="1"/>
          <dgm:chPref val="1"/>
        </dgm:presLayoutVars>
      </dgm:prSet>
      <dgm:spPr/>
    </dgm:pt>
    <dgm:pt modelId="{7B1C140D-B65C-4E1E-9EDA-1FB80B77A9D6}" type="pres">
      <dgm:prSet presAssocID="{E8C77C1C-6A7B-42CC-95D5-C497B8E5EE80}" presName="sibTrans" presStyleCnt="0"/>
      <dgm:spPr/>
    </dgm:pt>
    <dgm:pt modelId="{08E87B77-23AF-4984-981B-F9683E09FE2D}" type="pres">
      <dgm:prSet presAssocID="{C327362E-DDA0-42F7-818A-77FB49ACF0C3}" presName="compNode" presStyleCnt="0"/>
      <dgm:spPr/>
    </dgm:pt>
    <dgm:pt modelId="{4959F815-47A5-4F7E-BCFE-96D46FA03EF9}" type="pres">
      <dgm:prSet presAssocID="{C327362E-DDA0-42F7-818A-77FB49ACF0C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pack with solid fill"/>
        </a:ext>
      </dgm:extLst>
    </dgm:pt>
    <dgm:pt modelId="{B83BDF14-8C42-4EB1-9B3D-CA6974A69CF2}" type="pres">
      <dgm:prSet presAssocID="{C327362E-DDA0-42F7-818A-77FB49ACF0C3}" presName="spaceRect" presStyleCnt="0"/>
      <dgm:spPr/>
    </dgm:pt>
    <dgm:pt modelId="{68560F23-952A-43AD-BB24-2D296C323C04}" type="pres">
      <dgm:prSet presAssocID="{C327362E-DDA0-42F7-818A-77FB49ACF0C3}" presName="textRect" presStyleLbl="revTx" presStyleIdx="1" presStyleCnt="6">
        <dgm:presLayoutVars>
          <dgm:chMax val="1"/>
          <dgm:chPref val="1"/>
        </dgm:presLayoutVars>
      </dgm:prSet>
      <dgm:spPr/>
    </dgm:pt>
    <dgm:pt modelId="{090177EE-DFC2-4E5C-BE73-68E96A7414C6}" type="pres">
      <dgm:prSet presAssocID="{D320EE11-44BB-41E3-9D76-2477F947921E}" presName="sibTrans" presStyleCnt="0"/>
      <dgm:spPr/>
    </dgm:pt>
    <dgm:pt modelId="{15FEFEBA-56F2-4337-8E52-44A2063B3CB4}" type="pres">
      <dgm:prSet presAssocID="{70DB6D97-A6C9-4ECF-A815-631A5016D633}" presName="compNode" presStyleCnt="0"/>
      <dgm:spPr/>
    </dgm:pt>
    <dgm:pt modelId="{EF854E6B-FACD-4F7C-92FC-1B1DECEB349F}" type="pres">
      <dgm:prSet presAssocID="{70DB6D97-A6C9-4ECF-A815-631A5016D6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87FD5F76-6DB7-4A0A-9942-7D35AF20340F}" type="pres">
      <dgm:prSet presAssocID="{70DB6D97-A6C9-4ECF-A815-631A5016D633}" presName="spaceRect" presStyleCnt="0"/>
      <dgm:spPr/>
    </dgm:pt>
    <dgm:pt modelId="{D3FB9A30-8FD9-4F9A-8255-02EAD380CC0C}" type="pres">
      <dgm:prSet presAssocID="{70DB6D97-A6C9-4ECF-A815-631A5016D633}" presName="textRect" presStyleLbl="revTx" presStyleIdx="2" presStyleCnt="6">
        <dgm:presLayoutVars>
          <dgm:chMax val="1"/>
          <dgm:chPref val="1"/>
        </dgm:presLayoutVars>
      </dgm:prSet>
      <dgm:spPr/>
    </dgm:pt>
    <dgm:pt modelId="{14329C0C-27B3-4836-926B-A420B637CE57}" type="pres">
      <dgm:prSet presAssocID="{60FE0B3A-81EB-4358-BD71-A18F9C783131}" presName="sibTrans" presStyleCnt="0"/>
      <dgm:spPr/>
    </dgm:pt>
    <dgm:pt modelId="{6725B011-4A8B-4D62-B7F4-34CB7CA72C38}" type="pres">
      <dgm:prSet presAssocID="{3ABDB930-7696-4ECF-BD8C-EE58E736BC6F}" presName="compNode" presStyleCnt="0"/>
      <dgm:spPr/>
    </dgm:pt>
    <dgm:pt modelId="{36EF5108-9B9E-41D1-8780-A5A5D9EC61CB}" type="pres">
      <dgm:prSet presAssocID="{3ABDB930-7696-4ECF-BD8C-EE58E736BC6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 with solid fill"/>
        </a:ext>
      </dgm:extLst>
    </dgm:pt>
    <dgm:pt modelId="{18628A4B-93BD-4AC3-8423-30B656EA4499}" type="pres">
      <dgm:prSet presAssocID="{3ABDB930-7696-4ECF-BD8C-EE58E736BC6F}" presName="spaceRect" presStyleCnt="0"/>
      <dgm:spPr/>
    </dgm:pt>
    <dgm:pt modelId="{057BC765-C552-4918-BBB4-3D893DA948F4}" type="pres">
      <dgm:prSet presAssocID="{3ABDB930-7696-4ECF-BD8C-EE58E736BC6F}" presName="textRect" presStyleLbl="revTx" presStyleIdx="3" presStyleCnt="6">
        <dgm:presLayoutVars>
          <dgm:chMax val="1"/>
          <dgm:chPref val="1"/>
        </dgm:presLayoutVars>
      </dgm:prSet>
      <dgm:spPr/>
    </dgm:pt>
    <dgm:pt modelId="{A0CA06C5-0008-4677-B8CE-EF706D13874C}" type="pres">
      <dgm:prSet presAssocID="{D851886D-4E41-4EF3-917F-DDF834F1156A}" presName="sibTrans" presStyleCnt="0"/>
      <dgm:spPr/>
    </dgm:pt>
    <dgm:pt modelId="{1B87C09A-868F-4778-9F70-7867F7CFD174}" type="pres">
      <dgm:prSet presAssocID="{344035C6-5ABE-4AF7-852E-61A831FEE614}" presName="compNode" presStyleCnt="0"/>
      <dgm:spPr/>
    </dgm:pt>
    <dgm:pt modelId="{371F3FC4-8527-426D-8BA1-D49F94279A25}" type="pres">
      <dgm:prSet presAssocID="{344035C6-5ABE-4AF7-852E-61A831FEE6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E8512A4D-8175-4EF1-8C4A-8DF70EC5B74D}" type="pres">
      <dgm:prSet presAssocID="{344035C6-5ABE-4AF7-852E-61A831FEE614}" presName="spaceRect" presStyleCnt="0"/>
      <dgm:spPr/>
    </dgm:pt>
    <dgm:pt modelId="{DC0EA1FD-C72E-4025-B45E-215DA0D9E2F2}" type="pres">
      <dgm:prSet presAssocID="{344035C6-5ABE-4AF7-852E-61A831FEE614}" presName="textRect" presStyleLbl="revTx" presStyleIdx="4" presStyleCnt="6">
        <dgm:presLayoutVars>
          <dgm:chMax val="1"/>
          <dgm:chPref val="1"/>
        </dgm:presLayoutVars>
      </dgm:prSet>
      <dgm:spPr/>
    </dgm:pt>
    <dgm:pt modelId="{FDABD77C-4C34-4A5B-A910-AB4C3C1E725D}" type="pres">
      <dgm:prSet presAssocID="{BCB71040-1F6B-44AD-A921-A244D1C6409F}" presName="sibTrans" presStyleCnt="0"/>
      <dgm:spPr/>
    </dgm:pt>
    <dgm:pt modelId="{04D14A4D-780D-440E-A1BF-57A9DF3A4CDB}" type="pres">
      <dgm:prSet presAssocID="{B8DF2B75-40BE-4213-B4DC-A66FA0BAB33E}" presName="compNode" presStyleCnt="0"/>
      <dgm:spPr/>
    </dgm:pt>
    <dgm:pt modelId="{A63A47CC-90BD-4BE6-BF32-3112BC149CF2}" type="pres">
      <dgm:prSet presAssocID="{B8DF2B75-40BE-4213-B4DC-A66FA0BAB3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 with solid fill"/>
        </a:ext>
      </dgm:extLst>
    </dgm:pt>
    <dgm:pt modelId="{0D51420E-5A67-4B75-A5DD-BFA291EFDEC6}" type="pres">
      <dgm:prSet presAssocID="{B8DF2B75-40BE-4213-B4DC-A66FA0BAB33E}" presName="spaceRect" presStyleCnt="0"/>
      <dgm:spPr/>
    </dgm:pt>
    <dgm:pt modelId="{4E9AE4A9-A577-46E3-AA8C-EB1704096738}" type="pres">
      <dgm:prSet presAssocID="{B8DF2B75-40BE-4213-B4DC-A66FA0BAB3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4813112-C986-4225-96C2-20D1B295BE88}" srcId="{8CE5EE3C-C3D7-4D73-A3E8-63F9CC088201}" destId="{70DB6D97-A6C9-4ECF-A815-631A5016D633}" srcOrd="2" destOrd="0" parTransId="{D5AAE924-124F-4769-A844-3A6B4B05A5BC}" sibTransId="{60FE0B3A-81EB-4358-BD71-A18F9C783131}"/>
    <dgm:cxn modelId="{6B164C24-2E41-4309-BE36-5609B1CEDA69}" type="presOf" srcId="{3ABDB930-7696-4ECF-BD8C-EE58E736BC6F}" destId="{057BC765-C552-4918-BBB4-3D893DA948F4}" srcOrd="0" destOrd="0" presId="urn:microsoft.com/office/officeart/2018/2/layout/IconLabelList"/>
    <dgm:cxn modelId="{45A54126-5F2D-4362-9F8D-CB46A326429A}" type="presOf" srcId="{70DB6D97-A6C9-4ECF-A815-631A5016D633}" destId="{D3FB9A30-8FD9-4F9A-8255-02EAD380CC0C}" srcOrd="0" destOrd="0" presId="urn:microsoft.com/office/officeart/2018/2/layout/IconLabelList"/>
    <dgm:cxn modelId="{237CB53A-0B74-4DDB-B791-0805702BFF30}" srcId="{8CE5EE3C-C3D7-4D73-A3E8-63F9CC088201}" destId="{344035C6-5ABE-4AF7-852E-61A831FEE614}" srcOrd="4" destOrd="0" parTransId="{F403D0DC-A635-4219-95A1-25AB9A876D9F}" sibTransId="{BCB71040-1F6B-44AD-A921-A244D1C6409F}"/>
    <dgm:cxn modelId="{8BC80259-5E3A-48B4-86F7-6515F817DBFA}" type="presOf" srcId="{8CE5EE3C-C3D7-4D73-A3E8-63F9CC088201}" destId="{89DA0E2F-87AD-448C-9D89-D594C23C7A90}" srcOrd="0" destOrd="0" presId="urn:microsoft.com/office/officeart/2018/2/layout/IconLabelList"/>
    <dgm:cxn modelId="{0668927C-AD73-4A85-9E52-2204016FFC57}" type="presOf" srcId="{344035C6-5ABE-4AF7-852E-61A831FEE614}" destId="{DC0EA1FD-C72E-4025-B45E-215DA0D9E2F2}" srcOrd="0" destOrd="0" presId="urn:microsoft.com/office/officeart/2018/2/layout/IconLabelList"/>
    <dgm:cxn modelId="{E123337F-F136-4E66-B7DA-60569AFE8453}" type="presOf" srcId="{B8DF2B75-40BE-4213-B4DC-A66FA0BAB33E}" destId="{4E9AE4A9-A577-46E3-AA8C-EB1704096738}" srcOrd="0" destOrd="0" presId="urn:microsoft.com/office/officeart/2018/2/layout/IconLabelList"/>
    <dgm:cxn modelId="{8D2F9CAA-F1A2-473F-8EE1-851A94EEF9E3}" srcId="{8CE5EE3C-C3D7-4D73-A3E8-63F9CC088201}" destId="{B8DF2B75-40BE-4213-B4DC-A66FA0BAB33E}" srcOrd="5" destOrd="0" parTransId="{55F77ECF-F0CD-4EBB-BC33-38D5F184972A}" sibTransId="{F4109D46-F51C-432E-AF13-B06295D8D14F}"/>
    <dgm:cxn modelId="{4E6044DA-389B-47CD-96C5-9C1E5C539328}" srcId="{8CE5EE3C-C3D7-4D73-A3E8-63F9CC088201}" destId="{1DB5A2F7-6C23-4CFE-9BF1-28B0CA50E5DE}" srcOrd="0" destOrd="0" parTransId="{FE33AA69-0A2C-4616-A7EF-035AB9357D8A}" sibTransId="{E8C77C1C-6A7B-42CC-95D5-C497B8E5EE80}"/>
    <dgm:cxn modelId="{62BDC8E0-2034-46E2-A6DA-4A82494D8225}" type="presOf" srcId="{1DB5A2F7-6C23-4CFE-9BF1-28B0CA50E5DE}" destId="{AF17D84D-3F54-45F4-9F09-0BE05F176877}" srcOrd="0" destOrd="0" presId="urn:microsoft.com/office/officeart/2018/2/layout/IconLabelList"/>
    <dgm:cxn modelId="{C8D9E6EC-B92B-42B2-A59B-20D346BCFC5B}" srcId="{8CE5EE3C-C3D7-4D73-A3E8-63F9CC088201}" destId="{3ABDB930-7696-4ECF-BD8C-EE58E736BC6F}" srcOrd="3" destOrd="0" parTransId="{37B697B8-40BC-4C54-8043-0C57548CA6FF}" sibTransId="{D851886D-4E41-4EF3-917F-DDF834F1156A}"/>
    <dgm:cxn modelId="{E520AFEE-5685-42A4-A69E-C3841F990A85}" type="presOf" srcId="{C327362E-DDA0-42F7-818A-77FB49ACF0C3}" destId="{68560F23-952A-43AD-BB24-2D296C323C04}" srcOrd="0" destOrd="0" presId="urn:microsoft.com/office/officeart/2018/2/layout/IconLabelList"/>
    <dgm:cxn modelId="{B33256FC-4858-4EFB-85AB-21061AA46AFE}" srcId="{8CE5EE3C-C3D7-4D73-A3E8-63F9CC088201}" destId="{C327362E-DDA0-42F7-818A-77FB49ACF0C3}" srcOrd="1" destOrd="0" parTransId="{20C4DD50-7012-4F99-A461-C70481864E73}" sibTransId="{D320EE11-44BB-41E3-9D76-2477F947921E}"/>
    <dgm:cxn modelId="{F2D50209-6BD5-4CC7-84DF-762FFD969F5A}" type="presParOf" srcId="{89DA0E2F-87AD-448C-9D89-D594C23C7A90}" destId="{3D93FAD3-D33B-45CC-8929-30B2380F69D6}" srcOrd="0" destOrd="0" presId="urn:microsoft.com/office/officeart/2018/2/layout/IconLabelList"/>
    <dgm:cxn modelId="{9B874832-C55D-4570-824F-82165F0BC72D}" type="presParOf" srcId="{3D93FAD3-D33B-45CC-8929-30B2380F69D6}" destId="{963A7408-A3CA-4B1D-A99C-0E1A87228760}" srcOrd="0" destOrd="0" presId="urn:microsoft.com/office/officeart/2018/2/layout/IconLabelList"/>
    <dgm:cxn modelId="{64C1C04D-C6CB-4C4B-8B00-5A4B1A89972F}" type="presParOf" srcId="{3D93FAD3-D33B-45CC-8929-30B2380F69D6}" destId="{EE3A47C7-A5E9-4610-83D8-181EBBE435B1}" srcOrd="1" destOrd="0" presId="urn:microsoft.com/office/officeart/2018/2/layout/IconLabelList"/>
    <dgm:cxn modelId="{EE21FD1A-5AE7-4BDB-80A6-4C32F20A7722}" type="presParOf" srcId="{3D93FAD3-D33B-45CC-8929-30B2380F69D6}" destId="{AF17D84D-3F54-45F4-9F09-0BE05F176877}" srcOrd="2" destOrd="0" presId="urn:microsoft.com/office/officeart/2018/2/layout/IconLabelList"/>
    <dgm:cxn modelId="{8612BF27-008B-41DA-8671-DF243508EEDE}" type="presParOf" srcId="{89DA0E2F-87AD-448C-9D89-D594C23C7A90}" destId="{7B1C140D-B65C-4E1E-9EDA-1FB80B77A9D6}" srcOrd="1" destOrd="0" presId="urn:microsoft.com/office/officeart/2018/2/layout/IconLabelList"/>
    <dgm:cxn modelId="{83043A99-3032-491D-9F60-3F6246E03731}" type="presParOf" srcId="{89DA0E2F-87AD-448C-9D89-D594C23C7A90}" destId="{08E87B77-23AF-4984-981B-F9683E09FE2D}" srcOrd="2" destOrd="0" presId="urn:microsoft.com/office/officeart/2018/2/layout/IconLabelList"/>
    <dgm:cxn modelId="{95A4CCAF-8397-471B-A177-39DDA5D68815}" type="presParOf" srcId="{08E87B77-23AF-4984-981B-F9683E09FE2D}" destId="{4959F815-47A5-4F7E-BCFE-96D46FA03EF9}" srcOrd="0" destOrd="0" presId="urn:microsoft.com/office/officeart/2018/2/layout/IconLabelList"/>
    <dgm:cxn modelId="{EB37C27E-55F8-4FE4-B0D2-9E86CF86E64F}" type="presParOf" srcId="{08E87B77-23AF-4984-981B-F9683E09FE2D}" destId="{B83BDF14-8C42-4EB1-9B3D-CA6974A69CF2}" srcOrd="1" destOrd="0" presId="urn:microsoft.com/office/officeart/2018/2/layout/IconLabelList"/>
    <dgm:cxn modelId="{06D4275D-0330-46BB-829E-BFF3F5EFB454}" type="presParOf" srcId="{08E87B77-23AF-4984-981B-F9683E09FE2D}" destId="{68560F23-952A-43AD-BB24-2D296C323C04}" srcOrd="2" destOrd="0" presId="urn:microsoft.com/office/officeart/2018/2/layout/IconLabelList"/>
    <dgm:cxn modelId="{2471291D-9E48-4A6D-AD13-3C36358B3F61}" type="presParOf" srcId="{89DA0E2F-87AD-448C-9D89-D594C23C7A90}" destId="{090177EE-DFC2-4E5C-BE73-68E96A7414C6}" srcOrd="3" destOrd="0" presId="urn:microsoft.com/office/officeart/2018/2/layout/IconLabelList"/>
    <dgm:cxn modelId="{5DDA1BAC-4697-4E7F-8A9B-FC5FD7D14DD5}" type="presParOf" srcId="{89DA0E2F-87AD-448C-9D89-D594C23C7A90}" destId="{15FEFEBA-56F2-4337-8E52-44A2063B3CB4}" srcOrd="4" destOrd="0" presId="urn:microsoft.com/office/officeart/2018/2/layout/IconLabelList"/>
    <dgm:cxn modelId="{1ECC722C-F16C-45F9-9AF0-E47D63B53386}" type="presParOf" srcId="{15FEFEBA-56F2-4337-8E52-44A2063B3CB4}" destId="{EF854E6B-FACD-4F7C-92FC-1B1DECEB349F}" srcOrd="0" destOrd="0" presId="urn:microsoft.com/office/officeart/2018/2/layout/IconLabelList"/>
    <dgm:cxn modelId="{609A8A00-FF0E-44CE-9C93-BE25484FF169}" type="presParOf" srcId="{15FEFEBA-56F2-4337-8E52-44A2063B3CB4}" destId="{87FD5F76-6DB7-4A0A-9942-7D35AF20340F}" srcOrd="1" destOrd="0" presId="urn:microsoft.com/office/officeart/2018/2/layout/IconLabelList"/>
    <dgm:cxn modelId="{C684E1A7-FA1D-455A-8AD5-4E6D842869A6}" type="presParOf" srcId="{15FEFEBA-56F2-4337-8E52-44A2063B3CB4}" destId="{D3FB9A30-8FD9-4F9A-8255-02EAD380CC0C}" srcOrd="2" destOrd="0" presId="urn:microsoft.com/office/officeart/2018/2/layout/IconLabelList"/>
    <dgm:cxn modelId="{75B8693D-F024-4032-B097-EB2D3ECE016E}" type="presParOf" srcId="{89DA0E2F-87AD-448C-9D89-D594C23C7A90}" destId="{14329C0C-27B3-4836-926B-A420B637CE57}" srcOrd="5" destOrd="0" presId="urn:microsoft.com/office/officeart/2018/2/layout/IconLabelList"/>
    <dgm:cxn modelId="{BAC93681-FCA9-4AAE-8707-207FAC9CE13B}" type="presParOf" srcId="{89DA0E2F-87AD-448C-9D89-D594C23C7A90}" destId="{6725B011-4A8B-4D62-B7F4-34CB7CA72C38}" srcOrd="6" destOrd="0" presId="urn:microsoft.com/office/officeart/2018/2/layout/IconLabelList"/>
    <dgm:cxn modelId="{9B82CAFE-1F16-4A0A-A825-2710CED0C13E}" type="presParOf" srcId="{6725B011-4A8B-4D62-B7F4-34CB7CA72C38}" destId="{36EF5108-9B9E-41D1-8780-A5A5D9EC61CB}" srcOrd="0" destOrd="0" presId="urn:microsoft.com/office/officeart/2018/2/layout/IconLabelList"/>
    <dgm:cxn modelId="{9A580BD9-D5DE-43C3-B069-E91F6F21A7BD}" type="presParOf" srcId="{6725B011-4A8B-4D62-B7F4-34CB7CA72C38}" destId="{18628A4B-93BD-4AC3-8423-30B656EA4499}" srcOrd="1" destOrd="0" presId="urn:microsoft.com/office/officeart/2018/2/layout/IconLabelList"/>
    <dgm:cxn modelId="{318CE535-21E9-4406-BD11-46A4C52DAE8C}" type="presParOf" srcId="{6725B011-4A8B-4D62-B7F4-34CB7CA72C38}" destId="{057BC765-C552-4918-BBB4-3D893DA948F4}" srcOrd="2" destOrd="0" presId="urn:microsoft.com/office/officeart/2018/2/layout/IconLabelList"/>
    <dgm:cxn modelId="{8B577C06-C116-4DAC-ABE5-2CB75FA1C669}" type="presParOf" srcId="{89DA0E2F-87AD-448C-9D89-D594C23C7A90}" destId="{A0CA06C5-0008-4677-B8CE-EF706D13874C}" srcOrd="7" destOrd="0" presId="urn:microsoft.com/office/officeart/2018/2/layout/IconLabelList"/>
    <dgm:cxn modelId="{326747D7-4C42-4CAB-818D-93C40F22DD3C}" type="presParOf" srcId="{89DA0E2F-87AD-448C-9D89-D594C23C7A90}" destId="{1B87C09A-868F-4778-9F70-7867F7CFD174}" srcOrd="8" destOrd="0" presId="urn:microsoft.com/office/officeart/2018/2/layout/IconLabelList"/>
    <dgm:cxn modelId="{6E61EEAE-2105-4FD9-B0E1-15A18A37499F}" type="presParOf" srcId="{1B87C09A-868F-4778-9F70-7867F7CFD174}" destId="{371F3FC4-8527-426D-8BA1-D49F94279A25}" srcOrd="0" destOrd="0" presId="urn:microsoft.com/office/officeart/2018/2/layout/IconLabelList"/>
    <dgm:cxn modelId="{EDC08B56-F17C-4814-8E6E-DFA56CAFCD5F}" type="presParOf" srcId="{1B87C09A-868F-4778-9F70-7867F7CFD174}" destId="{E8512A4D-8175-4EF1-8C4A-8DF70EC5B74D}" srcOrd="1" destOrd="0" presId="urn:microsoft.com/office/officeart/2018/2/layout/IconLabelList"/>
    <dgm:cxn modelId="{148048B2-2D52-4E6D-A744-2CB7F6C07A2A}" type="presParOf" srcId="{1B87C09A-868F-4778-9F70-7867F7CFD174}" destId="{DC0EA1FD-C72E-4025-B45E-215DA0D9E2F2}" srcOrd="2" destOrd="0" presId="urn:microsoft.com/office/officeart/2018/2/layout/IconLabelList"/>
    <dgm:cxn modelId="{DB1DE3FC-81C3-4717-B27F-4B7289797388}" type="presParOf" srcId="{89DA0E2F-87AD-448C-9D89-D594C23C7A90}" destId="{FDABD77C-4C34-4A5B-A910-AB4C3C1E725D}" srcOrd="9" destOrd="0" presId="urn:microsoft.com/office/officeart/2018/2/layout/IconLabelList"/>
    <dgm:cxn modelId="{35660E20-6A8E-468A-A0D2-E9CA3E51FDCF}" type="presParOf" srcId="{89DA0E2F-87AD-448C-9D89-D594C23C7A90}" destId="{04D14A4D-780D-440E-A1BF-57A9DF3A4CDB}" srcOrd="10" destOrd="0" presId="urn:microsoft.com/office/officeart/2018/2/layout/IconLabelList"/>
    <dgm:cxn modelId="{12349181-01A5-4BF4-850B-09B39FA254F3}" type="presParOf" srcId="{04D14A4D-780D-440E-A1BF-57A9DF3A4CDB}" destId="{A63A47CC-90BD-4BE6-BF32-3112BC149CF2}" srcOrd="0" destOrd="0" presId="urn:microsoft.com/office/officeart/2018/2/layout/IconLabelList"/>
    <dgm:cxn modelId="{312098B0-FE61-4B47-ADAE-D0774368C6F4}" type="presParOf" srcId="{04D14A4D-780D-440E-A1BF-57A9DF3A4CDB}" destId="{0D51420E-5A67-4B75-A5DD-BFA291EFDEC6}" srcOrd="1" destOrd="0" presId="urn:microsoft.com/office/officeart/2018/2/layout/IconLabelList"/>
    <dgm:cxn modelId="{BAF14508-425F-4E60-8BC1-46F21DB2D942}" type="presParOf" srcId="{04D14A4D-780D-440E-A1BF-57A9DF3A4CDB}" destId="{4E9AE4A9-A577-46E3-AA8C-EB17040967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A7408-A3CA-4B1D-A99C-0E1A87228760}">
      <dsp:nvSpPr>
        <dsp:cNvPr id="0" name=""/>
        <dsp:cNvSpPr/>
      </dsp:nvSpPr>
      <dsp:spPr>
        <a:xfrm>
          <a:off x="412837" y="561987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D84D-3F54-45F4-9F09-0BE05F176877}">
      <dsp:nvSpPr>
        <dsp:cNvPr id="0" name=""/>
        <dsp:cNvSpPr/>
      </dsp:nvSpPr>
      <dsp:spPr>
        <a:xfrm>
          <a:off x="1948" y="1498616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Verify applicants before providing loans</a:t>
          </a:r>
        </a:p>
      </dsp:txBody>
      <dsp:txXfrm>
        <a:off x="1948" y="1498616"/>
        <a:ext cx="1494140" cy="653686"/>
      </dsp:txXfrm>
    </dsp:sp>
    <dsp:sp modelId="{4959F815-47A5-4F7E-BCFE-96D46FA03EF9}">
      <dsp:nvSpPr>
        <dsp:cNvPr id="0" name=""/>
        <dsp:cNvSpPr/>
      </dsp:nvSpPr>
      <dsp:spPr>
        <a:xfrm>
          <a:off x="2168452" y="561987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0F23-952A-43AD-BB24-2D296C323C04}">
      <dsp:nvSpPr>
        <dsp:cNvPr id="0" name=""/>
        <dsp:cNvSpPr/>
      </dsp:nvSpPr>
      <dsp:spPr>
        <a:xfrm>
          <a:off x="1757564" y="1498616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Consider revisiting or improving the verification process as verified applicants also default more</a:t>
          </a:r>
        </a:p>
      </dsp:txBody>
      <dsp:txXfrm>
        <a:off x="1757564" y="1498616"/>
        <a:ext cx="1494140" cy="653686"/>
      </dsp:txXfrm>
    </dsp:sp>
    <dsp:sp modelId="{EF854E6B-FACD-4F7C-92FC-1B1DECEB349F}">
      <dsp:nvSpPr>
        <dsp:cNvPr id="0" name=""/>
        <dsp:cNvSpPr/>
      </dsp:nvSpPr>
      <dsp:spPr>
        <a:xfrm>
          <a:off x="3924068" y="561987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B9A30-8FD9-4F9A-8255-02EAD380CC0C}">
      <dsp:nvSpPr>
        <dsp:cNvPr id="0" name=""/>
        <dsp:cNvSpPr/>
      </dsp:nvSpPr>
      <dsp:spPr>
        <a:xfrm>
          <a:off x="3513179" y="1498616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 applicants from Grades A and B. Applicants from Grade C and above have higher default rates</a:t>
          </a:r>
        </a:p>
      </dsp:txBody>
      <dsp:txXfrm>
        <a:off x="3513179" y="1498616"/>
        <a:ext cx="1494140" cy="653686"/>
      </dsp:txXfrm>
    </dsp:sp>
    <dsp:sp modelId="{36EF5108-9B9E-41D1-8780-A5A5D9EC61CB}">
      <dsp:nvSpPr>
        <dsp:cNvPr id="0" name=""/>
        <dsp:cNvSpPr/>
      </dsp:nvSpPr>
      <dsp:spPr>
        <a:xfrm>
          <a:off x="412837" y="2525838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C765-C552-4918-BBB4-3D893DA948F4}">
      <dsp:nvSpPr>
        <dsp:cNvPr id="0" name=""/>
        <dsp:cNvSpPr/>
      </dsp:nvSpPr>
      <dsp:spPr>
        <a:xfrm>
          <a:off x="1948" y="3462468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More caution and verification is recommended for funding higher amounts with a tenure of 60 months as they tend to default more</a:t>
          </a:r>
        </a:p>
      </dsp:txBody>
      <dsp:txXfrm>
        <a:off x="1948" y="3462468"/>
        <a:ext cx="1494140" cy="653686"/>
      </dsp:txXfrm>
    </dsp:sp>
    <dsp:sp modelId="{371F3FC4-8527-426D-8BA1-D49F94279A25}">
      <dsp:nvSpPr>
        <dsp:cNvPr id="0" name=""/>
        <dsp:cNvSpPr/>
      </dsp:nvSpPr>
      <dsp:spPr>
        <a:xfrm>
          <a:off x="2168452" y="2525838"/>
          <a:ext cx="672363" cy="672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EA1FD-C72E-4025-B45E-215DA0D9E2F2}">
      <dsp:nvSpPr>
        <dsp:cNvPr id="0" name=""/>
        <dsp:cNvSpPr/>
      </dsp:nvSpPr>
      <dsp:spPr>
        <a:xfrm>
          <a:off x="1757564" y="3462468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Recommend  more controls while funding applicants with multiple open accounts as they default more</a:t>
          </a:r>
        </a:p>
      </dsp:txBody>
      <dsp:txXfrm>
        <a:off x="1757564" y="3462468"/>
        <a:ext cx="1494140" cy="653686"/>
      </dsp:txXfrm>
    </dsp:sp>
    <dsp:sp modelId="{A63A47CC-90BD-4BE6-BF32-3112BC149CF2}">
      <dsp:nvSpPr>
        <dsp:cNvPr id="0" name=""/>
        <dsp:cNvSpPr/>
      </dsp:nvSpPr>
      <dsp:spPr>
        <a:xfrm>
          <a:off x="3924068" y="2525838"/>
          <a:ext cx="672363" cy="6723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E4A9-A577-46E3-AA8C-EB1704096738}">
      <dsp:nvSpPr>
        <dsp:cNvPr id="0" name=""/>
        <dsp:cNvSpPr/>
      </dsp:nvSpPr>
      <dsp:spPr>
        <a:xfrm>
          <a:off x="3513179" y="3462468"/>
          <a:ext cx="1494140" cy="65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 lower interest rates with thorough evaluation of other factors like annual income etc. before choosing higher interest rates</a:t>
          </a:r>
        </a:p>
      </dsp:txBody>
      <dsp:txXfrm>
        <a:off x="3513179" y="3462468"/>
        <a:ext cx="1494140" cy="65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A7408-A3CA-4B1D-A99C-0E1A87228760}">
      <dsp:nvSpPr>
        <dsp:cNvPr id="0" name=""/>
        <dsp:cNvSpPr/>
      </dsp:nvSpPr>
      <dsp:spPr>
        <a:xfrm>
          <a:off x="412837" y="426267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D84D-3F54-45F4-9F09-0BE05F176877}">
      <dsp:nvSpPr>
        <dsp:cNvPr id="0" name=""/>
        <dsp:cNvSpPr/>
      </dsp:nvSpPr>
      <dsp:spPr>
        <a:xfrm>
          <a:off x="1948" y="1379764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 caution while funding small businesses in general and specially in income range below 50K</a:t>
          </a:r>
          <a:endParaRPr lang="en-IN" sz="1000" kern="1200" dirty="0"/>
        </a:p>
      </dsp:txBody>
      <dsp:txXfrm>
        <a:off x="1948" y="1379764"/>
        <a:ext cx="1494140" cy="776252"/>
      </dsp:txXfrm>
    </dsp:sp>
    <dsp:sp modelId="{4959F815-47A5-4F7E-BCFE-96D46FA03EF9}">
      <dsp:nvSpPr>
        <dsp:cNvPr id="0" name=""/>
        <dsp:cNvSpPr/>
      </dsp:nvSpPr>
      <dsp:spPr>
        <a:xfrm>
          <a:off x="2168452" y="426267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0F23-952A-43AD-BB24-2D296C323C04}">
      <dsp:nvSpPr>
        <dsp:cNvPr id="0" name=""/>
        <dsp:cNvSpPr/>
      </dsp:nvSpPr>
      <dsp:spPr>
        <a:xfrm>
          <a:off x="1757564" y="1379764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Loans borrowed for education and renewable energy also default more. More verification/controls to be exercised in these categories</a:t>
          </a:r>
          <a:endParaRPr lang="en-IN" sz="1000" kern="1200" dirty="0"/>
        </a:p>
      </dsp:txBody>
      <dsp:txXfrm>
        <a:off x="1757564" y="1379764"/>
        <a:ext cx="1494140" cy="776252"/>
      </dsp:txXfrm>
    </dsp:sp>
    <dsp:sp modelId="{EF854E6B-FACD-4F7C-92FC-1B1DECEB349F}">
      <dsp:nvSpPr>
        <dsp:cNvPr id="0" name=""/>
        <dsp:cNvSpPr/>
      </dsp:nvSpPr>
      <dsp:spPr>
        <a:xfrm>
          <a:off x="3924068" y="426267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B9A30-8FD9-4F9A-8255-02EAD380CC0C}">
      <dsp:nvSpPr>
        <dsp:cNvPr id="0" name=""/>
        <dsp:cNvSpPr/>
      </dsp:nvSpPr>
      <dsp:spPr>
        <a:xfrm>
          <a:off x="3513179" y="1379764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Loans funded with amounts 12K and above default more in all income groups specially in 6-10Y+.  A better verification process needs to be exercised here</a:t>
          </a:r>
          <a:endParaRPr lang="en-IN" sz="1000" kern="1200" dirty="0"/>
        </a:p>
      </dsp:txBody>
      <dsp:txXfrm>
        <a:off x="3513179" y="1379764"/>
        <a:ext cx="1494140" cy="776252"/>
      </dsp:txXfrm>
    </dsp:sp>
    <dsp:sp modelId="{36EF5108-9B9E-41D1-8780-A5A5D9EC61CB}">
      <dsp:nvSpPr>
        <dsp:cNvPr id="0" name=""/>
        <dsp:cNvSpPr/>
      </dsp:nvSpPr>
      <dsp:spPr>
        <a:xfrm>
          <a:off x="412837" y="2529552"/>
          <a:ext cx="672363" cy="672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C765-C552-4918-BBB4-3D893DA948F4}">
      <dsp:nvSpPr>
        <dsp:cNvPr id="0" name=""/>
        <dsp:cNvSpPr/>
      </dsp:nvSpPr>
      <dsp:spPr>
        <a:xfrm>
          <a:off x="1948" y="3483050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Recommend Not to fund applicants with Inquiries in last 6 months</a:t>
          </a:r>
          <a:endParaRPr lang="en-IN" sz="1000" kern="1200" dirty="0"/>
        </a:p>
      </dsp:txBody>
      <dsp:txXfrm>
        <a:off x="1948" y="3483050"/>
        <a:ext cx="1494140" cy="776252"/>
      </dsp:txXfrm>
    </dsp:sp>
    <dsp:sp modelId="{371F3FC4-8527-426D-8BA1-D49F94279A25}">
      <dsp:nvSpPr>
        <dsp:cNvPr id="0" name=""/>
        <dsp:cNvSpPr/>
      </dsp:nvSpPr>
      <dsp:spPr>
        <a:xfrm>
          <a:off x="2168452" y="2529552"/>
          <a:ext cx="672363" cy="672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EA1FD-C72E-4025-B45E-215DA0D9E2F2}">
      <dsp:nvSpPr>
        <dsp:cNvPr id="0" name=""/>
        <dsp:cNvSpPr/>
      </dsp:nvSpPr>
      <dsp:spPr>
        <a:xfrm>
          <a:off x="1757564" y="3483050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Recommend Not to consider applicants with public records and public record bankruptcies</a:t>
          </a:r>
          <a:endParaRPr lang="en-IN" sz="1000" kern="1200"/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757564" y="3483050"/>
        <a:ext cx="1494140" cy="776252"/>
      </dsp:txXfrm>
    </dsp:sp>
    <dsp:sp modelId="{A63A47CC-90BD-4BE6-BF32-3112BC149CF2}">
      <dsp:nvSpPr>
        <dsp:cNvPr id="0" name=""/>
        <dsp:cNvSpPr/>
      </dsp:nvSpPr>
      <dsp:spPr>
        <a:xfrm>
          <a:off x="3924068" y="2529552"/>
          <a:ext cx="672363" cy="6723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E4A9-A577-46E3-AA8C-EB1704096738}">
      <dsp:nvSpPr>
        <dsp:cNvPr id="0" name=""/>
        <dsp:cNvSpPr/>
      </dsp:nvSpPr>
      <dsp:spPr>
        <a:xfrm>
          <a:off x="3513179" y="3483050"/>
          <a:ext cx="1494140" cy="7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Recommend more verification for applicants coming from  Nebraska, Nevada Idaho, California and Florida</a:t>
          </a:r>
          <a:endParaRPr lang="en-IN" sz="1000" kern="1200" dirty="0"/>
        </a:p>
      </dsp:txBody>
      <dsp:txXfrm>
        <a:off x="3513179" y="3483050"/>
        <a:ext cx="1494140" cy="776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5BFC-3AA7-4655-E2AA-0FF0541F8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543A-3319-10B7-87BE-D4356746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EE8F-BE4E-A37D-79AA-19904436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8B44-156C-DC17-0383-6F6FE673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EF5B-1140-ADAE-626D-BD145CAB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7E18-D466-90F7-B0C6-B7DF0C8A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6B302-3EF4-9D4C-403B-6A34D38B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285B-8AFA-69D9-B2A4-9E41448C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991C-2A1C-9FAD-F5EB-0DC77C00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A06D-6231-E046-C316-3A2124DA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6411-52AB-5E87-02FE-542A222B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C9C2-DB7A-E9CF-5DA7-4812E12F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D7E6-EC69-38C3-010D-1D9BA3D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72F6-7380-F5B1-0DC7-FA7B9C75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9972-433F-4B94-9D56-46C7BCCF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4FBC-0BE2-8A90-2B99-DAFB2FD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228A-ACB0-F699-7D2A-A3EB1C4D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111F-E0BC-6EB1-EB94-B1EC2FF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877D-FB8C-3C1C-F3C1-EC84FF0C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2D2F-9F3D-F066-7F21-D1B062B9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A4E4-5753-9E9B-7D54-3352BE85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B744-4B80-F481-56EC-26ACCA18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EB1A-53CB-1732-41CE-35581AC8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BB6F-5574-DD42-333E-FA698D87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B40A-08DA-16BF-9D9D-21441A3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9752-28D3-F9D2-102A-714F07CD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791C-FFE2-94A0-FA58-CDFAD7531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0165-E51F-D4DF-E0BF-DB67EAF4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6FB4-C14F-F1D9-157E-86A8AF5D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FA4A6-5D29-14F5-764E-9740E01F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CD4E-7CB6-5661-C402-4533C776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2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9C2-CA20-0FB8-6502-1B6DDF5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92212-4BED-09ED-2DA3-A9E01BBF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7432-03BB-026F-010A-F33E6575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62F6B-C36E-0A59-8AFF-4A3F114D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FBAF1-ECED-B4EB-7D27-AB0722AB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4C2C1-8A00-8C61-1752-0F475010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6B7B-477A-B3AB-0ECE-1D6BA65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18586-1CC1-F606-0B3C-670CB644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ABE8-070F-A3C2-A3C4-7734DB53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531C7-12A2-819A-A745-CE2564FC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DB565-70EF-5174-5880-0F509AD9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F26C-EFE6-FFA8-2176-70E277C7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BF2EF-68A0-6E4B-4A52-03FF9E2A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CC1B7-E4F9-3159-0A2C-CE1D8A6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FF55-70CD-A64D-4173-CC35FED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148-E844-8EA0-86D3-43526273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3413-960C-EE2C-CF8D-78A5D49F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E6A8-9816-1661-574A-343FDB4A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8E5BC-86EB-D5CA-8AEA-8DA8DDA5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81A3-6F2C-D63C-E767-AD36E1A6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1845-6118-34B5-7D0B-53DAFDAD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3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CA1A-74A9-0BBE-C147-0CC2EBA4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BB42C-E8EA-8E76-C06E-5FC27DA1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8020-62EE-CF60-ECF1-D20A8C2C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A659-6C14-4617-5CBD-A3DDC822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77B4A-7CCE-B9ED-C2E0-5B9D5DCD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4929-8E94-59B9-A86F-950FC903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64DC8-AD3A-705C-23B9-075E90A8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64F83-B819-1620-8508-0F140EC3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1B14-BDFB-49FF-0A94-E74B4EE5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3A001-E9FB-4FFB-8AF7-1AECC6B5A120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C9CB-9D04-F414-9AB9-8FB2DF340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2A6E-43C5-C3F1-84BC-96186FB2D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7A217-FAC8-4B8A-B4E2-4C339DFB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1599E-6368-2C0D-B590-1FEB730F6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E1CEE4-B295-76F9-21DE-A5C22B6F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965200"/>
            <a:ext cx="11282289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75000"/>
                  </a:schemeClr>
                </a:solidFill>
              </a:rPr>
              <a:t>Lending Club EDA</a:t>
            </a:r>
            <a:endParaRPr lang="en-IN" sz="11500" dirty="0">
              <a:ln w="22225">
                <a:solidFill>
                  <a:schemeClr val="tx1"/>
                </a:solidFill>
                <a:miter lim="800000"/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E1479-094F-19DC-E4A0-747C2F37C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262" y="4572002"/>
            <a:ext cx="3067538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By,</a:t>
            </a:r>
          </a:p>
          <a:p>
            <a:pPr algn="l"/>
            <a:r>
              <a:rPr lang="en-US" sz="3200" dirty="0"/>
              <a:t>Tritam Mohanty</a:t>
            </a:r>
            <a:endParaRPr lang="en-IN" sz="3200" dirty="0"/>
          </a:p>
        </p:txBody>
      </p:sp>
      <p:pic>
        <p:nvPicPr>
          <p:cNvPr id="4" name="Picture 2" descr="Upgrad | Radeontech">
            <a:extLst>
              <a:ext uri="{FF2B5EF4-FFF2-40B4-BE49-F238E27FC236}">
                <a16:creationId xmlns:a16="http://schemas.microsoft.com/office/drawing/2014/main" id="{301AEE1D-7A6A-EBC9-11C1-7574014B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19"/>
            <a:ext cx="1440160" cy="12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IIT Bangalore">
            <a:extLst>
              <a:ext uri="{FF2B5EF4-FFF2-40B4-BE49-F238E27FC236}">
                <a16:creationId xmlns:a16="http://schemas.microsoft.com/office/drawing/2014/main" id="{0014ABA7-D5BD-C13E-82FF-B5E1FEF8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922" y="0"/>
            <a:ext cx="3741058" cy="12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12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560C4B-5EEB-ED2E-A44A-6C50F0BDC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2C92BD-D662-EA89-1268-95299F04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50961B-99B7-3C0C-8185-0A259090D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58ECD4-87B3-56DD-DDB8-C09456CD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EF701-B939-894F-0C00-C7D65C35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5157786" cy="1325563"/>
          </a:xfrm>
        </p:spPr>
        <p:txBody>
          <a:bodyPr>
            <a:normAutofit/>
          </a:bodyPr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B5E26A58-CE44-4D2B-5656-7DB779C41FE8}"/>
              </a:ext>
            </a:extLst>
          </p:cNvPr>
          <p:cNvSpPr txBox="1">
            <a:spLocks/>
          </p:cNvSpPr>
          <p:nvPr/>
        </p:nvSpPr>
        <p:spPr>
          <a:xfrm>
            <a:off x="839788" y="209951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</a:rPr>
              <a:t>Employment Length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9AC22A-1E3E-2699-6D12-81C9A727D37B}"/>
              </a:ext>
            </a:extLst>
          </p:cNvPr>
          <p:cNvSpPr txBox="1">
            <a:spLocks/>
          </p:cNvSpPr>
          <p:nvPr/>
        </p:nvSpPr>
        <p:spPr>
          <a:xfrm>
            <a:off x="839788" y="292342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We have more borrowers who have fully paid and charged off in </a:t>
            </a:r>
            <a:r>
              <a:rPr lang="en-US" sz="1500" dirty="0">
                <a:solidFill>
                  <a:srgbClr val="FF3F3F"/>
                </a:solidFill>
              </a:rPr>
              <a:t>0-3 Years </a:t>
            </a:r>
            <a:r>
              <a:rPr lang="en-US" sz="1500" dirty="0"/>
              <a:t>employment length</a:t>
            </a:r>
          </a:p>
          <a:p>
            <a:r>
              <a:rPr lang="en-US" sz="1500" dirty="0"/>
              <a:t>Borrowers in </a:t>
            </a:r>
            <a:r>
              <a:rPr lang="en-US" sz="1500" dirty="0">
                <a:solidFill>
                  <a:srgbClr val="FF3F3F"/>
                </a:solidFill>
              </a:rPr>
              <a:t>6-10 Years </a:t>
            </a:r>
            <a:r>
              <a:rPr lang="en-US" sz="1500" dirty="0"/>
              <a:t>employment length default more when compared with total borrowers in the same group</a:t>
            </a:r>
          </a:p>
          <a:p>
            <a:r>
              <a:rPr lang="en-US" sz="1500" dirty="0"/>
              <a:t>More default comes from large fund amounts (12K or more) and the surprisingly amounts below 3K also that they borrow and are not able to repay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89FA62F-C9DF-52BA-1FFF-7626E7E82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b="251"/>
          <a:stretch/>
        </p:blipFill>
        <p:spPr bwMode="auto">
          <a:xfrm>
            <a:off x="6837363" y="0"/>
            <a:ext cx="4248472" cy="342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DA4CF3-2606-6BDA-C549-8CEF976CF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" r="-428"/>
          <a:stretch/>
        </p:blipFill>
        <p:spPr>
          <a:xfrm>
            <a:off x="6837362" y="3429000"/>
            <a:ext cx="4248472" cy="31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A0026-E2D4-7239-F7D7-215E9C06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6A1ED5-B3DE-C2FD-0A70-05068369F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28B93E-A95D-1101-FD8D-22EFEFC95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9B6D7-6EFF-44EC-3060-3B7664FBC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59A6A9-3EB0-5787-8207-71FD5CB8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065725E2-CBBF-15B3-3B59-E50AA420DB23}"/>
              </a:ext>
            </a:extLst>
          </p:cNvPr>
          <p:cNvSpPr txBox="1">
            <a:spLocks/>
          </p:cNvSpPr>
          <p:nvPr/>
        </p:nvSpPr>
        <p:spPr>
          <a:xfrm>
            <a:off x="867532" y="209951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</a:rPr>
              <a:t>State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8F6CDB-AC2E-3E55-3057-37EFF76F753D}"/>
              </a:ext>
            </a:extLst>
          </p:cNvPr>
          <p:cNvSpPr txBox="1">
            <a:spLocks/>
          </p:cNvSpPr>
          <p:nvPr/>
        </p:nvSpPr>
        <p:spPr>
          <a:xfrm>
            <a:off x="867532" y="2923423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We have more borrowers who have fully paid and charged off from </a:t>
            </a:r>
            <a:r>
              <a:rPr lang="en-US" sz="1500" dirty="0">
                <a:solidFill>
                  <a:srgbClr val="FF3F3F"/>
                </a:solidFill>
              </a:rPr>
              <a:t>CA and FL</a:t>
            </a:r>
          </a:p>
          <a:p>
            <a:r>
              <a:rPr lang="en-US" sz="1500" dirty="0"/>
              <a:t>Borrowers in </a:t>
            </a:r>
            <a:r>
              <a:rPr lang="en-US" sz="1500" dirty="0">
                <a:solidFill>
                  <a:srgbClr val="FF3F3F"/>
                </a:solidFill>
              </a:rPr>
              <a:t>NE, ID and NV </a:t>
            </a:r>
            <a:r>
              <a:rPr lang="en-US" sz="1500" dirty="0"/>
              <a:t>default more when compared with total borrowers in the same area</a:t>
            </a:r>
          </a:p>
          <a:p>
            <a:r>
              <a:rPr lang="en-US" sz="1500" dirty="0"/>
              <a:t>More verification preferred for top 10 default regions marked in the graph below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C227224-D9ED-9679-E382-F491678F9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" b="620"/>
          <a:stretch/>
        </p:blipFill>
        <p:spPr bwMode="auto">
          <a:xfrm>
            <a:off x="6837363" y="56271"/>
            <a:ext cx="4248472" cy="337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7907E-A59F-3FC1-D151-C2C1A3F939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673"/>
          <a:stretch/>
        </p:blipFill>
        <p:spPr>
          <a:xfrm>
            <a:off x="6837362" y="3428999"/>
            <a:ext cx="4248472" cy="33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49E83-AB8B-7EF6-CB7B-3B0E6AF3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FFCD60-5E99-CF57-A192-572FAFD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65F5D-652E-5FF6-BEE1-A5D51472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529" y="365126"/>
            <a:ext cx="5009269" cy="1337066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9A7869B-8E25-BF66-D660-9B4B4A1A8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64120"/>
              </p:ext>
            </p:extLst>
          </p:nvPr>
        </p:nvGraphicFramePr>
        <p:xfrm>
          <a:off x="6344528" y="1814732"/>
          <a:ext cx="5009269" cy="467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erson reading a test&#10;&#10;Description automatically generated">
            <a:extLst>
              <a:ext uri="{FF2B5EF4-FFF2-40B4-BE49-F238E27FC236}">
                <a16:creationId xmlns:a16="http://schemas.microsoft.com/office/drawing/2014/main" id="{51C599DC-C5D4-D15B-E773-3F0EDCE6B0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b="2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274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5D577-9BB7-AB0F-3B2F-DA6AFFEC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F16007-8660-6CD0-09D8-4F5EF5E42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F778A-B903-803E-DBFE-623C0B8C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529" y="365127"/>
            <a:ext cx="5009269" cy="1337066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4B729B6-8132-1CC7-6CEE-55C7E0502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885938"/>
              </p:ext>
            </p:extLst>
          </p:nvPr>
        </p:nvGraphicFramePr>
        <p:xfrm>
          <a:off x="6344528" y="1807304"/>
          <a:ext cx="5009269" cy="468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erson reading a test&#10;&#10;Description automatically generated">
            <a:extLst>
              <a:ext uri="{FF2B5EF4-FFF2-40B4-BE49-F238E27FC236}">
                <a16:creationId xmlns:a16="http://schemas.microsoft.com/office/drawing/2014/main" id="{1B8E7278-6C63-2EC1-2BBB-3140CA526E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b="2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705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61D99-9CAF-191A-E141-C92315C0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713D4-F8C4-ABB2-A894-FFE061089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8D077-3595-A367-5274-D913FECD6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646565"/>
            <a:ext cx="10261600" cy="3564869"/>
          </a:xfrm>
        </p:spPr>
        <p:txBody>
          <a:bodyPr anchor="ctr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75000"/>
                  </a:schemeClr>
                </a:solidFill>
              </a:rPr>
              <a:t>Thank You</a:t>
            </a:r>
            <a:endParaRPr lang="en-IN" sz="11500" dirty="0">
              <a:ln w="22225">
                <a:solidFill>
                  <a:schemeClr val="tx1"/>
                </a:solidFill>
                <a:miter lim="800000"/>
              </a:ln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1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EFC3B-78BB-AA7A-C138-D25EAFF5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65" y="365125"/>
            <a:ext cx="4981133" cy="1807305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  <a:endParaRPr lang="en-IN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12C28B5-DC62-9A5C-D23F-CA1DC43AD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r="13372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B553-F67A-FE91-C7AB-81AE2EA2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665" y="2333297"/>
            <a:ext cx="4981133" cy="3843666"/>
          </a:xfrm>
        </p:spPr>
        <p:txBody>
          <a:bodyPr>
            <a:normAutofit/>
          </a:bodyPr>
          <a:lstStyle/>
          <a:p>
            <a:r>
              <a:rPr lang="en-US" sz="1500" dirty="0"/>
              <a:t>Overview:</a:t>
            </a:r>
          </a:p>
          <a:p>
            <a:pPr lvl="1"/>
            <a:r>
              <a:rPr lang="en-US" sz="1500" dirty="0"/>
              <a:t>Lending Club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r>
              <a:rPr lang="en-US" sz="1500" dirty="0"/>
              <a:t>Expectations</a:t>
            </a:r>
          </a:p>
          <a:p>
            <a:pPr lvl="1"/>
            <a:r>
              <a:rPr lang="en-US" sz="1500" dirty="0"/>
              <a:t>Derive driving factors for loan default and risk assessment</a:t>
            </a:r>
          </a:p>
          <a:p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Data Analysis was to explore the business driven and data driven conclusion to discover the driving factors for loan default.</a:t>
            </a:r>
            <a:endParaRPr lang="en-IN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37923-E847-8D45-CB3E-067AB2ED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365125"/>
            <a:ext cx="4952998" cy="1807305"/>
          </a:xfrm>
        </p:spPr>
        <p:txBody>
          <a:bodyPr>
            <a:normAutofit/>
          </a:bodyPr>
          <a:lstStyle/>
          <a:p>
            <a:r>
              <a:rPr lang="en-US" dirty="0"/>
              <a:t>Approach to Problem</a:t>
            </a:r>
            <a:endParaRPr lang="en-IN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F9E8CC8-7B04-D7F7-15D7-FFD2A4FE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E5C9-FB82-9561-0A98-ACF10C8A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333297"/>
            <a:ext cx="4952998" cy="3843666"/>
          </a:xfrm>
        </p:spPr>
        <p:txBody>
          <a:bodyPr>
            <a:normAutofit/>
          </a:bodyPr>
          <a:lstStyle/>
          <a:p>
            <a:r>
              <a:rPr lang="en-US" sz="1500" dirty="0"/>
              <a:t>Data Understanding.</a:t>
            </a:r>
          </a:p>
          <a:p>
            <a:r>
              <a:rPr lang="en-US" sz="1500" dirty="0"/>
              <a:t>Data Cleanup</a:t>
            </a:r>
          </a:p>
          <a:p>
            <a:r>
              <a:rPr lang="en-US" sz="1500" dirty="0"/>
              <a:t>Deriving New Columns.</a:t>
            </a:r>
          </a:p>
          <a:p>
            <a:r>
              <a:rPr lang="en-US" sz="1500" dirty="0"/>
              <a:t>Performing Univariate Analysis.</a:t>
            </a:r>
          </a:p>
          <a:p>
            <a:r>
              <a:rPr lang="en-US" sz="1500" dirty="0"/>
              <a:t>Performing Segmented Univariate Analysis. </a:t>
            </a:r>
          </a:p>
          <a:p>
            <a:r>
              <a:rPr lang="en-US" sz="1500" dirty="0"/>
              <a:t>Performing Bivariate Analysis.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6370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D2085-CE1C-2FE8-06EE-AF4C0220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Understanding Data</a:t>
            </a:r>
            <a:endParaRPr lang="en-IN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FF8508A2-856B-E7A1-5669-A6302D885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7" r="1925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A7FF-11D0-2D81-2364-4B40DB1A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500" dirty="0"/>
              <a:t>39,717 records and 111 features</a:t>
            </a:r>
          </a:p>
          <a:p>
            <a:r>
              <a:rPr lang="en-IN" sz="1500" dirty="0"/>
              <a:t>Removal of Data</a:t>
            </a:r>
          </a:p>
          <a:p>
            <a:pPr lvl="1"/>
            <a:r>
              <a:rPr lang="en-US" sz="1500" dirty="0"/>
              <a:t>Duplicate Records</a:t>
            </a:r>
            <a:endParaRPr lang="en-IN" sz="1500" dirty="0"/>
          </a:p>
          <a:p>
            <a:pPr lvl="1"/>
            <a:r>
              <a:rPr lang="en-IN" sz="1500" dirty="0"/>
              <a:t>50% of columns with no values</a:t>
            </a:r>
          </a:p>
          <a:p>
            <a:pPr lvl="1"/>
            <a:r>
              <a:rPr lang="en-IN" sz="1500" dirty="0"/>
              <a:t>Columns with 60% or more missing values</a:t>
            </a:r>
          </a:p>
          <a:p>
            <a:pPr lvl="1"/>
            <a:r>
              <a:rPr lang="en-IN" sz="1500" dirty="0"/>
              <a:t>Columns with less relevance for the analysis</a:t>
            </a:r>
          </a:p>
          <a:p>
            <a:pPr lvl="1"/>
            <a:r>
              <a:rPr lang="en-IN" sz="1500" dirty="0"/>
              <a:t>Outliers</a:t>
            </a:r>
          </a:p>
          <a:p>
            <a:r>
              <a:rPr lang="en-US" sz="1500" dirty="0"/>
              <a:t>Formatting Data</a:t>
            </a:r>
          </a:p>
          <a:p>
            <a:pPr lvl="1"/>
            <a:r>
              <a:rPr lang="en-US" sz="1500" dirty="0"/>
              <a:t>Fixing Columns</a:t>
            </a:r>
          </a:p>
          <a:p>
            <a:pPr lvl="1"/>
            <a:r>
              <a:rPr lang="en-US" sz="1500" dirty="0"/>
              <a:t>Standardize Precision</a:t>
            </a:r>
          </a:p>
          <a:p>
            <a:pPr lvl="1"/>
            <a:r>
              <a:rPr lang="en-US" sz="1500" dirty="0"/>
              <a:t>Correcting Data Types and invalid values</a:t>
            </a:r>
          </a:p>
        </p:txBody>
      </p:sp>
    </p:spTree>
    <p:extLst>
      <p:ext uri="{BB962C8B-B14F-4D97-AF65-F5344CB8AC3E}">
        <p14:creationId xmlns:p14="http://schemas.microsoft.com/office/powerpoint/2010/main" val="7065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164AB-5E18-82EC-3BB3-77E8A2C7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529" y="365125"/>
            <a:ext cx="5009269" cy="1807305"/>
          </a:xfrm>
        </p:spPr>
        <p:txBody>
          <a:bodyPr>
            <a:normAutofit/>
          </a:bodyPr>
          <a:lstStyle/>
          <a:p>
            <a:r>
              <a:rPr lang="en-US" dirty="0"/>
              <a:t>Key Business Metrics</a:t>
            </a:r>
            <a:endParaRPr lang="en-IN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4A218E1-D1CD-C265-5674-F1FE0049B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3" r="2102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C940-95DE-7544-1740-C87E940E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529" y="2333297"/>
            <a:ext cx="5009269" cy="3843666"/>
          </a:xfrm>
        </p:spPr>
        <p:txBody>
          <a:bodyPr>
            <a:noAutofit/>
          </a:bodyPr>
          <a:lstStyle/>
          <a:p>
            <a:r>
              <a:rPr lang="en-US" sz="1500" dirty="0"/>
              <a:t>Positive Metrics</a:t>
            </a:r>
          </a:p>
          <a:p>
            <a:pPr lvl="1"/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87% </a:t>
            </a:r>
            <a:r>
              <a:rPr lang="en-US" sz="1500" dirty="0"/>
              <a:t>fully paid </a:t>
            </a:r>
          </a:p>
          <a:p>
            <a:pPr lvl="1"/>
            <a:r>
              <a:rPr lang="en-US" sz="1500" dirty="0"/>
              <a:t>Increase in business year on year</a:t>
            </a:r>
          </a:p>
          <a:p>
            <a:pPr lvl="1"/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57.49% </a:t>
            </a:r>
            <a:r>
              <a:rPr lang="en-US" sz="1500" dirty="0"/>
              <a:t>of the funded amount could be recovered</a:t>
            </a:r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500" dirty="0"/>
              <a:t>for Charged Off loans</a:t>
            </a:r>
          </a:p>
          <a:p>
            <a:pPr lvl="1"/>
            <a:r>
              <a:rPr lang="en-US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 of 17.31%</a:t>
            </a:r>
            <a:r>
              <a:rPr lang="en-US" sz="1500" dirty="0"/>
              <a:t> from Fully Paid loans</a:t>
            </a:r>
          </a:p>
          <a:p>
            <a:pPr lvl="1"/>
            <a:r>
              <a:rPr lang="en-US" sz="1500" dirty="0">
                <a:solidFill>
                  <a:srgbClr val="51D663"/>
                </a:solidFill>
              </a:rPr>
              <a:t>96.14%</a:t>
            </a:r>
            <a:r>
              <a:rPr lang="en-US" sz="1500" dirty="0"/>
              <a:t> match of funded amount to loan amount</a:t>
            </a:r>
          </a:p>
          <a:p>
            <a:r>
              <a:rPr lang="en-US" sz="1500" dirty="0"/>
              <a:t>Negative Metrics</a:t>
            </a:r>
          </a:p>
          <a:p>
            <a:pPr lvl="1"/>
            <a:r>
              <a:rPr lang="en-US" sz="1500" dirty="0">
                <a:solidFill>
                  <a:srgbClr val="FF3F3F"/>
                </a:solidFill>
              </a:rPr>
              <a:t>13% </a:t>
            </a:r>
            <a:r>
              <a:rPr lang="en-US" sz="1500" dirty="0"/>
              <a:t>Charged off loans</a:t>
            </a:r>
          </a:p>
          <a:p>
            <a:pPr lvl="1"/>
            <a:r>
              <a:rPr lang="en-US" sz="1500" dirty="0">
                <a:solidFill>
                  <a:srgbClr val="FF3F3F"/>
                </a:solidFill>
              </a:rPr>
              <a:t>50% </a:t>
            </a:r>
            <a:r>
              <a:rPr lang="en-US" sz="1500" dirty="0"/>
              <a:t>borrowers not verified</a:t>
            </a:r>
          </a:p>
          <a:p>
            <a:pPr lvl="1"/>
            <a:r>
              <a:rPr lang="en-US" sz="1500" dirty="0"/>
              <a:t>Avg Charged Off from 2007 to 2011 is </a:t>
            </a:r>
            <a:r>
              <a:rPr lang="en-US" sz="1500" dirty="0">
                <a:solidFill>
                  <a:srgbClr val="FF3F3F"/>
                </a:solidFill>
              </a:rPr>
              <a:t>13.6%</a:t>
            </a:r>
          </a:p>
          <a:p>
            <a:pPr lvl="1"/>
            <a:r>
              <a:rPr lang="en-US" sz="1500" dirty="0">
                <a:solidFill>
                  <a:srgbClr val="FF3F3F"/>
                </a:solidFill>
              </a:rPr>
              <a:t>42.51% </a:t>
            </a:r>
            <a:r>
              <a:rPr lang="en-US" sz="1500" dirty="0"/>
              <a:t>of the Charged Off loan were not recovered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3.85%</a:t>
            </a:r>
            <a:r>
              <a:rPr lang="en-US" sz="1500" dirty="0"/>
              <a:t> when loan amount did not match funded amount</a:t>
            </a:r>
          </a:p>
        </p:txBody>
      </p:sp>
    </p:spTree>
    <p:extLst>
      <p:ext uri="{BB962C8B-B14F-4D97-AF65-F5344CB8AC3E}">
        <p14:creationId xmlns:p14="http://schemas.microsoft.com/office/powerpoint/2010/main" val="37342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0E77C-EDF7-90D7-E41A-9343A342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3028-1442-412E-5F06-3EE0948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500" dirty="0"/>
              <a:t>87% Full paid and 13% Charged off loans</a:t>
            </a:r>
          </a:p>
          <a:p>
            <a:r>
              <a:rPr lang="en-US" sz="1500" dirty="0"/>
              <a:t>36.1% (Maximum) borrowers in interest rate &lt; 10%</a:t>
            </a:r>
          </a:p>
          <a:p>
            <a:r>
              <a:rPr lang="en-US" sz="1500" dirty="0"/>
              <a:t>Maximum borrowers in 0-50K income group (49.05%) income group and 0-3Y(44.13%) employment length</a:t>
            </a:r>
          </a:p>
          <a:p>
            <a:r>
              <a:rPr lang="en-US" sz="1500" dirty="0"/>
              <a:t>82.1% borrowers fall in 36 months term and 17.8% in 60 months term</a:t>
            </a:r>
          </a:p>
          <a:p>
            <a:r>
              <a:rPr lang="en-US" sz="1500" dirty="0"/>
              <a:t>50% borrowers are not verified</a:t>
            </a:r>
          </a:p>
          <a:p>
            <a:r>
              <a:rPr lang="en-US" sz="1500" dirty="0"/>
              <a:t>Grades A and B have minimum defaults</a:t>
            </a:r>
          </a:p>
          <a:p>
            <a:r>
              <a:rPr lang="en-US" sz="1500" dirty="0"/>
              <a:t>Loans issued show huge growth year on year</a:t>
            </a:r>
          </a:p>
          <a:p>
            <a:r>
              <a:rPr lang="en-US" sz="1500" dirty="0"/>
              <a:t>More loans taken towards Year End may be due to Festive season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CDC27D-1C9E-647B-9557-97845CCE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16161"/>
            <a:ext cx="4788505" cy="3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305D6-1FFC-0CA5-E504-B2E68714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9A60B3-8FFF-6755-B0CA-B6DA7CB9A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1D36D4-424C-BC0C-8909-3196921D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530A87-2924-B642-2E86-97F7ADF56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966A631-325A-6287-1D28-E069D0B8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7306"/>
            <a:ext cx="3811173" cy="33730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73AADFE-42BB-CEAD-5FDD-E0A41B909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410349"/>
            <a:ext cx="3811173" cy="34103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CB1E533F-7D4D-3C1B-9825-0CA67740B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"/>
          <a:stretch/>
        </p:blipFill>
        <p:spPr bwMode="auto">
          <a:xfrm>
            <a:off x="7849773" y="37305"/>
            <a:ext cx="3702148" cy="33730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895312D-82AB-8118-5EEC-9C0E03AF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3410348"/>
            <a:ext cx="3702148" cy="34103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0053295-56F6-1567-4739-88B27299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24687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60666-1387-B372-8D4B-5353982F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37BD6A-217F-5F5F-DD9C-495D5D197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45A5D4-0243-399B-C0A8-7F8633E1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6B862F-A9ED-88A8-F22A-89B77A328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FA4E54-A4B3-0672-B58E-8FCE2A07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>
            <a:normAutofit/>
          </a:bodyPr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A0D9EF43-613D-F349-8814-6FA7E41EC3B2}"/>
              </a:ext>
            </a:extLst>
          </p:cNvPr>
          <p:cNvSpPr txBox="1">
            <a:spLocks/>
          </p:cNvSpPr>
          <p:nvPr/>
        </p:nvSpPr>
        <p:spPr>
          <a:xfrm>
            <a:off x="755614" y="209951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</a:rPr>
              <a:t>Verification status / Loan Status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FF9943-A2E2-669C-D910-6C245370AE22}"/>
              </a:ext>
            </a:extLst>
          </p:cNvPr>
          <p:cNvSpPr txBox="1">
            <a:spLocks/>
          </p:cNvSpPr>
          <p:nvPr/>
        </p:nvSpPr>
        <p:spPr>
          <a:xfrm>
            <a:off x="755614" y="2923424"/>
            <a:ext cx="5157787" cy="22490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More number of charged off loans from Not Verified Applicants</a:t>
            </a:r>
          </a:p>
          <a:p>
            <a:r>
              <a:rPr lang="en-US" sz="1500" dirty="0"/>
              <a:t>Verified Applicants default 2.7% more when compared against total loans in Verified category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F5806C7-674A-59B5-D15D-58AB29A7A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38"/>
          <a:stretch/>
        </p:blipFill>
        <p:spPr bwMode="auto">
          <a:xfrm>
            <a:off x="6837363" y="54910"/>
            <a:ext cx="4248472" cy="346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01C7C0-B608-F7E1-1702-D64F2B94B5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38"/>
          <a:stretch/>
        </p:blipFill>
        <p:spPr>
          <a:xfrm>
            <a:off x="7005712" y="3429000"/>
            <a:ext cx="4080124" cy="33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E5AED-E179-52A6-BDC5-10D73CDC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E3199D-CF5A-E67F-4814-262C245FA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01FAC7-2428-BA12-F31B-6C04ED716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7C046B-98D4-5A0A-70C7-82ADD2A88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41523-DF6B-9C15-2BEC-15C93E88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B6416F04-EC44-A1B6-67F1-3D8E4EE4B17E}"/>
              </a:ext>
            </a:extLst>
          </p:cNvPr>
          <p:cNvSpPr txBox="1">
            <a:spLocks/>
          </p:cNvSpPr>
          <p:nvPr/>
        </p:nvSpPr>
        <p:spPr>
          <a:xfrm>
            <a:off x="839787" y="209951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</a:rPr>
              <a:t>Purpose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C9180-AEDA-492D-F5F9-9E96E700F25B}"/>
              </a:ext>
            </a:extLst>
          </p:cNvPr>
          <p:cNvSpPr txBox="1">
            <a:spLocks/>
          </p:cNvSpPr>
          <p:nvPr/>
        </p:nvSpPr>
        <p:spPr>
          <a:xfrm>
            <a:off x="839787" y="2923424"/>
            <a:ext cx="5157787" cy="2671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Small businesses, education and renewable energy are the top 3 defaults in loan categories</a:t>
            </a:r>
          </a:p>
          <a:p>
            <a:r>
              <a:rPr lang="en-US" sz="1500" dirty="0"/>
              <a:t>Small businesses most likely default in income slabs below 50K and higher than 100K</a:t>
            </a:r>
          </a:p>
          <a:p>
            <a:r>
              <a:rPr lang="en-US" sz="1500" dirty="0"/>
              <a:t>For income range 50-100K, education is the top contributor followed by small businesses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419E7C1-37BF-E0AB-A6AE-527A9D85D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3" b="-14"/>
          <a:stretch/>
        </p:blipFill>
        <p:spPr bwMode="auto">
          <a:xfrm>
            <a:off x="6837363" y="98474"/>
            <a:ext cx="4248472" cy="333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55C9D-1D8E-B398-5965-B3CB9251E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r="914"/>
          <a:stretch/>
        </p:blipFill>
        <p:spPr>
          <a:xfrm>
            <a:off x="6837360" y="3429000"/>
            <a:ext cx="4248475" cy="33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717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Lending Club EDA</vt:lpstr>
      <vt:lpstr>Business Problem</vt:lpstr>
      <vt:lpstr>Approach to Problem</vt:lpstr>
      <vt:lpstr>Understanding Data</vt:lpstr>
      <vt:lpstr>Key Business Metrics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EDA</dc:title>
  <dc:creator>Tritam Mohanty</dc:creator>
  <cp:lastModifiedBy>Tritam Mohanty</cp:lastModifiedBy>
  <cp:revision>3</cp:revision>
  <dcterms:created xsi:type="dcterms:W3CDTF">2024-02-06T18:57:39Z</dcterms:created>
  <dcterms:modified xsi:type="dcterms:W3CDTF">2024-02-18T06:18:12Z</dcterms:modified>
</cp:coreProperties>
</file>