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4" r:id="rId6"/>
    <p:sldId id="263" r:id="rId7"/>
    <p:sldId id="262" r:id="rId8"/>
    <p:sldId id="261" r:id="rId9"/>
    <p:sldId id="266" r:id="rId10"/>
    <p:sldId id="268" r:id="rId11"/>
    <p:sldId id="269" r:id="rId12"/>
    <p:sldId id="270" r:id="rId13"/>
    <p:sldId id="271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3629-6427-4692-BBBB-66DCF00BA211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8712-EB31-453B-9CB7-74E77C3E8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1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3629-6427-4692-BBBB-66DCF00BA211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8712-EB31-453B-9CB7-74E77C3E8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6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3629-6427-4692-BBBB-66DCF00BA211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8712-EB31-453B-9CB7-74E77C3E8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9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3629-6427-4692-BBBB-66DCF00BA211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8712-EB31-453B-9CB7-74E77C3E8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0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3629-6427-4692-BBBB-66DCF00BA211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8712-EB31-453B-9CB7-74E77C3E8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3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3629-6427-4692-BBBB-66DCF00BA211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8712-EB31-453B-9CB7-74E77C3E8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4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3629-6427-4692-BBBB-66DCF00BA211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8712-EB31-453B-9CB7-74E77C3E8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1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3629-6427-4692-BBBB-66DCF00BA211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8712-EB31-453B-9CB7-74E77C3E8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7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3629-6427-4692-BBBB-66DCF00BA211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8712-EB31-453B-9CB7-74E77C3E8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6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3629-6427-4692-BBBB-66DCF00BA211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8712-EB31-453B-9CB7-74E77C3E8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7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3629-6427-4692-BBBB-66DCF00BA211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8712-EB31-453B-9CB7-74E77C3E8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2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23629-6427-4692-BBBB-66DCF00BA211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38712-EB31-453B-9CB7-74E77C3E8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8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chamber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20" y="1988817"/>
            <a:ext cx="3959360" cy="288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29"/>
            <a:ext cx="8229600" cy="1143000"/>
          </a:xfrm>
        </p:spPr>
        <p:txBody>
          <a:bodyPr/>
          <a:lstStyle/>
          <a:p>
            <a:r>
              <a:rPr lang="en-US" dirty="0" smtClean="0"/>
              <a:t>Flow chamber building protocol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3139457" cy="381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05000"/>
            <a:ext cx="3685954" cy="2790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5801863"/>
            <a:ext cx="7572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Courson</a:t>
            </a:r>
            <a:r>
              <a:rPr lang="en-US" dirty="0"/>
              <a:t> DS, Rock RS (</a:t>
            </a:r>
            <a:r>
              <a:rPr lang="en-US" i="1" dirty="0"/>
              <a:t>2009</a:t>
            </a:r>
            <a:r>
              <a:rPr lang="en-US" dirty="0"/>
              <a:t>) Fast </a:t>
            </a:r>
            <a:r>
              <a:rPr lang="en-US" dirty="0" err="1"/>
              <a:t>Benchtop</a:t>
            </a:r>
            <a:r>
              <a:rPr lang="en-US" dirty="0"/>
              <a:t> Fabrication of Laminar Flow Chambers for Advanced Microscopy Techniques. </a:t>
            </a:r>
            <a:r>
              <a:rPr lang="en-US" b="1" dirty="0" err="1"/>
              <a:t>PLoS</a:t>
            </a:r>
            <a:r>
              <a:rPr lang="en-US" b="1" dirty="0"/>
              <a:t> ONE</a:t>
            </a:r>
            <a:r>
              <a:rPr lang="en-US" dirty="0"/>
              <a:t> 4(8)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4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Preliminary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First crude flow chamber built</a:t>
            </a:r>
          </a:p>
          <a:p>
            <a:r>
              <a:rPr lang="en-US" sz="2400" dirty="0" smtClean="0"/>
              <a:t>Tested with peristaltic pump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Results</a:t>
            </a:r>
            <a:endParaRPr lang="en-US" sz="2400" b="1" dirty="0"/>
          </a:p>
          <a:p>
            <a:r>
              <a:rPr lang="en-US" sz="2400" dirty="0" smtClean="0"/>
              <a:t>Sample does not flow evenly in the two channels</a:t>
            </a:r>
          </a:p>
          <a:p>
            <a:r>
              <a:rPr lang="en-US" sz="2400" dirty="0" smtClean="0"/>
              <a:t>Flow is not uniform (in time)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flow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3361"/>
            <a:ext cx="2519516" cy="3124200"/>
          </a:xfrm>
        </p:spPr>
      </p:pic>
      <p:sp>
        <p:nvSpPr>
          <p:cNvPr id="5" name="TextBox 4"/>
          <p:cNvSpPr txBox="1"/>
          <p:nvPr/>
        </p:nvSpPr>
        <p:spPr>
          <a:xfrm>
            <a:off x="4278023" y="1524000"/>
            <a:ext cx="34290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Pump</a:t>
            </a:r>
          </a:p>
          <a:p>
            <a:r>
              <a:rPr lang="en-US" dirty="0" smtClean="0"/>
              <a:t>INPUT: Syringe-pump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The flow is forced to be the same on both channels</a:t>
            </a:r>
          </a:p>
          <a:p>
            <a:r>
              <a:rPr lang="en-US" sz="1600" dirty="0" smtClean="0"/>
              <a:t>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Stopping syringe fixes the volume</a:t>
            </a:r>
          </a:p>
          <a:p>
            <a:endParaRPr lang="en-US" b="1" dirty="0"/>
          </a:p>
          <a:p>
            <a:r>
              <a:rPr lang="en-US" b="1" dirty="0" smtClean="0"/>
              <a:t>Mixer</a:t>
            </a:r>
          </a:p>
          <a:p>
            <a:r>
              <a:rPr lang="en-US" dirty="0" smtClean="0"/>
              <a:t>T-junction</a:t>
            </a:r>
          </a:p>
          <a:p>
            <a:r>
              <a:rPr lang="en-US" dirty="0" smtClean="0"/>
              <a:t>“arrow” junction</a:t>
            </a:r>
          </a:p>
          <a:p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Problems</a:t>
            </a:r>
          </a:p>
          <a:p>
            <a:r>
              <a:rPr lang="en-US" dirty="0" smtClean="0"/>
              <a:t>High volume 500µL</a:t>
            </a:r>
          </a:p>
          <a:p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118571" y="3760927"/>
            <a:ext cx="1181100" cy="862833"/>
            <a:chOff x="7277100" y="2969491"/>
            <a:chExt cx="1181100" cy="862833"/>
          </a:xfrm>
        </p:grpSpPr>
        <p:grpSp>
          <p:nvGrpSpPr>
            <p:cNvPr id="15" name="Group 14"/>
            <p:cNvGrpSpPr/>
            <p:nvPr/>
          </p:nvGrpSpPr>
          <p:grpSpPr>
            <a:xfrm>
              <a:off x="7543800" y="2969491"/>
              <a:ext cx="638463" cy="583525"/>
              <a:chOff x="3247737" y="4495799"/>
              <a:chExt cx="638463" cy="583525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3247737" y="4495799"/>
                <a:ext cx="63846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66968" y="4495799"/>
                <a:ext cx="0" cy="583525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>
              <a:off x="7277100" y="2969491"/>
              <a:ext cx="22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8229600" y="2969491"/>
              <a:ext cx="22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>
              <a:off x="7748731" y="3718024"/>
              <a:ext cx="22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7505700" y="3754000"/>
            <a:ext cx="1102589" cy="869760"/>
            <a:chOff x="6233086" y="2962564"/>
            <a:chExt cx="1102589" cy="869760"/>
          </a:xfrm>
        </p:grpSpPr>
        <p:grpSp>
          <p:nvGrpSpPr>
            <p:cNvPr id="24" name="Group 23"/>
            <p:cNvGrpSpPr/>
            <p:nvPr/>
          </p:nvGrpSpPr>
          <p:grpSpPr>
            <a:xfrm>
              <a:off x="6484215" y="2962564"/>
              <a:ext cx="631246" cy="583525"/>
              <a:chOff x="7391400" y="4421909"/>
              <a:chExt cx="631246" cy="583525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7391400" y="4421909"/>
                <a:ext cx="319231" cy="22629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710631" y="4421909"/>
                <a:ext cx="0" cy="583525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7703415" y="4421909"/>
                <a:ext cx="319231" cy="22629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/>
            <p:cNvCxnSpPr/>
            <p:nvPr/>
          </p:nvCxnSpPr>
          <p:spPr>
            <a:xfrm rot="5400000">
              <a:off x="6680197" y="3718024"/>
              <a:ext cx="22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800000" flipH="1">
              <a:off x="7107075" y="3277176"/>
              <a:ext cx="22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9800000">
              <a:off x="6233086" y="3261253"/>
              <a:ext cx="22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452071" y="5371207"/>
            <a:ext cx="1181100" cy="862833"/>
            <a:chOff x="7452071" y="5371207"/>
            <a:chExt cx="1181100" cy="862833"/>
          </a:xfrm>
        </p:grpSpPr>
        <p:grpSp>
          <p:nvGrpSpPr>
            <p:cNvPr id="35" name="Group 34"/>
            <p:cNvGrpSpPr/>
            <p:nvPr/>
          </p:nvGrpSpPr>
          <p:grpSpPr>
            <a:xfrm>
              <a:off x="7452071" y="5371207"/>
              <a:ext cx="1181100" cy="862833"/>
              <a:chOff x="7277100" y="2969491"/>
              <a:chExt cx="1181100" cy="86283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7543800" y="2969491"/>
                <a:ext cx="638463" cy="583525"/>
                <a:chOff x="3247737" y="4495799"/>
                <a:chExt cx="638463" cy="583525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247737" y="4495799"/>
                  <a:ext cx="638463" cy="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3566968" y="4495799"/>
                  <a:ext cx="0" cy="583525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Arrow Connector 36"/>
              <p:cNvCxnSpPr/>
              <p:nvPr/>
            </p:nvCxnSpPr>
            <p:spPr>
              <a:xfrm>
                <a:off x="7277100" y="2969491"/>
                <a:ext cx="228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>
                <a:off x="8229600" y="2969491"/>
                <a:ext cx="228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rot="5400000">
                <a:off x="7748731" y="3718024"/>
                <a:ext cx="228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7881995" y="5522191"/>
              <a:ext cx="312015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086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 the sample volume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72107" y="5257799"/>
            <a:ext cx="644179" cy="583525"/>
            <a:chOff x="3285316" y="4495799"/>
            <a:chExt cx="644179" cy="58352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285316" y="4495799"/>
              <a:ext cx="64417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617711" y="4495799"/>
              <a:ext cx="0" cy="5835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/>
          <p:nvPr/>
        </p:nvCxnSpPr>
        <p:spPr>
          <a:xfrm>
            <a:off x="5410200" y="3777091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696200" y="3777091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6590202" y="601560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79555" y="3177402"/>
            <a:ext cx="0" cy="2080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23734" y="3177401"/>
            <a:ext cx="0" cy="208039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41092" y="3760927"/>
            <a:ext cx="6384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80439" y="3760927"/>
            <a:ext cx="6384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6265255" y="293370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6909434" y="293370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21837" y="232993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43800" y="328449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80948" y="328449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Buffer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578515" y="4060249"/>
            <a:ext cx="3625095" cy="2183951"/>
            <a:chOff x="524514" y="4139494"/>
            <a:chExt cx="3625095" cy="2183951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667514" y="4860463"/>
              <a:ext cx="63846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305977" y="4860463"/>
              <a:ext cx="63846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1981029" y="4860463"/>
              <a:ext cx="638463" cy="583525"/>
              <a:chOff x="3247737" y="4495799"/>
              <a:chExt cx="638463" cy="583525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3247737" y="4495799"/>
                <a:ext cx="63846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566968" y="4495799"/>
                <a:ext cx="0" cy="583525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2919040" y="4708063"/>
              <a:ext cx="932874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0785" y="4701074"/>
              <a:ext cx="932874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55226" y="4157109"/>
              <a:ext cx="1494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Syringe buffer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4514" y="4139494"/>
              <a:ext cx="1596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Syringe sample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667514" y="4860463"/>
              <a:ext cx="638463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299454" y="5443843"/>
              <a:ext cx="0" cy="58352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048525" y="4675889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0941" y="4668808"/>
              <a:ext cx="6739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Fixed</a:t>
              </a:r>
              <a:endParaRPr lang="en-US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rot="5400000">
              <a:off x="2179032" y="6209145"/>
              <a:ext cx="22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" y="2130697"/>
            <a:ext cx="3625095" cy="1605166"/>
            <a:chOff x="457200" y="1978297"/>
            <a:chExt cx="3625095" cy="1605166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600200" y="2699266"/>
              <a:ext cx="63846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238663" y="2699266"/>
              <a:ext cx="63846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1913715" y="2699266"/>
              <a:ext cx="638463" cy="583525"/>
              <a:chOff x="3247737" y="4495799"/>
              <a:chExt cx="638463" cy="583525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3247737" y="4495799"/>
                <a:ext cx="63846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566968" y="4495799"/>
                <a:ext cx="0" cy="583525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Rectangle 68"/>
            <p:cNvSpPr/>
            <p:nvPr/>
          </p:nvSpPr>
          <p:spPr>
            <a:xfrm>
              <a:off x="2851726" y="2546866"/>
              <a:ext cx="932874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53471" y="2539877"/>
              <a:ext cx="932874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587912" y="1995912"/>
              <a:ext cx="1494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Syringe buffer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57200" y="1978297"/>
              <a:ext cx="1596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Syringe sample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1600200" y="2699266"/>
              <a:ext cx="638463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238663" y="2699121"/>
              <a:ext cx="0" cy="58352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2981211" y="2514692"/>
              <a:ext cx="6739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Fixed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53627" y="2507611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 rot="5400000">
              <a:off x="2111718" y="3469163"/>
              <a:ext cx="22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89"/>
          <p:cNvSpPr/>
          <p:nvPr/>
        </p:nvSpPr>
        <p:spPr>
          <a:xfrm>
            <a:off x="6060323" y="4926629"/>
            <a:ext cx="1331078" cy="72973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016187" y="4926629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Flow</a:t>
            </a:r>
          </a:p>
          <a:p>
            <a:pPr algn="ctr"/>
            <a:r>
              <a:rPr lang="en-US" dirty="0" smtClean="0"/>
              <a:t>chamber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1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 </a:t>
            </a:r>
            <a:r>
              <a:rPr lang="en-US" smtClean="0"/>
              <a:t>to investigate?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i="1" dirty="0" smtClean="0"/>
              <a:t>Dynamics of short </a:t>
            </a:r>
            <a:r>
              <a:rPr lang="en-US" sz="2400" i="1" dirty="0" err="1" smtClean="0"/>
              <a:t>dsDNA</a:t>
            </a:r>
            <a:r>
              <a:rPr lang="en-US" sz="2400" i="1" dirty="0" smtClean="0"/>
              <a:t> hybridization in freely diffusing conditions</a:t>
            </a:r>
          </a:p>
          <a:p>
            <a:r>
              <a:rPr lang="en-US" sz="1800" i="1" dirty="0" smtClean="0"/>
              <a:t>Since the sample is freely diffusing we necessary have a </a:t>
            </a:r>
            <a:r>
              <a:rPr lang="en-US" sz="1800" b="1" i="1" dirty="0" smtClean="0"/>
              <a:t>mixing phase</a:t>
            </a:r>
          </a:p>
          <a:p>
            <a:r>
              <a:rPr lang="en-US" sz="1800" i="1" dirty="0" smtClean="0"/>
              <a:t>The </a:t>
            </a:r>
            <a:r>
              <a:rPr lang="en-US" sz="1800" b="1" i="1" dirty="0" smtClean="0"/>
              <a:t>mix phase</a:t>
            </a:r>
            <a:r>
              <a:rPr lang="en-US" sz="1800" i="1" dirty="0" smtClean="0"/>
              <a:t> can be fully characterized (time-constant, variability)</a:t>
            </a:r>
          </a:p>
          <a:p>
            <a:r>
              <a:rPr lang="en-US" sz="1800" i="1" dirty="0" smtClean="0"/>
              <a:t>We measure a process transient: high FRET to low FRET</a:t>
            </a:r>
            <a:endParaRPr lang="en-US" sz="1800" i="1" dirty="0"/>
          </a:p>
          <a:p>
            <a:pPr marL="0" indent="0">
              <a:buNone/>
            </a:pPr>
            <a:r>
              <a:rPr lang="en-US" sz="2800" i="1" dirty="0" smtClean="0"/>
              <a:t>If </a:t>
            </a:r>
            <a:r>
              <a:rPr lang="en-US" sz="1800" i="1" dirty="0" smtClean="0"/>
              <a:t>no difference in transient:</a:t>
            </a:r>
          </a:p>
          <a:p>
            <a:pPr marL="0" indent="0">
              <a:buNone/>
            </a:pPr>
            <a:r>
              <a:rPr lang="en-US" sz="1800" i="1" dirty="0"/>
              <a:t>	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the process is </a:t>
            </a:r>
            <a:r>
              <a:rPr lang="en-US" sz="1800" b="1" i="1" dirty="0" smtClean="0">
                <a:solidFill>
                  <a:schemeClr val="accent6">
                    <a:lumMod val="75000"/>
                  </a:schemeClr>
                </a:solidFill>
              </a:rPr>
              <a:t>diffusion limited</a:t>
            </a:r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i="1" dirty="0" smtClean="0">
                <a:solidFill>
                  <a:schemeClr val="accent1">
                    <a:lumMod val="50000"/>
                  </a:schemeClr>
                </a:solidFill>
              </a:rPr>
              <a:t>(if D=const. the speed does not change)</a:t>
            </a:r>
          </a:p>
          <a:p>
            <a:pPr marL="0" indent="0">
              <a:buNone/>
            </a:pPr>
            <a:r>
              <a:rPr lang="en-US" sz="2800" i="1" dirty="0" smtClean="0"/>
              <a:t>If </a:t>
            </a:r>
            <a:r>
              <a:rPr lang="en-US" sz="1800" i="1" dirty="0" smtClean="0"/>
              <a:t>big difference in transient:</a:t>
            </a:r>
          </a:p>
          <a:p>
            <a:pPr marL="0" indent="0">
              <a:buNone/>
            </a:pPr>
            <a:r>
              <a:rPr lang="en-US" sz="1800" i="1" dirty="0"/>
              <a:t>	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the process is driven by </a:t>
            </a:r>
            <a:r>
              <a:rPr lang="en-US" sz="1800" b="1" i="1" dirty="0" smtClean="0">
                <a:solidFill>
                  <a:schemeClr val="accent6">
                    <a:lumMod val="75000"/>
                  </a:schemeClr>
                </a:solidFill>
              </a:rPr>
              <a:t>hybridization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 dynamics</a:t>
            </a:r>
          </a:p>
          <a:p>
            <a:pPr marL="0" indent="0">
              <a:buNone/>
            </a:pPr>
            <a:r>
              <a:rPr lang="en-US" sz="2800" i="1" dirty="0" smtClean="0"/>
              <a:t>Otherwise:</a:t>
            </a:r>
          </a:p>
          <a:p>
            <a:pPr marL="0" indent="0">
              <a:buNone/>
            </a:pPr>
            <a:r>
              <a:rPr lang="en-US" sz="1800" i="1" dirty="0"/>
              <a:t>	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the process is regulated by </a:t>
            </a:r>
            <a:r>
              <a:rPr lang="en-US" sz="1800" b="1" i="1" dirty="0" smtClean="0">
                <a:solidFill>
                  <a:schemeClr val="accent6">
                    <a:lumMod val="75000"/>
                  </a:schemeClr>
                </a:solidFill>
              </a:rPr>
              <a:t>both diffusion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1800" b="1" i="1" dirty="0" smtClean="0">
                <a:solidFill>
                  <a:schemeClr val="accent6">
                    <a:lumMod val="75000"/>
                  </a:schemeClr>
                </a:solidFill>
              </a:rPr>
              <a:t>hybridization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dynamics</a:t>
            </a:r>
            <a:endParaRPr lang="en-US" sz="28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sz="1400" i="1" dirty="0" smtClean="0"/>
          </a:p>
          <a:p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47932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20" y="1988817"/>
            <a:ext cx="3959360" cy="28803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4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20" y="1988817"/>
            <a:ext cx="3959360" cy="288036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20" y="1988817"/>
            <a:ext cx="3959360" cy="288036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1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20" y="1988817"/>
            <a:ext cx="3959360" cy="288036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0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20" y="1988817"/>
            <a:ext cx="3959360" cy="288036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20" y="1988817"/>
            <a:ext cx="3959360" cy="288036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82034"/>
            <a:ext cx="3959360" cy="28803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88961"/>
            <a:ext cx="3959360" cy="2880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916" y="3901434"/>
            <a:ext cx="3959360" cy="288036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Array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0164" y="1015002"/>
            <a:ext cx="4469795" cy="2880366"/>
            <a:chOff x="286327" y="1371600"/>
            <a:chExt cx="4469795" cy="28803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327" y="1371600"/>
              <a:ext cx="3959360" cy="288036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772198" y="1785050"/>
              <a:ext cx="983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</a:t>
              </a:r>
              <a:r>
                <a:rPr lang="en-US" i="1" dirty="0" smtClean="0"/>
                <a:t>o pump</a:t>
              </a:r>
              <a:endParaRPr lang="en-US" i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105400" y="1371600"/>
            <a:ext cx="3657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Specs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Sample volume: </a:t>
            </a:r>
            <a:r>
              <a:rPr lang="en-US" sz="1600" dirty="0" smtClean="0"/>
              <a:t>20µl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Pump (suction):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Peristaltic (manual start/stop)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Syringe (manual and program)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Channel: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</a:rPr>
              <a:t>Width:</a:t>
            </a:r>
            <a:r>
              <a:rPr lang="en-US" sz="1400" dirty="0" smtClean="0"/>
              <a:t> 1mm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</a:rPr>
              <a:t>Height:</a:t>
            </a:r>
            <a:r>
              <a:rPr lang="en-US" sz="1400" dirty="0" smtClean="0"/>
              <a:t> 100µm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924" y="4098636"/>
            <a:ext cx="3657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Probe + buffer (high FRET)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Wash both channels with buffer</a:t>
            </a:r>
          </a:p>
          <a:p>
            <a:endParaRPr lang="en-US" sz="1600" dirty="0"/>
          </a:p>
          <a:p>
            <a:r>
              <a:rPr lang="en-US" b="1" dirty="0" smtClean="0"/>
              <a:t>Step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Probe + comp. strand (low FRET)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Wash with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84618" y="3895368"/>
            <a:ext cx="3657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Caveat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Anti-sticking: </a:t>
            </a:r>
            <a:r>
              <a:rPr lang="en-US" sz="1600" i="1" dirty="0" smtClean="0"/>
              <a:t>tween</a:t>
            </a:r>
            <a:r>
              <a:rPr lang="en-US" sz="1600" dirty="0" smtClean="0"/>
              <a:t> added to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Diffusion repeatability: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Repeat Step 1 multiple times to study variations</a:t>
            </a:r>
          </a:p>
          <a:p>
            <a:endParaRPr lang="en-US" b="1" dirty="0" smtClean="0"/>
          </a:p>
          <a:p>
            <a:r>
              <a:rPr lang="en-US" b="1" dirty="0" smtClean="0"/>
              <a:t>Time scale</a:t>
            </a:r>
          </a:p>
          <a:p>
            <a:pPr lvl="1"/>
            <a:r>
              <a:rPr lang="en-US" sz="1600" dirty="0" smtClean="0"/>
              <a:t>1-30s with 1s resolution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248</Words>
  <Application>Microsoft Office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Flow chamber</vt:lpstr>
      <vt:lpstr>Flow chamber</vt:lpstr>
      <vt:lpstr>Flow chamber</vt:lpstr>
      <vt:lpstr>Flow chamber</vt:lpstr>
      <vt:lpstr>Flow chamber</vt:lpstr>
      <vt:lpstr>Flow chamber</vt:lpstr>
      <vt:lpstr>Flow chamber</vt:lpstr>
      <vt:lpstr>Array configuration</vt:lpstr>
      <vt:lpstr>Flow chamber</vt:lpstr>
      <vt:lpstr>Flow chamber building protocol</vt:lpstr>
      <vt:lpstr>Preliminary experiments</vt:lpstr>
      <vt:lpstr>Stop flow approach</vt:lpstr>
      <vt:lpstr>Minimize the sample volume</vt:lpstr>
      <vt:lpstr>What we want to investigate?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</dc:creator>
  <cp:lastModifiedBy>Antonio</cp:lastModifiedBy>
  <cp:revision>20</cp:revision>
  <dcterms:created xsi:type="dcterms:W3CDTF">2014-03-03T18:30:17Z</dcterms:created>
  <dcterms:modified xsi:type="dcterms:W3CDTF">2014-03-05T02:11:10Z</dcterms:modified>
</cp:coreProperties>
</file>