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33A6-EE3D-464E-87FF-E786BFED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6BFD-2E0D-4ED7-9F6C-C2AD1A43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0AF5-AB46-4119-A0B2-26C6DD6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0F16-8CC2-4D65-B989-EDAEC835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3ADF-A3CE-4D58-A08D-37A6E495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41C6-0F46-44AA-BFBD-462C89DF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E9059-622C-4046-B6A4-39BFB798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EF28-F938-4785-AC2C-DD5ADBF3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C1AE-8DDA-44B0-88EF-592A1A67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6090-679A-4BCA-907C-3AE131B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8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96D87-21BA-41C3-ACCD-9D28826E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BEFA1-FBEB-433A-86BA-DADFFA4F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4F96-9F80-46AB-B811-361A8CBB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E428-32B3-4E62-8972-608BFF03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F30C-F61F-45A6-9D41-B839FAA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214D-A087-4BD8-8CCE-0A255B9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2FEA-3A9F-4D3C-AB8E-69C791D5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59E5-112F-43BE-BE8A-FFD5ED6D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AD2A-5418-49E5-8FF5-4042EDA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049C-FC50-4999-85E8-8CEDAC22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0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BD15-AB91-4307-A1B2-BA81D066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1753-EF38-4121-9D8B-137E07BF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30C9-FF38-4BA1-B502-FE600928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6AC3-F356-485F-AEA4-1EF906CD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6FB1-E1ED-4B0F-ADB4-3F2DBB30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D3F8-B632-425B-A969-79B53B3E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4137-3975-4A97-8A23-8E776568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70E3-20D3-4CA3-85B3-D6F3C26B6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2C9F0-4792-4E31-99F8-FBEF837A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55200-B89E-4FE2-98B5-1F3FCB6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FADA-7E6A-4E3A-AA65-F4D30FB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5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702F-7AA1-470C-B2A3-2C338A8F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DD95-5A92-4278-ADB7-66123634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977C4-88E2-4975-954E-47D7DF44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2B815-B0A1-4D1B-B395-B3B9C6347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9554D-7398-497D-8C24-2B877862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DD7F3-5D74-4A12-87D3-70AE84F4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0F9D2-5C70-430E-9688-5248629C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3541C-18FE-4C61-9109-52525C8C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7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E6D2-7CDB-4CE7-986D-0BB276EC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841F-FCF3-426F-A469-4693DCD9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DFE39-00E1-4262-A814-FDD614DC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51AD8-173D-4916-81EC-54E294E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7C6BD-2719-45AD-B1FD-A8E2F4E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1661-8A25-46C1-8B35-BADA086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B393-C6A3-4280-9AE3-45E43631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1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D8AC-3390-4EA8-8028-3E8C0AD1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2EB5-312A-476D-B29B-2CE4C971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913C-DD26-4D6A-9ED3-EBB6A285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9078-5CCA-40A2-AC14-CC99137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ABCB-6684-4797-A4F6-CC29E1BF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BCDE-2051-4467-8AD3-20924444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C788-AF4C-4B6F-B01D-68DA4967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2605B-E57A-4987-9A95-25CB96E31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4FD0-CBE2-4B42-AFDE-D5C45DFD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4BB-8D5B-4319-AA1A-7B02F673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23FC-B5B3-4208-92F6-F287BFF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E83A-E626-4F50-8AE3-03AE5AA2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9E603-4FFE-4013-83F1-1EDBA739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96F74-5B28-442E-A586-1A6AAE35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346E-7EEF-41A3-B2FD-991A5128E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47C1-2751-472D-A31F-8C8D7D3EC47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CCDE-3474-4EE1-80FE-618956760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60CF-6AAC-49A0-AE97-F21491EC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B4E3-119B-4CA0-B7C1-D71DFD978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CBE0-C381-47F6-A1AB-D0E5E0FDE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Анотации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03020-3B74-4043-93E7-212C7B54F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0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F387-370F-42D8-89C2-3E2BB68D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Напишем модуль, проверяющий подходит ли класс для загрузки в наш гипотетический проект или нет.</a:t>
            </a:r>
          </a:p>
          <a:p>
            <a:pPr marL="0" indent="0" algn="just">
              <a:buNone/>
            </a:pPr>
            <a:r>
              <a:rPr lang="ru-RU" dirty="0"/>
              <a:t>Сперва определим сам проверяемый класс.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4EDE1-7EA9-406E-BB9A-B85C73AC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61" y="1823813"/>
            <a:ext cx="324847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3BA6-41D4-4A6B-B572-E9477153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44436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Для того, чтобы работать с классом, сначала необходимо загрузить класс в контекст приложения. Используем:</a:t>
            </a:r>
          </a:p>
          <a:p>
            <a:pPr marL="0" indent="0" algn="just">
              <a:buNone/>
            </a:pPr>
            <a:r>
              <a:rPr lang="ru-RU" dirty="0"/>
              <a:t>Class cl = Class.forName("org.annotate.test.classes.Cookies");</a:t>
            </a:r>
          </a:p>
          <a:p>
            <a:pPr marL="0" indent="0" algn="just">
              <a:buNone/>
            </a:pPr>
            <a:r>
              <a:rPr lang="ru-RU" dirty="0"/>
              <a:t>	Далее, через механизм reflection мы получаем доступ к полям и аннотациям класса. Проверим наличие аннотированных методов в классе и аннотации на самом классе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82EB34-5F85-4520-B6F4-BF3BE9A9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20" y="2549128"/>
            <a:ext cx="10415480" cy="4308872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if(!cl.isAnnotationPresent(ControlledObject.class)){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111111"/>
                </a:solidFill>
                <a:latin typeface="Menlo"/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System.err.println("no annotation");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 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111111"/>
                </a:solidFill>
                <a:latin typeface="Menlo"/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System.out.println("class annotated ; name - " + cl.getAnnotation(ControlledObject.class));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boolean hasStart=false;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boolean hasStop=false;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Method[] method = cl.getMethods();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for(Method md: method){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111111"/>
                </a:solidFill>
                <a:latin typeface="Menlo"/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if(md.isAnnotationPresent(StartObject.class)) {hasStart=true;}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111111"/>
                </a:solidFill>
                <a:latin typeface="Menlo"/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if(md.isAnnotationPresent(StopObject.class)) {hasStop=true;}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111111"/>
                </a:solidFill>
                <a:latin typeface="Menlo"/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if(hasStart &amp;&amp; hasStop){break;}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enlo"/>
              </a:rPr>
              <a:t>System.out.println("Start annotaton - " + hasStart + "; Stop annotation - " + hasStop 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4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DCE9-4837-4866-8E81-9CC87B71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Запустив, на выходе мы получим:</a:t>
            </a:r>
          </a:p>
          <a:p>
            <a:pPr marL="0" indent="0" algn="just">
              <a:buNone/>
            </a:pPr>
            <a:r>
              <a:rPr lang="ru-RU" dirty="0"/>
              <a:t>Start annotaton — true; Stop annotation — true.</a:t>
            </a:r>
          </a:p>
          <a:p>
            <a:pPr marL="0" indent="0" algn="just">
              <a:buNone/>
            </a:pPr>
            <a:r>
              <a:rPr lang="ru-RU" dirty="0"/>
              <a:t>Если попробовать убрать одну из аннотаций, то вывод сообщит о несоответствии требованиям.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2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659A-CF0C-4223-B342-715B354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1711-1D2B-4695-B3DA-91FA16C2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Надеюсь, мне удалось показать, что аннотации предоставляют широкие возможности для работы с кодом программ, и имеет смысл не только пользоваться стандартными аннотациями языка, но и облегчать себе жизнь, создавая аннотации под свои нужды.</a:t>
            </a:r>
          </a:p>
        </p:txBody>
      </p:sp>
    </p:spTree>
    <p:extLst>
      <p:ext uri="{BB962C8B-B14F-4D97-AF65-F5344CB8AC3E}">
        <p14:creationId xmlns:p14="http://schemas.microsoft.com/office/powerpoint/2010/main" val="29823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1088-1CA9-4D65-A0CF-8FA3B66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0768-7A04-416F-9B33-562DE8EF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4" y="18255"/>
            <a:ext cx="911191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Написать функцию, которая находит наибольший общий делитель (НОД) двух чисел.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D8C5C-16C6-41EB-A4FE-570BCED9C6B8}"/>
              </a:ext>
            </a:extLst>
          </p:cNvPr>
          <p:cNvSpPr txBox="1"/>
          <p:nvPr/>
        </p:nvSpPr>
        <p:spPr>
          <a:xfrm>
            <a:off x="0" y="94869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public class GCD {</a:t>
            </a:r>
          </a:p>
          <a:p>
            <a:r>
              <a:rPr lang="ru-RU" dirty="0"/>
              <a:t>   /**</a:t>
            </a:r>
          </a:p>
          <a:p>
            <a:r>
              <a:rPr lang="ru-RU" dirty="0"/>
              <a:t>    * This method finds the greatest common divisor (GCD) of two integers</a:t>
            </a:r>
          </a:p>
          <a:p>
            <a:r>
              <a:rPr lang="ru-RU" dirty="0"/>
              <a:t>    * @param a - first integer</a:t>
            </a:r>
          </a:p>
          <a:p>
            <a:r>
              <a:rPr lang="ru-RU" dirty="0"/>
              <a:t>    * @param b - second integer</a:t>
            </a:r>
          </a:p>
          <a:p>
            <a:r>
              <a:rPr lang="ru-RU" dirty="0"/>
              <a:t>    * @return the GCD of a and b</a:t>
            </a:r>
          </a:p>
          <a:p>
            <a:r>
              <a:rPr lang="ru-RU" dirty="0"/>
              <a:t>    */</a:t>
            </a:r>
          </a:p>
          <a:p>
            <a:r>
              <a:rPr lang="ru-RU" dirty="0"/>
              <a:t>    public static int findGCD(int a, int b) {</a:t>
            </a:r>
          </a:p>
          <a:p>
            <a:r>
              <a:rPr lang="ru-RU" dirty="0"/>
              <a:t>        if (b == 0) {</a:t>
            </a:r>
          </a:p>
          <a:p>
            <a:r>
              <a:rPr lang="ru-RU" dirty="0"/>
              <a:t>            return a;</a:t>
            </a:r>
          </a:p>
          <a:p>
            <a:r>
              <a:rPr lang="ru-RU" dirty="0"/>
              <a:t>        } else {</a:t>
            </a:r>
          </a:p>
          <a:p>
            <a:r>
              <a:rPr lang="ru-RU" dirty="0"/>
              <a:t>            return findGCD(b, a % b);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</a:t>
            </a:r>
          </a:p>
          <a:p>
            <a:r>
              <a:rPr lang="ru-RU" dirty="0"/>
              <a:t>    public static void main(String[] args) {</a:t>
            </a:r>
          </a:p>
          <a:p>
            <a:r>
              <a:rPr lang="ru-RU" dirty="0"/>
              <a:t>        int num1 = 18, num2 = 24;</a:t>
            </a:r>
          </a:p>
          <a:p>
            <a:r>
              <a:rPr lang="ru-RU" dirty="0"/>
              <a:t>        int gcd = findGCD(num1, num2);</a:t>
            </a:r>
          </a:p>
          <a:p>
            <a:r>
              <a:rPr lang="ru-RU" dirty="0"/>
              <a:t>        System.out.println("The GCD of " + num1 + " and " + num2 + " is: " + gcd);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7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FB99-F9F0-4D4A-9EA1-84EBA04D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данном примере в классе GCD определена функция findGCD(), которая принимает два аргумента типа int и возвращает их НОД. В функции используется рекурсивный алгоритм Евклида для нахождения НОДа. В методе main() задаются значения для аргументов и выводится результат. Аннотации @param и @return используются для документирования функции и показывают, какие параметры принимает функция и какой тип данных возвращает.</a:t>
            </a:r>
          </a:p>
        </p:txBody>
      </p:sp>
    </p:spTree>
    <p:extLst>
      <p:ext uri="{BB962C8B-B14F-4D97-AF65-F5344CB8AC3E}">
        <p14:creationId xmlns:p14="http://schemas.microsoft.com/office/powerpoint/2010/main" val="42547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3F9-B81C-44FF-AE4A-02C6CDBF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9271-0346-4889-BF1A-DD5E5234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Разобраться, что такое аннотации</a:t>
            </a:r>
          </a:p>
          <a:p>
            <a:r>
              <a:rPr lang="ru-RU" dirty="0"/>
              <a:t>Узнать зачем нужны аннотации</a:t>
            </a:r>
          </a:p>
          <a:p>
            <a:r>
              <a:rPr lang="ru-RU" dirty="0"/>
              <a:t>Научиться самому создавать аннотации</a:t>
            </a:r>
          </a:p>
          <a:p>
            <a:r>
              <a:rPr lang="ru-RU" dirty="0"/>
              <a:t>Научиться применять аннотации</a:t>
            </a:r>
          </a:p>
        </p:txBody>
      </p:sp>
    </p:spTree>
    <p:extLst>
      <p:ext uri="{BB962C8B-B14F-4D97-AF65-F5344CB8AC3E}">
        <p14:creationId xmlns:p14="http://schemas.microsoft.com/office/powerpoint/2010/main" val="31033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297-30EC-468B-ADF0-A6336E9D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аннотации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52D8-8204-4AFC-9E49-DAE26F46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Аннотации представляют из себя дескрипторы, включаемые в текст программы, и используются для хранения метаданных программного кода, необходимых на разных этапах жизненного цикла программы.</a:t>
            </a:r>
          </a:p>
          <a:p>
            <a:pPr marL="0" indent="0" algn="just">
              <a:buNone/>
            </a:pPr>
            <a:r>
              <a:rPr lang="ru-RU" dirty="0"/>
              <a:t>Информация, хранимая в аннотациях, может использоваться соответствующими обработчиками для создания необходимых вспомогательных файлов или для маркировки классов, полей и т.д.</a:t>
            </a:r>
          </a:p>
        </p:txBody>
      </p:sp>
    </p:spTree>
    <p:extLst>
      <p:ext uri="{BB962C8B-B14F-4D97-AF65-F5344CB8AC3E}">
        <p14:creationId xmlns:p14="http://schemas.microsoft.com/office/powerpoint/2010/main" val="30342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D2F2-41FB-43A5-A39A-4D99E67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F6D3-0BAC-4DA8-8610-94650CB2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Аннотация задается описанием соответствующего интерфейса.</a:t>
            </a:r>
          </a:p>
          <a:p>
            <a:pPr marL="0" indent="0" algn="just">
              <a:buNone/>
            </a:pPr>
            <a:r>
              <a:rPr lang="ru-RU" dirty="0"/>
              <a:t>Например так: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BFDF8-B810-4C36-BB5E-03025974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2423972"/>
            <a:ext cx="404869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1567-0195-4CB0-A1FC-970F0889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r>
              <a:rPr lang="ru-RU" dirty="0"/>
              <a:t>Как видно из примера выше, аннотация определяется описанием с ключевым словом interface и может включать в себя несколько полей, которые можно задать как обязательными, так и не обязательными. В последнем случае подставляется default значение поля.</a:t>
            </a:r>
          </a:p>
          <a:p>
            <a:pPr marL="0" indent="0">
              <a:buNone/>
            </a:pPr>
            <a:r>
              <a:rPr lang="ru-RU" dirty="0"/>
              <a:t>	Также из примера видно, что саму аннотацию можно пометить несколькими аннотациями. Разберемся для начала, чем можно пометить собственную аннотацию, и зачем.</a:t>
            </a:r>
          </a:p>
        </p:txBody>
      </p:sp>
    </p:spTree>
    <p:extLst>
      <p:ext uri="{BB962C8B-B14F-4D97-AF65-F5344CB8AC3E}">
        <p14:creationId xmlns:p14="http://schemas.microsoft.com/office/powerpoint/2010/main" val="303887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6550-6FB3-472F-A7EC-4F5DF10F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Аннотация @Retention позволяет указать жизненный цикл аннотации: будет она присутствовать только в исходном коде, в скомпилированном файле, или она будет также видна и в процессе выполнения. Выбор нужного типа зависит от того, как вы хотите использовать аннотацию, например, генерировать что-то побочное из исходных кодов, или в процессе выполнения стучаться к классу через reflection.</a:t>
            </a:r>
          </a:p>
          <a:p>
            <a:pPr marL="0" indent="0" algn="just">
              <a:buNone/>
            </a:pPr>
            <a:r>
              <a:rPr lang="ru-RU" dirty="0"/>
              <a:t>	Аннотация @Target указывает, что именно мы можем пометить этой аннотацией, это может быть поле, метод, тип и т.д.</a:t>
            </a:r>
          </a:p>
          <a:p>
            <a:pPr marL="0" indent="0" algn="just">
              <a:buNone/>
            </a:pPr>
            <a:r>
              <a:rPr lang="ru-RU" dirty="0"/>
              <a:t>	Аннотация @Documentedуказывает, что помеченная таким образом аннотация должна быть добавлена в javadoc поля/метода и т.д.</a:t>
            </a:r>
          </a:p>
        </p:txBody>
      </p:sp>
    </p:spTree>
    <p:extLst>
      <p:ext uri="{BB962C8B-B14F-4D97-AF65-F5344CB8AC3E}">
        <p14:creationId xmlns:p14="http://schemas.microsoft.com/office/powerpoint/2010/main" val="3196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20A-EBFF-48A6-A672-4003529B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908758" cy="685799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Например, класс, помеченный аннотацией без @Documented, будет выглядеть так: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А если в описание аннотации добавить @Documented, получим: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Аннотация @Inherited помечает аннотацию, которая будет унаследована потомком класса, отмеченного такой аннотацией.</a:t>
            </a:r>
          </a:p>
          <a:p>
            <a:pPr marL="0" indent="0" algn="just">
              <a:buNone/>
            </a:pPr>
            <a:r>
              <a:rPr lang="ru-RU" dirty="0"/>
              <a:t>Сделаем для примера пару аннотаций и пометим ими класс.</a:t>
            </a:r>
          </a:p>
          <a:p>
            <a:pPr marL="0" indent="0" algn="just">
              <a:buNone/>
            </a:pPr>
            <a:r>
              <a:rPr lang="ru-RU" dirty="0"/>
              <a:t>Класс ChildClass унаследует от родительского класса только аннотацию PublicAnnotate.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5A6EC-7F1D-4FBE-90B6-A7669469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46" y="515316"/>
            <a:ext cx="2343477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065A-DDC6-405E-8A69-982B5925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79" y="1833059"/>
            <a:ext cx="2848373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A2D49-2671-457D-B85A-DA591C7D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95" y="2038155"/>
            <a:ext cx="380100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3312-A423-476F-8089-22FAE02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своей аннотации.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6AD7-C326-4963-9289-D6001D17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Попробуем теперь написать рабочий пример с использованием аннотаций.</a:t>
            </a:r>
          </a:p>
          <a:p>
            <a:pPr marL="0" indent="0" algn="just">
              <a:buNone/>
            </a:pPr>
            <a:r>
              <a:rPr lang="ru-RU" dirty="0"/>
              <a:t>Представим себе, что у нас есть какой-то самодельный проект, который на вход получает класс, специально заанотированный, чтобы проект мог управлять жизненным циклом объектов этого класса, и пусть там будут аннотации StartObject, StopObject для описания методов класса, и ControlledObject для описания самого класса. Последней аннотации дадим еще поле name, путь там хранится якобы имя для поиска.</a:t>
            </a:r>
          </a:p>
          <a:p>
            <a:pPr marL="0" indent="0" algn="just">
              <a:buNone/>
            </a:pPr>
            <a:r>
              <a:rPr lang="ru-RU" dirty="0"/>
              <a:t>Аннотации будут выглядеть так -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49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F3A18-55C8-43C7-AF4D-7CE91525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1399892"/>
            <a:ext cx="425826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Анотации в Java</vt:lpstr>
      <vt:lpstr>Цели:</vt:lpstr>
      <vt:lpstr>Что такое аннотации</vt:lpstr>
      <vt:lpstr>Синтаксис</vt:lpstr>
      <vt:lpstr>PowerPoint Presentation</vt:lpstr>
      <vt:lpstr>PowerPoint Presentation</vt:lpstr>
      <vt:lpstr>PowerPoint Presentation</vt:lpstr>
      <vt:lpstr>Пример своей аннотации.</vt:lpstr>
      <vt:lpstr>PowerPoint Presentation</vt:lpstr>
      <vt:lpstr>PowerPoint Presentation</vt:lpstr>
      <vt:lpstr>PowerPoint Presentation</vt:lpstr>
      <vt:lpstr>PowerPoint Presentation</vt:lpstr>
      <vt:lpstr>Итог: </vt:lpstr>
      <vt:lpstr>Задача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Анотации в Java</dc:title>
  <dc:creator>Ivan Laptev</dc:creator>
  <cp:lastModifiedBy>Ivan Laptev</cp:lastModifiedBy>
  <cp:revision>4</cp:revision>
  <dcterms:created xsi:type="dcterms:W3CDTF">2023-04-17T07:12:57Z</dcterms:created>
  <dcterms:modified xsi:type="dcterms:W3CDTF">2023-04-17T07:39:53Z</dcterms:modified>
</cp:coreProperties>
</file>