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8AFC8-99C7-49E7-B908-24C9EAFC3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17084C-2F3C-4D2C-9181-D561D6E05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28AF4-41C0-448E-931C-EA4F872E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873E-E177-47F3-8199-02210CED3552}" type="datetimeFigureOut">
              <a:rPr lang="ru-BY" smtClean="0"/>
              <a:t>05.02.2023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08474E-751E-49F0-9C31-3C0985BB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6C890C-F79B-4A1F-9547-FC08B7E9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8DF-DA8E-4E7D-892F-6A955BF193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1498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002FB-3E64-4A81-82FC-2B592155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64C71B-9AE2-4A51-9C00-6B53403DD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9CCC6-6F58-49F9-B0A6-9F7EA8A6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873E-E177-47F3-8199-02210CED3552}" type="datetimeFigureOut">
              <a:rPr lang="ru-BY" smtClean="0"/>
              <a:t>05.02.2023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AAE7E4-0B8F-4F80-8F68-347808B8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C61DC9-628B-48F8-9F41-745A71DF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8DF-DA8E-4E7D-892F-6A955BF193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5817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F253EF-D18A-4667-8F13-0B9438C54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BC48DF-5EF1-4B2A-9D64-7E49AE5C9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7FE9E-4149-43F5-9FEF-C0834614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873E-E177-47F3-8199-02210CED3552}" type="datetimeFigureOut">
              <a:rPr lang="ru-BY" smtClean="0"/>
              <a:t>05.02.2023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20C38C-EE06-4AF6-AD70-61B8490B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1CFB40-B42B-4D78-9B6F-839AC0C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8DF-DA8E-4E7D-892F-6A955BF193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3653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51332-1C02-43FE-BB8F-AD1C7910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750E2-9DD4-42A5-92D0-2572AF0C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AD70FC-A50F-4847-91A7-C88A2F75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873E-E177-47F3-8199-02210CED3552}" type="datetimeFigureOut">
              <a:rPr lang="ru-BY" smtClean="0"/>
              <a:t>05.02.2023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E02E64-07BC-43E6-9760-778EB368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666AD7-1D60-4DC4-B779-36CA3D19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8DF-DA8E-4E7D-892F-6A955BF193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6341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88D27-7172-4BCC-90AE-01C41433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7A798C-32B3-49E3-A062-A567D038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5AA458-6711-41D1-AF9E-E746B240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873E-E177-47F3-8199-02210CED3552}" type="datetimeFigureOut">
              <a:rPr lang="ru-BY" smtClean="0"/>
              <a:t>05.02.2023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4A71C0-13DD-4C01-8755-E6C3ECB9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EC3FC-87D0-4487-AC42-3141888A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8DF-DA8E-4E7D-892F-6A955BF193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3857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33B47-84F8-402A-BC21-8F0476D8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40B7E-1A70-4085-87BD-62C8B9769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00944D-2D0A-401A-AB29-BCDA87952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DBC522-B4DC-43FA-86BD-1DD1D2A7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873E-E177-47F3-8199-02210CED3552}" type="datetimeFigureOut">
              <a:rPr lang="ru-BY" smtClean="0"/>
              <a:t>05.02.2023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918EE1-9599-4359-986B-F115F4B6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F53DE9-E4A3-4E02-A7DD-7FC7E931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8DF-DA8E-4E7D-892F-6A955BF193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4634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A887-97AD-47D4-B65A-FEDC5812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5573DB-BBB6-4040-9358-73B78DD63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37CDC4-4B64-4841-B123-2926E0C4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FA4A4C-720F-4333-A1AC-DCFC0F6A3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306FE6-6643-402C-8754-6341B2784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0871DE-8DC4-4B26-A236-498D2C1D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873E-E177-47F3-8199-02210CED3552}" type="datetimeFigureOut">
              <a:rPr lang="ru-BY" smtClean="0"/>
              <a:t>05.02.2023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27C6FD-1D28-48CB-AC6A-26212B40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B8B365-BE81-4AE1-84E5-A67F56DF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8DF-DA8E-4E7D-892F-6A955BF193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3749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5E873-6DD6-4FFF-87F2-36B7FD4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BF4470-AB28-4F61-BA63-543BBE25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873E-E177-47F3-8199-02210CED3552}" type="datetimeFigureOut">
              <a:rPr lang="ru-BY" smtClean="0"/>
              <a:t>05.02.2023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08747C-983F-4184-A626-9ABC16D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3AD060-900D-428C-9E89-DCC78409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8DF-DA8E-4E7D-892F-6A955BF193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4256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EF1461-C4C0-4CB2-BB69-A2229591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873E-E177-47F3-8199-02210CED3552}" type="datetimeFigureOut">
              <a:rPr lang="ru-BY" smtClean="0"/>
              <a:t>05.02.2023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30005-E1CF-4D84-AE07-3AC15CB5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B14E92-EF91-4BF9-925D-BA690AEE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8DF-DA8E-4E7D-892F-6A955BF193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4608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90BD1-65ED-42DC-B475-93E40D47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DF14D-C5F4-404B-97D4-5AFC40520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221A24-4559-460D-88E6-8F6B8207B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87EC71-9652-49E0-BE7D-B2D5FC24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873E-E177-47F3-8199-02210CED3552}" type="datetimeFigureOut">
              <a:rPr lang="ru-BY" smtClean="0"/>
              <a:t>05.02.2023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F972F8-7043-47C7-A1F5-9DB48E96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832481-10C0-4D6F-B037-2BDD2D01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8DF-DA8E-4E7D-892F-6A955BF193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2052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F9420-4AF6-44E2-8C3D-CB69AA12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E14AE7-AE53-4B39-9CCD-ED9B0367A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35E8DD-0E33-4D5A-ADF7-088D7987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38262D-AB9E-4955-AAA9-8885AC72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873E-E177-47F3-8199-02210CED3552}" type="datetimeFigureOut">
              <a:rPr lang="ru-BY" smtClean="0"/>
              <a:t>05.02.2023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EFE47B-6929-4E2E-940C-EAF1FE2C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107FE-4CF7-4717-81A0-801E2078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8DF-DA8E-4E7D-892F-6A955BF193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0716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7BA91-FA09-4B78-AB77-3C1516D2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4CFD19-E0F3-4477-9E55-A63B0602D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471706-EC5E-4AE2-8C80-C50E98B88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5873E-E177-47F3-8199-02210CED3552}" type="datetimeFigureOut">
              <a:rPr lang="ru-BY" smtClean="0"/>
              <a:t>05.02.2023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AB13AD-B0A0-47F0-965F-EC18760F4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B1A02-A204-4CF2-ADEF-43EA302C3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98DF-DA8E-4E7D-892F-6A955BF193B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756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2A1A6-90EF-4465-B7BF-08227305D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ООП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FE0F85-C659-4990-84B4-A0C5EC139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5060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E33DC-C807-470D-9BB2-C25C79EC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и полиморфизм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20CAD7-19DE-44D9-A7B1-09126384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ru-RU" b="0" i="0" dirty="0">
                <a:solidFill>
                  <a:srgbClr val="222222"/>
                </a:solidFill>
                <a:effectLst/>
              </a:rPr>
              <a:t>	Наследование — механизм расширения ваших классов. Допустим, помимо нашего класса </a:t>
            </a:r>
            <a:r>
              <a:rPr lang="ru-RU" b="0" i="0" dirty="0" err="1">
                <a:solidFill>
                  <a:srgbClr val="2F3235"/>
                </a:solidFill>
                <a:effectLst/>
              </a:rPr>
              <a:t>Dog</a:t>
            </a:r>
            <a:r>
              <a:rPr lang="ru-RU" b="0" i="0" dirty="0">
                <a:solidFill>
                  <a:srgbClr val="222222"/>
                </a:solidFill>
                <a:effectLst/>
              </a:rPr>
              <a:t>, нам потребовались ездовые собаки (</a:t>
            </a:r>
            <a:r>
              <a:rPr lang="ru-RU" b="0" i="0" dirty="0" err="1">
                <a:solidFill>
                  <a:srgbClr val="2F3235"/>
                </a:solidFill>
                <a:effectLst/>
              </a:rPr>
              <a:t>RidingDog</a:t>
            </a:r>
            <a:r>
              <a:rPr lang="ru-RU" b="0" i="0" dirty="0">
                <a:solidFill>
                  <a:srgbClr val="222222"/>
                </a:solidFill>
                <a:effectLst/>
              </a:rPr>
              <a:t>), обладающие скоростью и выносливостью (нужны дополнительные поля).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01964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51008-E4A0-46E3-A47E-DF183C55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Создадим класс </a:t>
            </a:r>
            <a:r>
              <a:rPr lang="en-US" dirty="0" err="1"/>
              <a:t>RidingDog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24928D-47F9-40BB-BFFC-C321E0BC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	Создать класс в НОВОМ файле, добавить приватные поля </a:t>
            </a:r>
            <a:r>
              <a:rPr lang="en-US" dirty="0"/>
              <a:t>speed(</a:t>
            </a:r>
            <a:r>
              <a:rPr lang="ru-RU" dirty="0"/>
              <a:t>скорость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strength(</a:t>
            </a:r>
            <a:r>
              <a:rPr lang="ru-RU" dirty="0"/>
              <a:t>сила</a:t>
            </a:r>
            <a:r>
              <a:rPr lang="en-US" dirty="0"/>
              <a:t>)</a:t>
            </a:r>
            <a:r>
              <a:rPr lang="ru-RU" dirty="0"/>
              <a:t>. Пример наследования: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Добавить новые конструкторы, которые будут устанавливать значения скорости и силы собаки, а также вызвать конструктор суперкласса. Вызов конструктора супер класса: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В методе </a:t>
            </a:r>
            <a:r>
              <a:rPr lang="en-US" dirty="0"/>
              <a:t>main</a:t>
            </a:r>
            <a:r>
              <a:rPr lang="ru-RU" dirty="0"/>
              <a:t> создать объект ездовой собаки и вызвать метод </a:t>
            </a:r>
            <a:r>
              <a:rPr lang="en-US" dirty="0"/>
              <a:t>speak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72D22D-6A9C-423D-AE78-9956AFB23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88" y="2614595"/>
            <a:ext cx="6714223" cy="5773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1E1F9F-AC37-487B-B584-8EF450656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25" t="13340"/>
          <a:stretch/>
        </p:blipFill>
        <p:spPr>
          <a:xfrm>
            <a:off x="3508837" y="4533354"/>
            <a:ext cx="5174323" cy="57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0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B8124-D733-457B-BFC8-5F8AB9D8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на понимание полиморфизма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C43B2-75A6-4D5F-AFD3-E5387204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При помощи аннотации </a:t>
            </a:r>
            <a:r>
              <a:rPr lang="en-US" dirty="0"/>
              <a:t>@override </a:t>
            </a:r>
            <a:r>
              <a:rPr lang="ru-RU" dirty="0"/>
              <a:t>переопределить метод  </a:t>
            </a:r>
            <a:r>
              <a:rPr lang="en-US" dirty="0"/>
              <a:t>speak</a:t>
            </a:r>
            <a:r>
              <a:rPr lang="ru-RU" dirty="0"/>
              <a:t>. Метод </a:t>
            </a:r>
            <a:r>
              <a:rPr lang="en-US" dirty="0"/>
              <a:t>speak </a:t>
            </a:r>
            <a:r>
              <a:rPr lang="ru-RU" dirty="0"/>
              <a:t>должен уметь выводить в консоль строку </a:t>
            </a:r>
            <a:r>
              <a:rPr lang="en-US" dirty="0"/>
              <a:t>“</a:t>
            </a:r>
            <a:r>
              <a:rPr lang="en-US" dirty="0" err="1"/>
              <a:t>whof</a:t>
            </a:r>
            <a:r>
              <a:rPr lang="en-US" dirty="0"/>
              <a:t> </a:t>
            </a:r>
            <a:r>
              <a:rPr lang="en-US" dirty="0" err="1"/>
              <a:t>whof</a:t>
            </a:r>
            <a:r>
              <a:rPr lang="en-US" dirty="0"/>
              <a:t>”.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999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47EBE-2AA5-45D3-B70B-123F8D1D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Дочерние классы могут храниться в массиве супер класса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DF24D-DD6E-465C-83F7-04C7F077A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E98112-BAFF-4D2C-AF6F-E76406F21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726" y="1833495"/>
            <a:ext cx="6972548" cy="46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0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A55EF-2BA6-47F1-81C5-3D5962C8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 в </a:t>
            </a:r>
            <a:r>
              <a:rPr lang="en-US" dirty="0"/>
              <a:t>Java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2C33E-B189-4682-A489-C133CE63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ru-RU" sz="2600" b="0" i="0" dirty="0">
                <a:solidFill>
                  <a:srgbClr val="222222"/>
                </a:solidFill>
                <a:effectLst/>
              </a:rPr>
              <a:t>	Как отмечалось выше, у класса в Java может быть только один класс-наследник, однако часто нужно больше, ведь наследование отражает отношение </a:t>
            </a:r>
            <a:r>
              <a:rPr lang="ru-RU" sz="2600" b="0" i="1" dirty="0">
                <a:solidFill>
                  <a:srgbClr val="222222"/>
                </a:solidFill>
                <a:effectLst/>
              </a:rPr>
              <a:t>«является»</a:t>
            </a:r>
            <a:r>
              <a:rPr lang="ru-RU" sz="2600" b="0" i="0" dirty="0">
                <a:solidFill>
                  <a:srgbClr val="222222"/>
                </a:solidFill>
                <a:effectLst/>
              </a:rPr>
              <a:t>, однако иногда хочется это нарушить — на помощь приходят интерфейсы, так как множественное наследование интерфейсов разрешено.</a:t>
            </a:r>
          </a:p>
          <a:p>
            <a:pPr marL="0" indent="0" algn="l" fontAlgn="base">
              <a:buNone/>
            </a:pPr>
            <a:r>
              <a:rPr lang="ru-RU" sz="2600" b="0" i="0" dirty="0">
                <a:solidFill>
                  <a:srgbClr val="222222"/>
                </a:solidFill>
                <a:effectLst/>
              </a:rPr>
              <a:t>	В общем случае, </a:t>
            </a:r>
            <a:r>
              <a:rPr lang="ru-RU" sz="2600" b="1" i="0" dirty="0">
                <a:solidFill>
                  <a:srgbClr val="222222"/>
                </a:solidFill>
                <a:effectLst/>
              </a:rPr>
              <a:t>интерфейс — это набор открытых методов</a:t>
            </a:r>
            <a:r>
              <a:rPr lang="ru-RU" sz="2600" b="0" i="0" dirty="0">
                <a:solidFill>
                  <a:srgbClr val="222222"/>
                </a:solidFill>
                <a:effectLst/>
              </a:rPr>
              <a:t>. Наследование от интерфейса означает </a:t>
            </a:r>
            <a:r>
              <a:rPr lang="ru-RU" sz="2600" b="1" i="0" dirty="0">
                <a:solidFill>
                  <a:srgbClr val="222222"/>
                </a:solidFill>
                <a:effectLst/>
              </a:rPr>
              <a:t>обязательство класса-наследника по реализации всех этих методов. </a:t>
            </a:r>
            <a:r>
              <a:rPr lang="ru-RU" sz="2600" dirty="0">
                <a:solidFill>
                  <a:srgbClr val="222222"/>
                </a:solidFill>
              </a:rPr>
              <a:t>П</a:t>
            </a:r>
            <a:r>
              <a:rPr lang="ru-RU" sz="2600" b="0" i="0" dirty="0">
                <a:solidFill>
                  <a:srgbClr val="222222"/>
                </a:solidFill>
                <a:effectLst/>
              </a:rPr>
              <a:t>редставим, что наши собаки </a:t>
            </a:r>
            <a:r>
              <a:rPr lang="ru-RU" sz="2600" b="1" i="0" dirty="0">
                <a:solidFill>
                  <a:srgbClr val="222222"/>
                </a:solidFill>
                <a:effectLst/>
              </a:rPr>
              <a:t>являются</a:t>
            </a:r>
            <a:r>
              <a:rPr lang="ru-RU" sz="2600" b="0" i="0" dirty="0">
                <a:solidFill>
                  <a:srgbClr val="222222"/>
                </a:solidFill>
                <a:effectLst/>
              </a:rPr>
              <a:t> элементами компьютерной игры. В играх часто персонаж может собрать монетки (увеличивают счет), сердечки (увеличивают количество здоровья) и так далее, пусть в нашей игре персонажи должны уметь брать рупор (увеличивает громкость).</a:t>
            </a:r>
          </a:p>
        </p:txBody>
      </p:sp>
    </p:spTree>
    <p:extLst>
      <p:ext uri="{BB962C8B-B14F-4D97-AF65-F5344CB8AC3E}">
        <p14:creationId xmlns:p14="http://schemas.microsoft.com/office/powerpoint/2010/main" val="372085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7A856-8E1B-4B21-95B6-4EB0516C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Создадим интерфейс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BA750-668E-4EFE-9DCB-188784BA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ru-RU" b="0" i="0" dirty="0">
                <a:solidFill>
                  <a:srgbClr val="222222"/>
                </a:solidFill>
                <a:effectLst/>
              </a:rPr>
              <a:t>В файле </a:t>
            </a:r>
            <a:r>
              <a:rPr lang="ru-RU" b="0" i="0" dirty="0">
                <a:solidFill>
                  <a:srgbClr val="2F3235"/>
                </a:solidFill>
                <a:effectLst/>
              </a:rPr>
              <a:t>GameItem.java</a:t>
            </a:r>
            <a:r>
              <a:rPr lang="ru-RU" dirty="0">
                <a:solidFill>
                  <a:srgbClr val="333333"/>
                </a:solidFill>
              </a:rPr>
              <a:t> </a:t>
            </a:r>
            <a:r>
              <a:rPr lang="ru-RU" b="0" i="0" dirty="0">
                <a:solidFill>
                  <a:srgbClr val="222222"/>
                </a:solidFill>
                <a:effectLst/>
              </a:rPr>
              <a:t>опишем этот интерфейс, примерно также как раньше поступали с классом, но не требуется указывать спецификатор доступа для методов (они всегда публичные):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2ED8CC-77CB-4C3D-8FB0-DA787F746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77" y="2972037"/>
            <a:ext cx="6878445" cy="20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0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B9CBF5-9ACB-4D3D-A9A9-C330AFE83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/>
          <a:lstStyle/>
          <a:p>
            <a:pPr marL="0" indent="0" algn="l" rtl="0" fontAlgn="base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Наследование от такого интерфейса обязывает класс реализовать метод </a:t>
            </a:r>
            <a:r>
              <a:rPr lang="ru-RU" sz="2400" b="0" i="0" dirty="0" err="1">
                <a:solidFill>
                  <a:srgbClr val="2F3235"/>
                </a:solidFill>
                <a:effectLst/>
                <a:latin typeface="inherit"/>
              </a:rPr>
              <a:t>take_horn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 В интерфейсе могут также содержаться поля, они всегда являются константными. Наследование от интерфейса задается ключевым словом </a:t>
            </a:r>
            <a:r>
              <a:rPr lang="ru-RU" sz="2400" b="1" i="0" dirty="0" err="1">
                <a:solidFill>
                  <a:srgbClr val="286491"/>
                </a:solidFill>
                <a:effectLst/>
                <a:latin typeface="inherit"/>
              </a:rPr>
              <a:t>implements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— например </a:t>
            </a:r>
            <a:r>
              <a:rPr lang="ru-RU" sz="2400" b="1" i="0" dirty="0" err="1">
                <a:solidFill>
                  <a:srgbClr val="286491"/>
                </a:solidFill>
                <a:effectLst/>
                <a:latin typeface="inherit"/>
              </a:rPr>
              <a:t>implements</a:t>
            </a:r>
            <a:r>
              <a:rPr lang="ru-RU" sz="2400" b="0" i="0" dirty="0">
                <a:solidFill>
                  <a:srgbClr val="2F3235"/>
                </a:solidFill>
                <a:effectLst/>
                <a:latin typeface="inherit"/>
              </a:rPr>
              <a:t> A, B, C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 Реализовать интерфейс </a:t>
            </a:r>
            <a:r>
              <a:rPr lang="ru-RU" sz="2400" b="0" i="0" dirty="0" err="1">
                <a:solidFill>
                  <a:srgbClr val="2F3235"/>
                </a:solidFill>
                <a:effectLst/>
                <a:latin typeface="inherit"/>
              </a:rPr>
              <a:t>GameItem</a:t>
            </a:r>
            <a:r>
              <a:rPr lang="ru-RU" sz="2400" dirty="0">
                <a:solidFill>
                  <a:srgbClr val="333333"/>
                </a:solidFill>
                <a:latin typeface="Source Code Pro" panose="020B0509030403020204" pitchFamily="49" charset="0"/>
              </a:rPr>
              <a:t> 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в классе </a:t>
            </a:r>
            <a:r>
              <a:rPr lang="ru-RU" sz="2400" b="0" i="0" dirty="0" err="1">
                <a:solidFill>
                  <a:srgbClr val="2F3235"/>
                </a:solidFill>
                <a:effectLst/>
                <a:latin typeface="inherit"/>
              </a:rPr>
              <a:t>Dog</a:t>
            </a:r>
            <a:r>
              <a:rPr lang="ru-RU" sz="2400" dirty="0">
                <a:solidFill>
                  <a:srgbClr val="333333"/>
                </a:solidFill>
                <a:latin typeface="Source Code Pro" panose="020B0509030403020204" pitchFamily="49" charset="0"/>
              </a:rPr>
              <a:t> 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можно так:</a:t>
            </a:r>
            <a:endParaRPr lang="ru-BY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9D0BAE-E6BF-498F-9082-26C41D46E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82" y="2637836"/>
            <a:ext cx="4667901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4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1D7AA15-8DB0-489D-8B94-548B0B911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867"/>
            <a:ext cx="10515600" cy="5635096"/>
          </a:xfrm>
        </p:spPr>
        <p:txBody>
          <a:bodyPr>
            <a:normAutofit fontScale="85000" lnSpcReduction="20000"/>
          </a:bodyPr>
          <a:lstStyle/>
          <a:p>
            <a:pPr algn="l" fontAlgn="base"/>
            <a:r>
              <a:rPr lang="en-US" dirty="0"/>
              <a:t>	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>
                <a:solidFill>
                  <a:srgbClr val="222222"/>
                </a:solidFill>
                <a:effectLst/>
              </a:rPr>
              <a:t>Иногда вам может встретиться </a:t>
            </a:r>
            <a:r>
              <a:rPr lang="ru-RU" b="1" i="0" dirty="0">
                <a:solidFill>
                  <a:srgbClr val="222222"/>
                </a:solidFill>
                <a:effectLst/>
              </a:rPr>
              <a:t>пустой интерфейс</a:t>
            </a:r>
            <a:r>
              <a:rPr lang="ru-RU" b="0" i="0" dirty="0">
                <a:solidFill>
                  <a:srgbClr val="222222"/>
                </a:solidFill>
                <a:effectLst/>
              </a:rPr>
              <a:t> (т.е. не содержащий ни единого метода) — их используют в качестве пометок для определения, поддерживает ли класс какие-либо возможности. Например, классы с интерфейсом </a:t>
            </a:r>
            <a:r>
              <a:rPr lang="ru-RU" dirty="0">
                <a:solidFill>
                  <a:srgbClr val="2F3235"/>
                </a:solidFill>
                <a:effectLst/>
              </a:rPr>
              <a:t>Link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ru-RU" dirty="0"/>
              <a:t>имеют разный внутренний доступ к элементам: произвольный (</a:t>
            </a:r>
            <a:r>
              <a:rPr lang="ru-RU" dirty="0" err="1">
                <a:solidFill>
                  <a:srgbClr val="2F3235"/>
                </a:solidFill>
                <a:effectLst/>
              </a:rPr>
              <a:t>ArrayList</a:t>
            </a:r>
            <a:r>
              <a:rPr lang="ru-RU" dirty="0"/>
              <a:t>) или последовательный (</a:t>
            </a:r>
            <a:r>
              <a:rPr lang="ru-RU" dirty="0" err="1">
                <a:solidFill>
                  <a:srgbClr val="2F3235"/>
                </a:solidFill>
                <a:effectLst/>
              </a:rPr>
              <a:t>LinkedList</a:t>
            </a:r>
            <a:r>
              <a:rPr lang="ru-RU" dirty="0"/>
              <a:t>). Чтобы дать возможность понять какой доступ используется, классы с произвольным доступом реализуют дополнительно пустой интерфейс </a:t>
            </a:r>
            <a:r>
              <a:rPr lang="ru-RU" dirty="0" err="1">
                <a:solidFill>
                  <a:srgbClr val="2F3235"/>
                </a:solidFill>
                <a:effectLst/>
              </a:rPr>
              <a:t>RandomAccess</a:t>
            </a:r>
            <a:r>
              <a:rPr lang="ru-RU" dirty="0"/>
              <a:t>.</a:t>
            </a:r>
            <a:endParaRPr lang="en-US" dirty="0"/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222222"/>
                </a:solidFill>
                <a:effectLst/>
              </a:rPr>
              <a:t>	</a:t>
            </a:r>
            <a:r>
              <a:rPr lang="ru-RU" b="0" i="0" dirty="0">
                <a:solidFill>
                  <a:srgbClr val="222222"/>
                </a:solidFill>
                <a:effectLst/>
              </a:rPr>
              <a:t>Примеры стандартных интерфейсов Java: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222222"/>
                </a:solidFill>
                <a:effectLst/>
              </a:rPr>
              <a:t>Cloneable</a:t>
            </a:r>
            <a:r>
              <a:rPr lang="ru-RU" b="0" i="0" dirty="0">
                <a:solidFill>
                  <a:srgbClr val="222222"/>
                </a:solidFill>
                <a:effectLst/>
              </a:rPr>
              <a:t> — интерфейс метка, указывает, что вызов метода </a:t>
            </a:r>
            <a:r>
              <a:rPr lang="ru-RU" b="0" i="0" dirty="0" err="1">
                <a:solidFill>
                  <a:srgbClr val="222222"/>
                </a:solidFill>
                <a:effectLst/>
              </a:rPr>
              <a:t>clone</a:t>
            </a:r>
            <a:r>
              <a:rPr lang="ru-RU" b="0" i="0" dirty="0">
                <a:solidFill>
                  <a:srgbClr val="222222"/>
                </a:solidFill>
                <a:effectLst/>
              </a:rPr>
              <a:t> класса Object легален;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222222"/>
                </a:solidFill>
                <a:effectLst/>
              </a:rPr>
              <a:t>Comparable</a:t>
            </a:r>
            <a:r>
              <a:rPr lang="ru-RU" b="0" i="1" dirty="0">
                <a:solidFill>
                  <a:srgbClr val="222222"/>
                </a:solidFill>
                <a:effectLst/>
              </a:rPr>
              <a:t>/</a:t>
            </a:r>
            <a:r>
              <a:rPr lang="ru-RU" b="0" i="1" dirty="0" err="1">
                <a:solidFill>
                  <a:srgbClr val="222222"/>
                </a:solidFill>
                <a:effectLst/>
              </a:rPr>
              <a:t>Comparator</a:t>
            </a:r>
            <a:r>
              <a:rPr lang="ru-RU" b="0" i="0" dirty="0">
                <a:solidFill>
                  <a:srgbClr val="222222"/>
                </a:solidFill>
                <a:effectLst/>
              </a:rPr>
              <a:t> — интерфейс для сравнения объектов изнутри/из вне;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222222"/>
                </a:solidFill>
                <a:effectLst/>
              </a:rPr>
              <a:t>Formatable</a:t>
            </a:r>
            <a:r>
              <a:rPr lang="ru-RU" b="0" i="0" dirty="0">
                <a:solidFill>
                  <a:srgbClr val="222222"/>
                </a:solidFill>
                <a:effectLst/>
              </a:rPr>
              <a:t> — для представления объекта в виде форматированного текста;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222222"/>
                </a:solidFill>
                <a:effectLst/>
              </a:rPr>
              <a:t>Iterator</a:t>
            </a:r>
            <a:r>
              <a:rPr lang="ru-RU" b="0" i="1" dirty="0">
                <a:solidFill>
                  <a:srgbClr val="222222"/>
                </a:solidFill>
                <a:effectLst/>
              </a:rPr>
              <a:t>, </a:t>
            </a:r>
            <a:r>
              <a:rPr lang="ru-RU" b="0" i="1" dirty="0" err="1">
                <a:solidFill>
                  <a:srgbClr val="222222"/>
                </a:solidFill>
                <a:effectLst/>
              </a:rPr>
              <a:t>Iterable</a:t>
            </a:r>
            <a:r>
              <a:rPr lang="ru-RU" b="0" i="0" dirty="0">
                <a:solidFill>
                  <a:srgbClr val="222222"/>
                </a:solidFill>
                <a:effectLst/>
              </a:rPr>
              <a:t> — интерфейс для обхода элементов и интерфейс как обходить элементы;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222222"/>
                </a:solidFill>
                <a:effectLst/>
              </a:rPr>
              <a:t>Runnable</a:t>
            </a:r>
            <a:r>
              <a:rPr lang="ru-RU" b="0" i="1" dirty="0">
                <a:solidFill>
                  <a:srgbClr val="222222"/>
                </a:solidFill>
                <a:effectLst/>
              </a:rPr>
              <a:t>/</a:t>
            </a:r>
            <a:r>
              <a:rPr lang="ru-RU" b="0" i="1" dirty="0" err="1">
                <a:solidFill>
                  <a:srgbClr val="222222"/>
                </a:solidFill>
                <a:effectLst/>
              </a:rPr>
              <a:t>Callable</a:t>
            </a:r>
            <a:r>
              <a:rPr lang="ru-RU" b="0" i="0" dirty="0">
                <a:solidFill>
                  <a:srgbClr val="222222"/>
                </a:solidFill>
                <a:effectLst/>
              </a:rPr>
              <a:t> — описание задачи потока в виде процедуры/функции;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222222"/>
                </a:solidFill>
                <a:effectLst/>
              </a:rPr>
              <a:t>Serializable</a:t>
            </a:r>
            <a:r>
              <a:rPr lang="ru-RU" b="0" i="0" dirty="0">
                <a:solidFill>
                  <a:srgbClr val="222222"/>
                </a:solidFill>
                <a:effectLst/>
              </a:rPr>
              <a:t> — для </a:t>
            </a:r>
            <a:r>
              <a:rPr lang="ru-RU" b="0" i="0" dirty="0" err="1">
                <a:solidFill>
                  <a:srgbClr val="222222"/>
                </a:solidFill>
                <a:effectLst/>
              </a:rPr>
              <a:t>платформонезавимой</a:t>
            </a:r>
            <a:r>
              <a:rPr lang="ru-RU" b="0" i="0" dirty="0">
                <a:solidFill>
                  <a:srgbClr val="222222"/>
                </a:solidFill>
                <a:effectLst/>
              </a:rPr>
              <a:t> записи/чтения объекта из потока ввода/вывода;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40322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34452-EDC8-47B7-B3B4-E5822FB9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https://pro-prof.com/forums/topic/java-oop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4BE69-3F23-4728-9A78-EDC1C8EE3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2971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87786-FA4C-4DAA-839A-18360547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B6A415-2CB2-48C2-848F-E9B53754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ru-RU" dirty="0"/>
              <a:t>Научиться работать с классами</a:t>
            </a:r>
          </a:p>
          <a:p>
            <a:r>
              <a:rPr lang="ru-RU" dirty="0"/>
              <a:t>Понять термин конструктор</a:t>
            </a:r>
          </a:p>
          <a:p>
            <a:r>
              <a:rPr lang="ru-RU" dirty="0"/>
              <a:t>Научиться работать с конструкторами  </a:t>
            </a:r>
          </a:p>
          <a:p>
            <a:r>
              <a:rPr lang="ru-RU" dirty="0"/>
              <a:t>Понять термин наследование</a:t>
            </a:r>
          </a:p>
          <a:p>
            <a:r>
              <a:rPr lang="ru-RU" dirty="0"/>
              <a:t>Научиться работать с наследованием</a:t>
            </a:r>
          </a:p>
          <a:p>
            <a:r>
              <a:rPr lang="ru-RU" dirty="0"/>
              <a:t>Понять термин интерфейс</a:t>
            </a:r>
          </a:p>
          <a:p>
            <a:r>
              <a:rPr lang="ru-RU" dirty="0"/>
              <a:t>Научиться работать с интерфейсами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9289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3CA17-BDAA-4119-BB82-B96F757D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 ООП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A0A81-C2B1-4932-8C95-74FD6B9C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ru-RU" sz="2600" b="0" i="0" dirty="0">
                <a:solidFill>
                  <a:srgbClr val="222222"/>
                </a:solidFill>
                <a:effectLst/>
              </a:rPr>
              <a:t>	Ключевое понятие ООП — это </a:t>
            </a:r>
            <a:r>
              <a:rPr lang="ru-RU" sz="2600" b="1" i="0" dirty="0">
                <a:solidFill>
                  <a:srgbClr val="222222"/>
                </a:solidFill>
                <a:effectLst/>
              </a:rPr>
              <a:t>Класс</a:t>
            </a:r>
            <a:r>
              <a:rPr lang="ru-RU" sz="2600" b="0" i="0" dirty="0">
                <a:solidFill>
                  <a:srgbClr val="222222"/>
                </a:solidFill>
                <a:effectLst/>
              </a:rPr>
              <a:t>, часто говорят что классы объединяют код и данные вместе. Это значит, что создавая новый класс мы создаем новый </a:t>
            </a:r>
            <a:r>
              <a:rPr lang="ru-RU" sz="2600" b="1" i="0" dirty="0">
                <a:solidFill>
                  <a:srgbClr val="222222"/>
                </a:solidFill>
                <a:effectLst/>
              </a:rPr>
              <a:t>тип данных</a:t>
            </a:r>
            <a:r>
              <a:rPr lang="ru-RU" sz="2600" b="0" i="0" dirty="0">
                <a:solidFill>
                  <a:srgbClr val="222222"/>
                </a:solidFill>
                <a:effectLst/>
              </a:rPr>
              <a:t>, который содержит поля (переменные) и методы (функции). Например, можно создать класс </a:t>
            </a:r>
            <a:r>
              <a:rPr lang="ru-RU" sz="2600" b="1" dirty="0">
                <a:solidFill>
                  <a:srgbClr val="2F3235"/>
                </a:solidFill>
                <a:effectLst/>
              </a:rPr>
              <a:t>Собака</a:t>
            </a:r>
            <a:r>
              <a:rPr lang="ru-RU" sz="2600" dirty="0"/>
              <a:t>, содержащий поля — </a:t>
            </a:r>
            <a:r>
              <a:rPr lang="ru-RU" sz="2600" dirty="0">
                <a:solidFill>
                  <a:srgbClr val="2F3235"/>
                </a:solidFill>
                <a:effectLst/>
              </a:rPr>
              <a:t>сытость, громкость, кличка</a:t>
            </a:r>
            <a:r>
              <a:rPr lang="ru-RU" sz="2600" dirty="0">
                <a:solidFill>
                  <a:srgbClr val="333333"/>
                </a:solidFill>
              </a:rPr>
              <a:t> </a:t>
            </a:r>
            <a:r>
              <a:rPr lang="ru-RU" sz="2600" dirty="0"/>
              <a:t>и функции — </a:t>
            </a:r>
            <a:r>
              <a:rPr lang="ru-RU" sz="2600" dirty="0">
                <a:solidFill>
                  <a:srgbClr val="2F3235"/>
                </a:solidFill>
                <a:effectLst/>
              </a:rPr>
              <a:t>лечь</a:t>
            </a:r>
            <a:r>
              <a:rPr lang="ru-RU" sz="2600" dirty="0">
                <a:solidFill>
                  <a:srgbClr val="777777"/>
                </a:solidFill>
                <a:effectLst/>
              </a:rPr>
              <a:t>()</a:t>
            </a:r>
            <a:r>
              <a:rPr lang="ru-RU" sz="2600" dirty="0">
                <a:solidFill>
                  <a:srgbClr val="2F3235"/>
                </a:solidFill>
                <a:effectLst/>
              </a:rPr>
              <a:t>, сесть</a:t>
            </a:r>
            <a:r>
              <a:rPr lang="ru-RU" sz="2600" dirty="0">
                <a:solidFill>
                  <a:srgbClr val="777777"/>
                </a:solidFill>
                <a:effectLst/>
              </a:rPr>
              <a:t>() </a:t>
            </a:r>
            <a:r>
              <a:rPr lang="ru-RU" sz="2600" dirty="0"/>
              <a:t>и </a:t>
            </a:r>
            <a:r>
              <a:rPr lang="ru-RU" sz="2600" dirty="0">
                <a:solidFill>
                  <a:srgbClr val="2F3235"/>
                </a:solidFill>
                <a:effectLst/>
              </a:rPr>
              <a:t>лаять</a:t>
            </a:r>
            <a:r>
              <a:rPr lang="ru-RU" sz="2600" dirty="0">
                <a:solidFill>
                  <a:srgbClr val="777777"/>
                </a:solidFill>
                <a:effectLst/>
              </a:rPr>
              <a:t>()</a:t>
            </a:r>
            <a:endParaRPr lang="ru-RU" sz="2600" dirty="0">
              <a:solidFill>
                <a:srgbClr val="333333"/>
              </a:solidFill>
            </a:endParaRPr>
          </a:p>
          <a:p>
            <a:pPr marL="0" indent="0" algn="l" fontAlgn="base">
              <a:buNone/>
            </a:pPr>
            <a:r>
              <a:rPr lang="ru-RU" sz="2600" b="0" i="0" dirty="0">
                <a:solidFill>
                  <a:srgbClr val="333333"/>
                </a:solidFill>
                <a:effectLst/>
              </a:rPr>
              <a:t>	</a:t>
            </a:r>
            <a:r>
              <a:rPr lang="ru-RU" sz="2600" b="0" i="0" dirty="0">
                <a:solidFill>
                  <a:srgbClr val="222222"/>
                </a:solidFill>
                <a:effectLst/>
              </a:rPr>
              <a:t>Следующее важное понятие — </a:t>
            </a:r>
            <a:r>
              <a:rPr lang="ru-RU" sz="2600" b="1" i="0" dirty="0">
                <a:solidFill>
                  <a:srgbClr val="222222"/>
                </a:solidFill>
                <a:effectLst/>
              </a:rPr>
              <a:t>Объект (экземпляр класса)</a:t>
            </a:r>
            <a:r>
              <a:rPr lang="ru-RU" sz="2600" b="0" i="0" dirty="0">
                <a:solidFill>
                  <a:srgbClr val="222222"/>
                </a:solidFill>
                <a:effectLst/>
              </a:rPr>
              <a:t>, он соответствует переменной, типом которой является ваш Класс. То есть переменную типа </a:t>
            </a:r>
            <a:r>
              <a:rPr lang="ru-RU" sz="2600" dirty="0">
                <a:solidFill>
                  <a:srgbClr val="2F3235"/>
                </a:solidFill>
                <a:effectLst/>
              </a:rPr>
              <a:t>Int</a:t>
            </a:r>
            <a:r>
              <a:rPr lang="ru-RU" sz="2600" dirty="0"/>
              <a:t> — тоже можно назвать объектом. Для нашего примера объектами будут являться </a:t>
            </a:r>
            <a:r>
              <a:rPr lang="ru-RU" sz="2600" dirty="0">
                <a:solidFill>
                  <a:srgbClr val="2F3235"/>
                </a:solidFill>
                <a:effectLst/>
              </a:rPr>
              <a:t>Жучка, Дружок</a:t>
            </a:r>
            <a:r>
              <a:rPr lang="ru-RU" sz="2600" dirty="0"/>
              <a:t> и другие экземпляры </a:t>
            </a:r>
            <a:r>
              <a:rPr lang="ru-RU" sz="2600" dirty="0">
                <a:solidFill>
                  <a:srgbClr val="2F3235"/>
                </a:solidFill>
                <a:effectLst/>
              </a:rPr>
              <a:t>Собак</a:t>
            </a:r>
            <a:endParaRPr lang="ru-RU" sz="260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075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4BA79-1F50-4C22-90DB-5EBF8FAA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класс?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8C584-A6D3-4188-8E84-069CC9FE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/>
            <a:r>
              <a:rPr lang="ru-RU" b="0" i="0" dirty="0">
                <a:solidFill>
                  <a:srgbClr val="222222"/>
                </a:solidFill>
                <a:effectLst/>
              </a:rPr>
              <a:t>Класс описывается в файле с исходным кодом, при этом в Java </a:t>
            </a:r>
            <a:r>
              <a:rPr lang="ru-RU" b="1" i="0" dirty="0">
                <a:solidFill>
                  <a:srgbClr val="222222"/>
                </a:solidFill>
                <a:effectLst/>
              </a:rPr>
              <a:t>имя файла должно совпадать с одним из классов определенных в нем</a:t>
            </a:r>
            <a:r>
              <a:rPr lang="ru-RU" b="0" i="0" dirty="0">
                <a:solidFill>
                  <a:srgbClr val="222222"/>
                </a:solidFill>
                <a:effectLst/>
              </a:rPr>
              <a:t>. Остальные классы являются локальными (не доступными извне). Помимо этого, </a:t>
            </a:r>
            <a:r>
              <a:rPr lang="ru-RU" b="1" i="0" dirty="0">
                <a:solidFill>
                  <a:srgbClr val="222222"/>
                </a:solidFill>
                <a:effectLst/>
              </a:rPr>
              <a:t>классы группируются в пакеты</a:t>
            </a:r>
            <a:r>
              <a:rPr lang="ru-RU" b="0" i="0" dirty="0">
                <a:solidFill>
                  <a:srgbClr val="222222"/>
                </a:solidFill>
                <a:effectLst/>
              </a:rPr>
              <a:t> (пространства имен), например, набор классов отвечающий за работу по сети может быть помещен в пакет </a:t>
            </a:r>
            <a:r>
              <a:rPr lang="ru-RU" b="0" i="0" dirty="0">
                <a:solidFill>
                  <a:srgbClr val="2F3235"/>
                </a:solidFill>
                <a:effectLst/>
              </a:rPr>
              <a:t>Network</a:t>
            </a:r>
            <a:r>
              <a:rPr lang="ru-RU" b="0" i="0" dirty="0">
                <a:solidFill>
                  <a:srgbClr val="222222"/>
                </a:solidFill>
                <a:effectLst/>
              </a:rPr>
              <a:t>. Сам по себе </a:t>
            </a:r>
            <a:r>
              <a:rPr lang="ru-RU" b="1" i="0" dirty="0">
                <a:solidFill>
                  <a:srgbClr val="222222"/>
                </a:solidFill>
                <a:effectLst/>
              </a:rPr>
              <a:t>класс также задает пространство имен</a:t>
            </a:r>
            <a:r>
              <a:rPr lang="ru-RU" b="0" i="0" dirty="0">
                <a:solidFill>
                  <a:srgbClr val="222222"/>
                </a:solidFill>
                <a:effectLst/>
              </a:rPr>
              <a:t>, разрешается одни классы вкладывать в другие.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4196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75651-3B16-47F8-9647-F52585D7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на закрепление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1A56CB-7B1A-4B9C-946C-433F12A9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Создать класс </a:t>
            </a:r>
            <a:r>
              <a:rPr lang="en-US" dirty="0"/>
              <a:t>Dog</a:t>
            </a:r>
            <a:r>
              <a:rPr lang="ru-RU" dirty="0"/>
              <a:t>. Класс должен иметь приватные поля: </a:t>
            </a:r>
            <a:r>
              <a:rPr lang="en-US" dirty="0"/>
              <a:t>volume (</a:t>
            </a:r>
            <a:r>
              <a:rPr lang="ru-RU" dirty="0"/>
              <a:t>громкость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name (</a:t>
            </a:r>
            <a:r>
              <a:rPr lang="ru-RU" dirty="0"/>
              <a:t>имя</a:t>
            </a:r>
            <a:r>
              <a:rPr lang="en-US" dirty="0"/>
              <a:t>)</a:t>
            </a:r>
            <a:r>
              <a:rPr lang="ru-RU" dirty="0"/>
              <a:t>. А также публичные методы: </a:t>
            </a:r>
            <a:r>
              <a:rPr lang="en-US" dirty="0"/>
              <a:t>speak (</a:t>
            </a:r>
            <a:r>
              <a:rPr lang="ru-RU" dirty="0"/>
              <a:t>говорить</a:t>
            </a:r>
            <a:r>
              <a:rPr lang="en-US" dirty="0"/>
              <a:t>),</a:t>
            </a:r>
            <a:r>
              <a:rPr lang="ru-RU" dirty="0"/>
              <a:t> </a:t>
            </a:r>
            <a:r>
              <a:rPr lang="en-US" dirty="0"/>
              <a:t>get </a:t>
            </a:r>
            <a:r>
              <a:rPr lang="ru-RU" dirty="0"/>
              <a:t>и </a:t>
            </a:r>
            <a:r>
              <a:rPr lang="en-US" dirty="0"/>
              <a:t>set </a:t>
            </a:r>
            <a:r>
              <a:rPr lang="ru-RU" dirty="0"/>
              <a:t>методы для приватных полей. В методе </a:t>
            </a:r>
            <a:r>
              <a:rPr lang="en-US" dirty="0"/>
              <a:t>main</a:t>
            </a:r>
            <a:r>
              <a:rPr lang="ru-RU" dirty="0"/>
              <a:t> создать объект класса </a:t>
            </a:r>
            <a:r>
              <a:rPr lang="en-US" dirty="0"/>
              <a:t>dog</a:t>
            </a:r>
            <a:r>
              <a:rPr lang="ru-RU" dirty="0"/>
              <a:t>. И вызвать метод </a:t>
            </a:r>
            <a:r>
              <a:rPr lang="en-US" dirty="0"/>
              <a:t>speak.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7252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77F1C-CDB2-4602-8FAE-A48F877A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конструктор?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76B3E-2686-4A6E-BB51-E45A807E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0" dirty="0">
                <a:solidFill>
                  <a:srgbClr val="222222"/>
                </a:solidFill>
                <a:effectLst/>
              </a:rPr>
              <a:t>Конструктор</a:t>
            </a:r>
            <a:r>
              <a:rPr lang="ru-RU" b="0" i="0" dirty="0">
                <a:solidFill>
                  <a:srgbClr val="222222"/>
                </a:solidFill>
                <a:effectLst/>
              </a:rPr>
              <a:t> — особый метод для инициализации объекта, который имеет тоже имя, что и класс. Тип возвращаемого значения не указывается. Конструкторы имеют только одно назначение — создать экземпляр класса, как здесь: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8097FF-FC52-4CF4-B1C6-BEC5D638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08" y="3884546"/>
            <a:ext cx="10077192" cy="24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4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57106-B829-4577-A115-906B0298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Права доступа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DF0D7-E151-4F5E-A350-ABD7CB78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fontAlgn="base">
              <a:buNone/>
            </a:pPr>
            <a:r>
              <a:rPr lang="ru-RU" b="0" i="0" dirty="0">
                <a:effectLst/>
              </a:rPr>
              <a:t>Члены класса (поля и методы) могут иметь следующие права доступа:</a:t>
            </a:r>
          </a:p>
          <a:p>
            <a:pPr algn="l" rtl="0" fontAlgn="base">
              <a:buFont typeface="+mj-lt"/>
              <a:buAutoNum type="arabicPeriod"/>
            </a:pPr>
            <a:r>
              <a:rPr lang="ru-RU" b="1" i="0" dirty="0" err="1">
                <a:effectLst/>
              </a:rPr>
              <a:t>public</a:t>
            </a:r>
            <a:r>
              <a:rPr lang="ru-RU" b="0" i="0" dirty="0">
                <a:effectLst/>
              </a:rPr>
              <a:t> — доступны кому угодно, как в нашем случае — конструкторы класса и метод </a:t>
            </a:r>
            <a:r>
              <a:rPr lang="ru-RU" b="0" i="0" dirty="0" err="1">
                <a:effectLst/>
              </a:rPr>
              <a:t>speak</a:t>
            </a:r>
            <a:r>
              <a:rPr lang="ru-RU" b="0" i="0" dirty="0">
                <a:effectLst/>
              </a:rPr>
              <a:t>, которые и вызываются из </a:t>
            </a:r>
            <a:r>
              <a:rPr lang="ru-RU" b="0" i="0" dirty="0" err="1">
                <a:effectLst/>
              </a:rPr>
              <a:t>Main</a:t>
            </a:r>
            <a:r>
              <a:rPr lang="ru-RU" b="0" i="0" dirty="0">
                <a:effectLst/>
              </a:rPr>
              <a:t>, то есть </a:t>
            </a:r>
            <a:r>
              <a:rPr lang="ru-RU" b="0" i="0" dirty="0" err="1">
                <a:effectLst/>
              </a:rPr>
              <a:t>достпны</a:t>
            </a:r>
            <a:r>
              <a:rPr lang="ru-RU" b="0" i="0" dirty="0">
                <a:effectLst/>
              </a:rPr>
              <a:t> ему;</a:t>
            </a:r>
          </a:p>
          <a:p>
            <a:pPr algn="l" rtl="0" fontAlgn="base">
              <a:buFont typeface="+mj-lt"/>
              <a:buAutoNum type="arabicPeriod"/>
            </a:pPr>
            <a:r>
              <a:rPr lang="en-US" b="1" i="0" dirty="0">
                <a:effectLst/>
              </a:rPr>
              <a:t>P</a:t>
            </a:r>
            <a:r>
              <a:rPr lang="ru-RU" b="1" i="0" dirty="0" err="1">
                <a:effectLst/>
              </a:rPr>
              <a:t>rotected</a:t>
            </a:r>
            <a:r>
              <a:rPr lang="ru-RU" dirty="0"/>
              <a:t> </a:t>
            </a:r>
            <a:r>
              <a:rPr lang="ru-RU" b="0" i="0" dirty="0">
                <a:effectLst/>
              </a:rPr>
              <a:t>— доступны только классам наследникам (рассматриваются дальше подробнее), если мы установим такой спецификатор для метода </a:t>
            </a:r>
            <a:r>
              <a:rPr lang="ru-RU" b="0" i="0" dirty="0" err="1">
                <a:effectLst/>
              </a:rPr>
              <a:t>speak</a:t>
            </a:r>
            <a:r>
              <a:rPr lang="ru-RU" dirty="0"/>
              <a:t> </a:t>
            </a:r>
            <a:r>
              <a:rPr lang="ru-RU" b="0" i="0" dirty="0">
                <a:effectLst/>
              </a:rPr>
              <a:t>— то вызвать его из </a:t>
            </a:r>
            <a:r>
              <a:rPr lang="ru-RU" b="0" i="0" dirty="0" err="1">
                <a:effectLst/>
              </a:rPr>
              <a:t>Main</a:t>
            </a:r>
            <a:r>
              <a:rPr lang="ru-RU" b="0" i="0" dirty="0">
                <a:effectLst/>
              </a:rPr>
              <a:t> будет нельзя, но если мы создадим класс наследник от </a:t>
            </a:r>
            <a:r>
              <a:rPr lang="ru-RU" b="0" i="0" dirty="0" err="1">
                <a:effectLst/>
              </a:rPr>
              <a:t>Dog</a:t>
            </a:r>
            <a:r>
              <a:rPr lang="ru-RU" b="0" i="0" dirty="0">
                <a:effectLst/>
              </a:rPr>
              <a:t> — то ему этот метод будет доступен;</a:t>
            </a:r>
          </a:p>
          <a:p>
            <a:pPr algn="l" rtl="0" fontAlgn="base">
              <a:buFont typeface="+mj-lt"/>
              <a:buAutoNum type="arabicPeriod"/>
            </a:pPr>
            <a:r>
              <a:rPr lang="en-US" b="1" i="0" dirty="0">
                <a:effectLst/>
              </a:rPr>
              <a:t>P</a:t>
            </a:r>
            <a:r>
              <a:rPr lang="ru-RU" b="1" i="0" dirty="0" err="1">
                <a:effectLst/>
              </a:rPr>
              <a:t>rivate</a:t>
            </a:r>
            <a:r>
              <a:rPr lang="ru-RU" dirty="0"/>
              <a:t> </a:t>
            </a:r>
            <a:r>
              <a:rPr lang="ru-RU" b="0" i="0" dirty="0">
                <a:effectLst/>
              </a:rPr>
              <a:t>— доступны только внутри класса;</a:t>
            </a:r>
          </a:p>
          <a:p>
            <a:pPr algn="l" fontAlgn="base">
              <a:buFont typeface="+mj-lt"/>
              <a:buAutoNum type="arabicPeriod"/>
            </a:pPr>
            <a:r>
              <a:rPr lang="ru-RU" b="1" i="0" dirty="0">
                <a:effectLst/>
              </a:rPr>
              <a:t>пакетный уровень доступа </a:t>
            </a:r>
            <a:r>
              <a:rPr lang="ru-RU" b="0" i="0" dirty="0">
                <a:effectLst/>
              </a:rPr>
              <a:t>— элемент считается с пакетным уровнем доступа, если не указан ни один из модификаторов доступа. В таком случае элемент </a:t>
            </a:r>
            <a:r>
              <a:rPr lang="ru-RU" b="1" i="0" dirty="0">
                <a:effectLst/>
              </a:rPr>
              <a:t>доступен классу в котором объявлен и другим классам в том же пакете</a:t>
            </a:r>
            <a:r>
              <a:rPr lang="ru-RU" b="0" i="0" dirty="0">
                <a:effectLst/>
              </a:rPr>
              <a:t>, но не доступен классам, в том числе и наследникам, находящимся в других пакетах. Таким образом данный уровень видимости является более строгим чем </a:t>
            </a:r>
            <a:r>
              <a:rPr lang="ru-RU" b="0" i="0" dirty="0" err="1">
                <a:effectLst/>
              </a:rPr>
              <a:t>protected</a:t>
            </a:r>
            <a:r>
              <a:rPr lang="ru-RU" b="0" i="0" dirty="0">
                <a:effectLst/>
              </a:rPr>
              <a:t>.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5130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89F58CA-EEB0-4BE8-AA1D-64F9A4E0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133"/>
            <a:ext cx="10515600" cy="544883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rgbClr val="222222"/>
                </a:solidFill>
                <a:effectLst/>
              </a:rPr>
              <a:t>	Методы могут возвращать любой правильный тип, или ничего не возвращать (тогда возвращаемый тип описывается как </a:t>
            </a:r>
            <a:r>
              <a:rPr lang="ru-RU" b="1" dirty="0" err="1">
                <a:solidFill>
                  <a:srgbClr val="286491"/>
                </a:solidFill>
                <a:effectLst/>
              </a:rPr>
              <a:t>void</a:t>
            </a:r>
            <a:r>
              <a:rPr lang="ru-RU" b="1" dirty="0">
                <a:solidFill>
                  <a:srgbClr val="333333"/>
                </a:solidFill>
              </a:rPr>
              <a:t> </a:t>
            </a:r>
            <a:r>
              <a:rPr lang="ru-RU" dirty="0"/>
              <a:t>— например, у нашего </a:t>
            </a:r>
            <a:r>
              <a:rPr lang="ru-RU" dirty="0" err="1">
                <a:solidFill>
                  <a:srgbClr val="0086B3"/>
                </a:solidFill>
                <a:effectLst/>
              </a:rPr>
              <a:t>speak</a:t>
            </a:r>
            <a:r>
              <a:rPr lang="ru-RU" dirty="0">
                <a:solidFill>
                  <a:srgbClr val="777777"/>
                </a:solidFill>
                <a:effectLst/>
              </a:rPr>
              <a:t>()</a:t>
            </a:r>
            <a:r>
              <a:rPr lang="ru-RU" dirty="0"/>
              <a:t>). Конструкторы же не имеют возвращаемого типа, они не могут возвращать даже тип </a:t>
            </a:r>
            <a:r>
              <a:rPr lang="ru-RU" b="1" dirty="0" err="1">
                <a:solidFill>
                  <a:srgbClr val="286491"/>
                </a:solidFill>
                <a:effectLst/>
              </a:rPr>
              <a:t>void</a:t>
            </a:r>
            <a:r>
              <a:rPr lang="ru-RU" dirty="0"/>
              <a:t>. 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222222"/>
                </a:solidFill>
                <a:effectLst/>
              </a:rPr>
              <a:t>	Конструкторы и методы используют ключевое слово </a:t>
            </a:r>
            <a:r>
              <a:rPr lang="ru-RU" b="1" dirty="0" err="1">
                <a:solidFill>
                  <a:srgbClr val="990073"/>
                </a:solidFill>
                <a:effectLst/>
              </a:rPr>
              <a:t>this</a:t>
            </a:r>
            <a:r>
              <a:rPr lang="ru-RU" b="1" dirty="0">
                <a:solidFill>
                  <a:srgbClr val="990073"/>
                </a:solidFill>
                <a:effectLst/>
              </a:rPr>
              <a:t> </a:t>
            </a:r>
            <a:r>
              <a:rPr lang="ru-RU" dirty="0"/>
              <a:t>совершенно по-разному. Метод использует </a:t>
            </a:r>
            <a:r>
              <a:rPr lang="ru-RU" b="1" dirty="0" err="1">
                <a:solidFill>
                  <a:srgbClr val="990073"/>
                </a:solidFill>
                <a:effectLst/>
              </a:rPr>
              <a:t>this</a:t>
            </a:r>
            <a:r>
              <a:rPr lang="ru-RU" b="1" dirty="0">
                <a:solidFill>
                  <a:srgbClr val="333333"/>
                </a:solidFill>
              </a:rPr>
              <a:t> </a:t>
            </a:r>
            <a:r>
              <a:rPr lang="ru-RU" dirty="0"/>
              <a:t>чтобы получить ссылку на экземпляр класса выполняющего этот метод. Конструкторы используют </a:t>
            </a:r>
            <a:r>
              <a:rPr lang="ru-RU" b="1" dirty="0" err="1">
                <a:solidFill>
                  <a:srgbClr val="990073"/>
                </a:solidFill>
                <a:effectLst/>
              </a:rPr>
              <a:t>this</a:t>
            </a:r>
            <a:r>
              <a:rPr lang="ru-RU" b="1" dirty="0">
                <a:solidFill>
                  <a:srgbClr val="990073"/>
                </a:solidFill>
                <a:effectLst/>
              </a:rPr>
              <a:t> </a:t>
            </a:r>
            <a:r>
              <a:rPr lang="ru-RU" dirty="0"/>
              <a:t>чтобы сослаться на другой конструктор в этом же классе, но с другим списком параметров. Если </a:t>
            </a:r>
            <a:r>
              <a:rPr lang="ru-RU" dirty="0" err="1"/>
              <a:t>констурктор</a:t>
            </a:r>
            <a:r>
              <a:rPr lang="ru-RU" dirty="0"/>
              <a:t> использует ключевое слово </a:t>
            </a:r>
            <a:r>
              <a:rPr lang="ru-RU" b="1" dirty="0" err="1">
                <a:solidFill>
                  <a:srgbClr val="990073"/>
                </a:solidFill>
                <a:effectLst/>
              </a:rPr>
              <a:t>this</a:t>
            </a:r>
            <a:r>
              <a:rPr lang="ru-RU" dirty="0"/>
              <a:t>, то оно должно быть в первой строке, игнорирование этого правила приведет к ошибке компилятора. Переписать наши конструкторы можно так: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5718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99F13-9600-4677-8424-26866E7C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D5D193-A403-4D31-AFF9-62000A50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04C55C-5AF2-4339-BF01-007D777D6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8" y="1253331"/>
            <a:ext cx="108397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68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1091</Words>
  <Application>Microsoft Office PowerPoint</Application>
  <PresentationFormat>Широкоэкранный</PresentationFormat>
  <Paragraphs>53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inherit</vt:lpstr>
      <vt:lpstr>Open Sans</vt:lpstr>
      <vt:lpstr>Source Code Pro</vt:lpstr>
      <vt:lpstr>Тема Office</vt:lpstr>
      <vt:lpstr>Введение в ООП</vt:lpstr>
      <vt:lpstr>Цели:</vt:lpstr>
      <vt:lpstr>Терминология ООП</vt:lpstr>
      <vt:lpstr>Что такое класс?</vt:lpstr>
      <vt:lpstr>Задача на закрепление</vt:lpstr>
      <vt:lpstr>Что такое конструктор?</vt:lpstr>
      <vt:lpstr>Права доступа</vt:lpstr>
      <vt:lpstr>Презентация PowerPoint</vt:lpstr>
      <vt:lpstr>Презентация PowerPoint</vt:lpstr>
      <vt:lpstr>Наследование и полиморфизм</vt:lpstr>
      <vt:lpstr>Создадим класс RidingDog</vt:lpstr>
      <vt:lpstr>Задание на понимание полиморфизма</vt:lpstr>
      <vt:lpstr>Дочерние классы могут храниться в массиве супер класса</vt:lpstr>
      <vt:lpstr>Интерфейсы в Java</vt:lpstr>
      <vt:lpstr>Создадим интерфейс</vt:lpstr>
      <vt:lpstr>Презентация PowerPoint</vt:lpstr>
      <vt:lpstr>Презентация PowerPoint</vt:lpstr>
      <vt:lpstr>https://pro-prof.com/forums/topic/java-oop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ООП</dc:title>
  <dc:creator>Ivan Laptev</dc:creator>
  <cp:lastModifiedBy>Ivan Laptev</cp:lastModifiedBy>
  <cp:revision>10</cp:revision>
  <dcterms:created xsi:type="dcterms:W3CDTF">2023-02-05T15:01:47Z</dcterms:created>
  <dcterms:modified xsi:type="dcterms:W3CDTF">2023-02-05T16:34:14Z</dcterms:modified>
</cp:coreProperties>
</file>