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Laptev" initials="IL" lastIdx="1" clrIdx="0">
    <p:extLst>
      <p:ext uri="{19B8F6BF-5375-455C-9EA6-DF929625EA0E}">
        <p15:presenceInfo xmlns:p15="http://schemas.microsoft.com/office/powerpoint/2012/main" userId="6af38ee189282c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0" d="100"/>
          <a:sy n="40" d="100"/>
        </p:scale>
        <p:origin x="54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2T18:59:46.347" idx="1">
    <p:pos x="10" y="10"/>
    <p:text>Простой пример практического применения взаимодействия класса-владельца и внутреннего нестатического класса на примере определения логически самостоятельной сущности PhoneNumber, дополняющей описание внешней, глобальной для нее сущности Abonent, приведен ниже. Внутренний класс 
PhoneNumber может оказаться достаточно сложным и обширным, поэтому 
простое включение его полей и методов в класс Abonent сделало бы последний весьма громоздким и трудным для восприятия.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1F9CC-8975-4E2C-BA92-77E21980A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B62F2A-7D67-448F-B7D7-B0598B513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47DDB-892C-4A1A-AE92-3A8A620D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2F57EC-607E-4E9E-91BE-7B9B2E7A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0624F5-79D1-4407-A304-A585C213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776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0AAA2-EDAA-4727-A83F-D71410D9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26BF31-FA32-43FD-A3B5-ED3D12052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6BF4B-D837-43D7-9DBB-5F4A17EB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42440-BF32-443F-B505-4AEAE49E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602C90-F058-4454-B73B-C76770B8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7171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BB7D84-9130-42F0-8362-4128FE611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1ADAFC-585D-4097-9A24-BA0A9ABF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FA2C74-7902-4E48-95A0-20CC20CF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DB045-6579-4621-80EB-9C0CD967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121BF-528F-402F-962F-E87937D5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083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B961F-BBA6-4C6D-B61F-E4DC0073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5C796-3A1F-425C-B17E-F599CCA4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017B55-254A-4FEA-8B29-92C41F8E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9CF93A-2CAD-44D3-8912-AC00F9E4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747FA-503A-40B1-AA8F-D5FDAE8B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4621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93612-5091-4E2D-B5EE-2BC5371F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269686-FCAF-402F-B903-990C8EFC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D5483-A28D-4A85-BCE1-FB169DA9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EB5A2-8298-4FE6-B73A-B896451D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8980C-530A-4160-9DB7-664A99A7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9601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F664F-8B25-4E15-A471-9B3E4CC1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50B9C-1BCB-4BE2-BCA2-C4BBDBD7A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1010FF-9D1D-4FEE-AEF1-BC212CBEA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8CEE70-2C01-4E74-9035-914CDD02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0D74E6-C57C-4EE3-8802-5DB89BAC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70DA9-59E4-4148-8866-BEF41C7F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99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E29E7-77EB-4409-BFC8-477999D5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D67F6A-FE6F-4C43-A048-5E0C23CC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B7AAAD-5237-4E24-8218-3D79363B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CA7AA4-4557-43E3-8A0E-AF6ACDEAD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159AF7-696A-46B6-856B-996284003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BC4E7A-A7F2-4ED3-A0DB-9D03DFAE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0E7D46-B539-42FA-9E9A-B3F916C6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6C65AD-96F5-403D-8AE7-A42BD5BE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1062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4857E-39DA-4F85-A0E1-7E3A8466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F53742-EEEC-4DE3-923D-EB6CF4F4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1507E6-9E64-4EAC-8FEF-BF3FC3AB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0DDCEF-1D76-4485-B81E-6C3CE2C3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2133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3D7AEA-8714-4ED3-92BE-B9511631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4DF57F-C280-49FD-8215-317EB9D2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B5B08E-1323-4402-92EA-06D632B3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8478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10BB2-5DA9-455B-961B-3FAEBAB0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839D1-BB83-4C95-9D87-8A1978177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C83C04-9545-4D85-B3B4-8F33DEA54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B05E14-284D-40B6-A59E-3B9F7929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264FD2-2E9A-4ED5-9BFD-8CF5ADCF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71CF5B-FA4B-441A-B883-65996C23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0443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7E46B-27EC-4A32-81B5-DAFFCA1C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21437F-A8F6-4451-AA0D-0706C9F10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9323ED-6C40-4CEE-B74A-AB2A0BF1F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DB2DD-A3FA-483C-A43A-9CEDEA28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C5949-946D-4007-B1E2-E8FD84A4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9A1F7F-16D4-40D5-A99D-7A3B9354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6898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DD31C-4F87-447F-B7E1-0E1390C6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9CC361-8BBF-4E09-9238-1BCAADDBF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AE859-C7C3-4A31-A1CA-30FB36B40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F192-FE7E-4BE3-AE15-998B57C62D0D}" type="datetimeFigureOut">
              <a:rPr lang="ru-BY" smtClean="0"/>
              <a:t>12.02.2023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98EC2-3568-4B46-BB3A-79548EED5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969AB-B0DA-43C7-8927-2AF4C36D2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4CD5-01F4-4D25-BB47-4FB8FAB6E7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1055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67B72-5EC2-4747-BABC-BEB4E828A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Внутренние классы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F53DBF-2DB5-47F5-889D-296000828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Inner </a:t>
            </a:r>
            <a:r>
              <a:rPr lang="ru-RU" dirty="0"/>
              <a:t>классы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5662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734AC0-9001-4510-94A9-D375F1CC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333"/>
            <a:ext cx="10515600" cy="54996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Методы внутреннего класса имеют прямой доступ ко всем полям и методам внешнего класса, в то же время внешний класс может получить доступ к содержимому внутреннего класса только после создания объекта внутреннего класса. Доступ будет разрешен по имени в том числе и к полям, объявленным как </a:t>
            </a:r>
            <a:r>
              <a:rPr lang="ru-RU" dirty="0" err="1"/>
              <a:t>private</a:t>
            </a:r>
            <a:r>
              <a:rPr lang="ru-RU" dirty="0"/>
              <a:t>. Внутренние классы не могут содержать статические атрибуты и методы, кроме констант (</a:t>
            </a:r>
            <a:r>
              <a:rPr lang="ru-RU" dirty="0" err="1"/>
              <a:t>final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). Внутренние классы имеют право наследовать другие классы, реализовывать интерфейсы и выступать в роли объектов наследования. Допустимо наследование следующего вида: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B22BDE-3FB4-4038-9018-E4828686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" y="4557090"/>
            <a:ext cx="12145518" cy="23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4878-026F-46D8-B76D-D0EF85F3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внутреннего класса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5FDE2B-71AF-4FA3-86C6-53847FE22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858" y="2086864"/>
            <a:ext cx="8512283" cy="2684272"/>
          </a:xfrm>
        </p:spPr>
      </p:pic>
    </p:spTree>
    <p:extLst>
      <p:ext uri="{BB962C8B-B14F-4D97-AF65-F5344CB8AC3E}">
        <p14:creationId xmlns:p14="http://schemas.microsoft.com/office/powerpoint/2010/main" val="96654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0CEF15-C803-400E-9477-2A76B543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267"/>
            <a:ext cx="10515600" cy="54826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 данном случае конструктор класса Motor должен быть объявлен с параметром типа </a:t>
            </a:r>
            <a:r>
              <a:rPr lang="ru-RU" dirty="0" err="1"/>
              <a:t>Ship</a:t>
            </a:r>
            <a:r>
              <a:rPr lang="ru-RU" dirty="0"/>
              <a:t>, что позволит получить доступ к ссылке на внутренний класс Engine, наследуемый классом Motor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9893EE-78E7-454B-BF76-65B787F2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68" y="3072265"/>
            <a:ext cx="6721263" cy="24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1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592053-2F04-4942-8CC1-F35A18A4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48" y="249222"/>
            <a:ext cx="9908703" cy="63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7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47A01B-CBA1-4526-811B-7345DC3F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82" y="0"/>
            <a:ext cx="8484836" cy="69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37FE0A-5FCC-46F3-AFAB-FEE713B8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59" y="284008"/>
            <a:ext cx="9961882" cy="62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1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B11EC-3979-416D-ACD6-05A7B3A5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Переопределение метода </a:t>
            </a:r>
            <a:r>
              <a:rPr lang="en-US" dirty="0" err="1"/>
              <a:t>toString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0DDFE2-6779-4D35-8AC0-9BD04F61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9" y="2093770"/>
            <a:ext cx="11410041" cy="40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C5B232-D1F5-4438-AECE-326408AB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4" y="1346152"/>
            <a:ext cx="11505992" cy="41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9A77-656F-49E0-AFCF-34E1EC7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E010D-A733-4B19-B875-3B8449AB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Понять принцип работы с внутренними классами</a:t>
            </a:r>
          </a:p>
          <a:p>
            <a:r>
              <a:rPr lang="ru-RU" dirty="0"/>
              <a:t>Усвоить разницу между </a:t>
            </a:r>
            <a:r>
              <a:rPr lang="ru-RU" i="1" dirty="0"/>
              <a:t>обычными</a:t>
            </a:r>
            <a:r>
              <a:rPr lang="ru-RU" dirty="0"/>
              <a:t> и </a:t>
            </a:r>
            <a:r>
              <a:rPr lang="en-US" i="1" dirty="0"/>
              <a:t>static</a:t>
            </a:r>
            <a:r>
              <a:rPr lang="en-US" dirty="0"/>
              <a:t> </a:t>
            </a:r>
            <a:r>
              <a:rPr lang="ru-RU" dirty="0"/>
              <a:t>внутренними классами</a:t>
            </a:r>
          </a:p>
          <a:p>
            <a:r>
              <a:rPr lang="ru-RU" dirty="0"/>
              <a:t>Изучить </a:t>
            </a:r>
            <a:r>
              <a:rPr lang="en-US" dirty="0"/>
              <a:t>inner </a:t>
            </a:r>
            <a:r>
              <a:rPr lang="ru-RU" dirty="0"/>
              <a:t>классы</a:t>
            </a:r>
          </a:p>
          <a:p>
            <a:r>
              <a:rPr lang="ru-RU" dirty="0"/>
              <a:t>При разборе примера достигнуть понимания </a:t>
            </a:r>
            <a:r>
              <a:rPr lang="ru-RU"/>
              <a:t>таких классов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0302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670C-0199-4579-9F2B-E1BAEDAE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классы: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336EA-CA33-4318-819E-AAB50AF7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Это классы которые вложены в другой </a:t>
            </a:r>
            <a:r>
              <a:rPr lang="en-US" dirty="0"/>
              <a:t>Java</a:t>
            </a:r>
            <a:r>
              <a:rPr lang="ru-RU" dirty="0"/>
              <a:t> класс. Реализация этой функции может быть полезна в случае слишком тесного и частого взаимодействия двух классов.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355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387AE-7B90-4EF2-959A-A69D4937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E1706-8D1B-451C-A30A-DB8B481A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	Рассмотрим взаимосвязи классов </a:t>
            </a:r>
            <a:r>
              <a:rPr lang="ru-RU" i="1" dirty="0"/>
              <a:t>Корабль, Двигатель и Шлюпка</a:t>
            </a:r>
            <a:r>
              <a:rPr lang="ru-RU" dirty="0"/>
              <a:t>. Объект класса </a:t>
            </a:r>
            <a:r>
              <a:rPr lang="ru-RU" i="1" dirty="0"/>
              <a:t>Двигатель</a:t>
            </a:r>
            <a:r>
              <a:rPr lang="ru-RU" dirty="0"/>
              <a:t> расположен внутри (невидим извне) объекта </a:t>
            </a:r>
            <a:r>
              <a:rPr lang="ru-RU" i="1" dirty="0"/>
              <a:t>Корабль</a:t>
            </a:r>
            <a:r>
              <a:rPr lang="ru-RU" dirty="0"/>
              <a:t>, и его деятельность приводит </a:t>
            </a:r>
            <a:r>
              <a:rPr lang="ru-RU" i="1" dirty="0"/>
              <a:t>Корабль</a:t>
            </a:r>
            <a:r>
              <a:rPr lang="ru-RU" dirty="0"/>
              <a:t> в движение. Оба этих объекта неразрывно связаны, т. е. запустить </a:t>
            </a:r>
            <a:r>
              <a:rPr lang="ru-RU" i="1" dirty="0"/>
              <a:t>Двигатель</a:t>
            </a:r>
            <a:r>
              <a:rPr lang="ru-RU" dirty="0"/>
              <a:t> можно только посредством использования объекта </a:t>
            </a:r>
            <a:r>
              <a:rPr lang="ru-RU" i="1" dirty="0"/>
              <a:t>Корабль</a:t>
            </a:r>
            <a:r>
              <a:rPr lang="ru-RU" dirty="0"/>
              <a:t> из его машинного отделения. Таким образом, перед инициализацией объекта внутреннего класса </a:t>
            </a:r>
            <a:r>
              <a:rPr lang="ru-RU" i="1" dirty="0"/>
              <a:t>Двигатель</a:t>
            </a:r>
            <a:r>
              <a:rPr lang="ru-RU" dirty="0"/>
              <a:t> должен быть создан объект внешнего класса Корабль. </a:t>
            </a:r>
          </a:p>
          <a:p>
            <a:pPr marL="0" indent="0">
              <a:buNone/>
            </a:pPr>
            <a:r>
              <a:rPr lang="ru-RU" dirty="0"/>
              <a:t>	Класс </a:t>
            </a:r>
            <a:r>
              <a:rPr lang="ru-RU" i="1" dirty="0"/>
              <a:t>Шлюпка</a:t>
            </a:r>
            <a:r>
              <a:rPr lang="ru-RU" dirty="0"/>
              <a:t> также является логической частью класса </a:t>
            </a:r>
            <a:r>
              <a:rPr lang="ru-RU" i="1" dirty="0"/>
              <a:t>Корабль</a:t>
            </a:r>
            <a:r>
              <a:rPr lang="ru-RU" dirty="0"/>
              <a:t>, однако ситуация с его объектами проще по причине того, что данные объекты могут быть использованы независимо от наличия объекта </a:t>
            </a:r>
            <a:r>
              <a:rPr lang="ru-RU" i="1" dirty="0"/>
              <a:t>Корабль</a:t>
            </a:r>
            <a:r>
              <a:rPr lang="ru-RU" dirty="0"/>
              <a:t>. Объект класса </a:t>
            </a:r>
            <a:r>
              <a:rPr lang="ru-RU" i="1" dirty="0"/>
              <a:t>Шлюпка</a:t>
            </a:r>
            <a:r>
              <a:rPr lang="ru-RU" dirty="0"/>
              <a:t> только использует имя (на борту) своего внешнего класса. Такой внутренний класс следует определять как </a:t>
            </a:r>
            <a:r>
              <a:rPr lang="ru-RU" dirty="0" err="1"/>
              <a:t>static</a:t>
            </a:r>
            <a:r>
              <a:rPr lang="ru-RU" dirty="0"/>
              <a:t>. Если объект </a:t>
            </a:r>
            <a:r>
              <a:rPr lang="ru-RU" i="1" dirty="0"/>
              <a:t>Шлюпка</a:t>
            </a:r>
            <a:r>
              <a:rPr lang="ru-RU" dirty="0"/>
              <a:t> используется без привязки к какому-либо судну, то соответствующий класс следует определять как обычный независимый класс.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5108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30F10F-4D40-436C-9A60-F9AAD973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Вложенные классы могут быть статическими, объявляемыми с модификатором </a:t>
            </a:r>
            <a:r>
              <a:rPr lang="ru-RU" b="1" i="1" dirty="0" err="1"/>
              <a:t>static</a:t>
            </a:r>
            <a:r>
              <a:rPr lang="ru-RU" dirty="0"/>
              <a:t>, и </a:t>
            </a:r>
            <a:r>
              <a:rPr lang="ru-RU" b="1" i="1" dirty="0"/>
              <a:t>нестатическими</a:t>
            </a:r>
            <a:r>
              <a:rPr lang="ru-RU" dirty="0"/>
              <a:t>. Статические классы могут обращаться к членам включающего класса не напрямую, а только через его объект. Нестатические внутренние классы имеют доступ ко всем переменным и методам своего внешнего класса-владельца.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5589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402A-763D-4CF0-BB3A-2E3D58E4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</a:t>
            </a:r>
            <a:r>
              <a:rPr lang="en-US" dirty="0"/>
              <a:t>(inner)</a:t>
            </a:r>
            <a:r>
              <a:rPr lang="ru-RU" dirty="0"/>
              <a:t> классы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21A3B-3878-4469-8006-861B8215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Нестатические вложенные классы принято называть внутренними (</a:t>
            </a:r>
            <a:r>
              <a:rPr lang="ru-RU" dirty="0" err="1"/>
              <a:t>inner</a:t>
            </a:r>
            <a:r>
              <a:rPr lang="ru-RU" dirty="0"/>
              <a:t>). Доступ к элементам внутреннего класса возможен из внешнего только через объект внутреннего класса, который должен быть создан в коде метода внешнего класса. Объект внутреннего класса всегда ассоциируется (скрыто хранит ссылку) с создавшим его объектом внешнего класса — так называемым внешним (</a:t>
            </a:r>
            <a:r>
              <a:rPr lang="ru-RU" dirty="0" err="1"/>
              <a:t>enclosing</a:t>
            </a:r>
            <a:r>
              <a:rPr lang="ru-RU" dirty="0"/>
              <a:t>) объектом. Внешний и внутренний классы могут выглядеть, например, так: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7245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DC7130-A3FF-4D15-889F-B69CA2C1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59" y="555970"/>
            <a:ext cx="10174881" cy="57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EA2883-26AF-41E7-AE43-74FCE8F8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61"/>
            <a:ext cx="8148513" cy="395737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B84E269-F394-4F9F-825B-6F8EDD2B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79333"/>
            <a:ext cx="12192000" cy="248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При таком объявлении объекта внутреннего класса Engine в методе внешнего класса </a:t>
            </a:r>
            <a:r>
              <a:rPr lang="ru-RU" dirty="0" err="1"/>
              <a:t>Ship</a:t>
            </a:r>
            <a:r>
              <a:rPr lang="ru-RU" dirty="0"/>
              <a:t> нет реального отличия от использования какого-либо другого внешнего класса, кроме объявления внутри класса </a:t>
            </a:r>
            <a:r>
              <a:rPr lang="ru-RU" dirty="0" err="1"/>
              <a:t>Ship</a:t>
            </a:r>
            <a:r>
              <a:rPr lang="ru-RU" dirty="0"/>
              <a:t>. Использование объекта внутреннего класса вне своего внешнего класса возможно только при наличии доступа (видимости) и при объявлении ссылки в виде: 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BA3DE7-1F3D-4845-81BD-52A85E09D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31" y="6009727"/>
            <a:ext cx="5556649" cy="4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6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C52375-3EB9-484A-BE78-66195125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Основное отличие от внешнего класса состоит в больших возможностях ограничения видимости внутреннего класса по сравнению с обычным внешним классом. Внутренний класс может быть объявлен как </a:t>
            </a:r>
            <a:r>
              <a:rPr lang="ru-RU" dirty="0" err="1"/>
              <a:t>private</a:t>
            </a:r>
            <a:r>
              <a:rPr lang="ru-RU" dirty="0"/>
              <a:t>, что обеспечивает его полную невидимость вне класса-владельца и надежное сокрытие реализации. В этом случае ссылку </a:t>
            </a:r>
            <a:r>
              <a:rPr lang="ru-RU" dirty="0" err="1"/>
              <a:t>obj</a:t>
            </a:r>
            <a:r>
              <a:rPr lang="ru-RU" dirty="0"/>
              <a:t>, приведенную выше, объявить было бы нельзя. Создать объект такого класса можно только в методах и логических блоках внешнего класса. Использование </a:t>
            </a:r>
            <a:r>
              <a:rPr lang="ru-RU" dirty="0" err="1"/>
              <a:t>protected</a:t>
            </a:r>
            <a:r>
              <a:rPr lang="ru-RU" dirty="0"/>
              <a:t> позволяет получить доступ к внутреннему классу для класса в другом пакете, являющегося суперклассом внешнего класса.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45770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589</Words>
  <Application>Microsoft Office PowerPoint</Application>
  <PresentationFormat>Широкоэкранный</PresentationFormat>
  <Paragraphs>21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Внутренние классы</vt:lpstr>
      <vt:lpstr>Цели:</vt:lpstr>
      <vt:lpstr>Внутренние классы:</vt:lpstr>
      <vt:lpstr>Пример</vt:lpstr>
      <vt:lpstr>Презентация PowerPoint</vt:lpstr>
      <vt:lpstr>Внутренние (inner) классы</vt:lpstr>
      <vt:lpstr>Презентация PowerPoint</vt:lpstr>
      <vt:lpstr>Презентация PowerPoint</vt:lpstr>
      <vt:lpstr>Презентация PowerPoint</vt:lpstr>
      <vt:lpstr>Презентация PowerPoint</vt:lpstr>
      <vt:lpstr>Наследование внутреннего класса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Переопределение метода toString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Внутренние классы</dc:title>
  <dc:creator>Ivan Laptev</dc:creator>
  <cp:lastModifiedBy>Ivan Laptev</cp:lastModifiedBy>
  <cp:revision>6</cp:revision>
  <dcterms:created xsi:type="dcterms:W3CDTF">2023-02-12T10:24:34Z</dcterms:created>
  <dcterms:modified xsi:type="dcterms:W3CDTF">2023-02-12T16:13:21Z</dcterms:modified>
</cp:coreProperties>
</file>