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704C1-6531-411E-B65F-94AB7778A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3365C8-65EE-4DAD-8EEF-03F1DE753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6FB4A-1F39-4005-AC6D-416858C7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24C4-6202-4CBC-87AA-03B7AD69C710}" type="datetimeFigureOut">
              <a:rPr lang="ru-BY" smtClean="0"/>
              <a:t>13.03.2023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C2038-6C70-4B06-ACCC-1308A4E7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07F52-EE5B-4ACE-9226-1CA5AAA2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AB8-C4B7-4504-A749-087D7FDD9E2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8674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053EE-AD78-4398-BB82-790AA27D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8726A8-726A-4B7A-B3BD-CB53C8C21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628DDE-2C7A-4BB5-A0C5-19B92A0C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24C4-6202-4CBC-87AA-03B7AD69C710}" type="datetimeFigureOut">
              <a:rPr lang="ru-BY" smtClean="0"/>
              <a:t>13.03.2023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747B02-799D-4224-9E44-56D67C3E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DE0463-7935-4A1C-ADE9-6EB31844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AB8-C4B7-4504-A749-087D7FDD9E2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4568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95FF8B-064A-4389-AC9C-34F2561A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FE2052-0888-48E2-901A-57E71A64C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FE14C0-0F3C-4F3E-88CE-DD735468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24C4-6202-4CBC-87AA-03B7AD69C710}" type="datetimeFigureOut">
              <a:rPr lang="ru-BY" smtClean="0"/>
              <a:t>13.03.2023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2A5BD-4AAC-43A0-B388-55E1BA48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13649-9060-4394-82A2-C048DEE3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AB8-C4B7-4504-A749-087D7FDD9E2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9965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9D2B9-19A9-4226-B6DF-45D026AE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A0BA0-FEA2-4C02-9F85-C854D4F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DBCD72-3BFD-4E77-A852-233D584E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24C4-6202-4CBC-87AA-03B7AD69C710}" type="datetimeFigureOut">
              <a:rPr lang="ru-BY" smtClean="0"/>
              <a:t>13.03.2023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96060-11B2-4D5E-B8F9-DCA620FF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A22788-2004-45ED-BBD0-6D8E1F16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AB8-C4B7-4504-A749-087D7FDD9E2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0351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26AB9-F191-46D6-979A-CF94E2B7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12115D-4AA7-412F-9A60-6CCFF4D2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E8AD1-D157-43A1-8045-57B9A4B6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24C4-6202-4CBC-87AA-03B7AD69C710}" type="datetimeFigureOut">
              <a:rPr lang="ru-BY" smtClean="0"/>
              <a:t>13.03.2023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94FE9-F292-48C4-8A38-06C0924E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16747B-8731-42F6-9D57-5FE85456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AB8-C4B7-4504-A749-087D7FDD9E2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5431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48A62-7822-4077-9E1C-65F503BE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8496E-B00E-4B3F-8780-51768764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A07997-F692-4A03-AA61-BBFD6D89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B5DD63-4117-4C99-8C0C-7ADF65B3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24C4-6202-4CBC-87AA-03B7AD69C710}" type="datetimeFigureOut">
              <a:rPr lang="ru-BY" smtClean="0"/>
              <a:t>13.03.2023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9137F0-1238-4B0C-B615-D4DF05D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4BD8EF-E267-430E-8816-EE1E8573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AB8-C4B7-4504-A749-087D7FDD9E2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5901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0D483-0917-4042-BAC1-95144AAC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7BD6A3-C32B-48ED-947A-0B0659A3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B11F07-E026-47CC-BE7D-C48E7EA8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DC7F05-E079-4255-AFDC-17BD52FF5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3A4D2F-16AD-4D9B-A62F-C38F3B1C9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1265A0-F6B2-4D86-8264-E56DF0EC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24C4-6202-4CBC-87AA-03B7AD69C710}" type="datetimeFigureOut">
              <a:rPr lang="ru-BY" smtClean="0"/>
              <a:t>13.03.2023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EDE59D-5DEB-4C7F-BE0A-71AF4999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9B075A-ABE8-4421-A2D1-429520CA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AB8-C4B7-4504-A749-087D7FDD9E2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118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314FA-2D4D-4F6D-8ED6-17DBD1D0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2D4312-21B0-474B-8130-0908D90A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24C4-6202-4CBC-87AA-03B7AD69C710}" type="datetimeFigureOut">
              <a:rPr lang="ru-BY" smtClean="0"/>
              <a:t>13.03.2023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C08CED-D348-480C-9EC3-66B2B156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28CEF9-8940-40F1-8279-D1714557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AB8-C4B7-4504-A749-087D7FDD9E2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B703EC-7D3E-4F79-9499-51B2328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24C4-6202-4CBC-87AA-03B7AD69C710}" type="datetimeFigureOut">
              <a:rPr lang="ru-BY" smtClean="0"/>
              <a:t>13.03.2023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DC3AD9-457E-4ADA-B28E-1357F6D5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AEBD8-43E6-48E9-A64C-413F9A93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AB8-C4B7-4504-A749-087D7FDD9E2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2854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53C2E-0A14-4E93-B792-9C2414F3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D717D-549D-4E19-8381-C75354A1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89BDB8-B501-4226-B5BF-1D063A329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15CF48-364F-40BF-9F53-1CD3BA1F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24C4-6202-4CBC-87AA-03B7AD69C710}" type="datetimeFigureOut">
              <a:rPr lang="ru-BY" smtClean="0"/>
              <a:t>13.03.2023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C41337-3E6C-4897-AD4C-82C83783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09C98E-EBEF-4CE9-91B3-3A2EF05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AB8-C4B7-4504-A749-087D7FDD9E2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3053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A176-CC90-4792-BD76-6E4FD175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DDD1CE-327D-46B4-BEA8-9D342735D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D4A89E-4DED-4ED7-9BCD-88ECAF5F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2A6EC-03C2-43B0-B9FB-F40D9FAD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24C4-6202-4CBC-87AA-03B7AD69C710}" type="datetimeFigureOut">
              <a:rPr lang="ru-BY" smtClean="0"/>
              <a:t>13.03.2023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1A07E2-3B30-4257-8A6F-381619C7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7A69EC-4714-4DC4-9197-D6FC19CA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AB8-C4B7-4504-A749-087D7FDD9E2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6411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8D3BE-AE62-4DD0-B99F-7A41555C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2F0EE1-BC16-4B65-9B7F-BC5A908A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1F4343-8244-422A-9203-DDBAF882F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24C4-6202-4CBC-87AA-03B7AD69C710}" type="datetimeFigureOut">
              <a:rPr lang="ru-BY" smtClean="0"/>
              <a:t>13.03.2023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BA2F5-7863-4E26-BF06-A43D33D4A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34E5BD-0514-43B5-8FD6-D67DCDEEA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6AB8-C4B7-4504-A749-087D7FDD9E2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0892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A08B3-9085-42AA-8994-46B9B7DA2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Интерфейсы в </a:t>
            </a:r>
            <a:r>
              <a:rPr lang="en-US" dirty="0"/>
              <a:t>Java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BC6A64-2043-4B70-B210-D9FC22053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4837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E8D60-F303-4D6C-AA5F-50FADE25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Duck is not abstract and does not override abstract method swim() in Swimmable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C4E9C-FA51-4BB8-9AA7-40087BE0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	Почему так происходит? </a:t>
            </a:r>
          </a:p>
          <a:p>
            <a:pPr marL="0" indent="0" algn="just">
              <a:buNone/>
            </a:pPr>
            <a:r>
              <a:rPr lang="ru-RU" dirty="0"/>
              <a:t>	Если объяснять ошибку на примере с телевизором, получится, что мы даем человеку в руки пульт с кнопкой «переключить канал» от телевизора, который не умеет переключать каналы.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Тут уж нажимай на кнопку сколько влезет, ничего не заработает. Пульт сам по себе не переключает каналы: он только дает сигнал телевизору, внутри которого реализован сложный процесс смены канала.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Так и с нашей уткой: она должна уметь плавать, чтобы к ней можно было обратиться с помощью интерфейса </a:t>
            </a:r>
            <a:r>
              <a:rPr lang="ru-RU" dirty="0" err="1"/>
              <a:t>Swimmable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62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4A18D45-06D5-47A9-A9D4-45BE748C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Если она этого не умеет, интерфейс </a:t>
            </a:r>
            <a:r>
              <a:rPr lang="ru-RU" dirty="0" err="1"/>
              <a:t>Swimmable</a:t>
            </a:r>
            <a:r>
              <a:rPr lang="ru-RU" dirty="0"/>
              <a:t> не свяжет две стороны — человека и программу. Человек не сможет использовать метод </a:t>
            </a:r>
            <a:r>
              <a:rPr lang="ru-RU" dirty="0" err="1"/>
              <a:t>swim</a:t>
            </a:r>
            <a:r>
              <a:rPr lang="ru-RU" dirty="0"/>
              <a:t>(), чтобы заставить объект </a:t>
            </a:r>
            <a:r>
              <a:rPr lang="ru-RU" dirty="0" err="1"/>
              <a:t>Duck</a:t>
            </a:r>
            <a:r>
              <a:rPr lang="ru-RU" dirty="0"/>
              <a:t> внутри программы плыть.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Теперь ты увидел более наглядно, для чего нужны интерфейсы.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Интерфейс описывает поведение, которым должны о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164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65C7A9-F98B-4C62-BE04-8EB864BA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171026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Если мы хотим создать несколько мессенджеров, проще всего сделать это, создав интерфейс Messenger. Что должен уметь любой мессенджер? В упрощенном виде, принимать и отправлять сообщения.</a:t>
            </a:r>
            <a:endParaRPr lang="ru-BY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27CD2C-9601-4D68-AAF4-B8C78A47D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176" y="1350333"/>
            <a:ext cx="5403647" cy="2256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F6DFC-5FDD-4769-AF11-B2924F7A3A78}"/>
              </a:ext>
            </a:extLst>
          </p:cNvPr>
          <p:cNvSpPr txBox="1"/>
          <p:nvPr/>
        </p:nvSpPr>
        <p:spPr>
          <a:xfrm>
            <a:off x="-1" y="3629632"/>
            <a:ext cx="121919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	И теперь мы можем просто создавать наши классы-мессенджеры, имплементируя этот интерфейс. Компилятор сам «заставит» нас реализовать их внутри классов.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46830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0C09B-3764-432B-83BF-6E676287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классы </a:t>
            </a:r>
            <a:r>
              <a:rPr lang="en-US" dirty="0"/>
              <a:t>Telegram, WhatsApp </a:t>
            </a:r>
            <a:r>
              <a:rPr lang="ru-RU" dirty="0"/>
              <a:t>и</a:t>
            </a:r>
            <a:r>
              <a:rPr lang="en-US" dirty="0"/>
              <a:t> Viber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456E7-19F4-4409-9D07-E495B0A0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Telegram: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9010AE-5AA8-46E8-9C8B-6D151F467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17" y="2523940"/>
            <a:ext cx="8870365" cy="37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9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11BD6-7E01-4621-8C99-5BCA8266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WhatsApp: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F8A75E-9059-4D0E-A86E-657C47D3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63" y="1824380"/>
            <a:ext cx="10067274" cy="43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68228-032F-4E79-A44F-B810EDB7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Viber: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05EE8B-E9E9-49BF-A8AE-665443A1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23" y="1976780"/>
            <a:ext cx="8527953" cy="38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8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6B506-A43F-4FD2-A8F7-905D0EF8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преимущества это дает? Самое главное из них — слабая связанность.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CAE1BA-A8F1-48FF-9BBF-5B322E1D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Представь, что мы проектируем программу, в которой у нас будут собраны данные клиентов. В классе Client обязательно нужно поле, указывающее, каким именно мессенджером клиент пользуется.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Без интерфейсов это выглядело бы странно:</a:t>
            </a:r>
            <a:endParaRPr lang="ru-BY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A6A6AA-CB96-435D-8CA3-2AA82667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73" y="4001294"/>
            <a:ext cx="6372453" cy="28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4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8AE387-4BFD-4FFF-BF18-A7E57392D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932"/>
            <a:ext cx="10515600" cy="601133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Мы создали три поля, но у клиента запросто может быть всего один мессенджер. Просто мы не знаем какой. И чтобы не остаться без связи с клиентом, приходится «заталкивать» в класс все возможные варианты. Получается, один или два из них всегда будут </a:t>
            </a:r>
            <a:r>
              <a:rPr lang="ru-RU" dirty="0" err="1"/>
              <a:t>null</a:t>
            </a:r>
            <a:r>
              <a:rPr lang="ru-RU" dirty="0"/>
              <a:t>, и они вообще не нужны для работы программы.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Вместо этого лучше использовать наш интерфейс: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Это и есть пример «слабой связанности»! Вместо того, чтобы указывать конкретный класс мессенджера в классе Client, мы просто упоминаем, что у клиента есть мессенджер. Какой именно — определится в ходе работы программы. 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5376C4-E49F-48AD-B33B-CA26CA63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41" y="3061691"/>
            <a:ext cx="5485918" cy="164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1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36E7E3-00CB-487F-B73F-ED739DB5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Но зачем нам для этого именно интерфейсы? Зачем их вообще добавили в язык?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Вопрос хороший и правильный! Того же результата можно добиться с помощью обычного наследования, так ведь?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Класс Messenger — родительский, а </a:t>
            </a:r>
            <a:r>
              <a:rPr lang="ru-RU" dirty="0" err="1"/>
              <a:t>Viber</a:t>
            </a:r>
            <a:r>
              <a:rPr lang="ru-RU" dirty="0"/>
              <a:t>, Telegram и </a:t>
            </a:r>
            <a:r>
              <a:rPr lang="ru-RU" dirty="0" err="1"/>
              <a:t>WhatsApp</a:t>
            </a:r>
            <a:r>
              <a:rPr lang="ru-RU" dirty="0"/>
              <a:t> — наследники. Действительно, можно и так.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Но есть одна загвоздка. Как ты уже знаешь, множественного наследования в Java нет. А вот множественная реализация интерфейсов — есть. Класс может реализовывать сколько угодно интерфейсов.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1559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78B1F-09F3-4E75-8891-6C3D381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Представь, что у нас есть класс </a:t>
            </a:r>
            <a:r>
              <a:rPr lang="ru-RU" dirty="0" err="1"/>
              <a:t>Smartphone</a:t>
            </a:r>
            <a:r>
              <a:rPr lang="ru-RU" dirty="0"/>
              <a:t>, у которого есть поле Application — установленное на смартфоне приложение.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7AFDF-A6F5-4D06-8726-36BBE129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8685"/>
            <a:ext cx="10515600" cy="25241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Приложение и мессенджер, конечно, похожи, но все-таки это разные вещи. Мессенджер может быть и мобильным, и десктопным, в то время как Application — это именно мобильное приложение.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A12CBC-0177-4AD8-96ED-9760E588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68" y="2030877"/>
            <a:ext cx="6083863" cy="15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4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AFD82-3AB8-48CC-B32B-795D3A8D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632F8-9F41-4B98-B79E-91AC4415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Понять что такое интерфейс</a:t>
            </a:r>
          </a:p>
          <a:p>
            <a:r>
              <a:rPr lang="ru-RU" dirty="0"/>
              <a:t>Научиться использовать интерфейсы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0164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1CC9EA-214A-4EF4-A8CC-29784A821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Так вот, если бы мы использовали наследование, не смогли бы добавить объект Telegram в класс </a:t>
            </a:r>
            <a:r>
              <a:rPr lang="ru-RU" dirty="0" err="1"/>
              <a:t>Smartphone</a:t>
            </a:r>
            <a:r>
              <a:rPr lang="ru-RU" dirty="0"/>
              <a:t>. Ведь класс Telegram не может наследоваться одновременно от Application и от Messenger! А мы уже успели унаследовать его от Messenger, и в таком виде добавить в класс Client.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31389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9F0EFB-0EA7-48E0-BC10-26FDD24C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6266"/>
            <a:ext cx="4707467" cy="580813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Но вот реализовать оба интерфейса класс Telegram запросто может!  Поэтому в классе Client мы сможем внедрить объект Telegram как Messenger, а в класс </a:t>
            </a:r>
            <a:r>
              <a:rPr lang="ru-RU" dirty="0" err="1"/>
              <a:t>Smartphone</a:t>
            </a:r>
            <a:r>
              <a:rPr lang="ru-RU" dirty="0"/>
              <a:t> — как Application. Вот как это делается: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CF0BD5-2E76-4408-BE6E-81F97112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98" y="0"/>
            <a:ext cx="7198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4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BE7207-9643-4B5F-8C28-66023445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333"/>
            <a:ext cx="10515600" cy="575363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Теперь мы используем класс Telegram как захотим. Где-то он будет выступать в роли Application, где-то — в роли Messenger.</a:t>
            </a:r>
          </a:p>
          <a:p>
            <a:pPr marL="0" indent="0" algn="just">
              <a:buNone/>
            </a:pPr>
            <a:r>
              <a:rPr lang="ru-RU" dirty="0"/>
              <a:t>	Наверняка ты уже обратил внимание, что методы в интерфейсах всегда «пустые», то есть они не имеют реализации.</a:t>
            </a:r>
          </a:p>
          <a:p>
            <a:pPr marL="0" indent="0" algn="just">
              <a:buNone/>
            </a:pPr>
            <a:r>
              <a:rPr lang="ru-RU" dirty="0"/>
              <a:t>	Причина этого проста: интерфейс описывает поведение, а не реализует его.</a:t>
            </a:r>
          </a:p>
          <a:p>
            <a:pPr marL="0" indent="0" algn="just">
              <a:buNone/>
            </a:pPr>
            <a:r>
              <a:rPr lang="ru-RU" dirty="0"/>
              <a:t>	«Все объекты классов, имплементирующих интерфейс </a:t>
            </a:r>
            <a:r>
              <a:rPr lang="ru-RU" dirty="0" err="1"/>
              <a:t>Swimmable</a:t>
            </a:r>
            <a:r>
              <a:rPr lang="ru-RU" dirty="0"/>
              <a:t>, должны уметь плавать»: вот и все, что говорит нам интерфейс. Как там конкретно будет плавать рыба, утка или лошадь — вопрос к классам </a:t>
            </a:r>
            <a:r>
              <a:rPr lang="ru-RU" dirty="0" err="1"/>
              <a:t>Fish</a:t>
            </a:r>
            <a:r>
              <a:rPr lang="ru-RU" dirty="0"/>
              <a:t>, </a:t>
            </a:r>
            <a:r>
              <a:rPr lang="ru-RU" dirty="0" err="1"/>
              <a:t>Duck</a:t>
            </a:r>
            <a:r>
              <a:rPr lang="ru-RU" dirty="0"/>
              <a:t> и </a:t>
            </a:r>
            <a:r>
              <a:rPr lang="ru-RU" dirty="0" err="1"/>
              <a:t>Horse</a:t>
            </a:r>
            <a:r>
              <a:rPr lang="ru-RU" dirty="0"/>
              <a:t>, а не к интерфейсу. Также как переключение канала — задача телевизора. Пульт просто предоставляет тебе кнопку для этого.</a:t>
            </a:r>
          </a:p>
          <a:p>
            <a:pPr marL="0" indent="0" algn="just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9662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52EBAE-A6C6-4642-9CF5-A37B6007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31242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Впрочем, в Java8 появилось интересное дополнение — методы по умолчанию (</a:t>
            </a:r>
            <a:r>
              <a:rPr lang="ru-RU" dirty="0" err="1"/>
              <a:t>default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/>
              <a:t>	Например, в твоем интерфейсе есть 10 методов. 9 из них реализованы по-разному в разных классах, но один реализован одинаково у всех. Раньше, до выхода Java8, методы внутри интерфейсов вообще не имели реализации: компилятор сразу выдавал ошибку. Теперь же можно сделать вот так: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BC54C-2042-47E6-AAE0-C7CAA7F0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878" y="3429000"/>
            <a:ext cx="4952244" cy="32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9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40B9007-6C7E-49D5-B1F9-E5383B04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933"/>
            <a:ext cx="10515600" cy="565203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Используя ключевое слово </a:t>
            </a:r>
            <a:r>
              <a:rPr lang="ru-RU" dirty="0" err="1"/>
              <a:t>default</a:t>
            </a:r>
            <a:r>
              <a:rPr lang="ru-RU" dirty="0"/>
              <a:t>, мы создали в интерфейсе метод с реализацией по умолчанию. Два других метода, </a:t>
            </a:r>
            <a:r>
              <a:rPr lang="ru-RU" dirty="0" err="1"/>
              <a:t>eat</a:t>
            </a:r>
            <a:r>
              <a:rPr lang="ru-RU" dirty="0"/>
              <a:t>() и </a:t>
            </a:r>
            <a:r>
              <a:rPr lang="ru-RU" dirty="0" err="1"/>
              <a:t>run</a:t>
            </a:r>
            <a:r>
              <a:rPr lang="ru-RU" dirty="0"/>
              <a:t>(), нам необходимо будет реализовать самим во всех классах, которые будут имплементировать </a:t>
            </a:r>
            <a:r>
              <a:rPr lang="ru-RU" dirty="0" err="1"/>
              <a:t>Swimmable</a:t>
            </a:r>
            <a:r>
              <a:rPr lang="ru-RU" dirty="0"/>
              <a:t>. С методом </a:t>
            </a:r>
            <a:r>
              <a:rPr lang="ru-RU" dirty="0" err="1"/>
              <a:t>swim</a:t>
            </a:r>
            <a:r>
              <a:rPr lang="ru-RU" dirty="0"/>
              <a:t>() этого делать не нужно: реализация будет во всех классах одинаковой.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50873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E49B28-129E-4980-89A4-7190F6342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3134265" cy="36068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Кстати, ты уже не раз сталкивался с интерфейсами в прошлых задачах, хоть и не замечал этого сам :) Вот очевидный пример:</a:t>
            </a: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4F8B06-14A5-43DC-AD03-567678EE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65" y="0"/>
            <a:ext cx="9057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25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7B9A163-8B3A-44AD-9899-AB0C0272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33"/>
            <a:ext cx="10515600" cy="570283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Мы работали с интерфейсами List и </a:t>
            </a:r>
            <a:r>
              <a:rPr lang="ru-RU" dirty="0" err="1"/>
              <a:t>Set</a:t>
            </a:r>
            <a:r>
              <a:rPr lang="ru-RU" dirty="0"/>
              <a:t>! Точнее, с их реализациями — </a:t>
            </a:r>
            <a:r>
              <a:rPr lang="ru-RU" dirty="0" err="1"/>
              <a:t>ArrayList</a:t>
            </a:r>
            <a:r>
              <a:rPr lang="ru-RU" dirty="0"/>
              <a:t>, </a:t>
            </a:r>
            <a:r>
              <a:rPr lang="ru-RU" dirty="0" err="1"/>
              <a:t>LinkedList</a:t>
            </a:r>
            <a:r>
              <a:rPr lang="ru-RU" dirty="0"/>
              <a:t>, </a:t>
            </a:r>
            <a:r>
              <a:rPr lang="ru-RU" dirty="0" err="1"/>
              <a:t>HashSet</a:t>
            </a:r>
            <a:r>
              <a:rPr lang="ru-RU" dirty="0"/>
              <a:t> и прочими.</a:t>
            </a:r>
          </a:p>
          <a:p>
            <a:pPr marL="0" indent="0" algn="just">
              <a:buNone/>
            </a:pPr>
            <a:r>
              <a:rPr lang="ru-RU" dirty="0"/>
              <a:t>	На этой же схеме видно пример, когда один класс реализует сразу несколько интерфейсов. Например, </a:t>
            </a:r>
            <a:r>
              <a:rPr lang="ru-RU" dirty="0" err="1"/>
              <a:t>LinkedList</a:t>
            </a:r>
            <a:r>
              <a:rPr lang="ru-RU" dirty="0"/>
              <a:t> реализует интерфейсы List и </a:t>
            </a:r>
            <a:r>
              <a:rPr lang="ru-RU" dirty="0" err="1"/>
              <a:t>Deque</a:t>
            </a:r>
            <a:r>
              <a:rPr lang="ru-RU" dirty="0"/>
              <a:t> (двусторонняя очередь).</a:t>
            </a:r>
          </a:p>
          <a:p>
            <a:pPr marL="0" indent="0" algn="just">
              <a:buNone/>
            </a:pPr>
            <a:r>
              <a:rPr lang="ru-RU" dirty="0"/>
              <a:t>	Мы знакомы и с интерфейсом </a:t>
            </a:r>
            <a:r>
              <a:rPr lang="ru-RU" dirty="0" err="1"/>
              <a:t>Map</a:t>
            </a:r>
            <a:r>
              <a:rPr lang="ru-RU" dirty="0"/>
              <a:t>, а точнее, с его реализаций — </a:t>
            </a:r>
            <a:r>
              <a:rPr lang="ru-RU" dirty="0" err="1"/>
              <a:t>HashMap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	Кстати, на этой схеме ты можешь увидеть одну особенность: интерфейсы могут быть унаследованы друг от друга. Интерфейс </a:t>
            </a:r>
            <a:r>
              <a:rPr lang="ru-RU" dirty="0" err="1"/>
              <a:t>SortedMap</a:t>
            </a:r>
            <a:r>
              <a:rPr lang="ru-RU" dirty="0"/>
              <a:t> унаследован от </a:t>
            </a:r>
            <a:r>
              <a:rPr lang="ru-RU" dirty="0" err="1"/>
              <a:t>Map</a:t>
            </a:r>
            <a:r>
              <a:rPr lang="ru-RU" dirty="0"/>
              <a:t>, а </a:t>
            </a:r>
            <a:r>
              <a:rPr lang="ru-RU" dirty="0" err="1"/>
              <a:t>Deque</a:t>
            </a:r>
            <a:r>
              <a:rPr lang="ru-RU" dirty="0"/>
              <a:t> наследуется от очереди </a:t>
            </a:r>
            <a:r>
              <a:rPr lang="ru-RU" dirty="0" err="1"/>
              <a:t>Queue</a:t>
            </a:r>
            <a:r>
              <a:rPr lang="ru-RU" dirty="0"/>
              <a:t>. Это нужно, если ты хочешь показать связь интерфейсов между собой, но при этом один интерфейс является расширенной версией другого.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83408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C3BD1CE-5C9B-4F2C-B8A7-68F88B34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3467"/>
            <a:ext cx="10515600" cy="55334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Давай рассмотрим пример с интерфейсом </a:t>
            </a:r>
            <a:r>
              <a:rPr lang="ru-RU" dirty="0" err="1"/>
              <a:t>Queue</a:t>
            </a:r>
            <a:r>
              <a:rPr lang="ru-RU" dirty="0"/>
              <a:t> — очередь. Мы пока не проходили коллекции </a:t>
            </a:r>
            <a:r>
              <a:rPr lang="ru-RU" dirty="0" err="1"/>
              <a:t>Queue</a:t>
            </a:r>
            <a:r>
              <a:rPr lang="ru-RU" dirty="0"/>
              <a:t>, но они достаточно простые и устроены как обычная очередь в магазине. </a:t>
            </a:r>
          </a:p>
          <a:p>
            <a:pPr marL="0" indent="0">
              <a:buNone/>
            </a:pPr>
            <a:r>
              <a:rPr lang="ru-RU" dirty="0"/>
              <a:t>	Добавлять элементы можно только в конец очереди, а забирать — только из начала. На определенном этапе разработчикам понадобился расширенный вариант очереди, чтобы добавлять и получать элементы можно было с обеих сторон. Так создали интерфейс </a:t>
            </a:r>
            <a:r>
              <a:rPr lang="ru-RU" dirty="0" err="1"/>
              <a:t>Deque</a:t>
            </a:r>
            <a:r>
              <a:rPr lang="ru-RU" dirty="0"/>
              <a:t> — двустороннюю очередь. </a:t>
            </a:r>
            <a:r>
              <a:rPr lang="ru-RU"/>
              <a:t>В нем присутствуют все методы обычной очереди, ведь она является «родителем» двусторонней, но при этом добавлены новые методы.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7867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8992E-6892-4DDE-94CB-71C07784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24560B-0B7F-4EC5-8112-07A2FF3C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Слово тебе наверняка знакомо. Например, интерфейсы есть у большинства компьютерных программ и игр. В широком смысле интерфейс — некий «пульт», который связывает две взаимодействующие друг с другом стороны.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7637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EAC86-DC86-4055-BE21-46811E23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Простой пример интерфейса из повседневной жизни — </a:t>
            </a:r>
            <a:r>
              <a:rPr lang="ru-RU" b="1" dirty="0"/>
              <a:t>пульт от телевизора</a:t>
            </a:r>
            <a:r>
              <a:rPr lang="ru-RU" dirty="0"/>
              <a:t>.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E8DA7-5050-4412-AF1A-07CFE8125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Он связывает два объекта, человека и телевизор, и выполняет разные задачи: прибавить или убавить звук, переключить каналы, включить или выключить телевизор.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Одной стороне (человеку) нужно обратиться к интерфейсу (нажать на кнопку пульта), чтобы вторая сторона выполнила действие. Например, чтобы телевизор переключил канал на следующий. При этом пользователю не обязательно знать устройство телевизора и то, как внутри него реализован процесс смены канала.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5605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BCD70A-D464-4D3A-8879-C7C9ACC3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Все, к чему пользователь имеет доступ — это интерфейс. Главная задача — получить нужный результат. </a:t>
            </a:r>
          </a:p>
          <a:p>
            <a:pPr marL="0" indent="0" algn="just">
              <a:buNone/>
            </a:pPr>
            <a:r>
              <a:rPr lang="ru-RU" dirty="0"/>
              <a:t>	Создание интерфейса очень похоже на создание обычного класса, только вместо слова </a:t>
            </a:r>
            <a:r>
              <a:rPr lang="ru-RU" dirty="0" err="1"/>
              <a:t>class</a:t>
            </a:r>
            <a:r>
              <a:rPr lang="ru-RU" dirty="0"/>
              <a:t> мы указываем слово </a:t>
            </a:r>
            <a:r>
              <a:rPr lang="ru-RU" dirty="0" err="1"/>
              <a:t>interface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	Давай посмотрим на простейший Java-интерфейс, и разберемся, как он работает и для чего нужен: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9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5EA2C1-CD27-4B08-9434-05F38369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Мы создали интерфейс </a:t>
            </a:r>
            <a:r>
              <a:rPr lang="ru-RU" dirty="0" err="1"/>
              <a:t>Swimmable</a:t>
            </a:r>
            <a:r>
              <a:rPr lang="ru-RU" dirty="0"/>
              <a:t> — «умеющий плавать». Это что-то вроде нашего пульта, у которого есть одна «кнопка»: метод </a:t>
            </a:r>
            <a:r>
              <a:rPr lang="ru-RU" dirty="0" err="1"/>
              <a:t>swim</a:t>
            </a:r>
            <a:r>
              <a:rPr lang="ru-RU" dirty="0"/>
              <a:t>()  — «плыть». 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6655DD-20F2-49B8-BDCE-B9C27AAB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327" y="148920"/>
            <a:ext cx="5191339" cy="16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4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6E84F-43AE-4631-B5C9-6340C46D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же нам этот «пульт» использовать?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F93D3-C4C3-43EC-87D0-0F6675AA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Для этого метод, т.е. кнопку нашего пульта, нужно имплементировать. Чтобы использовать интерфейс, его методы должны реализовать какие-то классы нашей программы.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536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424BF-9AAC-4B1F-BED3-69D79150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Давай придумаем класс, объекты которого подойдут под описание «умеющий плавать». Например, подойдет класс утки — </a:t>
            </a:r>
            <a:r>
              <a:rPr lang="ru-RU" dirty="0" err="1"/>
              <a:t>Duck</a:t>
            </a:r>
            <a:r>
              <a:rPr lang="ru-RU" dirty="0"/>
              <a:t>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547CC-E107-4DD5-A60F-5430D4D0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5222373" cy="516731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Класс </a:t>
            </a:r>
            <a:r>
              <a:rPr lang="ru-RU" dirty="0" err="1"/>
              <a:t>Duck</a:t>
            </a:r>
            <a:r>
              <a:rPr lang="ru-RU" dirty="0"/>
              <a:t> «связывается» с интерфейсом </a:t>
            </a:r>
            <a:r>
              <a:rPr lang="ru-RU" dirty="0" err="1"/>
              <a:t>Swimmable</a:t>
            </a:r>
            <a:r>
              <a:rPr lang="ru-RU" dirty="0"/>
              <a:t> при помощи ключевого слова </a:t>
            </a:r>
            <a:r>
              <a:rPr lang="ru-RU" dirty="0" err="1"/>
              <a:t>implements</a:t>
            </a:r>
            <a:r>
              <a:rPr lang="ru-RU" dirty="0"/>
              <a:t>. Если помнишь, мы использовали похожий механизм для связи двух классов в наследовании, только там было слово «</a:t>
            </a:r>
            <a:r>
              <a:rPr lang="ru-RU" dirty="0" err="1"/>
              <a:t>extends</a:t>
            </a:r>
            <a:r>
              <a:rPr lang="ru-RU" dirty="0"/>
              <a:t>».</a:t>
            </a:r>
          </a:p>
          <a:p>
            <a:pPr marL="0" indent="0" algn="just">
              <a:buNone/>
            </a:pPr>
            <a:r>
              <a:rPr lang="ru-RU" dirty="0"/>
              <a:t>	</a:t>
            </a:r>
          </a:p>
          <a:p>
            <a:pPr marL="0" indent="0" algn="just">
              <a:buNone/>
            </a:pP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B3BD65-51DC-460D-AC56-D2E5C75C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373" y="2692400"/>
            <a:ext cx="6969627" cy="41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1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A36DDA-3BE0-463E-A42C-03FEB3BA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799"/>
            <a:ext cx="10515600" cy="56181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«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Duck</a:t>
            </a:r>
            <a:r>
              <a:rPr lang="ru-RU" dirty="0"/>
              <a:t> </a:t>
            </a:r>
            <a:r>
              <a:rPr lang="ru-RU" dirty="0" err="1"/>
              <a:t>implements</a:t>
            </a:r>
            <a:r>
              <a:rPr lang="ru-RU" dirty="0"/>
              <a:t> </a:t>
            </a:r>
            <a:r>
              <a:rPr lang="ru-RU" dirty="0" err="1"/>
              <a:t>Swimmable</a:t>
            </a:r>
            <a:r>
              <a:rPr lang="ru-RU" dirty="0"/>
              <a:t>» можно для понятности перевести дословно: «публичный класс </a:t>
            </a:r>
            <a:r>
              <a:rPr lang="ru-RU" dirty="0" err="1"/>
              <a:t>Duck</a:t>
            </a:r>
            <a:r>
              <a:rPr lang="ru-RU" dirty="0"/>
              <a:t> реализует интерфейс </a:t>
            </a:r>
            <a:r>
              <a:rPr lang="ru-RU" dirty="0" err="1"/>
              <a:t>Swimmable</a:t>
            </a:r>
            <a:r>
              <a:rPr lang="ru-RU" dirty="0"/>
              <a:t>».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Это значит, что класс, связанный с каким-то интерфейсом, должен реализовать все его методы. Обрати внимание: в нашем классе </a:t>
            </a:r>
            <a:r>
              <a:rPr lang="ru-RU" dirty="0" err="1"/>
              <a:t>Duck</a:t>
            </a:r>
            <a:r>
              <a:rPr lang="ru-RU" dirty="0"/>
              <a:t> прямо как в интерфейсе </a:t>
            </a:r>
            <a:r>
              <a:rPr lang="ru-RU" dirty="0" err="1"/>
              <a:t>Swimmable</a:t>
            </a:r>
            <a:r>
              <a:rPr lang="ru-RU" dirty="0"/>
              <a:t> есть метод </a:t>
            </a:r>
            <a:r>
              <a:rPr lang="ru-RU" dirty="0" err="1"/>
              <a:t>swim</a:t>
            </a:r>
            <a:r>
              <a:rPr lang="ru-RU" dirty="0"/>
              <a:t>(), и внутри него содержится какая-то логика.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Это обязательное требование. Если бы мы просто написали «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Duck</a:t>
            </a:r>
            <a:r>
              <a:rPr lang="ru-RU" dirty="0"/>
              <a:t> </a:t>
            </a:r>
            <a:r>
              <a:rPr lang="ru-RU" dirty="0" err="1"/>
              <a:t>implements</a:t>
            </a:r>
            <a:r>
              <a:rPr lang="ru-RU" dirty="0"/>
              <a:t> </a:t>
            </a:r>
            <a:r>
              <a:rPr lang="ru-RU" dirty="0" err="1"/>
              <a:t>Swimmable</a:t>
            </a:r>
            <a:r>
              <a:rPr lang="ru-RU" dirty="0"/>
              <a:t>» и не создали бы метод </a:t>
            </a:r>
            <a:r>
              <a:rPr lang="ru-RU" dirty="0" err="1"/>
              <a:t>swim</a:t>
            </a:r>
            <a:r>
              <a:rPr lang="ru-RU" dirty="0"/>
              <a:t>() в классе </a:t>
            </a:r>
            <a:r>
              <a:rPr lang="ru-RU" dirty="0" err="1"/>
              <a:t>Duck</a:t>
            </a:r>
            <a:r>
              <a:rPr lang="ru-RU" dirty="0"/>
              <a:t>, компилятор выдал бы нам ошибку: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98480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1528</Words>
  <Application>Microsoft Office PowerPoint</Application>
  <PresentationFormat>Широкоэкранный</PresentationFormat>
  <Paragraphs>77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Интерфейсы в Java</vt:lpstr>
      <vt:lpstr>Цели:</vt:lpstr>
      <vt:lpstr>Интерфейс</vt:lpstr>
      <vt:lpstr>Простой пример интерфейса из повседневной жизни — пульт от телевизора.</vt:lpstr>
      <vt:lpstr>Презентация PowerPoint</vt:lpstr>
      <vt:lpstr>Презентация PowerPoint</vt:lpstr>
      <vt:lpstr>Как же нам этот «пульт» использовать?</vt:lpstr>
      <vt:lpstr>Давай придумаем класс, объекты которого подойдут под описание «умеющий плавать». Например, подойдет класс утки — Duck:</vt:lpstr>
      <vt:lpstr>Презентация PowerPoint</vt:lpstr>
      <vt:lpstr>Duck is not abstract and does not override abstract method swim() in Swimmable </vt:lpstr>
      <vt:lpstr>Презентация PowerPoint</vt:lpstr>
      <vt:lpstr>Презентация PowerPoint</vt:lpstr>
      <vt:lpstr>Создадим классы Telegram, WhatsApp и Viber</vt:lpstr>
      <vt:lpstr>WhatsApp:</vt:lpstr>
      <vt:lpstr>Viber:</vt:lpstr>
      <vt:lpstr>Какие преимущества это дает? Самое главное из них — слабая связанность.</vt:lpstr>
      <vt:lpstr>Презентация PowerPoint</vt:lpstr>
      <vt:lpstr>Презентация PowerPoint</vt:lpstr>
      <vt:lpstr>Представь, что у нас есть класс Smartphone, у которого есть поле Application — установленное на смартфоне приложение.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Интерфейсы в Java</dc:title>
  <dc:creator>Ivan Laptev</dc:creator>
  <cp:lastModifiedBy>Ivan Laptev</cp:lastModifiedBy>
  <cp:revision>10</cp:revision>
  <dcterms:created xsi:type="dcterms:W3CDTF">2023-02-12T10:09:34Z</dcterms:created>
  <dcterms:modified xsi:type="dcterms:W3CDTF">2023-03-13T09:09:17Z</dcterms:modified>
</cp:coreProperties>
</file>