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9FEA42-570D-49EA-AE84-817F182CA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5D1531-3CAA-4DF2-8365-21E6A2CA8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6CCFE7-5E6C-4F1D-9881-2660D7E9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5248-0790-4B74-933E-A222900198F5}" type="datetimeFigureOut">
              <a:rPr lang="ru-BY" smtClean="0"/>
              <a:t>03.04.2023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3CF46B-38B2-4646-A49B-0972E3E50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8FF8A6-61AD-45CF-96C4-6C8837F9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A20D-26D4-477F-B24F-0107A69FE78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56576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5FED4-804B-45CC-8D01-6FDC6E672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E25E35-CFDD-49E4-92CD-6ACC4CBE4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28EFAB-4A85-4EF0-906C-92473EBB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5248-0790-4B74-933E-A222900198F5}" type="datetimeFigureOut">
              <a:rPr lang="ru-BY" smtClean="0"/>
              <a:t>03.04.2023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4E49A2-9360-47F5-87DE-03EF1A78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BCBD33-2E1B-4187-AF12-25530734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A20D-26D4-477F-B24F-0107A69FE78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34968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19024EA-A20A-434A-9A4C-3EBE5FCFB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0128E6-A786-48AD-BC8B-272C0AA1B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E3AF4B-7EB0-4ACE-932A-E9331C5B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5248-0790-4B74-933E-A222900198F5}" type="datetimeFigureOut">
              <a:rPr lang="ru-BY" smtClean="0"/>
              <a:t>03.04.2023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65E54E-5ECF-4B95-A633-272AB504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6F0231-0B9F-4C1D-996F-94760BF86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A20D-26D4-477F-B24F-0107A69FE78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08614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6FBC8-3420-4800-AF7F-8216F32E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7F2FC5-2855-4D56-9534-4CFF5B922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16E740-E407-4213-861C-B4E22701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5248-0790-4B74-933E-A222900198F5}" type="datetimeFigureOut">
              <a:rPr lang="ru-BY" smtClean="0"/>
              <a:t>03.04.2023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24B38E-5856-4AC7-8031-AD2DEA47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00A418-FA9E-465C-A233-0F7C0280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A20D-26D4-477F-B24F-0107A69FE78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85576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C654AC-30D4-4873-A725-7DB0318F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482626-A3A5-4F36-B0DF-151B83F4B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FE60A1-A5C5-4589-ACD8-C3D90458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5248-0790-4B74-933E-A222900198F5}" type="datetimeFigureOut">
              <a:rPr lang="ru-BY" smtClean="0"/>
              <a:t>03.04.2023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B9E6CB-D0E2-4A87-AEE4-A28926901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CB0892-7CEC-4929-8A56-AE02304E3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A20D-26D4-477F-B24F-0107A69FE78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20841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28329-13BC-455A-BBBA-503DBCE8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FC68DE-0514-4D0A-97FA-39F9B83FE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513D8F-1E5D-4DB6-9447-5E009776C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02D069-8EBF-4D6F-91AD-59BA63F0F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5248-0790-4B74-933E-A222900198F5}" type="datetimeFigureOut">
              <a:rPr lang="ru-BY" smtClean="0"/>
              <a:t>03.04.2023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F47B1AC-DDB6-4584-9B88-90EA11B02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132292-1F3E-4BF5-A914-83BBE563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A20D-26D4-477F-B24F-0107A69FE78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54076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1A96BE-83FF-427E-A6D7-8904E327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1D0B0D-19B1-46D0-9265-A48CF1508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3A503A-D414-4C9B-AFE2-E924D6F45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24D00E3-32FD-4FCF-B405-5C1307D9A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7791538-2509-4CB8-A139-8527C3437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99ECABB-FF9C-4EFC-99DF-809F4A69B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5248-0790-4B74-933E-A222900198F5}" type="datetimeFigureOut">
              <a:rPr lang="ru-BY" smtClean="0"/>
              <a:t>03.04.2023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8C7ECB3-16BA-49FC-B157-723724752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3040470-C3EE-41BC-9D62-4D42E23A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A20D-26D4-477F-B24F-0107A69FE78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45924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7A19E5-DE80-4510-BDD0-6E5E0B7B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4F4C76B-3C41-4CC0-9D06-C6D8FFB8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5248-0790-4B74-933E-A222900198F5}" type="datetimeFigureOut">
              <a:rPr lang="ru-BY" smtClean="0"/>
              <a:t>03.04.2023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297EAB2-BA2D-4D8A-8F75-7BAFD015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05744E-05A0-4348-AA5C-4E3AFCFF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A20D-26D4-477F-B24F-0107A69FE78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49649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3683FE8-5739-4623-A5B5-BC10EE65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5248-0790-4B74-933E-A222900198F5}" type="datetimeFigureOut">
              <a:rPr lang="ru-BY" smtClean="0"/>
              <a:t>03.04.2023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1296AB2-090E-4E3C-9D1B-5B010C9D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52EE0E-C871-4DBC-A836-F6161EC1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A20D-26D4-477F-B24F-0107A69FE78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44457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E63F1-CE5F-4360-9204-94B983853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75977D-FBE0-4966-A9F5-6A911BED5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070D54-EEB3-4A31-90B6-7A634A9BB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60A8AB-51A5-40E7-AD0C-3ECFF7CB2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5248-0790-4B74-933E-A222900198F5}" type="datetimeFigureOut">
              <a:rPr lang="ru-BY" smtClean="0"/>
              <a:t>03.04.2023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5004C1-41C7-42C0-9A60-7C38C64A0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353769-A9A2-45E9-BDA6-B948D326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A20D-26D4-477F-B24F-0107A69FE78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8627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7FDDF-0BA8-43CD-84D4-B46F633CA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4065CDB-5E80-49BD-BA06-265D16B80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7E86AB0-F9EA-49D7-8BA2-1EC8662FC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816A5D-3964-451C-868F-2B186EF40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5248-0790-4B74-933E-A222900198F5}" type="datetimeFigureOut">
              <a:rPr lang="ru-BY" smtClean="0"/>
              <a:t>03.04.2023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61D5F4-C510-45D0-8F6A-68CACBB4B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8AA85-2D22-48C8-BD92-C438B311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A20D-26D4-477F-B24F-0107A69FE78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4863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C5E228-C495-45FD-B892-346952BD4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8B6341-6A80-4005-826E-903C84B94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8D50F9-B321-4BAE-95D8-6ECAA4C21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85248-0790-4B74-933E-A222900198F5}" type="datetimeFigureOut">
              <a:rPr lang="ru-BY" smtClean="0"/>
              <a:t>03.04.2023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52664F-23BD-4C0D-B3BB-9C2CCB511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60AAD6-A705-4B04-ACD8-774B82A29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FA20D-26D4-477F-B24F-0107A69FE78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68330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26A18-2052-418B-B003-C09723701B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Лямбда выражения в </a:t>
            </a:r>
            <a:r>
              <a:rPr lang="en-US" dirty="0"/>
              <a:t>Java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76F8D6-41FD-4DA7-ADA9-319FA1786A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89555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3CD9D76-4A25-4558-B7CB-85DE619F5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728132"/>
            <a:ext cx="5842000" cy="5774267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Теперь массивы отсортированы по общему количеству букв в словах такого массива. В первом случае 10 букв, во втором 12, и в третьем 15.</a:t>
            </a:r>
          </a:p>
          <a:p>
            <a:pPr marL="0" indent="0" algn="just">
              <a:buNone/>
            </a:pPr>
            <a:r>
              <a:rPr lang="ru-RU" dirty="0"/>
              <a:t>	Если у нас используется только один компаратор, то мы можем не заводить под него отдельную переменную, а просто создать объект анонимного класса прямо в момент вызова метода </a:t>
            </a:r>
            <a:r>
              <a:rPr lang="ru-RU" dirty="0" err="1"/>
              <a:t>sort</a:t>
            </a:r>
            <a:r>
              <a:rPr lang="ru-RU" dirty="0"/>
              <a:t>(). Примерно так: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BFA639-77B5-4E96-BA8E-DC1F17DB6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0" y="1401344"/>
            <a:ext cx="5842000" cy="405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04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77D77-CD11-4CE2-95E3-C494DEBA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Задача 1. </a:t>
            </a:r>
            <a:r>
              <a:rPr lang="ru-RU" dirty="0"/>
              <a:t>Переписать этот пример так, чтобы он сортировал массивы не по возрастанию количества слов в массиве, а по убыванию.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836FFF-90CD-4F75-8BDD-624D6EB92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4533"/>
            <a:ext cx="10515600" cy="3772430"/>
          </a:xfrm>
        </p:spPr>
        <p:txBody>
          <a:bodyPr/>
          <a:lstStyle/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83950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E93C553-A215-47DB-B9EC-5BCAC1C99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1200"/>
            <a:ext cx="10515600" cy="54657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Это всё мы уже знаем. Мы умеем передавать объекты в методы, мы можем передать тот или иной объект в метод в зависимости от того, что нам в данный момент надо, и внутри того метода, куда мы передаем такой объект, будет вызван тот метод, для которого мы написали реализацию. Возникает вопрос: при чём здесь вообще лямбда-выражения?</a:t>
            </a:r>
          </a:p>
          <a:p>
            <a:pPr marL="0" indent="0">
              <a:buNone/>
            </a:pPr>
            <a:r>
              <a:rPr lang="ru-RU" dirty="0"/>
              <a:t>	При том, что лямбда — это и есть такой объект, который содержит ровно один метод. Такой себе объект-метод. Метод, запакованный в объект. Просто у них немного непривычный синтаксис (но об этом чуть позже).</a:t>
            </a:r>
          </a:p>
          <a:p>
            <a:pPr marL="0" indent="0">
              <a:buNone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910420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C48880-EC5D-49FB-89DC-F458C1A4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Давайте еще раз взглянем на эту запись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E5F213-0503-4A36-8B26-38DEC245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867" y="3429000"/>
            <a:ext cx="7797800" cy="3259667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Тут мы берем наш список </a:t>
            </a:r>
            <a:r>
              <a:rPr lang="ru-RU" dirty="0" err="1"/>
              <a:t>arrays</a:t>
            </a:r>
            <a:r>
              <a:rPr lang="ru-RU" dirty="0"/>
              <a:t> и вызываем у него метод </a:t>
            </a:r>
            <a:r>
              <a:rPr lang="ru-RU" dirty="0" err="1"/>
              <a:t>sort</a:t>
            </a:r>
            <a:r>
              <a:rPr lang="ru-RU" dirty="0"/>
              <a:t>(), куда передаем объект компаратора с одним единственным методом </a:t>
            </a:r>
            <a:r>
              <a:rPr lang="ru-RU" dirty="0" err="1"/>
              <a:t>compare</a:t>
            </a:r>
            <a:r>
              <a:rPr lang="ru-RU" dirty="0"/>
              <a:t>() (нам не важно, как он называется, ведь он — единственный в этом объекте, тут не промахнемся). Этот метод принимает два параметра, с которыми мы дальше и работаем.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349544-1509-4470-AF31-3CEEDD022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1355"/>
            <a:ext cx="5782047" cy="17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18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5428156-2866-4C42-BA2A-C8661F746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8933"/>
            <a:ext cx="10515600" cy="539803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Если вы работаете в </a:t>
            </a:r>
            <a:r>
              <a:rPr lang="ru-RU" dirty="0" err="1"/>
              <a:t>IntelliJ</a:t>
            </a:r>
            <a:r>
              <a:rPr lang="ru-RU" dirty="0"/>
              <a:t> IDEA, то наверняка видели, как она вам предлагает этот код значительно сократить: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	Вот так шесть строк превратились в одну короткую. 6 строк переписали в одну короткую. Что-то исчезло, но я гарантирую, что не исчезло ничего важного, и такой код будет работать абсолютно так же, как и при анонимном классе.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DBEF6D-E116-49A4-84E5-0A1924EDC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489" y="1778000"/>
            <a:ext cx="6645021" cy="30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31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B03EBA-B79E-447B-8EDD-32C86010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2.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44FB87-ECA1-4211-BBCE-894A0D5F7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Догадаться, как переписать решение задачи 1 через лямбды (в крайнем случае, попросите </a:t>
            </a:r>
            <a:r>
              <a:rPr lang="ru-RU" dirty="0" err="1"/>
              <a:t>IntelliJ</a:t>
            </a:r>
            <a:r>
              <a:rPr lang="ru-RU" dirty="0"/>
              <a:t> IDEA превратить ваш анонимный класс в лямбду).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419069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925A62-C45A-4E8E-B38B-E870AC752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Поговорим об интерфейсах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539593-25E7-495F-B71F-C4078EBDA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В принципе, интерфейс — это просто список абстрактных методов. Когда мы создаем класс и говорим, что он будет имплементировать какой-то интерфейс — мы должны в нашем классе написать реализацию тех методов, которые перечислены в интерфейсе (или, на крайний случай, не писать, но сделать класс абстрактным).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532819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B4315E2-5F78-4C8D-961C-03AB9F571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4267"/>
            <a:ext cx="10515600" cy="548269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	Бывают интерфейсы со множеством разных методов (например List), бывают интерфейсы только с одним методом (например, тот же </a:t>
            </a:r>
            <a:r>
              <a:rPr lang="ru-RU" dirty="0" err="1"/>
              <a:t>Comparator</a:t>
            </a:r>
            <a:r>
              <a:rPr lang="ru-RU" dirty="0"/>
              <a:t> или </a:t>
            </a:r>
            <a:r>
              <a:rPr lang="ru-RU" dirty="0" err="1"/>
              <a:t>Runnable</a:t>
            </a:r>
            <a:r>
              <a:rPr lang="ru-RU" dirty="0"/>
              <a:t>). Бывают интерфейсы и вовсе без единого метода (так называемые интерфейсы-маркеры, например </a:t>
            </a:r>
            <a:r>
              <a:rPr lang="ru-RU" dirty="0" err="1"/>
              <a:t>Serializable</a:t>
            </a:r>
            <a:r>
              <a:rPr lang="ru-RU" dirty="0"/>
              <a:t>). Те интерфейсы, у которых только один метод, также называют функциональными интерфейсами. В Java 8 они даже помечены специальной аннотацией @FunctionalInterface.</a:t>
            </a:r>
          </a:p>
          <a:p>
            <a:pPr marL="0" indent="0" algn="just">
              <a:buNone/>
            </a:pPr>
            <a:r>
              <a:rPr lang="ru-RU" dirty="0"/>
              <a:t>	Именно интерфейсы с одним единственным методом и подходят для использования лямбда-выражениями. Как я уже говорил выше, лямбда-выражение — это метод, завернутый в объект. И когда мы передаем куда-то такой объект — мы, по сути, передаем этот один единственный метод. Получается, нам не важно, как этот метод называется. Все, что нам важно — это параметры, которые этот метод принимает, и, собственно, сам код метода.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588616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652374C-BFBE-4681-B22A-68E7187E0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8933"/>
            <a:ext cx="10515600" cy="539803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Лямбда-выражение — это, по сути. реализация функционального интерфейса. Где видим интерфейс с одним методом — значит, такой анонимный класс можем переписать через лямбду. Если в интерфейсе больше/меньше одного метода — тогда нам лямбда-выражение не подойдет, и будем использовать анонимный класс, или даже обычный.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Пришло время поковырять лямбды. :)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482534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49FA4B-C2DE-463A-8D00-37D48606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828514-6823-409D-8DF1-C88CC3E4D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	Общий синтаксис примерно такой: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	То есть, круглые скобки, внутри их параметры метода, «стрелочка» (это два символа подряд: минус и больше), после которой тело метода в фигурных скобках, как и всегда.</a:t>
            </a:r>
          </a:p>
          <a:p>
            <a:pPr marL="0" indent="0" algn="just">
              <a:buNone/>
            </a:pPr>
            <a:r>
              <a:rPr lang="ru-RU" dirty="0"/>
              <a:t>	Параметры соответствуют тем, что указаны в интерфейсе при описании метода. Если тип переменных может быть четко определен компилятором (в нашем случае, точно известно, что мы работаем с массивами строк, потому что List — типизирован именно массивами строк), то и тип переменных </a:t>
            </a:r>
            <a:r>
              <a:rPr lang="ru-RU" dirty="0" err="1"/>
              <a:t>String</a:t>
            </a:r>
            <a:r>
              <a:rPr lang="ru-RU" dirty="0"/>
              <a:t>[] можно не писать.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C28B28-EED1-41FA-B470-255A9FE99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185" y="2238357"/>
            <a:ext cx="5697885" cy="53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5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7E3E8-90C5-4D75-AB12-B86BB1A5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Цели: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450419-BE0B-4401-9568-5ACDC5F74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822299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BB6C4-6207-4845-BC19-51FF1E63E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ru-RU" dirty="0"/>
              <a:t>Если не уверены, указывайте тип, а IDEA подсветит его серым, если он не нужен.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A0C43-B4E9-442D-99DD-3CFC04058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1353800" cy="54959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Имена переменным можно дать какие угодно, не обязательно именно те, которые указаны в интерфейсе.</a:t>
            </a:r>
          </a:p>
          <a:p>
            <a:pPr marL="0" indent="0" algn="just">
              <a:buNone/>
            </a:pPr>
            <a:r>
              <a:rPr lang="ru-RU" dirty="0"/>
              <a:t>	Если параметров нет — тогда просто круглые скобки. Если параметр только один —просто имя переменной без круглых скобок.</a:t>
            </a:r>
          </a:p>
          <a:p>
            <a:pPr marL="0" indent="0" algn="just">
              <a:buNone/>
            </a:pPr>
            <a:r>
              <a:rPr lang="ru-RU" dirty="0"/>
              <a:t>	С параметрами разобрались, теперь про тело самого лямбда-выражения. Внутри фигурных скобок пишете код, как для обычного метода. Если у вас весь код состоит только из одной строки, можете вообще фигурных скобок не писать (как и с </a:t>
            </a:r>
            <a:r>
              <a:rPr lang="ru-RU" dirty="0" err="1"/>
              <a:t>if-ами</a:t>
            </a:r>
            <a:r>
              <a:rPr lang="ru-RU" dirty="0"/>
              <a:t>, и с циклами).</a:t>
            </a:r>
          </a:p>
          <a:p>
            <a:pPr marL="0" indent="0" algn="just">
              <a:buNone/>
            </a:pPr>
            <a:r>
              <a:rPr lang="ru-RU" dirty="0"/>
              <a:t>	Если же ваша лямбда что-то возвращает, но ее тело состоит из одной строки, писать </a:t>
            </a:r>
            <a:r>
              <a:rPr lang="ru-RU" dirty="0" err="1"/>
              <a:t>return</a:t>
            </a:r>
            <a:r>
              <a:rPr lang="ru-RU" dirty="0"/>
              <a:t> вовсе не обязательно. А вот если у вас фигурные скобки, тогда, как и в обычном методе, нужно явно писать </a:t>
            </a:r>
            <a:r>
              <a:rPr lang="ru-RU" dirty="0" err="1"/>
              <a:t>return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455385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71D256-4E09-49EF-B072-2D051C4D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F71CF0-9441-4B90-8A67-68869014D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Пример 1.</a:t>
            </a:r>
          </a:p>
          <a:p>
            <a:pPr marL="0" indent="0">
              <a:buNone/>
            </a:pPr>
            <a:r>
              <a:rPr lang="ru-RU" dirty="0"/>
              <a:t>Самый простой вариант. И самый бессмысленный:).Так как ничего не делает. </a:t>
            </a:r>
          </a:p>
          <a:p>
            <a:pPr marL="0" indent="0">
              <a:buNone/>
            </a:pPr>
            <a:r>
              <a:rPr lang="ru-RU" dirty="0"/>
              <a:t>	Пример 2.</a:t>
            </a:r>
          </a:p>
          <a:p>
            <a:pPr marL="0" indent="0">
              <a:buNone/>
            </a:pPr>
            <a:r>
              <a:rPr lang="ru-RU" dirty="0"/>
              <a:t>Тоже интересный вариант. Ничего не принимает и возвращает пустую строку (</a:t>
            </a:r>
            <a:r>
              <a:rPr lang="ru-RU" dirty="0" err="1"/>
              <a:t>return</a:t>
            </a:r>
            <a:r>
              <a:rPr lang="ru-RU" dirty="0"/>
              <a:t> опущен за ненадобностью). То же, но с </a:t>
            </a:r>
            <a:r>
              <a:rPr lang="ru-RU" dirty="0" err="1"/>
              <a:t>return</a:t>
            </a:r>
            <a:r>
              <a:rPr lang="ru-RU" dirty="0"/>
              <a:t>:</a:t>
            </a:r>
          </a:p>
          <a:p>
            <a:pPr marL="0" indent="0">
              <a:buNone/>
            </a:pP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EA4835-B657-4303-BFFB-7D21B323A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444" y="1825625"/>
            <a:ext cx="2000322" cy="44451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E666E8-4F16-4E7F-AB1B-677EE400D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44" y="3274994"/>
            <a:ext cx="1761599" cy="44451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66EEE73-B5EE-4A03-90CC-0619025D7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418" y="4587860"/>
            <a:ext cx="2593164" cy="108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78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473C12C-DB3E-474D-B69E-3D19467A9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6533"/>
            <a:ext cx="10515600" cy="555043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Пример 3. </a:t>
            </a:r>
            <a:r>
              <a:rPr lang="ru-RU" dirty="0" err="1"/>
              <a:t>Hello</a:t>
            </a:r>
            <a:r>
              <a:rPr lang="ru-RU" dirty="0"/>
              <a:t> </a:t>
            </a:r>
            <a:r>
              <a:rPr lang="ru-RU" dirty="0" err="1"/>
              <a:t>world</a:t>
            </a:r>
            <a:r>
              <a:rPr lang="ru-RU" dirty="0"/>
              <a:t> на лямбдах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Ничего не принимает, ничего не возвращает (мы не можем поставить </a:t>
            </a:r>
            <a:r>
              <a:rPr lang="ru-RU" dirty="0" err="1"/>
              <a:t>return</a:t>
            </a:r>
            <a:r>
              <a:rPr lang="ru-RU" dirty="0"/>
              <a:t> перед вызовом </a:t>
            </a:r>
            <a:r>
              <a:rPr lang="ru-RU" dirty="0" err="1"/>
              <a:t>System.out.println</a:t>
            </a:r>
            <a:r>
              <a:rPr lang="ru-RU" dirty="0"/>
              <a:t>(), так как тип возвращаемого значения в методе </a:t>
            </a:r>
            <a:r>
              <a:rPr lang="ru-RU" dirty="0" err="1"/>
              <a:t>println</a:t>
            </a:r>
            <a:r>
              <a:rPr lang="ru-RU" dirty="0"/>
              <a:t>() — </a:t>
            </a:r>
            <a:r>
              <a:rPr lang="ru-RU" dirty="0" err="1"/>
              <a:t>void</a:t>
            </a:r>
            <a:r>
              <a:rPr lang="ru-RU" dirty="0"/>
              <a:t>), просто выводит на экран надпись. Идеально подходит для реализации интерфейса </a:t>
            </a:r>
            <a:r>
              <a:rPr lang="ru-RU" dirty="0" err="1"/>
              <a:t>Runnable</a:t>
            </a:r>
            <a:r>
              <a:rPr lang="ru-RU" dirty="0"/>
              <a:t>. О </a:t>
            </a:r>
            <a:r>
              <a:rPr lang="en-US" dirty="0"/>
              <a:t>Runnable </a:t>
            </a:r>
            <a:r>
              <a:rPr lang="ru-RU" dirty="0"/>
              <a:t>поговорим позже</a:t>
            </a:r>
          </a:p>
          <a:p>
            <a:pPr marL="0" indent="0" algn="just">
              <a:buNone/>
            </a:pP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F6EFC7-2191-4705-AE59-97FF38719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0666"/>
            <a:ext cx="6698798" cy="42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96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99D08D1-16E4-41D9-B041-DBB3AAB9F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8133"/>
            <a:ext cx="10515600" cy="544883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Пример 4</a:t>
            </a:r>
          </a:p>
          <a:p>
            <a:pPr marL="0" indent="0">
              <a:buNone/>
            </a:pPr>
            <a:r>
              <a:rPr lang="ru-RU" dirty="0"/>
              <a:t>	</a:t>
            </a:r>
          </a:p>
          <a:p>
            <a:pPr marL="0" indent="0">
              <a:buNone/>
            </a:pPr>
            <a:r>
              <a:rPr lang="ru-RU" dirty="0"/>
              <a:t>Снова, ничего не принимает, а возвращает число 42.</a:t>
            </a:r>
          </a:p>
          <a:p>
            <a:pPr marL="0" indent="0">
              <a:buNone/>
            </a:pPr>
            <a:r>
              <a:rPr lang="ru-RU" dirty="0"/>
              <a:t>	Такое лямбда-выражение можно поместить в переменную типа </a:t>
            </a:r>
            <a:r>
              <a:rPr lang="ru-RU" dirty="0" err="1"/>
              <a:t>Callable</a:t>
            </a:r>
            <a:r>
              <a:rPr lang="ru-RU" dirty="0"/>
              <a:t>, потому что в этом интерфейсе определен только один метод, который выглядит примерно так: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где V — это тип возвращаемого значения (в нашем случае </a:t>
            </a:r>
            <a:r>
              <a:rPr lang="ru-RU" dirty="0" err="1"/>
              <a:t>int</a:t>
            </a:r>
            <a:r>
              <a:rPr lang="ru-RU" dirty="0"/>
              <a:t>). </a:t>
            </a:r>
          </a:p>
          <a:p>
            <a:pPr marL="0" indent="0">
              <a:buNone/>
            </a:pPr>
            <a:r>
              <a:rPr lang="ru-RU" dirty="0"/>
              <a:t>Соответственно, мы можем сохранить такое лямбда-выражение следующим образом: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516780-E4C2-4C10-8703-8E3F5FB4E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4534"/>
            <a:ext cx="2200523" cy="46621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D014F59-5A8B-4535-A5EF-CB01231B3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2549"/>
            <a:ext cx="2472267" cy="47385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B558D1C-AF33-43BC-A806-74844E7A6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86540"/>
            <a:ext cx="5265020" cy="47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47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A26F0F6-FE37-4C9F-9936-6D503F613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Пример 5. Лямбда в несколько строк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Опять, это лямбда-выражение без параметров и тип возвращаемого значения у него </a:t>
            </a:r>
            <a:r>
              <a:rPr lang="ru-RU" dirty="0" err="1"/>
              <a:t>void</a:t>
            </a:r>
            <a:r>
              <a:rPr lang="ru-RU" dirty="0"/>
              <a:t> (так как отсутствует </a:t>
            </a:r>
            <a:r>
              <a:rPr lang="ru-RU" dirty="0" err="1"/>
              <a:t>return</a:t>
            </a:r>
            <a:r>
              <a:rPr lang="ru-RU" dirty="0"/>
              <a:t>).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CEF975-7F44-4E6B-A901-5BA205059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9066"/>
            <a:ext cx="5746818" cy="154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14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E126DE-CF15-486C-9440-0FD845900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1614"/>
            <a:ext cx="2956790" cy="134571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32558E0-00C5-43AE-BA1C-28D647A0C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970" y="5651452"/>
            <a:ext cx="2920060" cy="1181148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7C7332E8-7D5A-4685-948E-4905CCF68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58800"/>
            <a:ext cx="11353800" cy="6299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Пример 6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	Тут мы принимаем что-то в переменную х, и ее же и возвращаем. Обратите внимание, что если принимается только один параметр — то скобки вокруг него можно не писать.</a:t>
            </a:r>
          </a:p>
          <a:p>
            <a:pPr marL="0" indent="0" algn="just">
              <a:buNone/>
            </a:pPr>
            <a:r>
              <a:rPr lang="ru-RU" dirty="0"/>
              <a:t>	То же, но со скобками: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	А вот вариант с явным </a:t>
            </a:r>
            <a:r>
              <a:rPr lang="ru-RU" dirty="0" err="1"/>
              <a:t>return</a:t>
            </a:r>
            <a:r>
              <a:rPr lang="ru-RU" dirty="0"/>
              <a:t>: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						или с явным указанием типа                                                      						(и, соответственно, со скобками):</a:t>
            </a:r>
          </a:p>
          <a:p>
            <a:pPr marL="0" indent="0" algn="just">
              <a:buNone/>
            </a:pPr>
            <a:r>
              <a:rPr lang="ru-RU" dirty="0"/>
              <a:t>Или так, со скобками и </a:t>
            </a:r>
            <a:r>
              <a:rPr lang="ru-RU" dirty="0" err="1"/>
              <a:t>return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C1AF12-06DF-4CF1-9186-394EDDFAE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00668"/>
            <a:ext cx="1635818" cy="34079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05AAFA-3915-4819-9AE5-0F7B31533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52374"/>
            <a:ext cx="2201333" cy="40696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97564E1-2ADD-4ADD-9A2B-7B6C6D3D8B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5185" y="5757332"/>
            <a:ext cx="2285000" cy="33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13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3320F66-11C1-4BDE-92C9-1665CB6A6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2667"/>
            <a:ext cx="10515600" cy="5584296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Пример 7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Принимаем х, возвращаем его же, но на 1 больше.</a:t>
            </a:r>
          </a:p>
          <a:p>
            <a:pPr marL="0" indent="0" algn="just">
              <a:buNone/>
            </a:pPr>
            <a:r>
              <a:rPr lang="ru-RU" dirty="0"/>
              <a:t>Можно переписать и так: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В обоих случаях скобки вокруг параметра, тела метода и слово </a:t>
            </a:r>
            <a:r>
              <a:rPr lang="ru-RU" dirty="0" err="1"/>
              <a:t>return</a:t>
            </a:r>
            <a:r>
              <a:rPr lang="ru-RU" dirty="0"/>
              <a:t> не указываем, так как это не обязательно. Варианты со скобками и с </a:t>
            </a:r>
            <a:r>
              <a:rPr lang="ru-RU" dirty="0" err="1"/>
              <a:t>ретурном</a:t>
            </a:r>
            <a:r>
              <a:rPr lang="ru-RU" dirty="0"/>
              <a:t> описаны в примере 6.</a:t>
            </a:r>
          </a:p>
          <a:p>
            <a:pPr marL="0" indent="0" algn="just">
              <a:buNone/>
            </a:pP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F7EF91-4D81-4005-B95E-10AE5A112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9867"/>
            <a:ext cx="2448727" cy="44715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3C1A9B-D2D5-441C-BD8A-98A481BF0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73866"/>
            <a:ext cx="2300310" cy="44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58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C617F6-5AB4-49AC-9503-93F6394D3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7643"/>
            <a:ext cx="4864239" cy="1315042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BE3D6612-2C4A-4516-BAC2-F71FD8A59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0400"/>
            <a:ext cx="10515600" cy="55165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	Пример 8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Принимаем какие-то х и у, возвращаем остаток от деления x на y. Скобки вокруг параметров тут уже обязательны. Необязательны они только когда параметр всего один. Вот так с явным указанием типов</a:t>
            </a:r>
          </a:p>
          <a:p>
            <a:pPr marL="0" indent="0" algn="just">
              <a:buNone/>
            </a:pPr>
            <a:r>
              <a:rPr lang="ru-RU" dirty="0"/>
              <a:t>	Пример 9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Принимаем объект Кот, строку с именем и целое число возраст. В самом методе устанавливаем Коту переданные имя и возраст. 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CCF99E-4C0F-4C4F-ACD2-3CF62232C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2267"/>
            <a:ext cx="4105565" cy="56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11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D243F72-78FB-4C69-9E7D-A087FD620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2533"/>
            <a:ext cx="10515600" cy="580443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Поскольку переменная </a:t>
            </a:r>
            <a:r>
              <a:rPr lang="ru-RU" dirty="0" err="1"/>
              <a:t>cat</a:t>
            </a:r>
            <a:r>
              <a:rPr lang="ru-RU" dirty="0"/>
              <a:t> у нас ссылочного типа, то и объект Кот вне лямбда-выражения изменится (получит переданные внутрь имя и возраст). Немного усложненный вариант, где используется подобная лямбда:</a:t>
            </a:r>
          </a:p>
          <a:p>
            <a:pPr marL="0" indent="0">
              <a:buNone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79481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3470FF-0CF4-40BD-BFCC-4E469692B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0654"/>
            <a:ext cx="6516009" cy="549669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A66066-0158-4A87-9700-68114C09C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025" y="783570"/>
            <a:ext cx="5183975" cy="529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09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90084F2-91CB-4BDA-8BA6-C19D6558E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6534"/>
            <a:ext cx="10515600" cy="428043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Лямбда выражения пришли в </a:t>
            </a:r>
            <a:r>
              <a:rPr lang="en-US" dirty="0"/>
              <a:t>Java</a:t>
            </a:r>
            <a:r>
              <a:rPr lang="ru-RU" dirty="0"/>
              <a:t> пришли из функционального программирования, а туда из математики.</a:t>
            </a:r>
          </a:p>
          <a:p>
            <a:pPr marL="0" indent="0" algn="just">
              <a:buNone/>
            </a:pPr>
            <a:r>
              <a:rPr lang="ru-RU" dirty="0"/>
              <a:t>	В 1958 году был создан первый функциональный язык программирования.</a:t>
            </a:r>
          </a:p>
          <a:p>
            <a:pPr marL="0" indent="0" algn="just">
              <a:buNone/>
            </a:pPr>
            <a:r>
              <a:rPr lang="ru-RU" dirty="0"/>
              <a:t>	А спустя 58 лет идеи функционального программирования были реализованы в </a:t>
            </a:r>
            <a:r>
              <a:rPr lang="en-US" dirty="0"/>
              <a:t>Java</a:t>
            </a:r>
            <a:r>
              <a:rPr lang="ru-RU" dirty="0"/>
              <a:t> под номером 8.</a:t>
            </a:r>
          </a:p>
          <a:p>
            <a:pPr marL="0" indent="0" algn="just">
              <a:buNone/>
            </a:pPr>
            <a:endParaRPr lang="ru-BY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30684C6-441B-49E3-B10A-BB37B6CD3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Капля истории: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310964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93EDC82-800A-4A9D-89AB-A58DBB53C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6533"/>
            <a:ext cx="10515600" cy="555043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Как видно, сначала объект Кот имел одно состояние, а после использования лямбда-выражения, состояние изменилось.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Лямбда-выражения отлично сочетаются с дженериками. И если нам понадобится создать класс </a:t>
            </a:r>
            <a:r>
              <a:rPr lang="ru-RU" dirty="0" err="1"/>
              <a:t>Dog</a:t>
            </a:r>
            <a:r>
              <a:rPr lang="ru-RU" dirty="0"/>
              <a:t>, например, который тоже будет </a:t>
            </a:r>
            <a:r>
              <a:rPr lang="ru-RU" dirty="0" err="1"/>
              <a:t>имплементить</a:t>
            </a:r>
            <a:r>
              <a:rPr lang="ru-RU" dirty="0"/>
              <a:t> </a:t>
            </a:r>
            <a:r>
              <a:rPr lang="ru-RU" dirty="0" err="1"/>
              <a:t>WithNameAndAge</a:t>
            </a:r>
            <a:r>
              <a:rPr lang="ru-RU" dirty="0"/>
              <a:t>, то в методе </a:t>
            </a:r>
            <a:r>
              <a:rPr lang="ru-RU" dirty="0" err="1"/>
              <a:t>main</a:t>
            </a:r>
            <a:r>
              <a:rPr lang="ru-RU" dirty="0"/>
              <a:t>() мы можем те же операции проделать и с </a:t>
            </a:r>
            <a:r>
              <a:rPr lang="ru-RU" dirty="0" err="1"/>
              <a:t>Cобакой</a:t>
            </a:r>
            <a:r>
              <a:rPr lang="ru-RU" dirty="0"/>
              <a:t>, абсолютно не меняя сами лямбда-выражение.</a:t>
            </a:r>
          </a:p>
          <a:p>
            <a:pPr marL="0" indent="0" algn="just">
              <a:buNone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6899412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7627E3E-F675-4DCB-95E6-AB9C932E8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0400"/>
            <a:ext cx="10515600" cy="6045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/>
              <a:t>Задача </a:t>
            </a:r>
            <a:r>
              <a:rPr lang="ru-RU" dirty="0"/>
              <a:t>3. Написать функциональный интерфейс с методом, который принимает число и возвращает булево значение. Написать реализацию такого интерфейса в виде лямбда-выражения, которое возвращает </a:t>
            </a:r>
            <a:r>
              <a:rPr lang="ru-RU" dirty="0" err="1"/>
              <a:t>true</a:t>
            </a:r>
            <a:r>
              <a:rPr lang="ru-RU" dirty="0"/>
              <a:t> если переданное число делится без остатка на 13.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Задача 4. Написать функциональный интерфейс с методом, который принимает две строки и возвращает тоже строку. Написать реализацию такого интерфейса в виде лямбды, которая возвращает ту строку, которая длиннее.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Задача 5. Написать функциональный интерфейс с методом, который принимает три дробных числа: a, b, c и возвращает тоже дробное число. Написать реализацию такого интерфейса в виде лямбда-выражения, которое возвращает дискриминант. Кто забыл, D = b^2 — 4ac.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Задача 6. Используя функциональный интерфейс из задачи 5 написать лямбда-выражение, которое возвращает результат операции a * </a:t>
            </a:r>
            <a:r>
              <a:rPr lang="ru-RU" dirty="0" err="1"/>
              <a:t>b^c</a:t>
            </a:r>
            <a:r>
              <a:rPr lang="ru-RU" dirty="0"/>
              <a:t>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18207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77283E-4A30-4BD9-A0DA-E5040800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Суть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C8EBB2-2632-4C6D-A3DF-060CF6ACA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 dirty="0"/>
              <a:t>	Лямбда-выражение: </a:t>
            </a:r>
            <a:r>
              <a:rPr lang="ru-RU" dirty="0"/>
              <a:t>это такая функция. Можете считать, что это обычный метод в Java, только его особенность в том, что его можно передавать в другие методы в качестве аргумента. </a:t>
            </a:r>
          </a:p>
          <a:p>
            <a:pPr marL="0" indent="0" algn="just">
              <a:buNone/>
            </a:pPr>
            <a:r>
              <a:rPr lang="ru-RU" dirty="0"/>
              <a:t>	Да, стало возможным передавать в методы не только числа, строки и котиков, но и другие методы! </a:t>
            </a:r>
          </a:p>
          <a:p>
            <a:pPr marL="0" indent="0" algn="just">
              <a:buNone/>
            </a:pPr>
            <a:endParaRPr lang="ru-BY" b="1" dirty="0"/>
          </a:p>
        </p:txBody>
      </p:sp>
    </p:spTree>
    <p:extLst>
      <p:ext uri="{BB962C8B-B14F-4D97-AF65-F5344CB8AC3E}">
        <p14:creationId xmlns:p14="http://schemas.microsoft.com/office/powerpoint/2010/main" val="232913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B513A06-4C4B-4792-95D3-912673BF9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7333"/>
            <a:ext cx="10515600" cy="549963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Когда нам это может понадобиться? Например, если  мы хотим передать какой-нибудь </a:t>
            </a:r>
            <a:r>
              <a:rPr lang="ru-RU" dirty="0" err="1"/>
              <a:t>callback</a:t>
            </a:r>
            <a:r>
              <a:rPr lang="ru-RU" dirty="0"/>
              <a:t>. Нам нужно, чтобы тот метод, который мы вызываем, имел возможность вызвать какой-то другой метод, который мы ему передадим. То есть, чтобы у нас была возможность в каких-то случаях передавать один </a:t>
            </a:r>
            <a:r>
              <a:rPr lang="ru-RU" dirty="0" err="1"/>
              <a:t>callback</a:t>
            </a:r>
            <a:r>
              <a:rPr lang="ru-RU" dirty="0"/>
              <a:t>, а в других — иной. И наш метод, который бы принимал наши </a:t>
            </a:r>
            <a:r>
              <a:rPr lang="ru-RU" dirty="0" err="1"/>
              <a:t>callback</a:t>
            </a:r>
            <a:r>
              <a:rPr lang="ru-RU" dirty="0"/>
              <a:t>-и, — вызывал бы их.</a:t>
            </a:r>
          </a:p>
          <a:p>
            <a:pPr marL="0" indent="0" algn="just">
              <a:buNone/>
            </a:pPr>
            <a:r>
              <a:rPr lang="ru-RU" dirty="0"/>
              <a:t>	Простой пример — сортировка. Допустим, мы пишем какую-то хитрую сортировку, которая выглядит примерно вот так: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855549-E643-4941-A0F5-7E62206C5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028" y="4673600"/>
            <a:ext cx="4915944" cy="180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8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9DC9D62-ECCC-4A0C-B434-ABD6B0EED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8800"/>
            <a:ext cx="10515600" cy="5618163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Там, где </a:t>
            </a:r>
            <a:r>
              <a:rPr lang="ru-RU" dirty="0" err="1"/>
              <a:t>if</a:t>
            </a:r>
            <a:r>
              <a:rPr lang="ru-RU" dirty="0"/>
              <a:t>, мы вызываем метод </a:t>
            </a:r>
            <a:r>
              <a:rPr lang="ru-RU" dirty="0" err="1"/>
              <a:t>compare</a:t>
            </a:r>
            <a:r>
              <a:rPr lang="ru-RU" dirty="0"/>
              <a:t>(), передаем туда два объекта, которые мы сравниваем, и хотим узнать какой из этих объектов «больше». Тот, который «больше» мы поставим перед тем, который «меньше». Я написал «больше» в кавычках, потому что мы пишем универсальный метод, который будет уметь сортировать не только по возрастанию, но и по убыванию (в таком случае «больше» будет тот объект, который по сути меньше, и наоборот).</a:t>
            </a:r>
          </a:p>
          <a:p>
            <a:pPr marL="0" indent="0" algn="just">
              <a:buNone/>
            </a:pPr>
            <a:r>
              <a:rPr lang="ru-RU" dirty="0"/>
              <a:t>	Чтобы задать правило, как именно мы хотим отсортировать, нам нужно каким-то образом передать его в наш метод </a:t>
            </a:r>
            <a:r>
              <a:rPr lang="ru-RU" dirty="0" err="1"/>
              <a:t>mySuperSort</a:t>
            </a:r>
            <a:r>
              <a:rPr lang="ru-RU" dirty="0"/>
              <a:t>(). В таком случае мы сможем как-то «управлять» нашим методом во время его вызова.</a:t>
            </a:r>
          </a:p>
          <a:p>
            <a:pPr marL="0" indent="0" algn="just">
              <a:buNone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539025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767192-98E0-475D-A12B-D4663684D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8800"/>
            <a:ext cx="10515600" cy="5618163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Разумеется, можно написать два отдельных метода </a:t>
            </a:r>
            <a:r>
              <a:rPr lang="ru-RU" dirty="0" err="1"/>
              <a:t>mySuperSortAsc</a:t>
            </a:r>
            <a:r>
              <a:rPr lang="ru-RU" dirty="0"/>
              <a:t>() и </a:t>
            </a:r>
            <a:r>
              <a:rPr lang="ru-RU" dirty="0" err="1"/>
              <a:t>mySuperSortDesc</a:t>
            </a:r>
            <a:r>
              <a:rPr lang="ru-RU" dirty="0"/>
              <a:t>() для сортировки по возрастанию и убыванию. Или передавать какой-то параметр внутрь метода (допустим </a:t>
            </a:r>
            <a:r>
              <a:rPr lang="ru-RU" dirty="0" err="1"/>
              <a:t>boolean</a:t>
            </a:r>
            <a:r>
              <a:rPr lang="ru-RU" dirty="0"/>
              <a:t> и если </a:t>
            </a:r>
            <a:r>
              <a:rPr lang="ru-RU" dirty="0" err="1"/>
              <a:t>true</a:t>
            </a:r>
            <a:r>
              <a:rPr lang="ru-RU" dirty="0"/>
              <a:t>, сортировать по возрастанию, а если </a:t>
            </a:r>
            <a:r>
              <a:rPr lang="ru-RU" dirty="0" err="1"/>
              <a:t>false</a:t>
            </a:r>
            <a:r>
              <a:rPr lang="ru-RU" dirty="0"/>
              <a:t> — по убыванию).</a:t>
            </a:r>
          </a:p>
          <a:p>
            <a:pPr marL="0" indent="0" algn="just">
              <a:buNone/>
            </a:pPr>
            <a:r>
              <a:rPr lang="ru-RU" dirty="0"/>
              <a:t>	А что, если мы хотим отсортировать не какую-то простую структуру, а например список массивов строк? Как наш метод </a:t>
            </a:r>
            <a:r>
              <a:rPr lang="ru-RU" dirty="0" err="1"/>
              <a:t>mySuperSort</a:t>
            </a:r>
            <a:r>
              <a:rPr lang="ru-RU" dirty="0"/>
              <a:t>() будет знать, по какому принципу сортировать эти массивы строк? По размеру? По общей длине слов? Быть может, по алфавиту, в зависимости от первой строки в массиве? А что, если нам в каких-то случаях надо отсортировать список массивов по размеру массива, а в другом случае — по суммарной длине слов в массиве?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612136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F1304D6-C510-4557-B8D2-16F93D4EC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3" y="524934"/>
            <a:ext cx="5257800" cy="548639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	Я думаю, вы уже слышали о компараторах и о том, что в таких случаях мы просто передаем в наш метод сортировки объект компаратора, в котором мы и описываем правила, по которым мы хотим сортировать.</a:t>
            </a:r>
          </a:p>
          <a:p>
            <a:pPr marL="0" indent="0" algn="just">
              <a:buNone/>
            </a:pPr>
            <a:r>
              <a:rPr lang="ru-RU" dirty="0"/>
              <a:t>	Поскольку стандартный метод </a:t>
            </a:r>
            <a:r>
              <a:rPr lang="ru-RU" dirty="0" err="1"/>
              <a:t>sort</a:t>
            </a:r>
            <a:r>
              <a:rPr lang="ru-RU" dirty="0"/>
              <a:t>() реализован по тому же принципу, что и </a:t>
            </a:r>
            <a:r>
              <a:rPr lang="ru-RU" dirty="0" err="1"/>
              <a:t>mySuperSort</a:t>
            </a:r>
            <a:r>
              <a:rPr lang="ru-RU" dirty="0"/>
              <a:t>(), в примерах я буду использовать именно стандартный </a:t>
            </a:r>
            <a:r>
              <a:rPr lang="ru-RU" dirty="0" err="1"/>
              <a:t>sort</a:t>
            </a:r>
            <a:r>
              <a:rPr lang="ru-RU" dirty="0"/>
              <a:t>().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DF0976-040F-4FD7-9B14-5816B630F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108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2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802BF2A-08F3-4DE2-9AF7-77EE15153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1200"/>
            <a:ext cx="10515600" cy="5465763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Тут массивы отсортированы по количеству слов в каждом массиве. Массив, где меньше слов — тот и считается «меньшим». Вот почему он стоит в начале. Тот, где слов больше считается «больше», и оказывается в конце.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Если в метод </a:t>
            </a:r>
            <a:r>
              <a:rPr lang="ru-RU" dirty="0" err="1"/>
              <a:t>sort</a:t>
            </a:r>
            <a:r>
              <a:rPr lang="ru-RU" dirty="0"/>
              <a:t>() мы передадим другой компаратор (</a:t>
            </a:r>
            <a:r>
              <a:rPr lang="ru-RU" dirty="0" err="1"/>
              <a:t>sortByWordsLength</a:t>
            </a:r>
            <a:r>
              <a:rPr lang="ru-RU" dirty="0"/>
              <a:t>) — то и результат будет другой: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1288863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2084</Words>
  <Application>Microsoft Office PowerPoint</Application>
  <PresentationFormat>Широкоэкранный</PresentationFormat>
  <Paragraphs>103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Тема Office</vt:lpstr>
      <vt:lpstr>Лямбда выражения в Java</vt:lpstr>
      <vt:lpstr>Цели:</vt:lpstr>
      <vt:lpstr>Капля истории:</vt:lpstr>
      <vt:lpstr>Суть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Задача 1. Переписать этот пример так, чтобы он сортировал массивы не по возрастанию количества слов в массиве, а по убыванию.</vt:lpstr>
      <vt:lpstr>Презентация PowerPoint</vt:lpstr>
      <vt:lpstr>Давайте еще раз взглянем на эту запись</vt:lpstr>
      <vt:lpstr>Презентация PowerPoint</vt:lpstr>
      <vt:lpstr>Задача 2.</vt:lpstr>
      <vt:lpstr>Поговорим об интерфейсах</vt:lpstr>
      <vt:lpstr>Презентация PowerPoint</vt:lpstr>
      <vt:lpstr>Презентация PowerPoint</vt:lpstr>
      <vt:lpstr>Синтаксис</vt:lpstr>
      <vt:lpstr>Если не уверены, указывайте тип, а IDEA подсветит его серым, если он не нужен.</vt:lpstr>
      <vt:lpstr>Примеры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Лямбда выражения в Java</dc:title>
  <dc:creator>Ivan Laptev</dc:creator>
  <cp:lastModifiedBy>Ivan Laptev</cp:lastModifiedBy>
  <cp:revision>10</cp:revision>
  <dcterms:created xsi:type="dcterms:W3CDTF">2023-04-03T07:16:37Z</dcterms:created>
  <dcterms:modified xsi:type="dcterms:W3CDTF">2023-04-03T08:50:09Z</dcterms:modified>
</cp:coreProperties>
</file>