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0" r:id="rId9"/>
    <p:sldId id="262" r:id="rId10"/>
    <p:sldId id="263" r:id="rId11"/>
    <p:sldId id="264" r:id="rId12"/>
    <p:sldId id="269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8997F-6B25-4006-873E-5203D8B8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173C5E-EAA0-44F2-9D23-45853D1EB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37A9D-16C1-4FAB-A4C5-23B69251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638E5-4C02-43DD-BEAA-97314DDE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E58FB-F49E-47D3-BE75-8DDB3ABA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4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39FB3-7EBB-4D0A-A42C-AB69E2B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1CEBB-4531-4AD2-86A2-19C45E75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3E415-327D-42D6-B89F-D2DBA6C8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346F1-3E70-411A-9DE2-4EE8381D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15691-58F4-4496-A3CF-BAAC1092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122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0CE159-2DB9-494B-A1D6-F71D0B156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34092-7678-4AE0-A085-8D266518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E75B71-A3DA-49AE-A06F-9B6570ED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7796F-C209-49BC-87B3-70A2E442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2F713-269D-4F36-ACFA-6F530206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299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504A9-4699-458D-8610-0E9C8A20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1D97E-E1B2-4317-943F-C807DADC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C1188-7404-4F13-B2BD-CBDDEF07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07874-20A6-4B7F-97BA-833A4F8B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53EFF-A45C-4A46-8DC3-F4AD4186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261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3EE6C-ECA3-4D0C-9980-68E8BCAB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E2D6E-3B8D-4A36-93E6-4CD1FDD0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D2C08-73F6-49F3-A969-3F4C2C8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F16DC-DDF5-4100-AFBE-AD578C8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56F19-2E46-47B0-8A05-75FB640E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203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844EF-72C4-4C8B-9099-0E57E2B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A6A5D-BF03-45EB-847C-50200595D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B44EA0-DC3B-456F-86B0-1F0C78BC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8C692F-7F8C-4FFD-B9C8-3230051C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8B25C-B998-45A8-9F8B-D9BC1A9B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AF1379-DBCA-476A-B9AA-CB9DC2FD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23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0716-8A65-46FC-B80A-3FFAC735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31E5D-2EFD-49AD-94F4-62BAB7E3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B3C90A-8304-4885-8196-DAE3BC4E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9FA4EA-988B-465E-B4A1-BFFEBBBB4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6E2FB7-9185-4905-85C3-35ED2B7E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1738F6-CC9D-476A-92C8-9DFD346D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2FF738-15C3-4EBD-9953-832A64A1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5420C4-EA7E-4B17-B912-433C366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0366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DF52-D1D0-4086-B7B9-5B4D4AD0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7A60F1-E544-4343-ABE4-F8AAAF80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CBDAF5-D475-4A89-ABA8-B477B63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A4B4D7-74CC-4518-BFA8-4437F84F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923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4CCB2C-6E38-42A5-BFE7-A5D04AA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EF7D4F-EDF9-4914-8757-5998ADF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15F680-4AE2-4AE2-B866-2E0202F3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169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2DCA8-E2CC-414F-A1A9-1BE3739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953E6-0350-4477-9F1D-1E8D7C85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5E0AA-9AE6-4B1D-BA7F-87830088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A0DB6E-CDDE-4FB9-A56E-54D3664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B77E72-1C3B-4637-BE06-226AD08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2DBE-A473-4AD2-8F0F-A34C6D61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57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4FAAE-95FF-47D8-91BC-B8A8645A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9BEE8-34A2-4978-AE51-E89B35E5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D5EFB-83ED-44C8-A8EB-273E5FE2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3EC6FE-91D7-4760-9434-F45CDB8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7AAC8-DFFB-4C65-A16F-D3ED3F75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5888E-62ED-443F-AF76-A63D2E0A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807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A24FD-98AE-4688-A9A6-E120C91D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06E83-1B90-45F1-8907-A4BEB430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DB3AA-BE32-4900-98E0-F0AF4AF66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E80D-5E50-4C4C-8541-BE925D088222}" type="datetimeFigureOut">
              <a:rPr lang="ru-BY" smtClean="0"/>
              <a:t>17.02.2023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5855D-3121-4881-8EC2-B2829CBE0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B715F5-AA23-4FD3-9554-E1CC921D6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07FE-B7D1-4ABE-914C-BEFA5A3440F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7068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77752-6E0D-4A3D-A6C8-F51DD92E5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исключений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287E7-0C31-4A4C-900E-C21171631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097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EE13C-C1FD-47C6-BD30-33846476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пример при использовании </a:t>
            </a:r>
            <a:br>
              <a:rPr lang="en-US" dirty="0"/>
            </a:br>
            <a:r>
              <a:rPr lang="en-US" dirty="0"/>
              <a:t>try-with-resources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CAB8DE-E3FD-433F-AACF-19BADD47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1" y="2120179"/>
            <a:ext cx="12120477" cy="41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09C2E-D1C0-43A1-8CA3-53F31772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10515600" cy="1325563"/>
          </a:xfrm>
        </p:spPr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D9D7F-4AA0-4359-B573-B6989790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4021667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1" dirty="0">
                <a:solidFill>
                  <a:srgbClr val="999988"/>
                </a:solidFill>
                <a:effectLst/>
                <a:latin typeface="inherit"/>
              </a:rPr>
              <a:t>	</a:t>
            </a:r>
            <a:r>
              <a:rPr lang="ru-RU" b="0" i="1" dirty="0">
                <a:effectLst/>
              </a:rPr>
              <a:t>Перехватить исключение (и вывести его на экран), указав его тип, возникающее при выполнении кода:</a:t>
            </a:r>
            <a:endParaRPr lang="ru-RU" b="0" i="0" dirty="0">
              <a:effectLst/>
            </a:endParaRPr>
          </a:p>
          <a:p>
            <a:pPr marL="0" indent="0" algn="l">
              <a:buNone/>
            </a:pPr>
            <a:r>
              <a:rPr lang="ru-RU" b="0" i="1" dirty="0">
                <a:effectLst/>
              </a:rPr>
              <a:t> 					</a:t>
            </a:r>
            <a:r>
              <a:rPr lang="ru-RU" b="0" i="1" dirty="0" err="1">
                <a:effectLst/>
              </a:rPr>
              <a:t>int</a:t>
            </a:r>
            <a:r>
              <a:rPr lang="ru-RU" b="0" i="1" dirty="0">
                <a:effectLst/>
              </a:rPr>
              <a:t> a = 42 / 0;</a:t>
            </a:r>
            <a:endParaRPr lang="ru-RU" b="0" i="0" dirty="0">
              <a:effectLst/>
            </a:endParaRP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B6F1DB-1D5D-421D-BC51-0A26AAD4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6" y="586358"/>
            <a:ext cx="7721803" cy="56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27873-C420-4FC5-919B-88B00C7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DADD6-7884-4D20-AD4C-64315496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2204C5-B104-411C-8E55-EF983783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04" y="0"/>
            <a:ext cx="4853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5404C-0616-4679-A027-20D83C22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36007-E79D-4810-B93A-34E932E0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" y="1325563"/>
            <a:ext cx="3937000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1" dirty="0">
                <a:solidFill>
                  <a:srgbClr val="999988"/>
                </a:solidFill>
                <a:effectLst/>
                <a:latin typeface="inherit"/>
              </a:rPr>
              <a:t>	</a:t>
            </a:r>
            <a:r>
              <a:rPr lang="ru-RU" b="0" i="1" dirty="0">
                <a:effectLst/>
              </a:rPr>
              <a:t>Перехватить исключение (и вывести его на экран), указав его тип, возникающее при выполнении кода:</a:t>
            </a:r>
            <a:endParaRPr lang="ru-RU" b="0" i="0" dirty="0">
              <a:effectLst/>
            </a:endParaRPr>
          </a:p>
          <a:p>
            <a:pPr marL="0" indent="0" algn="l">
              <a:buNone/>
            </a:pPr>
            <a:r>
              <a:rPr lang="ru-RU" b="0" i="1" dirty="0" err="1">
                <a:effectLst/>
              </a:rPr>
              <a:t>String</a:t>
            </a:r>
            <a:r>
              <a:rPr lang="ru-RU" b="0" i="1" dirty="0">
                <a:effectLst/>
              </a:rPr>
              <a:t> s = </a:t>
            </a:r>
            <a:r>
              <a:rPr lang="ru-RU" b="0" i="1" dirty="0" err="1">
                <a:effectLst/>
              </a:rPr>
              <a:t>null</a:t>
            </a:r>
            <a:r>
              <a:rPr lang="ru-RU" b="0" i="1" dirty="0">
                <a:effectLst/>
              </a:rPr>
              <a:t>;</a:t>
            </a:r>
            <a:endParaRPr lang="ru-RU" b="0" i="0" dirty="0">
              <a:effectLst/>
            </a:endParaRPr>
          </a:p>
          <a:p>
            <a:pPr marL="0" indent="0" algn="l">
              <a:buNone/>
            </a:pPr>
            <a:r>
              <a:rPr lang="ru-RU" b="0" i="1" dirty="0" err="1">
                <a:effectLst/>
              </a:rPr>
              <a:t>String</a:t>
            </a:r>
            <a:r>
              <a:rPr lang="ru-RU" b="0" i="1" dirty="0">
                <a:effectLst/>
              </a:rPr>
              <a:t> m = </a:t>
            </a:r>
            <a:r>
              <a:rPr lang="ru-RU" b="0" i="1" dirty="0" err="1">
                <a:effectLst/>
              </a:rPr>
              <a:t>s.toLowerCase</a:t>
            </a:r>
            <a:r>
              <a:rPr lang="ru-RU" b="0" i="1" dirty="0">
                <a:effectLst/>
              </a:rPr>
              <a:t>();</a:t>
            </a:r>
            <a:endParaRPr lang="ru-RU" b="0" i="0" dirty="0"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DD976C-FEF1-4AB9-9E16-49E2F8B8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662781"/>
            <a:ext cx="7419301" cy="54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AB67A-32AA-470C-A5C5-44E3D297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08ED4-71A7-4CE4-91F4-48FC2DB6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9267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1" dirty="0">
                <a:effectLst/>
              </a:rPr>
              <a:t>	Перехватить исключение (и вывести его на экран), указав его тип, возникающее при выполнении кода:</a:t>
            </a:r>
            <a:endParaRPr lang="ru-RU" b="0" i="0" dirty="0">
              <a:effectLst/>
            </a:endParaRPr>
          </a:p>
          <a:p>
            <a:pPr marL="0" indent="0" algn="l">
              <a:buNone/>
            </a:pPr>
            <a:r>
              <a:rPr lang="ru-RU" b="0" i="1" dirty="0" err="1">
                <a:effectLst/>
              </a:rPr>
              <a:t>int</a:t>
            </a:r>
            <a:r>
              <a:rPr lang="ru-RU" b="0" i="1" dirty="0">
                <a:effectLst/>
              </a:rPr>
              <a:t>[] m = </a:t>
            </a:r>
            <a:r>
              <a:rPr lang="ru-RU" b="0" i="1" dirty="0" err="1">
                <a:effectLst/>
              </a:rPr>
              <a:t>new</a:t>
            </a:r>
            <a:r>
              <a:rPr lang="ru-RU" b="0" i="1" dirty="0">
                <a:effectLst/>
              </a:rPr>
              <a:t> </a:t>
            </a:r>
            <a:r>
              <a:rPr lang="ru-RU" b="0" i="1" dirty="0" err="1">
                <a:effectLst/>
              </a:rPr>
              <a:t>int</a:t>
            </a:r>
            <a:r>
              <a:rPr lang="ru-RU" b="0" i="1" dirty="0">
                <a:effectLst/>
              </a:rPr>
              <a:t>[2];</a:t>
            </a:r>
            <a:endParaRPr lang="ru-RU" b="0" i="0" dirty="0">
              <a:effectLst/>
            </a:endParaRPr>
          </a:p>
          <a:p>
            <a:pPr marL="0" indent="0" algn="l">
              <a:buNone/>
            </a:pPr>
            <a:r>
              <a:rPr lang="ru-RU" b="0" i="1" dirty="0">
                <a:effectLst/>
              </a:rPr>
              <a:t>m[8] = 5;</a:t>
            </a:r>
            <a:endParaRPr lang="ru-RU" b="0" i="0" dirty="0">
              <a:effectLst/>
            </a:endParaRP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11CD90-17E6-4D5E-95B1-F65C16A5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67" y="1359141"/>
            <a:ext cx="6807481" cy="48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E8699-B2CD-40C1-9776-72F406CE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725F92-AF8E-4DDC-9FBA-CF887A21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7FF9C5-EDDF-4566-824E-90BB0325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3998"/>
            <a:ext cx="9610983" cy="68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9E7-A69F-44A9-A85B-40E04B5B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E0D1D-A05B-4F51-9330-AFCD10BF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307772-CD88-4E81-9674-16D79968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0"/>
            <a:ext cx="9735909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65A347-FCDF-46C1-B18F-5F6291E3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79" y="-26988"/>
            <a:ext cx="7178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2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38A7-6B1D-4EA6-B7E6-43E7474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B1B92-1A91-4C26-A052-78F0374C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Разобрать что такое исключение</a:t>
            </a:r>
          </a:p>
          <a:p>
            <a:r>
              <a:rPr lang="ru-RU" dirty="0"/>
              <a:t>Изучить ключевые слова </a:t>
            </a:r>
            <a:r>
              <a:rPr lang="en-US" dirty="0"/>
              <a:t>try-catch-finally</a:t>
            </a:r>
            <a:endParaRPr lang="ru-RU" dirty="0"/>
          </a:p>
          <a:p>
            <a:r>
              <a:rPr lang="ru-RU" dirty="0"/>
              <a:t>Рассмотреть некоторые типы исключений</a:t>
            </a:r>
            <a:endParaRPr lang="en-US" dirty="0"/>
          </a:p>
          <a:p>
            <a:r>
              <a:rPr lang="ru-RU" dirty="0"/>
              <a:t>Изучить ключевые слова </a:t>
            </a:r>
            <a:r>
              <a:rPr lang="en-US" dirty="0" err="1"/>
              <a:t>trow-trows</a:t>
            </a:r>
            <a:endParaRPr lang="ru-RU" dirty="0"/>
          </a:p>
          <a:p>
            <a:r>
              <a:rPr lang="ru-RU" dirty="0"/>
              <a:t>На примере разобрать способы применения</a:t>
            </a:r>
          </a:p>
          <a:p>
            <a:r>
              <a:rPr lang="ru-RU" dirty="0"/>
              <a:t>При решении задач усвоить пройденный материал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911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A274C-25D2-43A5-BC38-9636E2EB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исключение?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61B70-2A51-490F-A8B4-EEDDD04D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dirty="0">
                <a:effectLst/>
              </a:rPr>
              <a:t>В мире программирования возникновение ошибок и непредвиденных ситуаций при выполнении программы называют </a:t>
            </a:r>
            <a:r>
              <a:rPr lang="ru-RU" b="1" i="0" dirty="0">
                <a:effectLst/>
              </a:rPr>
              <a:t>исключением</a:t>
            </a:r>
            <a:r>
              <a:rPr lang="ru-RU" b="0" i="0" dirty="0">
                <a:effectLst/>
              </a:rPr>
              <a:t>. В программе исключения могут возникать в результате неправильных действий пользователя, отсутствии необходимого ресурса на диске, или потери соединения с сервером по сети. Причинами исключений при выполнении программы также могут быть ошибки программирования или неправильное использование API. 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	В отличие от нашего мира, программа должна четко знать, как поступать в такой ситуации. Для этого в Java предусмотрен механизм исключений.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7041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0FB21-B1B9-40C9-BDF2-B0BD5788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36D7E-CBA1-4423-9EC0-276B2D05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1" i="0" dirty="0">
                <a:effectLst/>
              </a:rPr>
              <a:t>Обработка исключений в Java основана на использовании в программе следующих ключевых слов:</a:t>
            </a:r>
            <a:r>
              <a:rPr lang="ru-RU" b="0" i="0" dirty="0">
                <a:effectLst/>
              </a:rPr>
              <a:t> </a:t>
            </a:r>
            <a:endParaRPr lang="en-US" b="0" i="0" dirty="0">
              <a:effectLst/>
            </a:endParaRPr>
          </a:p>
          <a:p>
            <a:pPr algn="l"/>
            <a:r>
              <a:rPr lang="ru-RU" b="1" i="0" dirty="0" err="1">
                <a:effectLst/>
              </a:rPr>
              <a:t>try</a:t>
            </a:r>
            <a:r>
              <a:rPr lang="ru-RU" b="0" i="0" dirty="0">
                <a:effectLst/>
              </a:rPr>
              <a:t> – определяет блок кода, в котором может произойти исключение;</a:t>
            </a:r>
            <a:endParaRPr lang="en-US" b="0" i="0" dirty="0">
              <a:effectLst/>
            </a:endParaRPr>
          </a:p>
          <a:p>
            <a:pPr algn="l"/>
            <a:r>
              <a:rPr lang="ru-RU" b="1" i="0" dirty="0" err="1">
                <a:effectLst/>
              </a:rPr>
              <a:t>catch</a:t>
            </a:r>
            <a:r>
              <a:rPr lang="ru-RU" b="0" i="0" dirty="0">
                <a:effectLst/>
              </a:rPr>
              <a:t> – определяет блок кода, в котором происходит обработка исключения;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</a:rPr>
              <a:t>finally</a:t>
            </a:r>
            <a:r>
              <a:rPr lang="ru-RU" b="0" i="0" dirty="0">
                <a:effectLst/>
              </a:rPr>
              <a:t> – определяет блок кода, который является необязательным, но при его наличии выполняется в любом случае независимо от результатов выполнения блока </a:t>
            </a:r>
            <a:r>
              <a:rPr lang="ru-RU" b="0" i="0" dirty="0" err="1">
                <a:effectLst/>
              </a:rPr>
              <a:t>try</a:t>
            </a:r>
            <a:r>
              <a:rPr lang="ru-RU" b="0" i="0" dirty="0">
                <a:effectLst/>
              </a:rPr>
              <a:t>.</a:t>
            </a:r>
            <a:r>
              <a:rPr lang="en-US" b="0" i="0" dirty="0">
                <a:effectLst/>
              </a:rPr>
              <a:t>	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	</a:t>
            </a:r>
            <a:r>
              <a:rPr lang="ru-RU" b="0" i="0" dirty="0">
                <a:effectLst/>
              </a:rPr>
              <a:t>Эти ключевые слова используются для создания в программном коде специальных обрабатывающих конструкций: </a:t>
            </a:r>
            <a:r>
              <a:rPr lang="ru-RU" b="0" i="0" dirty="0" err="1">
                <a:effectLst/>
              </a:rPr>
              <a:t>try</a:t>
            </a:r>
            <a:r>
              <a:rPr lang="ru-RU" b="0" i="0" dirty="0">
                <a:effectLst/>
              </a:rPr>
              <a:t>{}</a:t>
            </a:r>
            <a:r>
              <a:rPr lang="ru-RU" b="0" i="0" dirty="0" err="1">
                <a:effectLst/>
              </a:rPr>
              <a:t>catch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try</a:t>
            </a:r>
            <a:r>
              <a:rPr lang="ru-RU" b="0" i="0" dirty="0">
                <a:effectLst/>
              </a:rPr>
              <a:t>{}</a:t>
            </a:r>
            <a:r>
              <a:rPr lang="ru-RU" b="0" i="0" dirty="0" err="1">
                <a:effectLst/>
              </a:rPr>
              <a:t>catch</a:t>
            </a:r>
            <a:r>
              <a:rPr lang="ru-RU" b="0" i="0" dirty="0">
                <a:effectLst/>
              </a:rPr>
              <a:t>{}</a:t>
            </a:r>
            <a:r>
              <a:rPr lang="ru-RU" b="0" i="0" dirty="0" err="1">
                <a:effectLst/>
              </a:rPr>
              <a:t>finally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try</a:t>
            </a:r>
            <a:r>
              <a:rPr lang="ru-RU" b="0" i="0" dirty="0">
                <a:effectLst/>
              </a:rPr>
              <a:t>{}</a:t>
            </a:r>
            <a:r>
              <a:rPr lang="ru-RU" b="0" i="0" dirty="0" err="1">
                <a:effectLst/>
              </a:rPr>
              <a:t>finally</a:t>
            </a:r>
            <a:r>
              <a:rPr lang="ru-RU" b="0" i="0" dirty="0">
                <a:effectLst/>
              </a:rPr>
              <a:t>{}.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8866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209E6-83D5-42D2-A5CB-D6A31AB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типы исключений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44C0A-C292-42EC-B3BC-766E0DA7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 err="1">
                <a:effectLst/>
              </a:rPr>
              <a:t>ArithmeticException</a:t>
            </a:r>
            <a:r>
              <a:rPr lang="ru-RU" b="1" i="0" dirty="0">
                <a:effectLst/>
              </a:rPr>
              <a:t> </a:t>
            </a:r>
            <a:br>
              <a:rPr lang="ru-RU" b="1" i="0" dirty="0">
                <a:effectLst/>
              </a:rPr>
            </a:br>
            <a:r>
              <a:rPr lang="ru-RU" b="0" i="0" dirty="0">
                <a:effectLst/>
              </a:rPr>
              <a:t>Возникла исключительная ситуация, связанная с ошибкой при выполнении арифметического вычисления (например, с попыткой целочисленного деления на нуль). </a:t>
            </a:r>
          </a:p>
          <a:p>
            <a:pPr algn="l"/>
            <a:r>
              <a:rPr lang="ru-RU" b="1" i="0" dirty="0" err="1">
                <a:effectLst/>
              </a:rPr>
              <a:t>ArrayIndexOutOfBoundsException</a:t>
            </a:r>
            <a:r>
              <a:rPr lang="ru-RU" b="1" i="0" dirty="0">
                <a:effectLst/>
              </a:rPr>
              <a:t> </a:t>
            </a:r>
            <a:br>
              <a:rPr lang="ru-RU" b="1" i="0" dirty="0">
                <a:effectLst/>
              </a:rPr>
            </a:br>
            <a:r>
              <a:rPr lang="ru-RU" b="0" i="0" dirty="0">
                <a:effectLst/>
              </a:rPr>
              <a:t>Задано значение индекса массива, не принадлежащее допустимому диапазону. Имеется дополнительный конструктор, принимающий в качестве параметра ошибочное значение индекса и включающий его в текст описательного сообщения. </a:t>
            </a:r>
          </a:p>
          <a:p>
            <a:pPr algn="l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7647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EC6FE5-B867-4781-B429-2CAA6D11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algn="l"/>
            <a:r>
              <a:rPr lang="ru-RU" b="1" i="0" dirty="0" err="1">
                <a:effectLst/>
              </a:rPr>
              <a:t>ArrayStoreException</a:t>
            </a:r>
            <a:r>
              <a:rPr lang="ru-RU" b="1" i="0" dirty="0">
                <a:effectLst/>
              </a:rPr>
              <a:t> </a:t>
            </a:r>
            <a:br>
              <a:rPr lang="ru-RU" b="1" i="0" dirty="0">
                <a:effectLst/>
              </a:rPr>
            </a:br>
            <a:r>
              <a:rPr lang="ru-RU" b="0" i="0" dirty="0">
                <a:effectLst/>
              </a:rPr>
              <a:t>Предпринята попытка сохранения в массиве объекта недопустимого типа. Возникает, если попытаться записать в ячейку массива ссылку на объект неправильного типа.</a:t>
            </a:r>
          </a:p>
          <a:p>
            <a:pPr algn="l"/>
            <a:r>
              <a:rPr lang="ru-RU" b="1" i="0" dirty="0" err="1">
                <a:effectLst/>
              </a:rPr>
              <a:t>ClassCastException</a:t>
            </a:r>
            <a:r>
              <a:rPr lang="ru-RU" b="1" i="0" dirty="0">
                <a:effectLst/>
              </a:rPr>
              <a:t> </a:t>
            </a:r>
            <a:br>
              <a:rPr lang="ru-RU" b="1" i="0" dirty="0">
                <a:effectLst/>
              </a:rPr>
            </a:br>
            <a:r>
              <a:rPr lang="ru-RU" b="0" i="0" dirty="0">
                <a:effectLst/>
              </a:rPr>
              <a:t>Выполнена неверная операция преобразования типов (ошибка приведения типов).</a:t>
            </a:r>
          </a:p>
          <a:p>
            <a:pPr algn="l"/>
            <a:r>
              <a:rPr lang="ru-RU" b="1" i="0" dirty="0" err="1">
                <a:effectLst/>
              </a:rPr>
              <a:t>IllegalArgumentException</a:t>
            </a:r>
            <a:r>
              <a:rPr lang="ru-RU" b="1" i="0" dirty="0">
                <a:effectLst/>
              </a:rPr>
              <a:t> </a:t>
            </a:r>
          </a:p>
          <a:p>
            <a:pPr algn="l"/>
            <a:r>
              <a:rPr lang="ru-RU" b="0" i="0" dirty="0">
                <a:effectLst/>
              </a:rPr>
              <a:t>Методу передано неверное значение аргумента (например, отрицательное, когда метод предполагает задание положительных значений).</a:t>
            </a:r>
          </a:p>
          <a:p>
            <a:pPr algn="l"/>
            <a:r>
              <a:rPr lang="ru-RU" b="1" i="0" dirty="0" err="1">
                <a:effectLst/>
              </a:rPr>
              <a:t>IndexOutOfBoundsException</a:t>
            </a:r>
            <a:r>
              <a:rPr lang="ru-RU" b="1" i="0" dirty="0">
                <a:effectLst/>
              </a:rPr>
              <a:t> </a:t>
            </a:r>
            <a:br>
              <a:rPr lang="ru-RU" b="1" i="0" dirty="0">
                <a:effectLst/>
              </a:rPr>
            </a:br>
            <a:r>
              <a:rPr lang="ru-RU" b="0" i="0" dirty="0">
                <a:effectLst/>
              </a:rPr>
              <a:t>Задано значение индекса массива или содержимого строки типа </a:t>
            </a:r>
            <a:r>
              <a:rPr lang="ru-RU" b="0" i="0" dirty="0" err="1">
                <a:effectLst/>
              </a:rPr>
              <a:t>String</a:t>
            </a:r>
            <a:r>
              <a:rPr lang="ru-RU" b="0" i="0" dirty="0">
                <a:effectLst/>
              </a:rPr>
              <a:t>, не принадлежащее допустимому диапазону.</a:t>
            </a:r>
          </a:p>
          <a:p>
            <a:pPr marL="0" indent="0" algn="l">
              <a:buNone/>
            </a:pPr>
            <a:r>
              <a:rPr lang="ru-RU" dirty="0"/>
              <a:t>И др.</a:t>
            </a:r>
            <a:endParaRPr lang="ru-RU" b="0" i="0" dirty="0">
              <a:effectLst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7334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4C6B5-F9AC-4FB9-94AF-39257BA6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42" y="0"/>
            <a:ext cx="8568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8724D-F038-4A72-8A4B-46B9A25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Trow-trows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02CDA-CEF8-4A9F-86C2-7CAB5D80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i="0" dirty="0" err="1">
                <a:effectLst/>
              </a:rPr>
              <a:t>throw</a:t>
            </a:r>
            <a:r>
              <a:rPr lang="ru-RU" i="0" dirty="0">
                <a:effectLst/>
              </a:rPr>
              <a:t> – используется для возбуждения исключения;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 err="1">
                <a:effectLst/>
              </a:rPr>
              <a:t>throws</a:t>
            </a:r>
            <a:r>
              <a:rPr lang="ru-RU" i="0" dirty="0">
                <a:effectLst/>
              </a:rPr>
              <a:t> – используется в сигнатуре методов для предупреждения, о том что метод может выбросить исключение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729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545FD3-1E65-4DE8-ABBE-306B475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75732"/>
            <a:ext cx="815453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0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475</Words>
  <Application>Microsoft Office PowerPoint</Application>
  <PresentationFormat>Широкоэкранный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Тема Office</vt:lpstr>
      <vt:lpstr>Обработка исключений в Java</vt:lpstr>
      <vt:lpstr>Цели:</vt:lpstr>
      <vt:lpstr>Что такое исключение?</vt:lpstr>
      <vt:lpstr>try-catch-finally</vt:lpstr>
      <vt:lpstr>Некоторые типы исключений</vt:lpstr>
      <vt:lpstr>Презентация PowerPoint</vt:lpstr>
      <vt:lpstr>Презентация PowerPoint</vt:lpstr>
      <vt:lpstr>Trow-trows</vt:lpstr>
      <vt:lpstr>Презентация PowerPoint</vt:lpstr>
      <vt:lpstr>Первый пример при использовании  try-with-resources</vt:lpstr>
      <vt:lpstr>Задача 1</vt:lpstr>
      <vt:lpstr>Презентация PowerPoint</vt:lpstr>
      <vt:lpstr>Задача 2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 в Java</dc:title>
  <dc:creator>Ivan Laptev</dc:creator>
  <cp:lastModifiedBy>Ivan Laptev</cp:lastModifiedBy>
  <cp:revision>9</cp:revision>
  <dcterms:created xsi:type="dcterms:W3CDTF">2023-02-16T19:18:39Z</dcterms:created>
  <dcterms:modified xsi:type="dcterms:W3CDTF">2023-02-17T15:27:29Z</dcterms:modified>
</cp:coreProperties>
</file>