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ru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F08D7-EBF8-444E-A090-67629730B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FF4204E-153A-4FD9-85AB-AF507F440A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E0EED7-475F-4D82-9CEA-D7495C1BA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BD1EB-8EBE-446E-9EFD-021D051A349C}" type="datetimeFigureOut">
              <a:rPr lang="ru-BY" smtClean="0"/>
              <a:t>09.02.2023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9401EA-A86B-4D44-9F6B-0628C9612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43792F-2078-421F-B07D-DBE3F6D8B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F163-240E-4A29-88C0-9B329665326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039195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810AB9-F373-4A58-ADC1-AEDE8A748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DD40D88-3CD0-48C1-A088-6BBAAD41C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D13B95-24B9-418C-A62E-A7604BCA1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BD1EB-8EBE-446E-9EFD-021D051A349C}" type="datetimeFigureOut">
              <a:rPr lang="ru-BY" smtClean="0"/>
              <a:t>09.02.2023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3872FA-D464-4FB6-8BB2-E15E53FF4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78BFAB-AF5A-486E-BE73-F0DEB187A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F163-240E-4A29-88C0-9B329665326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650846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9FB9312-D043-488E-9A4F-E584204203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F34D09F-99A3-493E-AE49-E6A8CA0C9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691DD8-FFFC-47DB-AA92-51AC39BA5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BD1EB-8EBE-446E-9EFD-021D051A349C}" type="datetimeFigureOut">
              <a:rPr lang="ru-BY" smtClean="0"/>
              <a:t>09.02.2023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807F02-40AA-47DD-922E-D98F4A4E8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DA81D2-42F8-46AC-A44E-CC0A133E4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F163-240E-4A29-88C0-9B329665326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980340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82CC4D-C226-44BE-852C-C965E960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E518FB-49CB-4115-818B-B8B54EA68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8E5D82-A731-4CA2-B69B-6CFE1438B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BD1EB-8EBE-446E-9EFD-021D051A349C}" type="datetimeFigureOut">
              <a:rPr lang="ru-BY" smtClean="0"/>
              <a:t>09.02.2023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285520-3B05-4383-B869-D653E7FA6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253F21-06DA-4A2D-8F90-DCB17CF36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F163-240E-4A29-88C0-9B329665326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572675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0D0C89-4284-4CBC-A19D-C6D5F037E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E4B2D2-AED4-4EEC-A73D-D89E10AED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C2F597-F971-43A4-AF04-591B082CF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BD1EB-8EBE-446E-9EFD-021D051A349C}" type="datetimeFigureOut">
              <a:rPr lang="ru-BY" smtClean="0"/>
              <a:t>09.02.2023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F2DD1F-9F95-431A-B1C9-493F4EED1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2BEFF3-D84E-4C20-B51F-1A36D96AA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F163-240E-4A29-88C0-9B329665326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039346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E4A0B9-0340-4FBF-90F0-59F31DD67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E85F27-58F8-4117-AA27-57EDC7B545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27A7479-ED46-4069-BAED-F528A3B93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2D7EBA-5019-48F0-8452-432B702E5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BD1EB-8EBE-446E-9EFD-021D051A349C}" type="datetimeFigureOut">
              <a:rPr lang="ru-BY" smtClean="0"/>
              <a:t>09.02.2023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A1CFFFF-20CA-4DF6-B586-760E970B2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059BB9-0055-46B8-8D92-9BA08CE6E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F163-240E-4A29-88C0-9B329665326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167416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C0168A-27B1-445C-992B-84F7BF687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729CFB-9EE9-4D50-8AFF-9BD6B4B30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56FD60B-9340-4A2D-8528-6E6871531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64D5E6A-3211-426E-9536-645961DD93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D4AF65A-5A36-4557-ADDA-4CE73333A4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82C167B-3131-4D11-ADD3-C53C3D975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BD1EB-8EBE-446E-9EFD-021D051A349C}" type="datetimeFigureOut">
              <a:rPr lang="ru-BY" smtClean="0"/>
              <a:t>09.02.2023</a:t>
            </a:fld>
            <a:endParaRPr lang="ru-BY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9BCE0A6-4723-4ACF-A687-A2991A622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5BEBE05-C585-46B6-AEDF-B016E19EA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F163-240E-4A29-88C0-9B329665326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04638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57A521-8119-4CC3-959C-2156B6697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85AC9C7-0A84-46BA-9381-0A512087C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BD1EB-8EBE-446E-9EFD-021D051A349C}" type="datetimeFigureOut">
              <a:rPr lang="ru-BY" smtClean="0"/>
              <a:t>09.02.2023</a:t>
            </a:fld>
            <a:endParaRPr lang="ru-BY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74CE5B4-A105-4B87-BA45-DE34E4B11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F8B7A16-0C7B-45DE-8B82-1C9532B9B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F163-240E-4A29-88C0-9B329665326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760907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4D4AE07-9157-4A83-9ECE-10CDAC2C5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BD1EB-8EBE-446E-9EFD-021D051A349C}" type="datetimeFigureOut">
              <a:rPr lang="ru-BY" smtClean="0"/>
              <a:t>09.02.2023</a:t>
            </a:fld>
            <a:endParaRPr lang="ru-BY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26D0F97-882A-494F-BF4E-59FFD6BEC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AB63B89-8BDF-4DC0-8305-40346F363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F163-240E-4A29-88C0-9B329665326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6645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5CE675-7E55-45EB-ADB0-4DF97DB49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4174F5-52A7-4391-BB08-1EC66482F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142CC8A-AEAC-4348-B13D-11DA3A75C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517CBFC-3EFE-4C59-96E5-5E2505D1E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BD1EB-8EBE-446E-9EFD-021D051A349C}" type="datetimeFigureOut">
              <a:rPr lang="ru-BY" smtClean="0"/>
              <a:t>09.02.2023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7603D1E-B2FA-4C5F-AAC8-9CE493DB4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383E8B6-EEAE-4059-AF61-2C9639338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F163-240E-4A29-88C0-9B329665326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64821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AD66E4-F90E-4332-A574-A6436C819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4DCCAD5-80F0-4E50-8B0E-B43FED136D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E92EB97-AEA7-4EF6-9BF6-C8E9FE7D1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C341CC2-8C89-45C3-B6C9-2F0E975E9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BD1EB-8EBE-446E-9EFD-021D051A349C}" type="datetimeFigureOut">
              <a:rPr lang="ru-BY" smtClean="0"/>
              <a:t>09.02.2023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7BE0160-C359-4179-A51D-584AC5398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EA39BBA-0C71-4D19-9FE3-0CC277830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F163-240E-4A29-88C0-9B329665326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344792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6DD417-767C-4EB7-9D8F-4668D7DB6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1EA37E-D4A0-4443-89D0-A9F59A7D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FFD7AE-2F4D-4E57-B14C-C8BD4D5ED2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BD1EB-8EBE-446E-9EFD-021D051A349C}" type="datetimeFigureOut">
              <a:rPr lang="ru-BY" smtClean="0"/>
              <a:t>09.02.2023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CA72E9-5275-40E0-8B6D-08E2AEEC3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9CC325-6D0F-4CDB-93B7-186C5AFB1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9F163-240E-4A29-88C0-9B329665326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217012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4056DD-1ED4-42FB-9745-A95D1FC54C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Строки</a:t>
            </a:r>
            <a:endParaRPr lang="ru-BY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CF38ED2-982D-4967-B259-11145CB3AB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463538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EB0706-EA8B-48E2-9B67-DA27F2D3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строк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37FFC2-47E3-451E-9F86-4E1762CFD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4131" y="1684585"/>
            <a:ext cx="1423737" cy="4491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Equals()</a:t>
            </a:r>
            <a:endParaRPr lang="ru-BY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C4483B6F-F2C2-4CDB-8F59-CDD657B9991A}"/>
              </a:ext>
            </a:extLst>
          </p:cNvPr>
          <p:cNvSpPr txBox="1">
            <a:spLocks/>
          </p:cNvSpPr>
          <p:nvPr/>
        </p:nvSpPr>
        <p:spPr>
          <a:xfrm>
            <a:off x="4520056" y="3996577"/>
            <a:ext cx="3096127" cy="4491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EqualsIgnoreCase</a:t>
            </a:r>
            <a:r>
              <a:rPr lang="en-US" dirty="0"/>
              <a:t>()</a:t>
            </a:r>
            <a:endParaRPr lang="ru-BY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626E732-9B3C-4937-B1FA-F980D6006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234" y="2167942"/>
            <a:ext cx="12196709" cy="179445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DA46961-B185-4CC6-BB3A-BF62FBF63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94" y="4682675"/>
            <a:ext cx="11685212" cy="161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344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44E9EB-0CCA-4AED-8CBC-DE4710783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Перевод объекта/примитива в строку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6191E06-B585-4F81-B81D-645313A8F8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553"/>
          <a:stretch/>
        </p:blipFill>
        <p:spPr>
          <a:xfrm>
            <a:off x="2612558" y="1690688"/>
            <a:ext cx="6966883" cy="480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350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9AF33E-C48F-478F-96DB-9A2A56344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Перевод строки в число (</a:t>
            </a:r>
            <a:r>
              <a:rPr lang="ru-RU" dirty="0" err="1"/>
              <a:t>парсинг</a:t>
            </a:r>
            <a:r>
              <a:rPr lang="ru-RU" dirty="0"/>
              <a:t>)</a:t>
            </a:r>
            <a:endParaRPr lang="ru-BY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82C7E20-DC2A-436D-9E08-3EC8F5E4C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064" y="2641092"/>
            <a:ext cx="11059871" cy="2508424"/>
          </a:xfrm>
        </p:spPr>
      </p:pic>
    </p:spTree>
    <p:extLst>
      <p:ext uri="{BB962C8B-B14F-4D97-AF65-F5344CB8AC3E}">
        <p14:creationId xmlns:p14="http://schemas.microsoft.com/office/powerpoint/2010/main" val="1077502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903D30-712C-4FC7-822A-F89A71104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1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284932-D4F7-4DF9-A35E-78BA9CE04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effectLst/>
                <a:latin typeface="Helvetica" panose="020B0604020202020204" pitchFamily="34" charset="0"/>
              </a:rPr>
              <a:t>	Напишите программу на Java, чтобы получить символ по указанному индексу в строке.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5B4DAEA-3EFC-4165-9ED2-4659DF667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228" y="2697344"/>
            <a:ext cx="7357543" cy="416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11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744335-D88F-490C-AE4A-FB06550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2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25BCD8-8263-4077-85CC-AE2A8FF8F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Напишите программу на Java для объединения данной строки в конец другой строки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FE05C72-07DA-4537-972F-88ADAE597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231" y="2695074"/>
            <a:ext cx="6957538" cy="416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910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910B90-F606-4A26-8E43-7FB564142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3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1BD00A-E689-4653-9F68-AA558ADE6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effectLst/>
                <a:latin typeface="Helvetica" panose="020B0604020202020204" pitchFamily="34" charset="0"/>
              </a:rPr>
              <a:t>Напишите программу на Java, чтобы проверить, содержит ли данная строка заданную последовательность значений символов.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9850065-4502-4011-B5E8-7D225BD8E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777" y="3429000"/>
            <a:ext cx="10006445" cy="341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7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5E51B4-2772-43CD-88C5-210D5477D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4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9A95E7-5208-4BD5-A4B7-E323FE3DF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Напишите Java-программу для создания нового объекта </a:t>
            </a:r>
            <a:r>
              <a:rPr lang="ru-RU" dirty="0" err="1"/>
              <a:t>String</a:t>
            </a:r>
            <a:r>
              <a:rPr lang="ru-RU" dirty="0"/>
              <a:t> с содержимым массива символов.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4CBD6F1-BDF0-4198-860E-D67DFE27B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113" y="2749901"/>
            <a:ext cx="9355774" cy="410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08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D15E5-7E19-4601-A54A-6ADD85B9F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5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6EA8ED-113C-4C47-B853-BD1F0CFE9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386263" cy="4029743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Напишите программу на Java, чтобы проверить, заканчивается ли данная строка содержимым другой строки.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6492821-8363-4F8E-B4C8-C0D0AE583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186" y="365125"/>
            <a:ext cx="8475766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46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8E0DE8-E094-4CE7-A0DE-B5A61A1DC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9E4C2E-B7BF-4772-A9F2-408827904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Изучить класс </a:t>
            </a:r>
            <a:r>
              <a:rPr lang="en-US" dirty="0"/>
              <a:t>String</a:t>
            </a:r>
            <a:endParaRPr lang="ru-RU" dirty="0"/>
          </a:p>
          <a:p>
            <a:r>
              <a:rPr lang="ru-RU" dirty="0"/>
              <a:t>Изучить методы входящие в класс </a:t>
            </a:r>
            <a:r>
              <a:rPr lang="en-US" dirty="0"/>
              <a:t>String</a:t>
            </a:r>
            <a:endParaRPr lang="ru-RU" dirty="0"/>
          </a:p>
          <a:p>
            <a:r>
              <a:rPr lang="ru-RU" dirty="0"/>
              <a:t>Научить создавать строковые переменные</a:t>
            </a:r>
          </a:p>
          <a:p>
            <a:r>
              <a:rPr lang="ru-RU" dirty="0"/>
              <a:t>Научиться применять конкатенацию</a:t>
            </a:r>
          </a:p>
          <a:p>
            <a:r>
              <a:rPr lang="ru-RU" dirty="0"/>
              <a:t>Научиться работать с методом </a:t>
            </a:r>
            <a:r>
              <a:rPr lang="en-US" dirty="0" err="1"/>
              <a:t>toString</a:t>
            </a:r>
            <a:r>
              <a:rPr lang="en-US" dirty="0"/>
              <a:t>() </a:t>
            </a:r>
            <a:r>
              <a:rPr lang="ru-RU" dirty="0"/>
              <a:t>класса </a:t>
            </a:r>
            <a:r>
              <a:rPr lang="en-US" dirty="0"/>
              <a:t>object</a:t>
            </a:r>
          </a:p>
          <a:p>
            <a:r>
              <a:rPr lang="ru-RU" dirty="0"/>
              <a:t>Научиться сравнивать строки</a:t>
            </a:r>
          </a:p>
          <a:p>
            <a:r>
              <a:rPr lang="ru-RU" dirty="0"/>
              <a:t>Научить переводить объекты/примитивы в строку</a:t>
            </a:r>
          </a:p>
          <a:p>
            <a:r>
              <a:rPr lang="ru-RU" dirty="0"/>
              <a:t>Научить переводить строку в число</a:t>
            </a:r>
          </a:p>
          <a:p>
            <a:endParaRPr lang="ru-RU" dirty="0"/>
          </a:p>
          <a:p>
            <a:endParaRPr lang="ru-RU" dirty="0"/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755816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9A544B-C727-4659-835D-E2EA041CB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String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F65C72-3122-4B26-AE33-CBEAF0A10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Строка в языке Java — это основной носитель текстовой информации. Это не массив символов типа </a:t>
            </a:r>
            <a:r>
              <a:rPr lang="ru-RU" dirty="0" err="1"/>
              <a:t>char</a:t>
            </a:r>
            <a:r>
              <a:rPr lang="ru-RU" dirty="0"/>
              <a:t>, а объект соответствующего класса.</a:t>
            </a:r>
          </a:p>
          <a:p>
            <a:pPr marL="0" indent="0">
              <a:buNone/>
            </a:pPr>
            <a:r>
              <a:rPr lang="ru-RU" dirty="0"/>
              <a:t>	Каждая строка, создаваемая с помощью оператора </a:t>
            </a:r>
            <a:r>
              <a:rPr lang="ru-RU" dirty="0" err="1"/>
              <a:t>new</a:t>
            </a:r>
            <a:r>
              <a:rPr lang="ru-RU" dirty="0"/>
              <a:t> или с помощью литерала (заключенная в двойные апострофы), является экземпляром класса </a:t>
            </a:r>
            <a:r>
              <a:rPr lang="ru-RU" dirty="0" err="1"/>
              <a:t>String</a:t>
            </a:r>
            <a:r>
              <a:rPr lang="ru-RU" dirty="0"/>
              <a:t>. Особенностью объекта класса </a:t>
            </a:r>
            <a:r>
              <a:rPr lang="ru-RU" dirty="0" err="1"/>
              <a:t>String</a:t>
            </a:r>
            <a:r>
              <a:rPr lang="ru-RU" dirty="0"/>
              <a:t> является то, что его значение не может быть изменено после создания объекта при помощи какого-либо метода класса, так как любое изменение строки приводит к созданию нового объекта. 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659968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2013045-6BAA-4896-BFD0-EA2822527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5642"/>
            <a:ext cx="10515600" cy="555132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	</a:t>
            </a:r>
            <a:r>
              <a:rPr lang="ru-RU" dirty="0" err="1"/>
              <a:t>new</a:t>
            </a:r>
            <a:r>
              <a:rPr lang="ru-RU" dirty="0"/>
              <a:t> </a:t>
            </a:r>
            <a:r>
              <a:rPr lang="ru-RU" dirty="0" err="1"/>
              <a:t>String</a:t>
            </a:r>
            <a:r>
              <a:rPr lang="ru-RU" dirty="0"/>
              <a:t>(</a:t>
            </a:r>
            <a:r>
              <a:rPr lang="ru-RU" dirty="0" err="1"/>
              <a:t>str.getBytes</a:t>
            </a:r>
            <a:r>
              <a:rPr lang="ru-RU" dirty="0"/>
              <a:t>(), "UTF-8") </a:t>
            </a:r>
          </a:p>
          <a:p>
            <a:pPr marL="0" indent="0">
              <a:buNone/>
            </a:pPr>
            <a:r>
              <a:rPr lang="ru-RU" dirty="0"/>
              <a:t>	можно установить кодировку создаваемому экземпляру в качестве второго параметра конструктора. Когда Java встречает литерал, заключенный в двойные кавычки, автоматически создается объект-литерал типа </a:t>
            </a:r>
            <a:r>
              <a:rPr lang="ru-RU" dirty="0" err="1"/>
              <a:t>String</a:t>
            </a:r>
            <a:r>
              <a:rPr lang="ru-RU" dirty="0"/>
              <a:t>, на который можно установить ссылку. Таким образом, объект класса </a:t>
            </a:r>
            <a:r>
              <a:rPr lang="ru-RU" dirty="0" err="1"/>
              <a:t>String</a:t>
            </a:r>
            <a:r>
              <a:rPr lang="ru-RU" dirty="0"/>
              <a:t> можно создать, присвоив ссылке на класс значение существующего литерала или с помощью оператора </a:t>
            </a:r>
            <a:r>
              <a:rPr lang="ru-RU" dirty="0" err="1"/>
              <a:t>new</a:t>
            </a:r>
            <a:r>
              <a:rPr lang="ru-RU" dirty="0"/>
              <a:t> и конструктора, например: </a:t>
            </a:r>
          </a:p>
          <a:p>
            <a:pPr marL="0" indent="0">
              <a:buNone/>
            </a:pPr>
            <a:r>
              <a:rPr lang="ru-RU" dirty="0" err="1"/>
              <a:t>String</a:t>
            </a:r>
            <a:r>
              <a:rPr lang="ru-RU" dirty="0"/>
              <a:t> s1 = "oracle.com"; </a:t>
            </a:r>
          </a:p>
          <a:p>
            <a:pPr marL="0" indent="0">
              <a:buNone/>
            </a:pPr>
            <a:r>
              <a:rPr lang="ru-RU" dirty="0" err="1"/>
              <a:t>String</a:t>
            </a:r>
            <a:r>
              <a:rPr lang="ru-RU" dirty="0"/>
              <a:t> s2 = </a:t>
            </a:r>
            <a:r>
              <a:rPr lang="ru-RU" dirty="0" err="1"/>
              <a:t>new</a:t>
            </a:r>
            <a:r>
              <a:rPr lang="ru-RU" dirty="0"/>
              <a:t> </a:t>
            </a:r>
            <a:r>
              <a:rPr lang="ru-RU" dirty="0" err="1"/>
              <a:t>String</a:t>
            </a:r>
            <a:r>
              <a:rPr lang="ru-RU" dirty="0"/>
              <a:t>("oracle.com")	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389672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8A94F8-DA38-48B1-8B0F-B30646F91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ru-RU" dirty="0" err="1"/>
              <a:t>String</a:t>
            </a:r>
            <a:r>
              <a:rPr lang="ru-RU" dirty="0"/>
              <a:t> содержит следующие методы для работы со строками: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AAF249-3C56-4C3D-AD3D-9BC90E089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	</a:t>
            </a:r>
            <a:r>
              <a:rPr lang="en-US" b="1" dirty="0"/>
              <a:t>String </a:t>
            </a:r>
            <a:r>
              <a:rPr lang="en-US" b="1" dirty="0" err="1"/>
              <a:t>concat</a:t>
            </a:r>
            <a:r>
              <a:rPr lang="en-US" b="1" dirty="0"/>
              <a:t>(String s) </a:t>
            </a:r>
            <a:r>
              <a:rPr lang="ru-RU" b="1" dirty="0"/>
              <a:t>или «+» </a:t>
            </a:r>
            <a:r>
              <a:rPr lang="ru-RU" dirty="0"/>
              <a:t>— слияние строк; </a:t>
            </a:r>
            <a:br>
              <a:rPr lang="ru-RU" dirty="0"/>
            </a:br>
            <a:r>
              <a:rPr lang="ru-RU" dirty="0"/>
              <a:t>	</a:t>
            </a:r>
            <a:r>
              <a:rPr lang="en-US" b="1" dirty="0" err="1"/>
              <a:t>boolean</a:t>
            </a:r>
            <a:r>
              <a:rPr lang="en-US" b="1" dirty="0"/>
              <a:t> equals(Object </a:t>
            </a:r>
            <a:r>
              <a:rPr lang="en-US" b="1" dirty="0" err="1"/>
              <a:t>ob</a:t>
            </a:r>
            <a:r>
              <a:rPr lang="en-US" b="1" dirty="0"/>
              <a:t>) </a:t>
            </a:r>
            <a:r>
              <a:rPr lang="ru-RU" b="1" dirty="0"/>
              <a:t>и </a:t>
            </a:r>
            <a:r>
              <a:rPr lang="en-US" b="1" dirty="0" err="1"/>
              <a:t>equalsIgnoreCase</a:t>
            </a:r>
            <a:r>
              <a:rPr lang="en-US" b="1" dirty="0"/>
              <a:t>(String s) </a:t>
            </a:r>
            <a:r>
              <a:rPr lang="en-US" dirty="0"/>
              <a:t>— </a:t>
            </a:r>
            <a:r>
              <a:rPr lang="ru-RU" dirty="0"/>
              <a:t>сравнение строк с учетом и без учета регистра соответственно;</a:t>
            </a:r>
            <a:br>
              <a:rPr lang="ru-RU" dirty="0"/>
            </a:br>
            <a:r>
              <a:rPr lang="ru-RU" dirty="0"/>
              <a:t>	</a:t>
            </a:r>
            <a:r>
              <a:rPr lang="ru-RU" b="1" dirty="0" err="1"/>
              <a:t>String</a:t>
            </a:r>
            <a:r>
              <a:rPr lang="ru-RU" b="1" dirty="0"/>
              <a:t> </a:t>
            </a:r>
            <a:r>
              <a:rPr lang="ru-RU" b="1" dirty="0" err="1"/>
              <a:t>substring</a:t>
            </a:r>
            <a:r>
              <a:rPr lang="ru-RU" b="1" dirty="0"/>
              <a:t>(</a:t>
            </a:r>
            <a:r>
              <a:rPr lang="ru-RU" b="1" dirty="0" err="1"/>
              <a:t>int</a:t>
            </a:r>
            <a:r>
              <a:rPr lang="ru-RU" b="1" dirty="0"/>
              <a:t> n, </a:t>
            </a:r>
            <a:r>
              <a:rPr lang="ru-RU" b="1" dirty="0" err="1"/>
              <a:t>int</a:t>
            </a:r>
            <a:r>
              <a:rPr lang="ru-RU" b="1" dirty="0"/>
              <a:t> m) </a:t>
            </a:r>
            <a:r>
              <a:rPr lang="ru-RU" dirty="0"/>
              <a:t>— извлечение из строки подстроки длины m-n, начиная с позиции n. Нумерация символов в строке начинается с нуля; </a:t>
            </a:r>
            <a:br>
              <a:rPr lang="ru-RU" dirty="0"/>
            </a:br>
            <a:r>
              <a:rPr lang="ru-RU" dirty="0"/>
              <a:t>	</a:t>
            </a:r>
            <a:r>
              <a:rPr lang="ru-RU" b="1" dirty="0" err="1"/>
              <a:t>String</a:t>
            </a:r>
            <a:r>
              <a:rPr lang="ru-RU" b="1" dirty="0"/>
              <a:t> </a:t>
            </a:r>
            <a:r>
              <a:rPr lang="ru-RU" b="1" dirty="0" err="1"/>
              <a:t>substring</a:t>
            </a:r>
            <a:r>
              <a:rPr lang="ru-RU" b="1" dirty="0"/>
              <a:t>(</a:t>
            </a:r>
            <a:r>
              <a:rPr lang="ru-RU" b="1" dirty="0" err="1"/>
              <a:t>int</a:t>
            </a:r>
            <a:r>
              <a:rPr lang="ru-RU" b="1" dirty="0"/>
              <a:t> n) </a:t>
            </a:r>
            <a:r>
              <a:rPr lang="ru-RU" dirty="0"/>
              <a:t>— извлечение из строки подстроки, начиная с позиции n; </a:t>
            </a:r>
            <a:br>
              <a:rPr lang="ru-RU" dirty="0"/>
            </a:br>
            <a:r>
              <a:rPr lang="ru-RU" dirty="0"/>
              <a:t>	</a:t>
            </a:r>
            <a:r>
              <a:rPr lang="ru-RU" b="1" dirty="0" err="1"/>
              <a:t>int</a:t>
            </a:r>
            <a:r>
              <a:rPr lang="ru-RU" b="1" dirty="0"/>
              <a:t> </a:t>
            </a:r>
            <a:r>
              <a:rPr lang="ru-RU" b="1" dirty="0" err="1"/>
              <a:t>length</a:t>
            </a:r>
            <a:r>
              <a:rPr lang="ru-RU" b="1" dirty="0"/>
              <a:t>() </a:t>
            </a:r>
            <a:r>
              <a:rPr lang="ru-RU" dirty="0"/>
              <a:t>— определение длины строки; </a:t>
            </a:r>
            <a:br>
              <a:rPr lang="ru-RU" dirty="0"/>
            </a:br>
            <a:r>
              <a:rPr lang="ru-RU" dirty="0"/>
              <a:t>	</a:t>
            </a:r>
            <a:r>
              <a:rPr lang="ru-RU" b="1" dirty="0" err="1"/>
              <a:t>int</a:t>
            </a:r>
            <a:r>
              <a:rPr lang="ru-RU" b="1" dirty="0"/>
              <a:t> </a:t>
            </a:r>
            <a:r>
              <a:rPr lang="ru-RU" b="1" dirty="0" err="1"/>
              <a:t>indexOf</a:t>
            </a:r>
            <a:r>
              <a:rPr lang="ru-RU" b="1" dirty="0"/>
              <a:t>(</a:t>
            </a:r>
            <a:r>
              <a:rPr lang="ru-RU" b="1" dirty="0" err="1"/>
              <a:t>char</a:t>
            </a:r>
            <a:r>
              <a:rPr lang="ru-RU" b="1" dirty="0"/>
              <a:t> </a:t>
            </a:r>
            <a:r>
              <a:rPr lang="ru-RU" b="1" dirty="0" err="1"/>
              <a:t>ch</a:t>
            </a:r>
            <a:r>
              <a:rPr lang="ru-RU" b="1" dirty="0"/>
              <a:t>) </a:t>
            </a:r>
            <a:r>
              <a:rPr lang="ru-RU" dirty="0"/>
              <a:t>— определение позиции символа в строке; </a:t>
            </a:r>
            <a:br>
              <a:rPr lang="ru-RU" dirty="0"/>
            </a:br>
            <a:r>
              <a:rPr lang="ru-RU" dirty="0"/>
              <a:t>	</a:t>
            </a:r>
            <a:r>
              <a:rPr lang="ru-RU" b="1" dirty="0" err="1"/>
              <a:t>static</a:t>
            </a:r>
            <a:r>
              <a:rPr lang="ru-RU" b="1" dirty="0"/>
              <a:t> </a:t>
            </a:r>
            <a:r>
              <a:rPr lang="ru-RU" b="1" dirty="0" err="1"/>
              <a:t>String</a:t>
            </a:r>
            <a:r>
              <a:rPr lang="ru-RU" b="1" dirty="0"/>
              <a:t> </a:t>
            </a:r>
            <a:r>
              <a:rPr lang="ru-RU" b="1" dirty="0" err="1"/>
              <a:t>valueOf</a:t>
            </a:r>
            <a:r>
              <a:rPr lang="ru-RU" b="1" dirty="0"/>
              <a:t>(значение) </a:t>
            </a:r>
            <a:r>
              <a:rPr lang="ru-RU" dirty="0"/>
              <a:t>— преобразование переменной базового типа к строке;</a:t>
            </a:r>
          </a:p>
        </p:txBody>
      </p:sp>
    </p:spTree>
    <p:extLst>
      <p:ext uri="{BB962C8B-B14F-4D97-AF65-F5344CB8AC3E}">
        <p14:creationId xmlns:p14="http://schemas.microsoft.com/office/powerpoint/2010/main" val="1350192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12B8175-C08B-48D8-82A4-68AFCCAA9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1263"/>
            <a:ext cx="10515600" cy="56957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	</a:t>
            </a:r>
            <a:r>
              <a:rPr lang="ru-RU" b="1" dirty="0" err="1"/>
              <a:t>String</a:t>
            </a:r>
            <a:r>
              <a:rPr lang="ru-RU" b="1" dirty="0"/>
              <a:t> </a:t>
            </a:r>
            <a:r>
              <a:rPr lang="ru-RU" b="1" dirty="0" err="1"/>
              <a:t>toUpperCase</a:t>
            </a:r>
            <a:r>
              <a:rPr lang="ru-RU" b="1" dirty="0"/>
              <a:t>()/</a:t>
            </a:r>
            <a:r>
              <a:rPr lang="ru-RU" b="1" dirty="0" err="1"/>
              <a:t>toLowerCase</a:t>
            </a:r>
            <a:r>
              <a:rPr lang="ru-RU" b="1" dirty="0"/>
              <a:t>() </a:t>
            </a:r>
            <a:r>
              <a:rPr lang="ru-RU" dirty="0"/>
              <a:t>— преобразование всех символов вызывающей строки в верхний/нижний регистр; </a:t>
            </a:r>
            <a:r>
              <a:rPr lang="ru-RU" dirty="0" err="1"/>
              <a:t>String</a:t>
            </a:r>
            <a:r>
              <a:rPr lang="ru-RU" dirty="0"/>
              <a:t> 	</a:t>
            </a:r>
            <a:r>
              <a:rPr lang="ru-RU" b="1" dirty="0" err="1"/>
              <a:t>replace</a:t>
            </a:r>
            <a:r>
              <a:rPr lang="ru-RU" b="1" dirty="0"/>
              <a:t>(</a:t>
            </a:r>
            <a:r>
              <a:rPr lang="ru-RU" b="1" dirty="0" err="1"/>
              <a:t>char</a:t>
            </a:r>
            <a:r>
              <a:rPr lang="ru-RU" b="1" dirty="0"/>
              <a:t> с1, </a:t>
            </a:r>
            <a:r>
              <a:rPr lang="ru-RU" b="1" dirty="0" err="1"/>
              <a:t>char</a:t>
            </a:r>
            <a:r>
              <a:rPr lang="ru-RU" b="1" dirty="0"/>
              <a:t> с2) </a:t>
            </a:r>
            <a:r>
              <a:rPr lang="ru-RU" dirty="0"/>
              <a:t>— замена в строке всех вхождений первого символа вторым символом;</a:t>
            </a:r>
            <a:br>
              <a:rPr lang="ru-RU" dirty="0"/>
            </a:br>
            <a:r>
              <a:rPr lang="ru-RU" dirty="0"/>
              <a:t>	</a:t>
            </a:r>
            <a:r>
              <a:rPr lang="ru-RU" b="1" dirty="0" err="1"/>
              <a:t>String</a:t>
            </a:r>
            <a:r>
              <a:rPr lang="ru-RU" b="1" dirty="0"/>
              <a:t> </a:t>
            </a:r>
            <a:r>
              <a:rPr lang="ru-RU" b="1" dirty="0" err="1"/>
              <a:t>trim</a:t>
            </a:r>
            <a:r>
              <a:rPr lang="ru-RU" b="1" dirty="0"/>
              <a:t>() </a:t>
            </a:r>
            <a:r>
              <a:rPr lang="ru-RU" dirty="0"/>
              <a:t>— удаление всех пробелов в начале и конце строки;</a:t>
            </a:r>
            <a:br>
              <a:rPr lang="ru-RU" dirty="0"/>
            </a:br>
            <a:r>
              <a:rPr lang="ru-RU" dirty="0"/>
              <a:t>	</a:t>
            </a:r>
            <a:r>
              <a:rPr lang="ru-RU" b="1" dirty="0" err="1"/>
              <a:t>char</a:t>
            </a:r>
            <a:r>
              <a:rPr lang="ru-RU" b="1" dirty="0"/>
              <a:t> </a:t>
            </a:r>
            <a:r>
              <a:rPr lang="ru-RU" b="1" dirty="0" err="1"/>
              <a:t>charAt</a:t>
            </a:r>
            <a:r>
              <a:rPr lang="ru-RU" b="1" dirty="0"/>
              <a:t>(</a:t>
            </a:r>
            <a:r>
              <a:rPr lang="ru-RU" b="1" dirty="0" err="1"/>
              <a:t>int</a:t>
            </a:r>
            <a:r>
              <a:rPr lang="ru-RU" b="1" dirty="0"/>
              <a:t> </a:t>
            </a:r>
            <a:r>
              <a:rPr lang="ru-RU" b="1" dirty="0" err="1"/>
              <a:t>position</a:t>
            </a:r>
            <a:r>
              <a:rPr lang="ru-RU" b="1" dirty="0"/>
              <a:t>) </a:t>
            </a:r>
            <a:r>
              <a:rPr lang="ru-RU" dirty="0"/>
              <a:t>— возвращение символа из указанной позиции (нумерация с нуля);</a:t>
            </a:r>
            <a:br>
              <a:rPr lang="ru-RU" dirty="0"/>
            </a:br>
            <a:r>
              <a:rPr lang="ru-RU" dirty="0"/>
              <a:t>	</a:t>
            </a:r>
            <a:r>
              <a:rPr lang="ru-RU" b="1" dirty="0" err="1"/>
              <a:t>boolean</a:t>
            </a:r>
            <a:r>
              <a:rPr lang="ru-RU" b="1" dirty="0"/>
              <a:t> </a:t>
            </a:r>
            <a:r>
              <a:rPr lang="ru-RU" b="1" dirty="0" err="1"/>
              <a:t>isEmpty</a:t>
            </a:r>
            <a:r>
              <a:rPr lang="ru-RU" b="1" dirty="0"/>
              <a:t>() </a:t>
            </a:r>
            <a:r>
              <a:rPr lang="ru-RU" dirty="0"/>
              <a:t>— возвращает </a:t>
            </a:r>
            <a:r>
              <a:rPr lang="ru-RU" dirty="0" err="1"/>
              <a:t>true</a:t>
            </a:r>
            <a:r>
              <a:rPr lang="ru-RU" dirty="0"/>
              <a:t>, если длина строки равна 0;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b="1" dirty="0" err="1"/>
              <a:t>String</a:t>
            </a:r>
            <a:r>
              <a:rPr lang="ru-RU" b="1" dirty="0"/>
              <a:t>[] </a:t>
            </a:r>
            <a:r>
              <a:rPr lang="ru-RU" b="1" dirty="0" err="1"/>
              <a:t>split</a:t>
            </a:r>
            <a:r>
              <a:rPr lang="ru-RU" b="1" dirty="0"/>
              <a:t>(</a:t>
            </a:r>
            <a:r>
              <a:rPr lang="ru-RU" b="1" dirty="0" err="1"/>
              <a:t>String</a:t>
            </a:r>
            <a:r>
              <a:rPr lang="ru-RU" b="1" dirty="0"/>
              <a:t> </a:t>
            </a:r>
            <a:r>
              <a:rPr lang="ru-RU" b="1" dirty="0" err="1"/>
              <a:t>regex</a:t>
            </a:r>
            <a:r>
              <a:rPr lang="ru-RU" b="1" dirty="0"/>
              <a:t>), </a:t>
            </a:r>
            <a:r>
              <a:rPr lang="ru-RU" b="1" dirty="0" err="1"/>
              <a:t>String</a:t>
            </a:r>
            <a:r>
              <a:rPr lang="ru-RU" b="1" dirty="0"/>
              <a:t>[] </a:t>
            </a:r>
            <a:r>
              <a:rPr lang="ru-RU" b="1" dirty="0" err="1"/>
              <a:t>split</a:t>
            </a:r>
            <a:r>
              <a:rPr lang="ru-RU" b="1" dirty="0"/>
              <a:t>(</a:t>
            </a:r>
            <a:r>
              <a:rPr lang="ru-RU" b="1" dirty="0" err="1"/>
              <a:t>String</a:t>
            </a:r>
            <a:r>
              <a:rPr lang="ru-RU" b="1" dirty="0"/>
              <a:t> </a:t>
            </a:r>
            <a:r>
              <a:rPr lang="ru-RU" b="1" dirty="0" err="1"/>
              <a:t>regex</a:t>
            </a:r>
            <a:r>
              <a:rPr lang="ru-RU" b="1" dirty="0"/>
              <a:t>, </a:t>
            </a:r>
            <a:r>
              <a:rPr lang="ru-RU" b="1" dirty="0" err="1"/>
              <a:t>int</a:t>
            </a:r>
            <a:r>
              <a:rPr lang="ru-RU" b="1" dirty="0"/>
              <a:t> </a:t>
            </a:r>
            <a:r>
              <a:rPr lang="ru-RU" b="1" dirty="0" err="1"/>
              <a:t>limit</a:t>
            </a:r>
            <a:r>
              <a:rPr lang="ru-RU" b="1" dirty="0"/>
              <a:t>) </a:t>
            </a:r>
            <a:r>
              <a:rPr lang="ru-RU" dirty="0"/>
              <a:t>— поиск вхождения в строку заданного регулярного выражения (разделителя) и деление исходной строки в соответствии с этим на массив строк</a:t>
            </a:r>
          </a:p>
        </p:txBody>
      </p:sp>
    </p:spTree>
    <p:extLst>
      <p:ext uri="{BB962C8B-B14F-4D97-AF65-F5344CB8AC3E}">
        <p14:creationId xmlns:p14="http://schemas.microsoft.com/office/powerpoint/2010/main" val="3073981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6274E2-8F28-4A0D-86CD-2120DD2AC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строк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391921-AB9C-4AA5-BB35-0A0C7DCA3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sz="3800" dirty="0"/>
              <a:t>	</a:t>
            </a:r>
            <a:r>
              <a:rPr lang="ru-RU" sz="3800" i="0" dirty="0">
                <a:effectLst/>
              </a:rPr>
              <a:t>Проще всего создать экземпляр класса </a:t>
            </a:r>
            <a:r>
              <a:rPr lang="ru-RU" sz="3800" i="0" dirty="0" err="1">
                <a:effectLst/>
              </a:rPr>
              <a:t>String</a:t>
            </a:r>
            <a:r>
              <a:rPr lang="ru-RU" sz="3800" i="0" dirty="0">
                <a:effectLst/>
              </a:rPr>
              <a:t>, присвоив ему значение строкового литерала:</a:t>
            </a:r>
          </a:p>
          <a:p>
            <a:pPr marL="0" indent="0">
              <a:buNone/>
            </a:pPr>
            <a:endParaRPr lang="ru-RU" sz="3800" dirty="0"/>
          </a:p>
          <a:p>
            <a:pPr marL="0" indent="0">
              <a:buNone/>
            </a:pPr>
            <a:endParaRPr lang="ru-RU" sz="3800" i="0" dirty="0">
              <a:effectLst/>
            </a:endParaRPr>
          </a:p>
          <a:p>
            <a:pPr marL="0" indent="0" algn="l">
              <a:buNone/>
            </a:pPr>
            <a:r>
              <a:rPr lang="ru-RU" sz="3800" dirty="0"/>
              <a:t>	</a:t>
            </a:r>
          </a:p>
          <a:p>
            <a:pPr marL="0" indent="0" algn="l">
              <a:buNone/>
            </a:pPr>
            <a:r>
              <a:rPr lang="ru-RU" sz="3800" b="0" i="0" dirty="0">
                <a:effectLst/>
              </a:rPr>
              <a:t>Однако у класса </a:t>
            </a:r>
            <a:r>
              <a:rPr lang="ru-RU" sz="3800" b="0" i="0" dirty="0" err="1">
                <a:effectLst/>
              </a:rPr>
              <a:t>String</a:t>
            </a:r>
            <a:r>
              <a:rPr lang="ru-RU" sz="3800" b="0" i="0" dirty="0">
                <a:effectLst/>
              </a:rPr>
              <a:t> есть много </a:t>
            </a:r>
            <a:r>
              <a:rPr lang="ru-RU" sz="3800" b="0" i="0" u="sng" dirty="0">
                <a:effectLst/>
              </a:rPr>
              <a:t>конструкторов</a:t>
            </a:r>
            <a:r>
              <a:rPr lang="ru-RU" sz="3800" b="0" i="0" dirty="0">
                <a:effectLst/>
              </a:rPr>
              <a:t>, которые позволяют: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3800" b="0" i="0" dirty="0">
                <a:effectLst/>
              </a:rPr>
              <a:t>создать копию строковой переменной</a:t>
            </a:r>
          </a:p>
          <a:p>
            <a:r>
              <a:rPr lang="ru-RU" sz="3800" b="0" i="0" dirty="0">
                <a:effectLst/>
              </a:rPr>
              <a:t>создать объект, содержащий пустую строку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3800" b="0" i="0" dirty="0">
                <a:effectLst/>
              </a:rPr>
              <a:t>создать строку на основе массива символов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3800" b="0" i="0" dirty="0">
                <a:effectLst/>
              </a:rPr>
              <a:t>создать строку на основе массива байтов (с учетом кодировок)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3800" b="0" i="0" dirty="0">
                <a:effectLst/>
              </a:rPr>
              <a:t>и т.д.</a:t>
            </a:r>
          </a:p>
          <a:p>
            <a:pPr marL="0" indent="0">
              <a:buNone/>
            </a:pPr>
            <a:r>
              <a:rPr lang="ru-RU" i="0" dirty="0">
                <a:effectLst/>
              </a:rPr>
              <a:t> 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9315D01-21DE-4E2C-A474-064469293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02" y="2768736"/>
            <a:ext cx="10819595" cy="57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50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9A100C-B09B-42B6-BE30-1778E6754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Сложение строк (конкатенация)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485F76-21D7-40EC-9520-347B7781F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Сложить две строки можно так же как и обычные числа. </a:t>
            </a:r>
            <a:endParaRPr lang="ru-BY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E421285-82C7-42C4-A959-F6F3D4BEF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620" y="2556577"/>
            <a:ext cx="10378760" cy="241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374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DF7F8C-7791-4641-A13A-0F4B93457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dirty="0" err="1"/>
              <a:t>toString</a:t>
            </a:r>
            <a:r>
              <a:rPr lang="en-US" dirty="0"/>
              <a:t>() </a:t>
            </a:r>
            <a:r>
              <a:rPr lang="ru-RU" dirty="0"/>
              <a:t>класса </a:t>
            </a:r>
            <a:r>
              <a:rPr lang="en-US" dirty="0"/>
              <a:t>object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7A5B5F0-470F-4EE0-97E4-1719D71DD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441" y="1599466"/>
            <a:ext cx="8183117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6406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670</Words>
  <Application>Microsoft Office PowerPoint</Application>
  <PresentationFormat>Широкоэкранный</PresentationFormat>
  <Paragraphs>52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Helvetica</vt:lpstr>
      <vt:lpstr>Тема Office</vt:lpstr>
      <vt:lpstr>Строки</vt:lpstr>
      <vt:lpstr>Цели</vt:lpstr>
      <vt:lpstr>Класс String</vt:lpstr>
      <vt:lpstr>Презентация PowerPoint</vt:lpstr>
      <vt:lpstr>Класс String содержит следующие методы для работы со строками:</vt:lpstr>
      <vt:lpstr>Презентация PowerPoint</vt:lpstr>
      <vt:lpstr>Создание строк</vt:lpstr>
      <vt:lpstr>Сложение строк (конкатенация)</vt:lpstr>
      <vt:lpstr>Метод toString() класса object</vt:lpstr>
      <vt:lpstr>Сравнение строк</vt:lpstr>
      <vt:lpstr>Перевод объекта/примитива в строку</vt:lpstr>
      <vt:lpstr>Перевод строки в число (парсинг)</vt:lpstr>
      <vt:lpstr>Задача 1</vt:lpstr>
      <vt:lpstr>Задача 2</vt:lpstr>
      <vt:lpstr>Задача 3</vt:lpstr>
      <vt:lpstr>Задача 4</vt:lpstr>
      <vt:lpstr>Задача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Строки</dc:title>
  <dc:creator>Ivan Laptev</dc:creator>
  <cp:lastModifiedBy>Ivan Laptev</cp:lastModifiedBy>
  <cp:revision>8</cp:revision>
  <dcterms:created xsi:type="dcterms:W3CDTF">2023-02-09T16:54:44Z</dcterms:created>
  <dcterms:modified xsi:type="dcterms:W3CDTF">2023-02-09T18:42:04Z</dcterms:modified>
</cp:coreProperties>
</file>