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-24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4D8D-52B6-48C1-82B7-A9A9590D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AF22A0-75B2-4A69-AB4C-319BCF2A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2EE5F-6A15-4186-84F1-059259D3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279C-34ED-4A97-B6A8-38611E9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20A7C-CCF7-4469-94E7-F3101C0F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90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E9FCF-6E69-4E1F-A541-CDD545F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212FFA-A02F-42BB-A9D3-12DC3B3A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9F08F-D970-4303-9990-AC7CA2A7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E71CB-F352-4EAE-A914-3211CB08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F352F-F5B2-4FE6-86A6-5339D708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81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FCCE74-0A2D-4AC2-8B6B-13D482A9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BEA335-AB20-497C-A231-03214A0F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9B644-C6BF-464B-9B92-B26FD57A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C9C8D-3ED1-4FBA-9520-D9A4319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34DF9-A0A9-4537-838F-1C68CE23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164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3E20-3090-489D-A5E8-3D4B3136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5D222-3089-48F3-BD9A-9609336D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4F511-4406-4BC3-A7E9-DDE5718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36C1E-0B89-47B9-834F-BF0E54A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4D7F3-C01A-4179-B23B-130E3196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435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CF325-996A-4274-95DD-D1EACBC6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17FE8-2430-479C-A061-32CFD0E4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DF4BE-5339-4E1C-BD7F-9C04EB29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8E3D60-8B77-40C5-91D2-CC0D01E1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254F15-16AE-4FC5-93D8-C082E29F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317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B255F-2F6B-4290-BC5E-62A38997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6B2A8-89A9-44B1-96BF-2A33C75C9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CCFF9A-AE82-42AA-9390-58A545EF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4ECC7B-94EA-4F46-A5A0-7DBD11D1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25E067-6A85-4D08-A11B-6D0C909A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4FC6FD-0207-4A67-A38D-29F5066D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00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DA908-3098-4890-B88A-051F120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4FF2B1-98D3-4A9B-ADA0-9AB448E2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F485D-DA54-4F0D-8B7B-5A95D888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9F4DC1-3F31-4E63-8931-65C80ECA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9D8EA7-36FA-4429-9011-CAE33461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006EA5-72D8-4894-91D5-772BDE98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0C26BE-487D-4129-A06A-B939B1BF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413EFF-498A-4C0D-A6C4-DDF154A2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004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E0CDC-7CEC-42EC-8FEB-C3336141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647EA9-8A4A-446E-B879-86719BD3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9E483-48DD-46BB-8087-88A41233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1D94A9-43AA-4755-8588-0136D28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8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F47F9E-C4A0-4BDF-8D76-AAADE00A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FDE97E-CACB-4535-B7AE-CD0F960F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31CD3-7F9E-42D9-9087-E3173C4F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4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AF99-C442-4E80-A1DA-7B87325A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67485-6DB7-4F3B-A12D-DC58EC2F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BEF73D-8BFD-4878-9AD6-BBA26DC0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1EF22-D95C-429D-AC59-0220C885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00F11-98CD-42A5-8A3C-72E31B1D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DE940-AF39-4E70-8173-3A6BEBEC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31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39897-9DC1-4503-94E7-A5B587FE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83B501-014A-49A6-9FF0-37ACD7B0E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96BE83-FF06-4472-9C57-A7C1E05A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559A20-3026-420F-80FA-2104F884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1CE65-1395-429E-950D-BFF5D778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2B0DEA-6954-43B0-B06C-F7F34B77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70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47CC9-CFED-486A-B23E-88EFD7A6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7CE90-56DD-4636-8E0F-6B1EA5FD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54164-CE9C-46C1-9AD3-632E4CF35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F3F7-B50F-40E3-89BB-63A20DFF89F0}" type="datetimeFigureOut">
              <a:rPr lang="ru-BY" smtClean="0"/>
              <a:t>23.02.2023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EFCC1-5611-46DF-B28A-058C7701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39AD3A-6E4B-4E36-8CF2-40CA4B696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C690-5CC8-47C8-B52D-A8481E634D5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8433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E0FAA-5EF1-48C0-82FE-0CA84359E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“</a:t>
            </a:r>
            <a:r>
              <a:rPr lang="ru-RU" dirty="0"/>
              <a:t>Потоки ввода-вывода. Работа с файлами</a:t>
            </a:r>
            <a:r>
              <a:rPr lang="en-US" dirty="0"/>
              <a:t>”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5DE256-F4D8-4208-99B8-08A8D4B64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5817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97270-CF67-4AC7-9B7B-C293D779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класс </a:t>
            </a:r>
            <a:r>
              <a:rPr lang="en-US" dirty="0" err="1"/>
              <a:t>FileInputStream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51DBD-48DE-409A-B56E-4EC75574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У класса </a:t>
            </a:r>
            <a:r>
              <a:rPr lang="en-US" dirty="0" err="1"/>
              <a:t>FileInputStream</a:t>
            </a:r>
            <a:r>
              <a:rPr lang="ru-RU" dirty="0"/>
              <a:t> назначение противоположное – чтение байтов из файла. Аналогично классу </a:t>
            </a:r>
            <a:r>
              <a:rPr lang="en-US" dirty="0" err="1"/>
              <a:t>FileOutputStream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наследует </a:t>
            </a:r>
            <a:r>
              <a:rPr lang="en-US" dirty="0" err="1"/>
              <a:t>OutputStream</a:t>
            </a:r>
            <a:r>
              <a:rPr lang="ru-RU" dirty="0"/>
              <a:t>, этот класс происходит от абстрактного класса </a:t>
            </a:r>
            <a:r>
              <a:rPr lang="en-US" dirty="0" err="1"/>
              <a:t>InputStream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Запишем в наш файл </a:t>
            </a:r>
            <a:r>
              <a:rPr lang="en-US" b="1" dirty="0"/>
              <a:t>text.txt</a:t>
            </a:r>
            <a:r>
              <a:rPr lang="ru-RU" b="1" dirty="0"/>
              <a:t> </a:t>
            </a:r>
            <a:r>
              <a:rPr lang="ru-RU" dirty="0"/>
              <a:t>несколько строк текста: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C0956E-99F5-4986-84EF-CD91AE99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16" y="3966223"/>
            <a:ext cx="4775193" cy="13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70F06A-9EDF-4A8E-8024-B0255C9B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1833"/>
            <a:ext cx="10515600" cy="2055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Здесь мы считываем по одному байту, преобразовываем считанные байты в символы и выводим их в консоль.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470602-F242-4D6D-95A6-0CBE371B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78" y="0"/>
            <a:ext cx="10515600" cy="37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F23CD-CC17-4C0B-B063-30FB3E02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класс </a:t>
            </a:r>
            <a:r>
              <a:rPr lang="en-US" dirty="0" err="1"/>
              <a:t>BufferedInputStream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40828-96F3-4453-9E87-EED5A0BF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Буферизированные потоки нужны прежде всего для оптимизации ввода-вывода.</a:t>
            </a:r>
          </a:p>
          <a:p>
            <a:pPr marL="0" indent="0" algn="just">
              <a:buNone/>
            </a:pPr>
            <a:r>
              <a:rPr lang="ru-RU" dirty="0"/>
              <a:t>	Обращение к источнику данных, например, чтение из данных – дорогостоящая операция. И каждый раз обращаться к файлу для чтения по одному байту расточительно.</a:t>
            </a:r>
          </a:p>
          <a:p>
            <a:pPr marL="0" indent="0" algn="just">
              <a:buNone/>
            </a:pPr>
            <a:r>
              <a:rPr lang="ru-RU" dirty="0"/>
              <a:t>	 Поэтому </a:t>
            </a:r>
            <a:r>
              <a:rPr lang="en-US" dirty="0" err="1"/>
              <a:t>BufferedInputStream</a:t>
            </a:r>
            <a:r>
              <a:rPr lang="en-US" dirty="0"/>
              <a:t> </a:t>
            </a:r>
            <a:r>
              <a:rPr lang="ru-RU" dirty="0"/>
              <a:t>считывает данные не по одному байту, а блоками и временно хранит их в специальном буфере. Это позволяет нам оптимизировать работу программы за счёт того, что мы уменьшаем количество обращений к файлу.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3647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7F7EE3-C45D-41D3-B5EA-7F4CE1E0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2" y="1182071"/>
            <a:ext cx="11071655" cy="44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8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E70EB-0877-483B-9054-E1D3A42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символьных потоков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AAD8D-5850-4BB7-AD81-5AE56589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39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ACAFD-FAE9-497F-88B0-13E428A1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BF3D6-4ABF-4520-81AA-6BB14682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байтовые и символьные потоки ввода/вывода</a:t>
            </a:r>
            <a:endParaRPr lang="en-US" dirty="0"/>
          </a:p>
          <a:p>
            <a:r>
              <a:rPr lang="ru-RU" dirty="0"/>
              <a:t>Изучить класс </a:t>
            </a:r>
            <a:r>
              <a:rPr lang="en-US" dirty="0" err="1"/>
              <a:t>FileOutputStream</a:t>
            </a:r>
            <a:endParaRPr lang="ru-RU" dirty="0"/>
          </a:p>
          <a:p>
            <a:r>
              <a:rPr lang="ru-RU" dirty="0"/>
              <a:t>Изучить класс </a:t>
            </a:r>
            <a:r>
              <a:rPr lang="en-US" dirty="0" err="1"/>
              <a:t>FileInputStream</a:t>
            </a:r>
            <a:endParaRPr lang="ru-RU" dirty="0"/>
          </a:p>
          <a:p>
            <a:r>
              <a:rPr lang="ru-RU" dirty="0"/>
              <a:t>Изучить класс </a:t>
            </a:r>
            <a:r>
              <a:rPr lang="en-US" dirty="0" err="1"/>
              <a:t>BufferedInputStream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5572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628BF-9112-4508-9602-43E82CD3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Байтовые и символьные потоки ввода-вывода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76C52-6D6A-429C-BCDE-5A0E71F2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1800" b="0" i="0" u="none" strike="noStrike" baseline="0" dirty="0">
                <a:latin typeface="TimesNewRomanPSMT-Identity-H"/>
              </a:rPr>
              <a:t>	</a:t>
            </a:r>
            <a:r>
              <a:rPr lang="ru-RU" b="0" i="0" u="none" strike="noStrike" baseline="0" dirty="0"/>
              <a:t>Все потоки ввода последовательности байтов являются подклассами абстрактного класса </a:t>
            </a:r>
            <a:r>
              <a:rPr lang="ru-RU" b="1" i="0" u="none" strike="noStrike" baseline="0" dirty="0" err="1"/>
              <a:t>InputStream</a:t>
            </a:r>
            <a:r>
              <a:rPr lang="ru-RU" b="0" i="0" u="none" strike="noStrike" baseline="0" dirty="0"/>
              <a:t>, потоки вывода — подклассами абстрактного класса </a:t>
            </a:r>
            <a:r>
              <a:rPr lang="ru-RU" b="1" i="0" u="none" strike="noStrike" baseline="0" dirty="0" err="1"/>
              <a:t>OutputStream</a:t>
            </a:r>
            <a:r>
              <a:rPr lang="ru-RU" b="0" i="0" u="none" strike="noStrike" baseline="0" dirty="0"/>
              <a:t>. При работе с файлами используются подклассы этих классов, соответственно, </a:t>
            </a:r>
            <a:r>
              <a:rPr lang="ru-RU" b="1" i="0" u="none" strike="noStrike" baseline="0" dirty="0" err="1"/>
              <a:t>FileInputStream</a:t>
            </a:r>
            <a:r>
              <a:rPr lang="ru-RU" b="1" i="0" u="none" strike="noStrike" baseline="0" dirty="0"/>
              <a:t> </a:t>
            </a:r>
            <a:r>
              <a:rPr lang="ru-RU" b="0" i="0" u="none" strike="noStrike" baseline="0" dirty="0"/>
              <a:t>и </a:t>
            </a:r>
            <a:r>
              <a:rPr lang="ru-RU" b="1" i="0" u="none" strike="noStrike" baseline="0" dirty="0" err="1"/>
              <a:t>FileOutputStream</a:t>
            </a:r>
            <a:r>
              <a:rPr lang="ru-RU" b="0" i="0" u="none" strike="noStrike" baseline="0" dirty="0"/>
              <a:t>, конструкторы которых открывают поток и связывают его с соответствующим физическим файлом. Существуют классы-потоки для ввода массивов байтов, строк, объектов, а также для выбора из файлов и сетевых соединений.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200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C9A7B9-CC6D-4B70-9A98-54166100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89"/>
            <a:ext cx="10515600" cy="44283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baseline="0" dirty="0"/>
              <a:t>	Для чтения байта или массива байтов используются реализации абстракт </a:t>
            </a:r>
            <a:r>
              <a:rPr lang="ru-RU" b="0" i="0" u="none" strike="noStrike" baseline="0" dirty="0" err="1"/>
              <a:t>ных</a:t>
            </a:r>
            <a:r>
              <a:rPr lang="ru-RU" b="0" i="0" u="none" strike="noStrike" baseline="0" dirty="0"/>
              <a:t> методов </a:t>
            </a:r>
            <a:r>
              <a:rPr lang="en-US" b="1" i="0" u="none" strike="noStrike" baseline="0" dirty="0"/>
              <a:t>int read() </a:t>
            </a:r>
            <a:r>
              <a:rPr lang="ru-RU" b="0" i="0" u="none" strike="noStrike" baseline="0" dirty="0"/>
              <a:t>и </a:t>
            </a:r>
            <a:r>
              <a:rPr lang="en-US" b="1" i="0" u="none" strike="noStrike" baseline="0" dirty="0"/>
              <a:t>int read(byte[] b) </a:t>
            </a:r>
            <a:r>
              <a:rPr lang="ru-RU" b="0" i="0" u="none" strike="noStrike" baseline="0" dirty="0"/>
              <a:t>класса </a:t>
            </a:r>
            <a:r>
              <a:rPr lang="en-US" b="1" i="0" u="none" strike="noStrike" baseline="0" dirty="0" err="1"/>
              <a:t>InputStream</a:t>
            </a:r>
            <a:r>
              <a:rPr lang="en-US" b="0" i="0" u="none" strike="noStrike" baseline="0" dirty="0"/>
              <a:t>. </a:t>
            </a:r>
            <a:r>
              <a:rPr lang="ru-RU" b="0" i="0" u="none" strike="noStrike" baseline="0" dirty="0"/>
              <a:t>Метод </a:t>
            </a:r>
            <a:r>
              <a:rPr lang="en-US" b="1" i="0" u="none" strike="noStrike" baseline="0" dirty="0"/>
              <a:t>int read()</a:t>
            </a:r>
            <a:r>
              <a:rPr lang="ru-RU" b="1" i="0" u="none" strike="noStrike" baseline="0" dirty="0"/>
              <a:t> </a:t>
            </a:r>
            <a:r>
              <a:rPr lang="ru-RU" b="0" i="0" u="none" strike="noStrike" baseline="0" dirty="0"/>
              <a:t>возвращает </a:t>
            </a:r>
            <a:r>
              <a:rPr lang="ru-RU" b="1" i="0" u="none" strike="noStrike" baseline="0" dirty="0"/>
              <a:t>–1</a:t>
            </a:r>
            <a:r>
              <a:rPr lang="ru-RU" b="0" i="0" u="none" strike="noStrike" baseline="0" dirty="0"/>
              <a:t>, если достигнут конец потока данных, поэтому возвращаемое значение имеет тип </a:t>
            </a:r>
            <a:r>
              <a:rPr lang="ru-RU" b="1" i="0" u="none" strike="noStrike" baseline="0" dirty="0" err="1"/>
              <a:t>int</a:t>
            </a:r>
            <a:r>
              <a:rPr lang="ru-RU" b="0" i="0" u="none" strike="noStrike" baseline="0" dirty="0"/>
              <a:t>, а не </a:t>
            </a:r>
            <a:r>
              <a:rPr lang="ru-RU" b="1" i="0" u="none" strike="noStrike" baseline="0" dirty="0" err="1"/>
              <a:t>byte</a:t>
            </a:r>
            <a:r>
              <a:rPr lang="ru-RU" b="0" i="0" u="none" strike="noStrike" baseline="0" dirty="0"/>
              <a:t>. При взаимодействии с информационными потоками возможны различные исключительные ситуации, поэтому обработка исключений вида </a:t>
            </a:r>
            <a:r>
              <a:rPr lang="ru-RU" b="1" i="0" u="none" strike="noStrike" baseline="0" dirty="0" err="1"/>
              <a:t>try-catch</a:t>
            </a:r>
            <a:r>
              <a:rPr lang="ru-RU" b="1" i="0" u="none" strike="noStrike" baseline="0" dirty="0"/>
              <a:t> </a:t>
            </a:r>
            <a:r>
              <a:rPr lang="ru-RU" b="0" i="0" u="none" strike="noStrike" baseline="0" dirty="0"/>
              <a:t>при использовании методов чтения и записи является обязательной.</a:t>
            </a: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16C53E-2482-47C5-8A3B-AD2CE259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Байтовый поток ввода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922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60F275-960A-4EA5-B8EC-F82FE6C7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/>
          </a:bodyPr>
          <a:lstStyle/>
          <a:p>
            <a:pPr algn="l"/>
            <a:r>
              <a:rPr lang="ru-RU" b="0" i="0" u="none" strike="noStrike" baseline="0" dirty="0">
                <a:solidFill>
                  <a:srgbClr val="000000"/>
                </a:solidFill>
              </a:rPr>
              <a:t>В классе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FileInputStream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метод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read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читает один байт из файла,  </a:t>
            </a:r>
          </a:p>
          <a:p>
            <a:pPr algn="l"/>
            <a:r>
              <a:rPr lang="ru-RU" b="0" i="0" u="none" strike="noStrike" baseline="0" dirty="0">
                <a:solidFill>
                  <a:srgbClr val="000000"/>
                </a:solidFill>
              </a:rPr>
              <a:t>поток 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System.in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как объект подкласса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InputStream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позволяет вводить байт с консоли.</a:t>
            </a:r>
          </a:p>
          <a:p>
            <a:pPr algn="l"/>
            <a:r>
              <a:rPr lang="ru-RU" b="0" i="0" u="none" strike="noStrike" baseline="0" dirty="0">
                <a:solidFill>
                  <a:srgbClr val="000000"/>
                </a:solidFill>
              </a:rPr>
              <a:t>Реализация абстрактного метода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write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int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 b)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класса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OutputStream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записывает один байт в поток вывода. </a:t>
            </a:r>
          </a:p>
          <a:p>
            <a:pPr algn="l"/>
            <a:r>
              <a:rPr lang="ru-RU" b="0" i="0" u="none" strike="noStrike" baseline="0" dirty="0">
                <a:solidFill>
                  <a:srgbClr val="000000"/>
                </a:solidFill>
              </a:rPr>
              <a:t>Оба эти метода блокируют поток до тех пор, пока байт не будет записан или прочитан. </a:t>
            </a:r>
          </a:p>
          <a:p>
            <a:pPr algn="l"/>
            <a:r>
              <a:rPr lang="ru-RU" b="0" i="0" u="none" strike="noStrike" baseline="0" dirty="0">
                <a:solidFill>
                  <a:srgbClr val="000000"/>
                </a:solidFill>
              </a:rPr>
              <a:t>После окончания чтения или записи в поток его всегда следует закрывать с помощью метода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close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()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, для того, чтобы освободить ресурсы приложения. </a:t>
            </a:r>
          </a:p>
          <a:p>
            <a:pPr algn="l"/>
            <a:r>
              <a:rPr lang="ru-RU" b="0" i="0" u="none" strike="noStrike" baseline="0" dirty="0">
                <a:solidFill>
                  <a:srgbClr val="000000"/>
                </a:solidFill>
              </a:rPr>
              <a:t>Класс </a:t>
            </a:r>
            <a:r>
              <a:rPr lang="ru-RU" b="1" i="0" u="none" strike="noStrike" baseline="0" dirty="0" err="1">
                <a:solidFill>
                  <a:srgbClr val="000000"/>
                </a:solidFill>
              </a:rPr>
              <a:t>FileOutputStream</a:t>
            </a:r>
            <a:r>
              <a:rPr lang="ru-RU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используется для </a:t>
            </a:r>
            <a:r>
              <a:rPr lang="ru-RU" b="0" i="0" u="none" strike="noStrike" baseline="0" dirty="0" err="1">
                <a:solidFill>
                  <a:srgbClr val="000000"/>
                </a:solidFill>
              </a:rPr>
              <a:t>выводаодного</a:t>
            </a:r>
            <a:r>
              <a:rPr lang="ru-RU" b="0" i="0" u="none" strike="noStrike" baseline="0" dirty="0">
                <a:solidFill>
                  <a:srgbClr val="000000"/>
                </a:solidFill>
              </a:rPr>
              <a:t> или нескольких байт информации в файл.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3062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1A8B9-2050-41CE-9A86-4349CB0E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174"/>
            <a:ext cx="10515600" cy="1325563"/>
          </a:xfrm>
        </p:spPr>
        <p:txBody>
          <a:bodyPr/>
          <a:lstStyle/>
          <a:p>
            <a:r>
              <a:rPr lang="ru-RU" dirty="0"/>
              <a:t>Рассмотрим класс </a:t>
            </a:r>
            <a:r>
              <a:rPr lang="en-US" dirty="0" err="1"/>
              <a:t>FileOutputStream</a:t>
            </a:r>
            <a:r>
              <a:rPr lang="ru-RU" dirty="0"/>
              <a:t>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604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71197E-941D-4D6E-8551-7A8D5A1A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00220" cy="550244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05F9631-EC6C-4E11-84E1-5E97210A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7723"/>
            <a:ext cx="1219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 создании объекта </a:t>
            </a:r>
            <a:r>
              <a:rPr kumimoji="0" lang="ru-BY" altLang="ru-BY" sz="2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File</a:t>
            </a:r>
            <a:r>
              <a:rPr kumimoji="0" lang="ru-BY" altLang="ru-BY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мы указали в конструкторе путь, где он должен будет находиться. Создавать его заранее нет необходимости: если он не существует, программа создаст его сама.</a:t>
            </a:r>
            <a:r>
              <a:rPr kumimoji="0" lang="ru-BY" altLang="ru-BY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2110B-26C4-4927-9621-70B46412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Запишите прошлый пример и проверьте содержимое файла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C62F-1E62-4CA8-86CC-E7DD2519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Как вы могли увидеть после нескольких запусков программы в нашем файле осталась лишь одна строка. Как мы это можем исправить?</a:t>
            </a:r>
          </a:p>
          <a:p>
            <a:pPr marL="0" indent="0">
              <a:buNone/>
            </a:pPr>
            <a:r>
              <a:rPr lang="ru-RU" dirty="0"/>
              <a:t>	В конструкторе </a:t>
            </a:r>
            <a:r>
              <a:rPr lang="en-US" dirty="0" err="1"/>
              <a:t>FileOutputStream</a:t>
            </a:r>
            <a:r>
              <a:rPr lang="ru-RU" dirty="0"/>
              <a:t> вы можете передать дополнительный параметр – </a:t>
            </a:r>
            <a:r>
              <a:rPr lang="en-US" dirty="0"/>
              <a:t>Boolean append.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Если его значение </a:t>
            </a:r>
            <a:r>
              <a:rPr lang="en-US" dirty="0"/>
              <a:t>true</a:t>
            </a:r>
            <a:r>
              <a:rPr lang="ru-RU" dirty="0"/>
              <a:t>, данные будут записываться в конец файла. Иначе данные будут перезаписываться.</a:t>
            </a:r>
          </a:p>
          <a:p>
            <a:pPr marL="0" indent="0">
              <a:buNone/>
            </a:pPr>
            <a:r>
              <a:rPr lang="ru-RU" dirty="0"/>
              <a:t>	Дополним нашу программу и проверим результат: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38B9FD-4B09-4C85-9318-2A704289C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-2745"/>
          <a:stretch/>
        </p:blipFill>
        <p:spPr>
          <a:xfrm>
            <a:off x="335280" y="5790149"/>
            <a:ext cx="11521440" cy="5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07999-DD7C-496B-9C3A-224130B6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baseline="0" dirty="0"/>
              <a:t>	Поток ввода связывается с одним из источников данных, в качестве которых могут быть использованы массив байтов, строка, файл, «</a:t>
            </a:r>
            <a:r>
              <a:rPr lang="ru-RU" b="0" i="0" u="none" strike="noStrike" baseline="0" dirty="0" err="1"/>
              <a:t>pipe</a:t>
            </a:r>
            <a:r>
              <a:rPr lang="ru-RU" b="0" i="0" u="none" strike="noStrike" baseline="0" dirty="0"/>
              <a:t>»-канал, сетевые соединения и др.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76131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559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TimesNewRomanPSMT-Identity-H</vt:lpstr>
      <vt:lpstr>Тема Office</vt:lpstr>
      <vt:lpstr>Введение в “Потоки ввода-вывода. Работа с файлами”</vt:lpstr>
      <vt:lpstr>Цели:</vt:lpstr>
      <vt:lpstr>1. Байтовые и символьные потоки ввода-вывода</vt:lpstr>
      <vt:lpstr>Байтовый поток ввода</vt:lpstr>
      <vt:lpstr>Презентация PowerPoint</vt:lpstr>
      <vt:lpstr>Рассмотрим класс FileOutputStream </vt:lpstr>
      <vt:lpstr>Презентация PowerPoint</vt:lpstr>
      <vt:lpstr>Запишите прошлый пример и проверьте содержимое файла</vt:lpstr>
      <vt:lpstr>Презентация PowerPoint</vt:lpstr>
      <vt:lpstr>Рассмотрим класс FileInputStream</vt:lpstr>
      <vt:lpstr>Презентация PowerPoint</vt:lpstr>
      <vt:lpstr>Рассмотрим класс BufferedInputStream</vt:lpstr>
      <vt:lpstr>Презентация PowerPoint</vt:lpstr>
      <vt:lpstr>Обработка символьных потоков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потоки ввода-вывода</dc:title>
  <dc:creator>Ivan Laptev</dc:creator>
  <cp:lastModifiedBy>Ivan Laptev</cp:lastModifiedBy>
  <cp:revision>6</cp:revision>
  <dcterms:created xsi:type="dcterms:W3CDTF">2023-02-23T19:01:19Z</dcterms:created>
  <dcterms:modified xsi:type="dcterms:W3CDTF">2023-02-23T20:15:32Z</dcterms:modified>
</cp:coreProperties>
</file>