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85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8253-E01E-40B1-9E2C-F68E68BF8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3C364-6E2A-4A51-A46E-7B1DEA21C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D272-5F5F-4042-9CE1-3C942765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B6C2-1E14-4FD6-B67A-92032CA6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E38B-32FE-40A0-82A0-DEC43638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5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66AE-9E55-4665-9B87-F34CD9A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E23E-477C-47BE-89BF-844D7A79A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0F160-889E-4914-88DE-7B760F63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7548-DC14-4F2F-B4DC-A2E2CB56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FBA25-FC20-4C10-9597-4E409921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5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4A487-97A2-428F-B5EB-DEDCCA6CC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C7B07-4F0B-44B0-99EB-5A0F70C1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DBD7-8493-4694-8EF7-6CAA997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9D32-2A03-45C8-BAFA-CD4DC373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067D-E0E2-47B9-B414-5C5C6C07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5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4FA1-8605-4C7F-88CD-2AC185E3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06D1-399D-4BC9-96D4-66283580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20C04-94DE-476E-A477-9782AB43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9D10-17B7-4571-9957-0041A981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7EB2-006E-4B9D-994C-DA61C809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9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F6C8-6FFB-4667-9937-F8F702452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90536-0DED-4F05-93E3-BD41A94E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93FC-50E1-458A-B387-FE7AEB89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1BDD-5785-4CF1-ACE2-E7005066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9297-BEC1-4EC4-8319-DA889745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86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E03F-675B-40D9-B15A-6CC47614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8019-1A3D-4A83-B4DD-53D2433BC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A4D07-9366-49E7-92BC-8342C1CA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5DB8-4A8C-438E-96CD-F66A6D1F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075D-E175-489C-B42F-E142EAB5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617D-5DFB-48FE-A157-4F71766F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CC3C-B9B3-4156-BBBD-4F4EF914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4D59-D05A-4220-A45E-27E5E58A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2E7BA-A80F-41D4-A415-97CB4D91D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282C1-B481-48AD-8FA2-5034E6548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1C0BE-3DED-4FA5-A9E3-F2321CEF3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C7472-85E8-4270-8923-DEEE6D87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B248C-4798-44A1-82D5-7D0E7C4D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1245F-CB49-4645-BF29-BE92E2D8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3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B122-C3C0-4636-BA7A-2D24D227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6FA15-9481-4322-9F66-678804C5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A3B4E-B9DF-49BE-AD73-4EC11467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61FC8-3920-4046-88EA-F954DC20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4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DDDEE-599E-4A5B-8A27-E1EF8591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67561-9E47-445B-B5C1-CBEF8D77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8C08-99CB-467F-A3CE-BB181CED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9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9791-29D1-4506-8D1F-C987DD97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DBBA-439C-4948-8F7F-5DC4B7B9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859AE-553E-4B8D-89C2-2AAE0C143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415F4-631F-4DE2-AAEB-26F16BD8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BE61-0C2C-41AE-B409-A2851994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D1033-4ACC-47FE-96D4-9C200A59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5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71EF-34C0-4A82-8416-FC6B52E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FA4D6-CB79-427B-83BF-530912680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893B0-B4BC-4E76-839F-B66783FE1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8941-6B2F-4258-919B-34E97D4B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C93F-97A2-4F5C-9AE9-CEF20CFD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DE02C-465B-4EB7-82E9-1D8D8387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ADF32-784D-413B-85BC-7472F8F0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480D0-9228-40DC-A5A7-9AE32BF6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CF349-3ABF-42BD-9A11-33CF0EDB9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73ED7-BEC1-48E4-8A41-8C2B825FEC7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E263-E94A-4B20-A6A7-F012EE85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1D1E6-E564-46A1-A54B-EFB078D42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E045-4505-4753-9D3D-8C916CCA3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0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F4E4-2BB6-40B6-AF9E-12C83F047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br>
              <a:rPr lang="en-US" dirty="0"/>
            </a:b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E1D0F-0135-4D5F-9FAC-7006F71263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5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A42B-656B-4CF4-9082-6156321F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954"/>
            <a:ext cx="10515600" cy="566700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TDD (Test-driven development) — разработка через тестирование. В рамках этого подхода в первую очередь пишется тест, который будет проверять определенный код. Получается тестирование чёрного ящика: мы знаем, что есть на входе и знаем, что должно получиться на выходе.</a:t>
            </a:r>
          </a:p>
          <a:p>
            <a:pPr marL="0" indent="0" algn="just">
              <a:buNone/>
            </a:pPr>
            <a:r>
              <a:rPr lang="ru-RU" dirty="0"/>
              <a:t>	Это позволяет избежать дублирования кода. Разработка через тестирование начинается с проектирования и разработки тестов для каждой небольшой функциональности приложения. В подходе TDD, во-первых, разрабатывается тест, который определяет и проверяет, что будет делать код. Основная цель TDD — сделать код более понятным, простым и без ошибок.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516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BD3B-BD36-4DE7-A377-8F096467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42738" cy="6858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Подход состоит из таких составляющих:</a:t>
            </a:r>
          </a:p>
          <a:p>
            <a:pPr marL="0" indent="0">
              <a:buNone/>
            </a:pPr>
            <a:r>
              <a:rPr lang="ru-RU" dirty="0"/>
              <a:t>	1. Пишем наш тест.</a:t>
            </a:r>
          </a:p>
          <a:p>
            <a:pPr marL="0" indent="0">
              <a:buNone/>
            </a:pPr>
            <a:r>
              <a:rPr lang="ru-RU" dirty="0"/>
              <a:t>	2. Запускаем тест, прошел он или нет (видим, что всё красное — не психуем: так и должно быть).</a:t>
            </a:r>
          </a:p>
          <a:p>
            <a:pPr marL="0" indent="0">
              <a:buNone/>
            </a:pPr>
            <a:r>
              <a:rPr lang="ru-RU" dirty="0"/>
              <a:t>	3. Добавляем код, который должен удовлетворить данный тест (запускаем тест).</a:t>
            </a:r>
          </a:p>
          <a:p>
            <a:pPr marL="0" indent="0">
              <a:buNone/>
            </a:pPr>
            <a:r>
              <a:rPr lang="ru-RU" dirty="0"/>
              <a:t>	4. Выполняем рефакторинг кода.</a:t>
            </a:r>
          </a:p>
          <a:p>
            <a:pPr marL="0" indent="0">
              <a:buNone/>
            </a:pPr>
            <a:r>
              <a:rPr lang="ru-RU" dirty="0"/>
              <a:t>Исходя из того, что модульные тесты являются наименьшими элементами в пирамиде автоматизации тестирования, TDD основан на них. С помощью модульных тестов мы можем проверить бизнес-логику любого класса.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E2ED6-B602-4B09-9206-1C9B7DA1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630" y="1963991"/>
            <a:ext cx="4240370" cy="293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5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80A9-1B2F-4242-BF7A-A4CFA4F9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BDD (Behavior-driven development) — разработка через поведение. Это подход основан на TDD. Если говорить точнее, он использует написанные понятным языком примеры (как правило на английском), которые иллюстрируют поведение системы для всех, кто участвует в разработке. Не будем углубляться в данный термин, так как он в основном затрагивает тестировщиков и бизнес-аналитиков.</a:t>
            </a:r>
          </a:p>
          <a:p>
            <a:pPr marL="0" indent="0">
              <a:buNone/>
            </a:pPr>
            <a:r>
              <a:rPr lang="ru-RU" dirty="0"/>
              <a:t>	Тестовый сценарий (Test Case) — сценарий, описывающий шаги, конкретные условия и параметры, необходимые для проверки реализации тестируемого кода. </a:t>
            </a:r>
          </a:p>
          <a:p>
            <a:pPr marL="0" indent="0">
              <a:buNone/>
            </a:pPr>
            <a:r>
              <a:rPr lang="ru-RU" dirty="0"/>
              <a:t>	Фикстуры (Fixture) — состояние среды тестирования, которое необходимо для успешного выполнения испытуемого метода. Это заранее заданный набор объектов и их поведения в используемых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342128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2EC-6FB7-4EAF-BDEA-7080B72F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тестирования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381F-EF31-49EA-AC61-BAEE74E5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2400" dirty="0"/>
              <a:t>Тест состоит из трёх этапов:</a:t>
            </a:r>
          </a:p>
          <a:p>
            <a:pPr marL="0" indent="0">
              <a:buNone/>
            </a:pPr>
            <a:r>
              <a:rPr lang="ru-RU" sz="2400" dirty="0"/>
              <a:t>	1. Задание тестируемых данных (фикстур).</a:t>
            </a:r>
          </a:p>
          <a:p>
            <a:pPr marL="0" indent="0">
              <a:buNone/>
            </a:pPr>
            <a:r>
              <a:rPr lang="ru-RU" sz="2400" dirty="0"/>
              <a:t>	2. Использование тестируемого кода (вызов тестируемого метода).</a:t>
            </a:r>
          </a:p>
          <a:p>
            <a:pPr marL="0" indent="0">
              <a:buNone/>
            </a:pPr>
            <a:r>
              <a:rPr lang="ru-RU" sz="2400" dirty="0"/>
              <a:t>	3. Проверка результатов и сверка с ожидаемыми.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167B9-D662-4109-B2AC-EBB81BB2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50" y="3834490"/>
            <a:ext cx="4313499" cy="26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DF2A-9D58-472E-B595-03D3A466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123"/>
            <a:ext cx="10515600" cy="56318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/>
              <a:t>	Чтобы обеспечить модульность теста, нужно нужно изолироваться от других слоев приложения. Сделать это можно помощью заглушек, моков и шпионов.</a:t>
            </a:r>
          </a:p>
          <a:p>
            <a:pPr marL="0" indent="0" algn="just">
              <a:buNone/>
            </a:pPr>
            <a:r>
              <a:rPr lang="ru-RU" sz="2400" dirty="0"/>
              <a:t>	Мок (Mock) — объекты, которые настраиваются (например, специфично для каждого теста) и позволяют задать ожидания вызовы методов в виде ответов, которые мы планируем получить. Проверки соответствия ожиданиям проводятся через вызовы к Mock-объектам. </a:t>
            </a:r>
          </a:p>
          <a:p>
            <a:pPr marL="0" indent="0" algn="just">
              <a:buNone/>
            </a:pPr>
            <a:r>
              <a:rPr lang="ru-RU" sz="2400" dirty="0"/>
              <a:t>	Заглушки (Stub) — обеспечивают жестко зашитый ответ на вызовы во время тестирования. </a:t>
            </a:r>
          </a:p>
          <a:p>
            <a:pPr marL="0" indent="0" algn="just">
              <a:buNone/>
            </a:pPr>
            <a:r>
              <a:rPr lang="ru-RU" sz="2400" dirty="0"/>
              <a:t>	Также они могут сохранять в себе информацию о вызове (например, параметры или количество этих вызовов). Такие иногда называют своим термином — шпион (Spy). </a:t>
            </a:r>
          </a:p>
          <a:p>
            <a:pPr marL="0" indent="0" algn="just">
              <a:buNone/>
            </a:pPr>
            <a:r>
              <a:rPr lang="ru-RU" sz="2400" dirty="0"/>
              <a:t>	Иногда эти термины stubs и mock путают: разница в том, что стаб ничего не проверяет, а лишь имитирует заданное состояние. А мок — это объект, у которого есть ожидания. Например, что данный метод класса должен быть вызван определенное число раз. Иными словами, ваш тест никогда не сломается из-за «стаба», а вот из-за мока может. </a:t>
            </a:r>
          </a:p>
        </p:txBody>
      </p:sp>
    </p:spTree>
    <p:extLst>
      <p:ext uri="{BB962C8B-B14F-4D97-AF65-F5344CB8AC3E}">
        <p14:creationId xmlns:p14="http://schemas.microsoft.com/office/powerpoint/2010/main" val="219033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7B2A-9070-4BC0-B5EB-76B309CE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Среды тестирования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775A-5D2F-4009-AD92-28DFD01D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Итак, теперь ближе к делу. Для Java доступно несколько сред тестирования (фреймворков). Самые популярные из них — JUnit и TestNG.</a:t>
            </a:r>
          </a:p>
          <a:p>
            <a:pPr marL="0" indent="0" algn="just">
              <a:buNone/>
            </a:pPr>
            <a:r>
              <a:rPr lang="ru-RU" dirty="0"/>
              <a:t>	Для нашего обзора мы используем: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6B679-26D0-4329-A752-B13130C9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3787423"/>
            <a:ext cx="6706536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1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4F88-9ABC-45AC-B3CB-BA8EABFDC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	JUnit тест представляет собой метод, содержащийся в классе, который используется только для тестирования. Класс, как правило, называется так же, как и класс, который он тестирует с +Test в конце. Например, CarService→ CarServiceTest. Система сборки Maven автоматически включает такие классы в тестовую область. </a:t>
            </a:r>
          </a:p>
          <a:p>
            <a:pPr marL="0" indent="0" algn="just">
              <a:buNone/>
            </a:pPr>
            <a:r>
              <a:rPr lang="ru-RU" dirty="0"/>
              <a:t>	По сути этот класс и называется тестовым.</a:t>
            </a:r>
          </a:p>
          <a:p>
            <a:pPr marL="0" indent="0" algn="just">
              <a:buNone/>
            </a:pPr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421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6D24-6363-4004-8CC4-08B109FD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just"/>
            <a:r>
              <a:rPr lang="ru-RU" dirty="0"/>
              <a:t>Немного пройдёмся по базовым аннотациям: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FA36-5D2E-4D8E-B74B-446F15FF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532437"/>
          </a:xfrm>
        </p:spPr>
        <p:txBody>
          <a:bodyPr>
            <a:noAutofit/>
          </a:bodyPr>
          <a:lstStyle/>
          <a:p>
            <a:pPr algn="just"/>
            <a:r>
              <a:rPr lang="ru-RU" sz="1500" dirty="0"/>
              <a:t>@Test — определение данного метода в качестве тестируемого (по сути — метод, помеченный данной аннотацией и есть модульный тест).</a:t>
            </a:r>
          </a:p>
          <a:p>
            <a:pPr algn="just"/>
            <a:r>
              <a:rPr lang="ru-RU" sz="1500" dirty="0"/>
              <a:t>@Before — помечается метод, который будет выполняться перед каждым тестом. Например, заполнение тестовых данных класса, чтение входных данных и т. д.</a:t>
            </a:r>
          </a:p>
          <a:p>
            <a:pPr algn="just"/>
            <a:r>
              <a:rPr lang="ru-RU" sz="1500" dirty="0"/>
              <a:t>@After — ставится над методом, который будет вызывать после каждого теста (чистка данных, восстановление дефолтных значений).</a:t>
            </a:r>
          </a:p>
          <a:p>
            <a:pPr algn="just"/>
            <a:r>
              <a:rPr lang="ru-RU" sz="1500" dirty="0"/>
              <a:t>@BeforeClass — ставится над методом — аналог @Before. Но этот метод вызывается лишь однажды перед всеми тестами для данного класса и поэтому должен быть статическим. Он используется для выполнения более тяжелых операций, как например подъем тестовой БД.</a:t>
            </a:r>
          </a:p>
          <a:p>
            <a:pPr algn="just"/>
            <a:r>
              <a:rPr lang="ru-RU" sz="1500" dirty="0"/>
              <a:t>@AfterClass — противоположность @BeforeClass: исполняется один раз для данного класса, но исполняется после всех тестов. Используется, например, для очистки постоянных ресурсов или отключения от БД.</a:t>
            </a:r>
          </a:p>
          <a:p>
            <a:pPr algn="just"/>
            <a:r>
              <a:rPr lang="ru-RU" sz="1500" dirty="0"/>
              <a:t>@Ignore — отмечает, что метод ниже отключен и будет игнорироваться при общей прогонке тестов. Используется в разных случаях, например, если изменили базовый метод и не успели переделать под него тест. В таких случаях ещё желательно добавить описание — @Ignore("Some description").</a:t>
            </a:r>
          </a:p>
          <a:p>
            <a:pPr algn="just"/>
            <a:r>
              <a:rPr lang="ru-RU" sz="1500" dirty="0"/>
              <a:t>@Test (expected = Exception.class) — используется для отрицательных тестов. Это тесты, которые проверяют, как ведёт себя метод в случае ошибки, то есть тест ожидает, что метод выкинет некоторое исключение.</a:t>
            </a:r>
          </a:p>
          <a:p>
            <a:pPr marL="0" indent="0" algn="just">
              <a:buNone/>
            </a:pPr>
            <a:r>
              <a:rPr lang="ru-RU" sz="1500" dirty="0"/>
              <a:t>Такой метод обозначается аннотацией @Test, но с указанием ошибки для отлова.</a:t>
            </a:r>
          </a:p>
          <a:p>
            <a:pPr algn="just"/>
            <a:r>
              <a:rPr lang="ru-RU" sz="1500" dirty="0"/>
              <a:t>@Test(timeout=100) — проверяет, что метод исполняется не более чем 100 миллисекунд.</a:t>
            </a:r>
          </a:p>
          <a:p>
            <a:pPr algn="just"/>
            <a:r>
              <a:rPr lang="ru-RU" sz="1500" dirty="0"/>
              <a:t>@Mock — используется над полем класс для задания данного объекта моком (это не из Junit библиотеки, а из Mockito), и если нам будет необходимо, мы зададим поведение мока в конкретной ситуации, непосредственно в методе теста. </a:t>
            </a:r>
          </a:p>
          <a:p>
            <a:pPr algn="just"/>
            <a:r>
              <a:rPr lang="ru-RU" sz="1500" dirty="0"/>
              <a:t>@RunWith(MockitoJUnitRunner.class) — метод ставится над классом. Он и является кнопкой для прогона тестов в нем. Runner-ы могут быть различными: например, есть такие: MockitoJUnitRunner, JUnitPlatform, SpringRunner и т. д.).</a:t>
            </a:r>
          </a:p>
        </p:txBody>
      </p:sp>
    </p:spTree>
    <p:extLst>
      <p:ext uri="{BB962C8B-B14F-4D97-AF65-F5344CB8AC3E}">
        <p14:creationId xmlns:p14="http://schemas.microsoft.com/office/powerpoint/2010/main" val="233755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4C9B-714D-46F5-A8E7-D4441D0E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В JUnit 5 аннотацию @RunWith заменили более мощной аннотацией @ExtendWith.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7B1D-70ED-4517-A687-77BEF59D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6686"/>
            <a:ext cx="12192000" cy="53313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Взглянем на некоторые методы сравнения результатов: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Здесь я рассказал о базовых методах, так как остальные — это различные вариации приведенных выше.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8BD5D-2350-458C-9055-1EF4B7AC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999"/>
            <a:ext cx="12192000" cy="29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0D69-EDF8-4BF4-A474-1C622B6E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BF1A-061F-4DE2-B3A4-52B11B97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Рассмотреть виды тестирования</a:t>
            </a:r>
          </a:p>
          <a:p>
            <a:r>
              <a:rPr lang="ru-RU" dirty="0"/>
              <a:t>Рассмотреть виды функционального тестирования</a:t>
            </a:r>
          </a:p>
          <a:p>
            <a:r>
              <a:rPr lang="ru-RU" dirty="0"/>
              <a:t>Рассмотреть ключевые понятия юнит-тестирования</a:t>
            </a:r>
          </a:p>
          <a:p>
            <a:r>
              <a:rPr lang="ru-RU" dirty="0"/>
              <a:t>Рассмотреть этапы тестирования</a:t>
            </a:r>
          </a:p>
          <a:p>
            <a:r>
              <a:rPr lang="ru-RU" dirty="0"/>
              <a:t>Попрактиковаться в тестировании кода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45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0B7E-5665-4163-ACA7-8CE7BC38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2893-F8BE-40F1-9474-03DD44E6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Что такое тест? Как гласит Вики: «Тест или испытание — способ изучения глубинных процессов деятельности системы посредством помещения системы в разные ситуации и отслеживание доступных наблюдению изменений в ней».</a:t>
            </a:r>
          </a:p>
          <a:p>
            <a:pPr marL="0" indent="0">
              <a:buNone/>
            </a:pPr>
            <a:r>
              <a:rPr lang="ru-RU" dirty="0"/>
              <a:t>	Иными словами, это проверка правильности работы нашей системы в тех или иных ситуациях. </a:t>
            </a:r>
          </a:p>
        </p:txBody>
      </p:sp>
    </p:spTree>
    <p:extLst>
      <p:ext uri="{BB962C8B-B14F-4D97-AF65-F5344CB8AC3E}">
        <p14:creationId xmlns:p14="http://schemas.microsoft.com/office/powerpoint/2010/main" val="223103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EC7-7BF8-4327-868A-4F73060C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EFBE-7408-4F0A-BB37-1546612D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7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Модульное тестирование (unit testing) — тесты, задача которых проверить каждый модуль системы по отдельности. Желательно, чтобы это были минимально делимые кусочки системы, например, модули.</a:t>
            </a:r>
          </a:p>
          <a:p>
            <a:r>
              <a:rPr lang="ru-RU" dirty="0"/>
              <a:t>Системное тестирование (system testing) — тест высокого уровня для проверки работы большего куска приложения или системы в целом.</a:t>
            </a:r>
          </a:p>
          <a:p>
            <a:r>
              <a:rPr lang="ru-RU" dirty="0"/>
              <a:t>Регрессионное тестирование (regression testing) — тестирование, которое используется для проверки того, не влияют ли новые фичи или исправленные баги на существующий функционал приложения и не появляются ли старые баги.</a:t>
            </a:r>
          </a:p>
          <a:p>
            <a:r>
              <a:rPr lang="ru-RU" dirty="0"/>
              <a:t>Функциональное тестирование (functional testing) — проверка соответствия части приложения требованиям, заявленным в спецификациях, юзерсторях и т. д.</a:t>
            </a:r>
          </a:p>
        </p:txBody>
      </p:sp>
    </p:spTree>
    <p:extLst>
      <p:ext uri="{BB962C8B-B14F-4D97-AF65-F5344CB8AC3E}">
        <p14:creationId xmlns:p14="http://schemas.microsoft.com/office/powerpoint/2010/main" val="178490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6A12-4669-4EB1-847F-CB0877F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функцианального тестирования: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88095-16BC-4239-893A-F6ADBCDF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тест «белого ящика» (white box) на соответствие части приложения требованиям со знанием внутренней реализации системы;</a:t>
            </a:r>
          </a:p>
          <a:p>
            <a:r>
              <a:rPr lang="ru-RU" dirty="0"/>
              <a:t>тест «черного ящика» (black box) на соответствие части приложения требованиям без знания внутренней реализации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16989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CF7C-FCA7-4A18-9231-FCD7E39F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тестирования: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29B9-EBA0-4833-961D-4A27095D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Тестирование производительности (performance testing) — вид тестов, которые пишутся для определения скорости отработки системы или ее части под определённой нагрузкой.</a:t>
            </a:r>
          </a:p>
          <a:p>
            <a:r>
              <a:rPr lang="ru-RU" dirty="0"/>
              <a:t>Нагрузочное тестирование (load testing) — тесты, предназначенные для проверки устойчивости системы при стандартных нагрузках и для нахождения максимально возможного пика, при котором приложение работает корректно.</a:t>
            </a:r>
          </a:p>
          <a:p>
            <a:r>
              <a:rPr lang="ru-RU" dirty="0"/>
              <a:t>Стресс-тестирование (stress testing) — вид тестирования, предназначенный для проверки работоспособности приложения при нестандартных нагрузках и для определения максимально возможного пика, при котором система не упадёт.</a:t>
            </a:r>
          </a:p>
          <a:p>
            <a:r>
              <a:rPr lang="ru-RU" dirty="0"/>
              <a:t>Тестирование безопасности (security testing) — тесты, используемые для проверки безопасности системы (от атак хакеров, вирусов, несанкционированного доступа к конфиденциальным данным и прочих радостей жизни). </a:t>
            </a:r>
          </a:p>
          <a:p>
            <a:r>
              <a:rPr lang="ru-RU" dirty="0"/>
              <a:t>Тестирование локализации (localization testing) — это тесты локализации для приложения.</a:t>
            </a:r>
          </a:p>
          <a:p>
            <a:r>
              <a:rPr lang="ru-RU" dirty="0"/>
              <a:t>Юзабилити тестирование (usability testing) — вид тестирования, направленный на проверку  удобства использования, понятности, привлекательности и обучаемости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9092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2D6D-3F30-4110-87FD-6B37DAC3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Это всё звучит хорошо, но как оно происходит на практике? Все просто: используется пирамида тестирования Майка Кона: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43AC-A5BC-41D1-9AEE-AADCF530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0684"/>
            <a:ext cx="7359162" cy="489731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	Это упрощенный вариант пирамиды: сейчас её делят на более мелкие детали. Но сегодня мы не будем извращаться и рассмотрим самый простой вариант. </a:t>
            </a:r>
          </a:p>
          <a:p>
            <a:pPr marL="0" indent="0" algn="just">
              <a:buNone/>
            </a:pPr>
            <a:r>
              <a:rPr lang="ru-RU" sz="2400" dirty="0"/>
              <a:t>	Unit — модульные тесты, применяемые в различных слоях приложения, тестирующие наименьшую делимую логику приложения: например, класс, но чаще всего — метод. Эти тесты обычно стараются по максимуму изолировать от внешней логики, то есть создать иллюзию того, что остальная часть приложения работает в стандартном режиме. Данных тестов всегда должно быть много (больше, чем остальных видов), так как они тестируют маленькие кусочки и весьма легковесные, не кушающие много ресурсов (под ресурсами я имею виду оперативную память и время).</a:t>
            </a:r>
          </a:p>
          <a:p>
            <a:pPr marL="0" indent="0" algn="just">
              <a:buNone/>
            </a:pPr>
            <a:r>
              <a:rPr lang="ru-RU" sz="2400" dirty="0"/>
              <a:t>	Integration — интеграционное тестирование. Оно проверяет более крупные кусочки системы, то есть это либо объединение нескольких кусочков логики (несколько методов или классов), либо корректность работы с внешним компонентом. Этих тестов как правило меньше, чем Unit, так как они тяжеловеснее. Как пример интеграционных тестов можно рассмотреть соединение с базой данных и проверку правильной отработки методов, работающих с ней.</a:t>
            </a:r>
          </a:p>
          <a:p>
            <a:pPr marL="0" indent="0" algn="just">
              <a:buNone/>
            </a:pPr>
            <a:r>
              <a:rPr lang="ru-RU" sz="2400" dirty="0"/>
              <a:t>	UI — тесты, которые проверяют работу пользовательского интерфейса. Они затрагивают логику на всех уровнях приложения, из-за чего их еще называют сквозными. Их как правило в разы меньше, так они наиболее тяжеловесны и должны проверять самые необходимые (используемые) пути.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32DAA-4052-4D76-A861-57CB22AF5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" t="1994" r="2356" b="2279"/>
          <a:stretch/>
        </p:blipFill>
        <p:spPr>
          <a:xfrm>
            <a:off x="7822223" y="2932235"/>
            <a:ext cx="4369777" cy="295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6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23A4-A2E2-469B-98AF-A3827334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354"/>
            <a:ext cx="10515600" cy="58956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На рисунке выше мы видим соотношение площадей разных частей треугольника: примерно такая же пропорция сохраняется в количестве этих тестов в реальной работе.</a:t>
            </a:r>
          </a:p>
          <a:p>
            <a:pPr marL="0" indent="0">
              <a:buNone/>
            </a:pPr>
            <a:r>
              <a:rPr lang="ru-RU" dirty="0"/>
              <a:t>	Сегодня подробно рассмотрим самые используемые тесты — юнит-тесты, так как уметь ими пользоваться на базовом уровне должны все уважающие себя Java-разработчики.</a:t>
            </a:r>
          </a:p>
        </p:txBody>
      </p:sp>
    </p:spTree>
    <p:extLst>
      <p:ext uri="{BB962C8B-B14F-4D97-AF65-F5344CB8AC3E}">
        <p14:creationId xmlns:p14="http://schemas.microsoft.com/office/powerpoint/2010/main" val="162779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6F87-D36E-4C40-91C6-9FA1870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понятия юнит-тестирования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AB9B-6215-4661-ABFC-EE1DB49A6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	Покрытие тестов (Code Coverage) — одна из главных оценок качества тестирования приложения. Это процент кода, который был покрыт тестами (0-100%).</a:t>
            </a:r>
          </a:p>
          <a:p>
            <a:pPr marL="0" indent="0" algn="just">
              <a:buNone/>
            </a:pPr>
            <a:r>
              <a:rPr lang="ru-RU" dirty="0"/>
              <a:t>	На практике многие гонятся за этим процентом, с чем я не согласен, так как начинается навешивание тестов там, где они не нужны. Например, у нас в сервисе есть стандартные CRUD (create/get/update/delete) операции без дополнительной логики. Эти методы — сугубо посредники, делегирующие работу слою, работающему с репозиторием. В данной ситуации нам нечего тестировать: разве то, что вызывает ли данный метод — метод из дао, но это не серьёзно. </a:t>
            </a:r>
          </a:p>
          <a:p>
            <a:pPr marL="0" indent="0" algn="just">
              <a:buNone/>
            </a:pPr>
            <a:r>
              <a:rPr lang="ru-RU" dirty="0"/>
              <a:t>	Для оценки покрытия тестами обычно используют дополнительные инструменты: JaCoCo, Cobertura, Clover, Emma и т.д.</a:t>
            </a:r>
          </a:p>
        </p:txBody>
      </p:sp>
    </p:spTree>
    <p:extLst>
      <p:ext uri="{BB962C8B-B14F-4D97-AF65-F5344CB8AC3E}">
        <p14:creationId xmlns:p14="http://schemas.microsoft.com/office/powerpoint/2010/main" val="110051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1863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Unit testing java</vt:lpstr>
      <vt:lpstr>Цели:</vt:lpstr>
      <vt:lpstr>Виды тестирования</vt:lpstr>
      <vt:lpstr>Виды тестирования:</vt:lpstr>
      <vt:lpstr>Виды функцианального тестирования:</vt:lpstr>
      <vt:lpstr>Виды тестирования:</vt:lpstr>
      <vt:lpstr>Это всё звучит хорошо, но как оно происходит на практике? Все просто: используется пирамида тестирования Майка Кона:</vt:lpstr>
      <vt:lpstr>PowerPoint Presentation</vt:lpstr>
      <vt:lpstr>Ключевые понятия юнит-тестирования</vt:lpstr>
      <vt:lpstr>PowerPoint Presentation</vt:lpstr>
      <vt:lpstr>PowerPoint Presentation</vt:lpstr>
      <vt:lpstr>PowerPoint Presentation</vt:lpstr>
      <vt:lpstr>Этапы тестирования</vt:lpstr>
      <vt:lpstr>PowerPoint Presentation</vt:lpstr>
      <vt:lpstr>Среды тестирования</vt:lpstr>
      <vt:lpstr>PowerPoint Presentation</vt:lpstr>
      <vt:lpstr>Немного пройдёмся по базовым аннотациям:</vt:lpstr>
      <vt:lpstr>В JUnit 5 аннотацию @RunWith заменили более мощной аннотацией @ExtendWith.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java</dc:title>
  <dc:creator>Ivan Laptev</dc:creator>
  <cp:lastModifiedBy>Ivan Laptev</cp:lastModifiedBy>
  <cp:revision>4</cp:revision>
  <dcterms:created xsi:type="dcterms:W3CDTF">2023-04-10T11:39:07Z</dcterms:created>
  <dcterms:modified xsi:type="dcterms:W3CDTF">2023-04-10T12:01:50Z</dcterms:modified>
</cp:coreProperties>
</file>