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0308-7E37-4458-BB90-4BD89E475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3ECAC-FF36-49B6-932C-CA61A9831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27E0B-2505-42FE-A69B-2DD6C9DD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AD39-DB9C-4019-B8E4-AB129F5CB5B2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15D43-97C8-4432-913C-058B5BE0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AF9F9-427A-48B2-9D62-F6AB4772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98C7-7064-4C93-A63E-0D108CA75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38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B5E3-1CB5-4A83-B0C6-775F9984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51FC9-961A-4392-98F8-A99A241F8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3DCF8-D30B-4EA2-9FAD-218C35922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AD39-DB9C-4019-B8E4-AB129F5CB5B2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B24EA-20BB-4E4D-8EB2-27B004B8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0F711-A11F-4AB3-B2FF-FE5DA8F5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98C7-7064-4C93-A63E-0D108CA75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55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7F6DB-2DBE-4EB1-A637-5D4FA01DC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168C6-F570-46A0-8A07-1ADA046B2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07F68-25EC-47F9-AEDA-B46B71D4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AD39-DB9C-4019-B8E4-AB129F5CB5B2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C2474-536C-46BB-A40D-76D14FCD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71470-FBBD-4C83-ADD6-857B25CE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98C7-7064-4C93-A63E-0D108CA75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40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BF0C-48CB-4724-A8D0-6BB283B3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78CDD-1F99-4B77-A378-3B280A22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255D1-E6CA-4524-9A27-D4853E8B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AD39-DB9C-4019-B8E4-AB129F5CB5B2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99E86-0BA9-46E2-9007-D86B2CBE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DD938-1881-44B2-9F41-AF58F447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98C7-7064-4C93-A63E-0D108CA75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16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EA8B-5D53-4C61-B9E0-3ECC125C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64270-79E4-4FA7-8D38-54BE764B0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117BA-3129-4625-B7CF-B53C52F2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AD39-DB9C-4019-B8E4-AB129F5CB5B2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EC549-6A19-4ECC-957E-AB77FA39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00C97-8103-4CB1-97F2-3848E9E1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98C7-7064-4C93-A63E-0D108CA75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52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2773-5B0C-42F3-91C4-CB43FAE9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9175F-1385-457B-AE91-FEFCDFBB2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785F8-062E-4FEF-A6F9-689727969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9C772-E6CE-41D3-9DCB-F60691E6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AD39-DB9C-4019-B8E4-AB129F5CB5B2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B177F-007D-4FFB-9E17-2B2B8485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DA0D8-5371-45E5-B884-73B818B4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98C7-7064-4C93-A63E-0D108CA75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01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E03C-51AA-493B-A777-9D888EA3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0B650-3ED1-4419-A565-AE9A9A59E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C0F82-1375-4A07-86FC-73C10D66B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135CE-B1F7-4A94-97F8-4F9BCBB7D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EDFC2-D0E7-47A0-A62F-E170A5AB0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A48480-8B00-40DD-B41C-E495AE30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AD39-DB9C-4019-B8E4-AB129F5CB5B2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F72712-5A59-4ABE-8866-751913A4F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E47DC-0ECE-46F3-912F-B6A544DC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98C7-7064-4C93-A63E-0D108CA75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71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B8AC-5514-42DC-853F-F15D29CC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EF74E-FDEC-4F7B-B1C6-92AC43D3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AD39-DB9C-4019-B8E4-AB129F5CB5B2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8618B-41B1-4327-B161-95442ADB2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8CAE5-B086-4925-A32D-4C02C9B2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98C7-7064-4C93-A63E-0D108CA75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70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205260-F395-44BF-8041-D5410773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AD39-DB9C-4019-B8E4-AB129F5CB5B2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80A30-1BEC-4F27-9762-D467AB63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CB496-ED27-470F-A705-973D4150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98C7-7064-4C93-A63E-0D108CA75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8D23-2536-4777-82AC-D552670D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63B7F-504B-46A4-9EA1-2BA77B42C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198BD-864A-4B32-A2EF-32638539E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D9E73-67C0-4279-8B76-62752D74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AD39-DB9C-4019-B8E4-AB129F5CB5B2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F0650-5613-472B-8929-1EC7F6B5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71373-0213-4AE6-B6E3-11A77518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98C7-7064-4C93-A63E-0D108CA75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21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B0A60-5C55-4F7D-B951-2089B68FA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BB702-EEF1-43B3-9931-DD91E9497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D428F-AB69-42ED-BB0B-F94FB5E2E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5D69C-0081-42C4-8140-8516A453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AD39-DB9C-4019-B8E4-AB129F5CB5B2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54232-51CB-4A58-925C-BE6616C6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F0EA2-03EA-4AA7-91BC-DDB65C7B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98C7-7064-4C93-A63E-0D108CA75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3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2EDE3-BF1D-4DFE-BA47-C89224C3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D5BAD-94BD-4D59-95D3-168A53BCF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90D36-95F3-4DD2-96E4-DCE52F4F8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3AD39-DB9C-4019-B8E4-AB129F5CB5B2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DCF27-8B87-4664-BEA7-15331E1DF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8B667-D40F-4F26-A11A-CE2282ED7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898C7-7064-4C93-A63E-0D108CA75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49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14A81-D2DA-4255-82E6-653B9562DC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Лямбда-функции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52D8C-0B69-4229-860E-D62B94EBB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675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98CC-A0CF-4BE6-A106-B73AF9541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866"/>
            <a:ext cx="10515600" cy="21022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Но возникает вопрос: а зачем нужны лямбда-функции, если их можно объявлять традиционным образом? Но на самом деле, они полезны лишь в том случае, когда нужна одноразовая функция. Такие функции еще называют анонимными. И, как вы увидите дальше, есть масса ситуаций, где они оказываются нужны.</a:t>
            </a:r>
          </a:p>
        </p:txBody>
      </p:sp>
    </p:spTree>
    <p:extLst>
      <p:ext uri="{BB962C8B-B14F-4D97-AF65-F5344CB8AC3E}">
        <p14:creationId xmlns:p14="http://schemas.microsoft.com/office/powerpoint/2010/main" val="231586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614E4-6B64-45AC-BA4F-EEF10870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 с несколькими аргументами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01577-4DC2-4CFF-A54C-ACB4AD977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Определить лямбда-функцию с одним аргументом не составляет труда.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	А если их должно быть несколько, то достаточно лишь разделить значения запятыми. Предположим, что нужна функция, которая берет два числовых аргумента и возвращает их произведение.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896AF-AFEC-4B21-B2EE-9C3DEB33E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041" y="2258773"/>
            <a:ext cx="3325918" cy="972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63789F-AB57-46A9-8DC6-16F912FBE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288" y="4521989"/>
            <a:ext cx="3439423" cy="97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0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9556-7384-4A3F-B224-386D3FFC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 без аргументов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16BDE-A18A-466A-8937-078AD8A16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Допустим, нужно создать функцию без аргументов, которая бы возвращала True. Этого можно добиться с помощью следующего кода.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126E7-DCF1-4C77-8447-9503B5142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827" y="3081020"/>
            <a:ext cx="3612345" cy="139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68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C058-1C1D-4BBC-B029-8B11BB74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Несколько лямбда-функций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54E47-6B15-4D2E-8C50-212055901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В определенный момент возникнет вопрос: а можно ли иметь лямбда-функцию из нескольких строк.</a:t>
            </a:r>
          </a:p>
          <a:p>
            <a:pPr marL="0" indent="0" algn="just">
              <a:buNone/>
            </a:pPr>
            <a:r>
              <a:rPr lang="ru-RU" dirty="0"/>
              <a:t>	Ответ однозначен: </a:t>
            </a:r>
            <a:r>
              <a:rPr lang="ru-RU" b="1" i="1" dirty="0"/>
              <a:t>нет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r>
              <a:rPr lang="ru-RU" dirty="0"/>
              <a:t>	Лямбда-функции в Python всегда принимают только одно выражение. Если же их несколько, то лучше создать обычную функцию.</a:t>
            </a:r>
          </a:p>
        </p:txBody>
      </p:sp>
    </p:spTree>
    <p:extLst>
      <p:ext uri="{BB962C8B-B14F-4D97-AF65-F5344CB8AC3E}">
        <p14:creationId xmlns:p14="http://schemas.microsoft.com/office/powerpoint/2010/main" val="1878470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2C2C-8A6D-446A-A38B-EB2CE198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лямбда-функций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49317-B93B-47FE-9C7C-08E4883FF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3297"/>
            <a:ext cx="10515600" cy="1011405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Теперь рассмотрим самые распространенные примеры использования лямбда-функций.</a:t>
            </a:r>
          </a:p>
        </p:txBody>
      </p:sp>
    </p:spTree>
    <p:extLst>
      <p:ext uri="{BB962C8B-B14F-4D97-AF65-F5344CB8AC3E}">
        <p14:creationId xmlns:p14="http://schemas.microsoft.com/office/powerpoint/2010/main" val="3926278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937A-6885-40D7-9EA6-B2465AFC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 и </a:t>
            </a:r>
            <a:r>
              <a:rPr lang="en-US" dirty="0"/>
              <a:t>map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E758E-F3E2-43BD-80D0-526FE4981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Распространенная операция со списками в Python — применение операции к каждому элементу.</a:t>
            </a:r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ru-RU" b="1" i="1" dirty="0"/>
              <a:t>map() </a:t>
            </a:r>
            <a:r>
              <a:rPr lang="ru-RU" dirty="0"/>
              <a:t>— это встроенная функция Python, принимающая в качестве аргумента функцию и последовательность. Она работает так, что применяет переданную функцию к каждому элементу.</a:t>
            </a:r>
          </a:p>
        </p:txBody>
      </p:sp>
    </p:spTree>
    <p:extLst>
      <p:ext uri="{BB962C8B-B14F-4D97-AF65-F5344CB8AC3E}">
        <p14:creationId xmlns:p14="http://schemas.microsoft.com/office/powerpoint/2010/main" val="1598774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9BFB3-EE35-4EE6-8A3B-01E53E948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3558"/>
            <a:ext cx="10515600" cy="5583405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Предположим, есть список целых чисел, которые нужно возвести в квадрат с помощью map.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	Обратите внимание на то, что в Python3 функция map возвращает объект Map, а в Python2 — список.</a:t>
            </a:r>
          </a:p>
          <a:p>
            <a:pPr marL="0" indent="0" algn="just">
              <a:buNone/>
            </a:pPr>
            <a:r>
              <a:rPr lang="ru-RU" dirty="0"/>
              <a:t>	Так, вместо определения функции и передачи ее в map в качестве аргумента, можно просто использовать лямбда для быстрого определения ее прямо внутри. В этом есть смысл, если упомянутая функция больше не будет использоваться в коде.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36426-5FD8-454F-BC02-07D7FA3E5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177" y="1427747"/>
            <a:ext cx="4559645" cy="111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42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349E-8225-489F-AFA5-3828E4DD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 и </a:t>
            </a:r>
            <a:r>
              <a:rPr lang="en-US" dirty="0"/>
              <a:t>filter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683E4-6704-4154-8796-590A5E4C8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filter() — это еще одна встроенная функция, которая фильтрует последовательность итерируемого объекта.</a:t>
            </a:r>
          </a:p>
          <a:p>
            <a:pPr marL="0" indent="0" algn="just">
              <a:buNone/>
            </a:pPr>
            <a:r>
              <a:rPr lang="ru-RU" dirty="0"/>
              <a:t>	Другими словами, функция filter отфильтровывает некоторые элементы итерируемого объекта (например, списка) на основе какого-то критерия. Критерий определяется за счет передачи функции в качестве аргумента. Она же применяется к каждому элементу объекта.</a:t>
            </a:r>
          </a:p>
          <a:p>
            <a:pPr marL="0" indent="0" algn="just">
              <a:buNone/>
            </a:pPr>
            <a:r>
              <a:rPr lang="ru-RU" dirty="0"/>
              <a:t>	Если возвращаемое значение — True, элемент остается. В противном случае — отклоняется.</a:t>
            </a:r>
          </a:p>
        </p:txBody>
      </p:sp>
    </p:spTree>
    <p:extLst>
      <p:ext uri="{BB962C8B-B14F-4D97-AF65-F5344CB8AC3E}">
        <p14:creationId xmlns:p14="http://schemas.microsoft.com/office/powerpoint/2010/main" val="3531629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B17AF-EDC5-46A7-A7D6-331D2F3A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474"/>
            <a:ext cx="10515600" cy="60478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Определим, например, простую функцию, которая возвращает True для четных чисел и False — для нечетных: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	С лямбда-функциями это все можно сделать максимально сжато. Код выше можно преобразовать в такой, написанный в одну строку.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	И в этом сила лямбда-функций.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BA2ED-4004-49EC-832D-C850F6720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075" y="1363667"/>
            <a:ext cx="5191850" cy="2333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C39A99-79C2-4576-B927-F4E58EFC0044}"/>
              </a:ext>
            </a:extLst>
          </p:cNvPr>
          <p:cNvSpPr txBox="1"/>
          <p:nvPr/>
        </p:nvSpPr>
        <p:spPr>
          <a:xfrm>
            <a:off x="2101515" y="5032668"/>
            <a:ext cx="79889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77AA"/>
                </a:solidFill>
                <a:effectLst/>
                <a:latin typeface="Roboto Mono"/>
              </a:rPr>
              <a:t>print</a:t>
            </a:r>
            <a:r>
              <a:rPr lang="en-US" sz="2400" b="0" i="0" dirty="0">
                <a:solidFill>
                  <a:srgbClr val="999999"/>
                </a:solidFill>
                <a:effectLst/>
                <a:latin typeface="Roboto Mono"/>
              </a:rPr>
              <a:t>(</a:t>
            </a:r>
            <a:r>
              <a:rPr lang="en-US" sz="2400" b="0" i="0" dirty="0">
                <a:solidFill>
                  <a:srgbClr val="669900"/>
                </a:solidFill>
                <a:effectLst/>
                <a:latin typeface="Roboto Mono"/>
              </a:rPr>
              <a:t>list</a:t>
            </a:r>
            <a:r>
              <a:rPr lang="en-US" sz="2400" b="0" i="0" dirty="0">
                <a:solidFill>
                  <a:srgbClr val="999999"/>
                </a:solidFill>
                <a:effectLst/>
                <a:latin typeface="Roboto Mono"/>
              </a:rPr>
              <a:t>(</a:t>
            </a:r>
            <a:r>
              <a:rPr lang="en-US" sz="2400" b="0" i="0" dirty="0">
                <a:solidFill>
                  <a:srgbClr val="669900"/>
                </a:solidFill>
                <a:effectLst/>
                <a:latin typeface="Roboto Mono"/>
              </a:rPr>
              <a:t>filter</a:t>
            </a:r>
            <a:r>
              <a:rPr lang="en-US" sz="2400" b="0" i="0" dirty="0">
                <a:solidFill>
                  <a:srgbClr val="999999"/>
                </a:solidFill>
                <a:effectLst/>
                <a:latin typeface="Roboto Mono"/>
              </a:rPr>
              <a:t>(</a:t>
            </a:r>
            <a:r>
              <a:rPr lang="en-US" sz="2400" b="0" i="0" dirty="0">
                <a:solidFill>
                  <a:srgbClr val="0077AA"/>
                </a:solidFill>
                <a:effectLst/>
                <a:latin typeface="Roboto Mono"/>
              </a:rPr>
              <a:t>lambda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Roboto Mono"/>
              </a:rPr>
              <a:t> x</a:t>
            </a:r>
            <a:r>
              <a:rPr lang="en-US" sz="2400" b="0" i="0" dirty="0">
                <a:solidFill>
                  <a:srgbClr val="999999"/>
                </a:solidFill>
                <a:effectLst/>
                <a:latin typeface="Roboto Mono"/>
              </a:rPr>
              <a:t>: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Roboto Mono"/>
              </a:rPr>
              <a:t> x </a:t>
            </a:r>
            <a:r>
              <a:rPr lang="en-US" sz="2400" b="0" i="0" dirty="0">
                <a:solidFill>
                  <a:srgbClr val="A67F59"/>
                </a:solidFill>
                <a:effectLst/>
                <a:latin typeface="Roboto Mono"/>
              </a:rPr>
              <a:t>%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Roboto Mono"/>
              </a:rPr>
              <a:t> </a:t>
            </a:r>
            <a:r>
              <a:rPr lang="en-US" sz="2400" b="0" i="0" dirty="0">
                <a:solidFill>
                  <a:srgbClr val="990055"/>
                </a:solidFill>
                <a:effectLst/>
                <a:latin typeface="Roboto Mono"/>
              </a:rPr>
              <a:t>2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Roboto Mono"/>
              </a:rPr>
              <a:t> </a:t>
            </a:r>
            <a:r>
              <a:rPr lang="en-US" sz="2400" b="0" i="0" dirty="0">
                <a:solidFill>
                  <a:srgbClr val="A67F59"/>
                </a:solidFill>
                <a:effectLst/>
                <a:latin typeface="Roboto Mono"/>
              </a:rPr>
              <a:t>==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Roboto Mono"/>
              </a:rPr>
              <a:t> </a:t>
            </a:r>
            <a:r>
              <a:rPr lang="en-US" sz="2400" b="0" i="0" dirty="0">
                <a:solidFill>
                  <a:srgbClr val="990055"/>
                </a:solidFill>
                <a:effectLst/>
                <a:latin typeface="Roboto Mono"/>
              </a:rPr>
              <a:t>0</a:t>
            </a:r>
            <a:r>
              <a:rPr lang="en-US" sz="2400" b="0" i="0" dirty="0">
                <a:solidFill>
                  <a:srgbClr val="999999"/>
                </a:solidFill>
                <a:effectLst/>
                <a:latin typeface="Roboto Mono"/>
              </a:rPr>
              <a:t>,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Roboto Mono"/>
              </a:rPr>
              <a:t> </a:t>
            </a:r>
            <a:r>
              <a:rPr lang="en-US" sz="2400" b="0" i="0" dirty="0">
                <a:solidFill>
                  <a:srgbClr val="999999"/>
                </a:solidFill>
                <a:effectLst/>
                <a:latin typeface="Roboto Mono"/>
              </a:rPr>
              <a:t>[</a:t>
            </a:r>
            <a:r>
              <a:rPr lang="en-US" sz="2400" b="0" i="0" dirty="0">
                <a:solidFill>
                  <a:srgbClr val="990055"/>
                </a:solidFill>
                <a:effectLst/>
                <a:latin typeface="Roboto Mono"/>
              </a:rPr>
              <a:t>1</a:t>
            </a:r>
            <a:r>
              <a:rPr lang="en-US" sz="2400" b="0" i="0" dirty="0">
                <a:solidFill>
                  <a:srgbClr val="999999"/>
                </a:solidFill>
                <a:effectLst/>
                <a:latin typeface="Roboto Mono"/>
              </a:rPr>
              <a:t>,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Roboto Mono"/>
              </a:rPr>
              <a:t> </a:t>
            </a:r>
            <a:r>
              <a:rPr lang="en-US" sz="2400" b="0" i="0" dirty="0">
                <a:solidFill>
                  <a:srgbClr val="990055"/>
                </a:solidFill>
                <a:effectLst/>
                <a:latin typeface="Roboto Mono"/>
              </a:rPr>
              <a:t>3</a:t>
            </a:r>
            <a:r>
              <a:rPr lang="en-US" sz="2400" b="0" i="0" dirty="0">
                <a:solidFill>
                  <a:srgbClr val="999999"/>
                </a:solidFill>
                <a:effectLst/>
                <a:latin typeface="Roboto Mono"/>
              </a:rPr>
              <a:t>,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Roboto Mono"/>
              </a:rPr>
              <a:t> </a:t>
            </a:r>
            <a:r>
              <a:rPr lang="en-US" sz="2400" b="0" i="0" dirty="0">
                <a:solidFill>
                  <a:srgbClr val="990055"/>
                </a:solidFill>
                <a:effectLst/>
                <a:latin typeface="Roboto Mono"/>
              </a:rPr>
              <a:t>2</a:t>
            </a:r>
            <a:r>
              <a:rPr lang="en-US" sz="2400" b="0" i="0" dirty="0">
                <a:solidFill>
                  <a:srgbClr val="999999"/>
                </a:solidFill>
                <a:effectLst/>
                <a:latin typeface="Roboto Mono"/>
              </a:rPr>
              <a:t>,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Roboto Mono"/>
              </a:rPr>
              <a:t> </a:t>
            </a:r>
            <a:r>
              <a:rPr lang="en-US" sz="2400" b="0" i="0" dirty="0">
                <a:solidFill>
                  <a:srgbClr val="990055"/>
                </a:solidFill>
                <a:effectLst/>
                <a:latin typeface="Roboto Mono"/>
              </a:rPr>
              <a:t>5</a:t>
            </a:r>
            <a:r>
              <a:rPr lang="en-US" sz="2400" b="0" i="0" dirty="0">
                <a:solidFill>
                  <a:srgbClr val="999999"/>
                </a:solidFill>
                <a:effectLst/>
                <a:latin typeface="Roboto Mono"/>
              </a:rPr>
              <a:t>,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Roboto Mono"/>
              </a:rPr>
              <a:t> </a:t>
            </a:r>
            <a:r>
              <a:rPr lang="en-US" sz="2400" b="0" i="0" dirty="0">
                <a:solidFill>
                  <a:srgbClr val="990055"/>
                </a:solidFill>
                <a:effectLst/>
                <a:latin typeface="Roboto Mono"/>
              </a:rPr>
              <a:t>20</a:t>
            </a:r>
            <a:r>
              <a:rPr lang="en-US" sz="2400" b="0" i="0" dirty="0">
                <a:solidFill>
                  <a:srgbClr val="999999"/>
                </a:solidFill>
                <a:effectLst/>
                <a:latin typeface="Roboto Mono"/>
              </a:rPr>
              <a:t>,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Roboto Mono"/>
              </a:rPr>
              <a:t> </a:t>
            </a:r>
            <a:r>
              <a:rPr lang="en-US" sz="2400" b="0" i="0" dirty="0">
                <a:solidFill>
                  <a:srgbClr val="990055"/>
                </a:solidFill>
                <a:effectLst/>
                <a:latin typeface="Roboto Mono"/>
              </a:rPr>
              <a:t>21</a:t>
            </a:r>
            <a:r>
              <a:rPr lang="en-US" sz="2400" b="0" i="0" dirty="0">
                <a:solidFill>
                  <a:srgbClr val="999999"/>
                </a:solidFill>
                <a:effectLst/>
                <a:latin typeface="Roboto Mono"/>
              </a:rPr>
              <a:t>])))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73906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E840-0577-4BA6-A9E9-3CD2BC39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 и сортировка списков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0BB18-FF31-46AA-9437-6B2151D72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9764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Сортировка списка — базовая операция в Python. Если речь идет о списке чисел или строк, то процесс максимально простой. Подойдут встроенные функции sort и sorted.</a:t>
            </a:r>
          </a:p>
          <a:p>
            <a:pPr marL="0" indent="0" algn="just">
              <a:buNone/>
            </a:pPr>
            <a:r>
              <a:rPr lang="ru-RU" dirty="0"/>
              <a:t>	Но иногда имеется список кастомных объектов, сортировать которые нужно на основе значений одного из полей. В таком случае можно передать параметр </a:t>
            </a:r>
            <a:r>
              <a:rPr lang="ru-RU" b="1" dirty="0"/>
              <a:t>key</a:t>
            </a:r>
            <a:r>
              <a:rPr lang="ru-RU" dirty="0"/>
              <a:t> в sort или sorted. Он и будет являться функцией.</a:t>
            </a:r>
          </a:p>
          <a:p>
            <a:pPr marL="0" indent="0" algn="just">
              <a:buNone/>
            </a:pPr>
            <a:r>
              <a:rPr lang="ru-RU" dirty="0"/>
              <a:t>	Функция применяется ко всем элементам объекта, а возвращаемое значение — то, на основе чего выполнится сортировка.</a:t>
            </a:r>
          </a:p>
        </p:txBody>
      </p:sp>
    </p:spTree>
    <p:extLst>
      <p:ext uri="{BB962C8B-B14F-4D97-AF65-F5344CB8AC3E}">
        <p14:creationId xmlns:p14="http://schemas.microsoft.com/office/powerpoint/2010/main" val="404655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D967-D517-4295-ACF3-D186D46A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D9D77-C752-4A7C-9126-6394E01E7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что такое лямбда</a:t>
            </a:r>
          </a:p>
          <a:p>
            <a:r>
              <a:rPr lang="ru-RU" dirty="0"/>
              <a:t>Научиться сохранять лямбда-функции</a:t>
            </a:r>
          </a:p>
          <a:p>
            <a:r>
              <a:rPr lang="ru-RU" dirty="0"/>
              <a:t>Научиться применять лямбда-функции</a:t>
            </a:r>
          </a:p>
          <a:p>
            <a:r>
              <a:rPr lang="ru-RU" dirty="0"/>
              <a:t>Рассмотреть примеры использования лямбда-функций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048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E27C-962A-4337-89CA-80EE83173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Рассмотрим пример. Есть класс Employee.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70B80-DCE9-42A5-A757-DD2E678DE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82671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Теперь создадим экземпляры этого класса и добавим их в список.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Предположим, что мы хотим отсортировать его на основе поля age сотрудников.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9BBE6A-B211-411E-99B4-273D0C59F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96" y="1407613"/>
            <a:ext cx="3620005" cy="1219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59C4E0-7D13-4185-A1AE-98B416FDF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837" y="3428341"/>
            <a:ext cx="3836325" cy="131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95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E5D82-44B8-4FB7-B8CB-DB6F54446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516"/>
            <a:ext cx="10515600" cy="5599447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Вот что нужно сделать для этого: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	Лямбда-выражение было использовано в качестве параметра key вместо отдельного ее определения и затем передачи в функцию sort.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C655F-618F-498D-BD08-DC2EFFD4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005" y="1074821"/>
            <a:ext cx="4327990" cy="97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28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0211-EDA1-4D6B-AFEB-7C869F75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 слов о выражениях и инструкциях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A327A-037B-4C74-91D8-94DD4D386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Как уже упоминалось, лямбда могут иметь только одно выражение (expression) в теле.</a:t>
            </a:r>
          </a:p>
          <a:p>
            <a:pPr marL="0" indent="0" algn="just">
              <a:buNone/>
            </a:pPr>
            <a:r>
              <a:rPr lang="ru-RU" dirty="0"/>
              <a:t>	Обратите внимание, что речь идет не об инструкции (statement).</a:t>
            </a:r>
          </a:p>
          <a:p>
            <a:pPr marL="0" indent="0" algn="just">
              <a:buNone/>
            </a:pPr>
            <a:r>
              <a:rPr lang="ru-RU" dirty="0"/>
              <a:t>	Выражение и инструкции — две разные вещи, в которых часто путаются. В программировании инструкцией является строка кода, выполняющая что-то, но не генерирующая значение.</a:t>
            </a:r>
          </a:p>
        </p:txBody>
      </p:sp>
    </p:spTree>
    <p:extLst>
      <p:ext uri="{BB962C8B-B14F-4D97-AF65-F5344CB8AC3E}">
        <p14:creationId xmlns:p14="http://schemas.microsoft.com/office/powerpoint/2010/main" val="4201022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5DFF6-E890-475B-ACF4-A20DF789E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9388"/>
            <a:ext cx="10515600" cy="5967665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Например, инструкция if или циклы for и while являются примерами инструкций. Заменить инструкцию на значение попросту невозможно.</a:t>
            </a:r>
          </a:p>
          <a:p>
            <a:pPr marL="0" indent="0" algn="just">
              <a:buNone/>
            </a:pPr>
            <a:r>
              <a:rPr lang="ru-RU" dirty="0"/>
              <a:t>	А вот выражения — это значения. Запросто можно заменить все выражения в программе на значения, и программа продолжит работать корректно.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	Тело лямбда-функции должно являться выражением, поскольку его значение будет тем, что она вернет. Обязательно запомните это для работы с лямбда-функциями в будущем.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1480A-5CD6-46F6-A1EB-EE2C5C014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654" y="2995241"/>
            <a:ext cx="5134692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6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3D77-A8DC-46BB-BE68-39DF53CF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лямбда?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E904D-671D-4AE0-B4DE-AA6E6220C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Прежде чем переходить как разбору понятия лямбда в Python, попробуем понять, чем является обычная функция Python на более глубоком уровне.</a:t>
            </a:r>
          </a:p>
          <a:p>
            <a:pPr marL="0" indent="0" algn="just">
              <a:buNone/>
            </a:pPr>
            <a:r>
              <a:rPr lang="ru-RU" dirty="0"/>
              <a:t>	Для этого потребуется немного поменять направление мышление. Как вы знаете, все в Python является объектом.</a:t>
            </a:r>
          </a:p>
          <a:p>
            <a:pPr marL="0" indent="0" algn="just">
              <a:buNone/>
            </a:pPr>
            <a:r>
              <a:rPr lang="ru-R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5054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30B28-5893-4401-9ECD-515E713FA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3768"/>
            <a:ext cx="10515600" cy="5503195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Например, когда мы запускаем эту простейшую строку кода: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	Создается объект Python типа int, который сохраняет значение 5. x же является символом, который ссылается на объект.</a:t>
            </a:r>
          </a:p>
          <a:p>
            <a:pPr marL="0" indent="0" algn="just">
              <a:buNone/>
            </a:pPr>
            <a:r>
              <a:rPr lang="ru-RU" dirty="0"/>
              <a:t>	Теперь проверим тип x и адрес, на которой он ссылается. Это можно сделать с помощью встроенных функций type и id.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	В итоге x ссылается на объект типа int, а расположен он по адресу, который вернула функция id.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32241A-180C-405F-AD14-CE7E33C7D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031" y="1123926"/>
            <a:ext cx="1099937" cy="5210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092E51-80EC-4B3C-8A55-F390AE490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830" y="3425365"/>
            <a:ext cx="2146338" cy="16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7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4B0AD-6CD4-42CF-9E9F-BFB3E0CB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3558"/>
            <a:ext cx="10515600" cy="5583405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А что происходит при определении вот такой функции: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	Повторим упражнение и узнаем type и id объекта f.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453A9-0EF2-4164-9829-A4596C857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129" y="1070994"/>
            <a:ext cx="2619741" cy="962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9617F1-1170-4699-A5D9-ACA225752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286" y="2633792"/>
            <a:ext cx="2505425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6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74349-77E3-434B-955E-C38FF889E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5432"/>
            <a:ext cx="10515600" cy="5631531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Оказывается, в Python есть класс function, а только что определенная функция f — это его экземпляр. Так же как x был экземпляром класса integer. Другими словами, о функциях можно думать как о переменных. Разница лишь в том, что переменные хранят данные, а функции — код.</a:t>
            </a:r>
          </a:p>
          <a:p>
            <a:pPr marL="0" indent="0" algn="just">
              <a:buNone/>
            </a:pPr>
            <a:r>
              <a:rPr lang="ru-RU" dirty="0"/>
              <a:t>	Это же значит, что функции можно передать в качестве аргументов другим функциям или даже использовать их как тип возвращаемого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293664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324D5-597E-418D-9BB8-9A31F6F07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9388"/>
            <a:ext cx="10515600" cy="619225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Рассмотрим простой пример, где функция f передается другой функции.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	В Python есть еще одна встроенная функция, которая часто используется в заголовке for. Это функция enumerate(). Если range() позволяет получить только индексы элементов списка, то enumerate() – сразу индекс элемента и его значение.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72B94-D6CA-47BA-A50B-A2BAB84CB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471" y="1026429"/>
            <a:ext cx="363905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8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DF45E-ECC5-4ADE-B3B0-1A8B6D1E2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10515600" cy="569570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Итак, modify_list — это функция, которая принимает список L и функцию fn в качестве аргументов. Затем она перебирает список элемент за элементом и применяет функцию к каждому из них.</a:t>
            </a:r>
          </a:p>
          <a:p>
            <a:pPr marL="0" indent="0" algn="just">
              <a:buNone/>
            </a:pPr>
            <a:r>
              <a:rPr lang="ru-RU" dirty="0"/>
              <a:t>	Это общий способ изменения объектов списка, ведь он позволяет передать функцию, которая займется преобразованием. Так, если передать modify_list функцию f, то результатом станет список, где все значения будут возведены в квадрат.</a:t>
            </a:r>
          </a:p>
          <a:p>
            <a:pPr marL="0" indent="0" algn="just">
              <a:buNone/>
            </a:pPr>
            <a:r>
              <a:rPr lang="ru-RU" dirty="0"/>
              <a:t>	Но можно передать и любую другую, которая изменит оригинальный список другим способом. Это очень мощный инструмент.</a:t>
            </a:r>
          </a:p>
        </p:txBody>
      </p:sp>
    </p:spTree>
    <p:extLst>
      <p:ext uri="{BB962C8B-B14F-4D97-AF65-F5344CB8AC3E}">
        <p14:creationId xmlns:p14="http://schemas.microsoft.com/office/powerpoint/2010/main" val="429464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9EDC1-52A0-4052-AC38-AEC9C8197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516"/>
            <a:ext cx="10515600" cy="5599447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Теперь, когда с основами разобрались, стоит перейти к лямбда. Лямбда в Python — это просто еще один способ определения функции. Вот базовый синтаксис лямбда-функции в Python:</a:t>
            </a:r>
          </a:p>
          <a:p>
            <a:pPr marL="0" indent="0" algn="just">
              <a:buNone/>
            </a:pPr>
            <a:r>
              <a:rPr lang="ru-RU" dirty="0"/>
              <a:t>	Лямбда принимает любое количество аргументов (или ни одного), но состоит из одного выражения. Возвращаемое значение — значение, которому присвоена функция. Например, если нужно определить функцию f из примера выше, то это можно сделать вот так: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89B36-7E70-484B-B13C-49A2A7AD6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003" y="1782357"/>
            <a:ext cx="4573993" cy="4426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2A89BD-B333-4E23-A27F-16DDFEBA2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774" y="3879217"/>
            <a:ext cx="3990058" cy="132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04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1216</Words>
  <Application>Microsoft Office PowerPoint</Application>
  <PresentationFormat>Widescreen</PresentationFormat>
  <Paragraphs>101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Roboto Mono</vt:lpstr>
      <vt:lpstr>Office Theme</vt:lpstr>
      <vt:lpstr>Лямбда-функции в Python</vt:lpstr>
      <vt:lpstr>Цели:</vt:lpstr>
      <vt:lpstr>Что такое лямбда?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Лямбда с несколькими аргументами</vt:lpstr>
      <vt:lpstr>Лямбда-функция без аргументов</vt:lpstr>
      <vt:lpstr>Несколько лямбда-функций</vt:lpstr>
      <vt:lpstr>Примеры лямбда-функций</vt:lpstr>
      <vt:lpstr>Лямбда-функция и map</vt:lpstr>
      <vt:lpstr>PowerPoint Presentation</vt:lpstr>
      <vt:lpstr>Лямбда-функция и filter</vt:lpstr>
      <vt:lpstr>PowerPoint Presentation</vt:lpstr>
      <vt:lpstr>Лямбда-функция и сортировка списков</vt:lpstr>
      <vt:lpstr>Рассмотрим пример. Есть класс Employee.</vt:lpstr>
      <vt:lpstr>PowerPoint Presentation</vt:lpstr>
      <vt:lpstr>Пара слов о выражениях и инструкциях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Лямбда-функции в Python</dc:title>
  <dc:creator>Ivan Laptev</dc:creator>
  <cp:lastModifiedBy>Ivan Laptev</cp:lastModifiedBy>
  <cp:revision>10</cp:revision>
  <dcterms:created xsi:type="dcterms:W3CDTF">2023-04-06T09:35:20Z</dcterms:created>
  <dcterms:modified xsi:type="dcterms:W3CDTF">2023-04-07T13:31:24Z</dcterms:modified>
</cp:coreProperties>
</file>