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ru-B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583566-0851-4EDB-9DD5-7D53FF8DCA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A94208E-9671-4225-9ABF-2011B7797C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03F74DF-A7C0-4CD4-8E35-5CA47807E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AF17E-D2BE-47ED-A787-0EA8660867F4}" type="datetimeFigureOut">
              <a:rPr lang="ru-BY" smtClean="0"/>
              <a:t>23.03.2023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AD7D0F8-56D8-49F3-887A-BA6334553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E81C608-3890-4E2D-B054-16130DAB8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3BDEC-336D-4B19-A577-D9D38541BB0C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4015581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AC9F3A-9131-4160-8DAF-BE110C6AB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E7A3FE2-E57E-4CB3-999A-F7AE5D9BA5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1058CA8-3618-445C-8D1E-6DB0FB725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AF17E-D2BE-47ED-A787-0EA8660867F4}" type="datetimeFigureOut">
              <a:rPr lang="ru-BY" smtClean="0"/>
              <a:t>23.03.2023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5C420FA-76A3-4F9B-81D6-FA4CDB6E6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1DA3562-8BE4-4AFA-A16A-40E721659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3BDEC-336D-4B19-A577-D9D38541BB0C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837260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63F40B5-2C28-4573-B843-4EF1E14938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27BE6AC-7F17-4990-8CBE-784AD37A8D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E76B22D-1082-4E21-8385-96A113B67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AF17E-D2BE-47ED-A787-0EA8660867F4}" type="datetimeFigureOut">
              <a:rPr lang="ru-BY" smtClean="0"/>
              <a:t>23.03.2023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F68B22F-9734-4397-B85F-EBDB9C632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AD0B36B-60FC-4A5D-A013-94B3688E7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3BDEC-336D-4B19-A577-D9D38541BB0C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4159324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101E00-2FED-4F85-B145-1E134FDED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DB74A9-3A7F-4D65-ABD7-FF1BF959B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8A0D0FF-8BEB-44FA-B1DB-4743D02D5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AF17E-D2BE-47ED-A787-0EA8660867F4}" type="datetimeFigureOut">
              <a:rPr lang="ru-BY" smtClean="0"/>
              <a:t>23.03.2023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93136D9-31DA-4B0C-A6DA-A2B8AC525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966D32B-0A27-4229-8096-94D7799FC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3BDEC-336D-4B19-A577-D9D38541BB0C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784696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D20723-3B2B-4C14-9729-E373FD0C4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A939451-A42D-45E1-BB55-1F68D3DFE1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372DBDF-4D0F-4EC2-A677-B1522D541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AF17E-D2BE-47ED-A787-0EA8660867F4}" type="datetimeFigureOut">
              <a:rPr lang="ru-BY" smtClean="0"/>
              <a:t>23.03.2023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12108B8-F7C6-43C1-814D-E9166AFA4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A450588-1D39-4EB3-A3E0-A5BCF608D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3BDEC-336D-4B19-A577-D9D38541BB0C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694891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82C152-B10F-45D5-AD5B-455AE0634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60C51F-6E70-4D26-9698-EAE76E5519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B1F9DCC-291C-4592-A075-2BDD878EF9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7DB4681-159C-4F2D-8218-27E6A5A74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AF17E-D2BE-47ED-A787-0EA8660867F4}" type="datetimeFigureOut">
              <a:rPr lang="ru-BY" smtClean="0"/>
              <a:t>23.03.2023</a:t>
            </a:fld>
            <a:endParaRPr lang="ru-BY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9CDA516-FF4D-4661-B0C4-315E73FE3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5FF7352-D883-4584-816D-5716665BA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3BDEC-336D-4B19-A577-D9D38541BB0C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175773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185EB5-C01B-4DEE-846D-9EDEBB6C6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114AFE8-89BB-4B10-BB51-37EAD1C1C2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0C45796-53AD-4DD4-A60D-38FF5DF627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51C4C14-9582-4EB9-B2AA-4D367F7023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22E3982-A4F7-42AE-8697-BE6F85FB42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111D6C6-7D2F-4B04-AA94-60EF50452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AF17E-D2BE-47ED-A787-0EA8660867F4}" type="datetimeFigureOut">
              <a:rPr lang="ru-BY" smtClean="0"/>
              <a:t>23.03.2023</a:t>
            </a:fld>
            <a:endParaRPr lang="ru-BY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C497EA0-3964-420E-A7A1-C9D8A3A04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881D290-D9B2-4E4F-BF4E-EBD0A79E1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3BDEC-336D-4B19-A577-D9D38541BB0C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873850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E29939-E6DE-4FBA-A588-14F4C86C0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7B61866-40E2-461E-AE1A-81C66BB9D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AF17E-D2BE-47ED-A787-0EA8660867F4}" type="datetimeFigureOut">
              <a:rPr lang="ru-BY" smtClean="0"/>
              <a:t>23.03.2023</a:t>
            </a:fld>
            <a:endParaRPr lang="ru-BY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5A81053-A2C5-483D-BD95-C97D3B436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C28DA67-5CC1-4539-A3D8-4A4F9514D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3BDEC-336D-4B19-A577-D9D38541BB0C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4265056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D9B3C90-077D-4606-9CCA-D9AFF775D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AF17E-D2BE-47ED-A787-0EA8660867F4}" type="datetimeFigureOut">
              <a:rPr lang="ru-BY" smtClean="0"/>
              <a:t>23.03.2023</a:t>
            </a:fld>
            <a:endParaRPr lang="ru-BY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78DBF78-356F-4BBD-B270-D3A8D455B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6956C33-024D-4F8F-A6B7-D37064E7E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3BDEC-336D-4B19-A577-D9D38541BB0C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517850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00BF91-8F4C-488C-826F-DC400AB96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65CCAC1-ABE3-4D20-840E-14DC4843D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285813C-A8D8-4AB2-A86C-538CA1D7A6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33F63A7-4247-4D62-8C40-B8B686FD5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AF17E-D2BE-47ED-A787-0EA8660867F4}" type="datetimeFigureOut">
              <a:rPr lang="ru-BY" smtClean="0"/>
              <a:t>23.03.2023</a:t>
            </a:fld>
            <a:endParaRPr lang="ru-BY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99E880A-4052-4EF7-9A15-04FD3B161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FF995A1-8DBF-4768-AD59-0A466AB16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3BDEC-336D-4B19-A577-D9D38541BB0C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97534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498115-23C2-4384-A587-633695E2C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979ECC6-805C-495F-AB11-25EAE315BC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BY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7BCF411-D343-4470-A16F-49F0457E5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AD3295B-C0AD-4307-B609-FEBE043DB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AF17E-D2BE-47ED-A787-0EA8660867F4}" type="datetimeFigureOut">
              <a:rPr lang="ru-BY" smtClean="0"/>
              <a:t>23.03.2023</a:t>
            </a:fld>
            <a:endParaRPr lang="ru-BY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4C926D2-4705-4C85-9FA3-C43EB70F5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E661E3B-5666-430A-9A28-72FB50947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3BDEC-336D-4B19-A577-D9D38541BB0C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661151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3CF466-CAC5-4D92-8141-1ECA375E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A9E29BC-29CC-4FEC-A7C1-A493004B73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A3FC76F-7CBA-4D93-99EE-F4A881A3CE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FAF17E-D2BE-47ED-A787-0EA8660867F4}" type="datetimeFigureOut">
              <a:rPr lang="ru-BY" smtClean="0"/>
              <a:t>23.03.2023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D3D907D-0F38-4364-B4CD-B5030A822A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F2FB412-5041-4D54-BBD1-E0503FA3AE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3BDEC-336D-4B19-A577-D9D38541BB0C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546408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B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102051-D0D7-49F0-BE44-9F399C8065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ООП на </a:t>
            </a:r>
            <a:r>
              <a:rPr lang="en-US" dirty="0"/>
              <a:t>Python</a:t>
            </a:r>
            <a:endParaRPr lang="ru-BY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8DBEA96-11DB-47A7-A6A7-5DBCD98074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884673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2FEF77-02AE-424D-BA86-76EADEFF3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Статические и классовые методы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4EBFADF-EFC0-4F39-9A82-4CC480AA0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	Для создания статических методов в Python предназначен декоратор @staticmethod. У них нет обязательных параметров-ссылок вроде </a:t>
            </a:r>
            <a:r>
              <a:rPr lang="ru-RU" dirty="0" err="1"/>
              <a:t>self</a:t>
            </a:r>
            <a:r>
              <a:rPr lang="ru-RU" dirty="0"/>
              <a:t>. Доступ к таким методам можно получить как из экземпляра класса, так и из самого  класса:</a:t>
            </a:r>
            <a:endParaRPr lang="ru-BY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818FFD2-279D-4474-BAC6-EA324E84D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2434" y="3660966"/>
            <a:ext cx="4387132" cy="2980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663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AFD9673-FC36-4BBE-90B6-A04C2C529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21255"/>
            <a:ext cx="10515600" cy="5615489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/>
              <a:t>	Еще есть так называемые методы классов. Они аналогичны методам экземпляров, но выполняются не в контексте объекта, а в контексте самого класса  (классы – это тоже объекты). Такие методы создаются с помощью декоратора @classmethod и требуют обязательную ссылку на класс (</a:t>
            </a:r>
            <a:r>
              <a:rPr lang="ru-RU" dirty="0" err="1"/>
              <a:t>cls</a:t>
            </a:r>
            <a:r>
              <a:rPr lang="ru-RU" dirty="0"/>
              <a:t>).</a:t>
            </a:r>
            <a:endParaRPr lang="ru-BY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C49FCF0-8937-4A7B-8ABA-CE5656E00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7359" y="2742340"/>
            <a:ext cx="7337282" cy="2471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763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DF5DE8-0FA0-46D1-A3A5-7C48F6D9D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Специальные методы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7EE2CEF-79F3-404C-BA35-91986B521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/>
              <a:t>	С инициализатором объектов __</a:t>
            </a:r>
            <a:r>
              <a:rPr lang="ru-RU" dirty="0" err="1"/>
              <a:t>init</a:t>
            </a:r>
            <a:r>
              <a:rPr lang="ru-RU" dirty="0"/>
              <a:t>__ вы уже знакомы. Кроме него есть еще и метод __</a:t>
            </a:r>
            <a:r>
              <a:rPr lang="ru-RU" dirty="0" err="1"/>
              <a:t>new</a:t>
            </a:r>
            <a:r>
              <a:rPr lang="ru-RU" dirty="0"/>
              <a:t>__, который непосредственно создает новый экземпляр класса. Первым параметром он принимает ссылку на сам класс:</a:t>
            </a:r>
            <a:endParaRPr lang="ru-BY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096668C-2ED2-471F-9D48-E95103CD7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122" y="3429000"/>
            <a:ext cx="5333755" cy="3435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304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2CCBF04-9843-45F5-95F2-7DE5CABB0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9811"/>
            <a:ext cx="10515600" cy="548715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ru-RU" dirty="0"/>
              <a:t>Метод __</a:t>
            </a:r>
            <a:r>
              <a:rPr lang="ru-RU" dirty="0" err="1"/>
              <a:t>new</a:t>
            </a:r>
            <a:r>
              <a:rPr lang="ru-RU" dirty="0"/>
              <a:t>__ может быть очень полезен для решения ряда задач, например, создания </a:t>
            </a:r>
            <a:r>
              <a:rPr lang="ru-RU" dirty="0" err="1"/>
              <a:t>иммутабельных</a:t>
            </a:r>
            <a:r>
              <a:rPr lang="ru-RU" dirty="0"/>
              <a:t> объектов или реализации паттерна </a:t>
            </a:r>
            <a:r>
              <a:rPr lang="ru-RU" dirty="0" err="1"/>
              <a:t>Синглтон</a:t>
            </a:r>
            <a:r>
              <a:rPr lang="ru-RU" dirty="0"/>
              <a:t>:</a:t>
            </a:r>
            <a:endParaRPr lang="ru-BY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FB39A51-649A-4175-839F-5D084FD0B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483" y="2103045"/>
            <a:ext cx="6229034" cy="4353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0742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AB6F468-CCFC-4882-A7A6-7634D82B2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7304"/>
            <a:ext cx="10515600" cy="612808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ru-RU" dirty="0"/>
              <a:t>В Python вы можете поучаствовать не только в создании объекта, но и в его удалении. Специально для этого предназначен метод-деструктор __</a:t>
            </a:r>
            <a:r>
              <a:rPr lang="ru-RU" dirty="0" err="1"/>
              <a:t>del</a:t>
            </a:r>
            <a:r>
              <a:rPr lang="ru-RU" dirty="0"/>
              <a:t>__.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ru-RU" dirty="0"/>
              <a:t>На практике деструктор используется редко, в основном для тех ресурсов, которые требуют явного освобождения памяти при удалении объекта. Не следует совершать в нем сложные вычисления.</a:t>
            </a:r>
            <a:endParaRPr lang="ru-BY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1968E70-0606-4628-9221-1E6A9BC48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2028" y="1789243"/>
            <a:ext cx="8367943" cy="3022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6315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5AAABE-14D0-47DC-9CDD-481C7CBB6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Объект как функция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31B226-1A8C-4D53-BD80-7DF36F24B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	</a:t>
            </a:r>
            <a:r>
              <a:rPr lang="ru-RU" dirty="0"/>
              <a:t>Объект класса может имитировать стандартную функцию, то есть при желании его можно "вызвать" с параметрами. За эту возможность отвечает специальный метод __</a:t>
            </a:r>
            <a:r>
              <a:rPr lang="ru-RU" dirty="0" err="1"/>
              <a:t>call</a:t>
            </a:r>
            <a:r>
              <a:rPr lang="ru-RU" dirty="0"/>
              <a:t>__:</a:t>
            </a:r>
            <a:endParaRPr lang="ru-BY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22C818E-4DA1-4146-8D65-332D8D3C21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0470" y="3120884"/>
            <a:ext cx="5551060" cy="337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9789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3C9939-2343-4C30-9202-D25D8BD34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Имитация контейнеров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E092EE-DB2C-44C5-BA23-4C80C28AD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	</a:t>
            </a:r>
            <a:r>
              <a:rPr lang="ru-RU" dirty="0"/>
              <a:t>Вы знакомы с функцией </a:t>
            </a:r>
            <a:r>
              <a:rPr lang="ru-RU" dirty="0" err="1"/>
              <a:t>len</a:t>
            </a:r>
            <a:r>
              <a:rPr lang="ru-RU" dirty="0"/>
              <a:t>(), которая умеет вычислять длину списков значений?</a:t>
            </a: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	</a:t>
            </a:r>
            <a:r>
              <a:rPr lang="ru-RU" dirty="0"/>
              <a:t>Но для объектов вашего пользовательского класса это не пройдет: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endParaRPr lang="ru-BY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505F929-ED38-468B-9F68-04BFC3740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6931" y="2695073"/>
            <a:ext cx="5138137" cy="117887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52E760B-C056-4DE0-A10B-1E006162D4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6215" y="4709908"/>
            <a:ext cx="3919570" cy="2148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2554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94F87038-7ED8-40F1-9015-46B41D7B3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1474"/>
            <a:ext cx="10515600" cy="561548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ru-RU" dirty="0"/>
              <a:t>Этот код выдаст ошибку </a:t>
            </a:r>
            <a:r>
              <a:rPr lang="ru-RU" dirty="0" err="1"/>
              <a:t>object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 </a:t>
            </a:r>
            <a:r>
              <a:rPr lang="ru-RU" dirty="0" err="1"/>
              <a:t>type</a:t>
            </a:r>
            <a:r>
              <a:rPr lang="ru-RU" dirty="0"/>
              <a:t> 'Collection' </a:t>
            </a:r>
            <a:r>
              <a:rPr lang="ru-RU" dirty="0" err="1"/>
              <a:t>has</a:t>
            </a:r>
            <a:r>
              <a:rPr lang="ru-RU" dirty="0"/>
              <a:t> </a:t>
            </a:r>
            <a:r>
              <a:rPr lang="ru-RU" dirty="0" err="1"/>
              <a:t>no</a:t>
            </a:r>
            <a:r>
              <a:rPr lang="ru-RU" dirty="0"/>
              <a:t> </a:t>
            </a:r>
            <a:r>
              <a:rPr lang="ru-RU" dirty="0" err="1"/>
              <a:t>len</a:t>
            </a:r>
            <a:r>
              <a:rPr lang="ru-RU" dirty="0"/>
              <a:t>(). Интерпретатор просто не понимает, как ему посчитать длину </a:t>
            </a:r>
            <a:r>
              <a:rPr lang="ru-RU" dirty="0" err="1"/>
              <a:t>collection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/>
              <a:t>Решить эту проблему поможет специальный метод __</a:t>
            </a:r>
            <a:r>
              <a:rPr lang="ru-RU" dirty="0" err="1"/>
              <a:t>len</a:t>
            </a:r>
            <a:r>
              <a:rPr lang="ru-RU" dirty="0"/>
              <a:t>__:</a:t>
            </a:r>
            <a:endParaRPr lang="ru-BY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1B0EEFE-71C6-48C0-8F8E-A87E67007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1822" y="2394629"/>
            <a:ext cx="5008355" cy="3573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7433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09416AB6-94A0-4489-AC1C-3AC389E4A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37937"/>
            <a:ext cx="10515600" cy="543902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ru-RU" dirty="0" err="1"/>
              <a:t>ожно</a:t>
            </a:r>
            <a:r>
              <a:rPr lang="ru-RU" dirty="0"/>
              <a:t> работать с объектом как с коллекцией значений, определив для него интерфейс классического списка с помощью специальных методов:</a:t>
            </a:r>
            <a:endParaRPr lang="en-US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__</a:t>
            </a:r>
            <a:r>
              <a:rPr lang="ru-RU" dirty="0" err="1"/>
              <a:t>getItem</a:t>
            </a:r>
            <a:r>
              <a:rPr lang="ru-RU" dirty="0"/>
              <a:t>__ – реализация синтаксиса </a:t>
            </a:r>
            <a:r>
              <a:rPr lang="ru-RU" dirty="0" err="1"/>
              <a:t>obj</a:t>
            </a:r>
            <a:r>
              <a:rPr lang="ru-RU" dirty="0"/>
              <a:t>[</a:t>
            </a:r>
            <a:r>
              <a:rPr lang="ru-RU" dirty="0" err="1"/>
              <a:t>key</a:t>
            </a:r>
            <a:r>
              <a:rPr lang="ru-RU" dirty="0"/>
              <a:t>], получение значения по ключу;</a:t>
            </a:r>
          </a:p>
          <a:p>
            <a:pPr marL="0" indent="0">
              <a:buNone/>
            </a:pPr>
            <a:r>
              <a:rPr lang="ru-RU" dirty="0"/>
              <a:t>__</a:t>
            </a:r>
            <a:r>
              <a:rPr lang="ru-RU" dirty="0" err="1"/>
              <a:t>setItem</a:t>
            </a:r>
            <a:r>
              <a:rPr lang="ru-RU" dirty="0"/>
              <a:t>__ – установка значения для ключа;</a:t>
            </a:r>
          </a:p>
          <a:p>
            <a:pPr marL="0" indent="0">
              <a:buNone/>
            </a:pPr>
            <a:r>
              <a:rPr lang="ru-RU" dirty="0"/>
              <a:t>__</a:t>
            </a:r>
            <a:r>
              <a:rPr lang="ru-RU" dirty="0" err="1"/>
              <a:t>delItem</a:t>
            </a:r>
            <a:r>
              <a:rPr lang="ru-RU" dirty="0"/>
              <a:t>__ – удаление значения;</a:t>
            </a:r>
          </a:p>
          <a:p>
            <a:pPr marL="0" indent="0">
              <a:buNone/>
            </a:pPr>
            <a:r>
              <a:rPr lang="ru-RU" dirty="0"/>
              <a:t>__</a:t>
            </a:r>
            <a:r>
              <a:rPr lang="ru-RU" dirty="0" err="1"/>
              <a:t>contains</a:t>
            </a:r>
            <a:r>
              <a:rPr lang="ru-RU" dirty="0"/>
              <a:t>__ – проверка наличия значения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1383768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DF04C1-7D2C-41CA-A504-612853ACB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96498F-DD5F-4A2D-95FC-FFE5D63D0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	https://proglib.io/p/python-oop</a:t>
            </a:r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741276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283B85-8043-410D-9521-383DB55EA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Цели: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E8232D-A5E5-49E8-876D-4182E5080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Изучить, что такое ООП</a:t>
            </a:r>
          </a:p>
          <a:p>
            <a:r>
              <a:rPr lang="ru-RU" dirty="0"/>
              <a:t>Изучить принципы ООП</a:t>
            </a:r>
          </a:p>
          <a:p>
            <a:r>
              <a:rPr lang="ru-RU" dirty="0"/>
              <a:t>Изучить что такое методы и поля</a:t>
            </a:r>
          </a:p>
          <a:p>
            <a:r>
              <a:rPr lang="ru-RU" dirty="0"/>
              <a:t>Научиться создавать классы и объекты</a:t>
            </a:r>
          </a:p>
        </p:txBody>
      </p:sp>
    </p:spTree>
    <p:extLst>
      <p:ext uri="{BB962C8B-B14F-4D97-AF65-F5344CB8AC3E}">
        <p14:creationId xmlns:p14="http://schemas.microsoft.com/office/powerpoint/2010/main" val="1850886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7C13CC-05DA-4EE0-842C-5BE96721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558" y="236788"/>
            <a:ext cx="10515600" cy="1325563"/>
          </a:xfrm>
        </p:spPr>
        <p:txBody>
          <a:bodyPr/>
          <a:lstStyle/>
          <a:p>
            <a:r>
              <a:rPr lang="ru-RU" dirty="0"/>
              <a:t>Объектно-ориентированная парадигма имеет несколько принципов: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4B7410E-04A0-4D4B-BB00-28EF6342B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90688"/>
            <a:ext cx="12192000" cy="5167311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ru-RU" dirty="0"/>
              <a:t>	Данные структурируются в виде объектов, каждый из которых имеет определенный тип, то есть принадлежит к какому-либо классу.</a:t>
            </a:r>
          </a:p>
          <a:p>
            <a:pPr marL="0" indent="0" algn="just">
              <a:buNone/>
            </a:pPr>
            <a:r>
              <a:rPr lang="ru-RU" dirty="0"/>
              <a:t>Классы – результат формализации решаемой задачи, выделения главных ее аспектов.</a:t>
            </a:r>
          </a:p>
          <a:p>
            <a:pPr marL="0" indent="0" algn="just">
              <a:buNone/>
            </a:pPr>
            <a:r>
              <a:rPr lang="ru-RU" dirty="0"/>
              <a:t>Внутри объекта инкапсулируется логика работы с относящейся к нему информацией.</a:t>
            </a:r>
          </a:p>
          <a:p>
            <a:pPr marL="0" indent="0" algn="just">
              <a:buNone/>
            </a:pPr>
            <a:r>
              <a:rPr lang="ru-RU" dirty="0"/>
              <a:t>Объекты в программе взаимодействуют друг с другом, обмениваются запросами и ответами.</a:t>
            </a:r>
          </a:p>
          <a:p>
            <a:pPr marL="0" indent="0" algn="just">
              <a:buNone/>
            </a:pPr>
            <a:r>
              <a:rPr lang="ru-RU" dirty="0"/>
              <a:t>При этом объекты одного типа сходным образом отвечают на одни и те же запросы.</a:t>
            </a:r>
          </a:p>
          <a:p>
            <a:pPr marL="0" indent="0" algn="just">
              <a:buNone/>
            </a:pPr>
            <a:r>
              <a:rPr lang="ru-RU" dirty="0"/>
              <a:t>Объекты могут организовываться в более сложные структуры, например, включать другие объекты или наследовать от одного или нескольких объектов.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1610063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BE39B94-F9E4-4066-9E5A-AA1F37220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9600"/>
            <a:ext cx="10515600" cy="5567363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/>
              <a:t>	Язык Python – типичный представитель ООП-семейства, обладающий элегантной и мощной объектной моделью. В этом языке от объектов никуда не спрятаться (ведь даже числа являются ими), поэтому давайте разбираться, как это все реализовано.</a:t>
            </a:r>
            <a:endParaRPr lang="ru-BY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7B5BA0A-0087-4308-A867-3548694F2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4502" y="2492000"/>
            <a:ext cx="6062996" cy="114955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F591235-5F55-43CC-BFB5-3786946EA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6950" y="3962196"/>
            <a:ext cx="7098099" cy="962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540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6067FC5F-6241-41B8-A82D-2ED8BC311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2316"/>
            <a:ext cx="10515600" cy="5294647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Создание полей: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Создание методов:</a:t>
            </a:r>
            <a:endParaRPr lang="ru-BY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46897B7-35B8-4FF9-9378-8C1C21BD5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7665" y="1507957"/>
            <a:ext cx="5556669" cy="162832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5A87942-0AE2-470E-8168-63D0C69E72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7665" y="4316180"/>
            <a:ext cx="5494304" cy="1659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654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E087E73-D3B4-4248-BAD3-B4A1ACA76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7305"/>
            <a:ext cx="10515600" cy="567965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	Обратите внимание на первый аргумент – </a:t>
            </a:r>
            <a:r>
              <a:rPr lang="ru-RU" dirty="0" err="1"/>
              <a:t>self</a:t>
            </a:r>
            <a:r>
              <a:rPr lang="ru-RU" dirty="0"/>
              <a:t> – общепринятое имя для ссылки на объект, в контексте которого вызывается метод. Этот параметр обязателен и отличает метод класса от обычной функции.</a:t>
            </a:r>
          </a:p>
          <a:p>
            <a:pPr marL="0" indent="0">
              <a:buNone/>
            </a:pPr>
            <a:r>
              <a:rPr lang="ru-RU" dirty="0"/>
              <a:t>	Все пользовательские атрибуты сохраняются в атрибуте __</a:t>
            </a:r>
            <a:r>
              <a:rPr lang="ru-RU" dirty="0" err="1"/>
              <a:t>dict</a:t>
            </a:r>
            <a:r>
              <a:rPr lang="ru-RU" dirty="0"/>
              <a:t>__, который является словарем.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1365427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9D3618-1BE1-4D00-9212-B6282FBA4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Экземпляры классов (объекты)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7D3C87-F317-4E33-8E5F-CE244A42B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84659"/>
            <a:ext cx="8502316" cy="4908215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/>
              <a:t>	</a:t>
            </a:r>
            <a:r>
              <a:rPr lang="ru-RU" dirty="0" err="1"/>
              <a:t>Инстанцировать</a:t>
            </a:r>
            <a:r>
              <a:rPr lang="ru-RU" dirty="0"/>
              <a:t> класс в Python тоже очень просто:</a:t>
            </a:r>
            <a:endParaRPr lang="ru-BY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14E3774-C7C2-4613-B3FA-EA285F8E9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907" y="2046467"/>
            <a:ext cx="3497724" cy="308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133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D75136-4848-4032-AEF7-A7E10D897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Конструктор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A58107-B872-42F4-90AF-B3D54FED9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/>
              <a:t>	Можно создавать разные инстансы одного класса с заранее заданными параметрами с помощью инициализатора (специальный метод __</a:t>
            </a:r>
            <a:r>
              <a:rPr lang="ru-RU" dirty="0" err="1"/>
              <a:t>init</a:t>
            </a:r>
            <a:r>
              <a:rPr lang="ru-RU" dirty="0"/>
              <a:t>__). Для примера возьмем класс Point (точка пространства), объекты которого должны иметь определенные координаты:</a:t>
            </a:r>
            <a:endParaRPr lang="ru-BY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5860594-8649-43F8-920C-5A59F68E8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9661" y="4096630"/>
            <a:ext cx="4672678" cy="2396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249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7A59F3-9CF9-4464-8EC5-20CE40AFF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Динамическое изменение класса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D6B718-28FD-4EF7-925E-7147F5605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	Можно обойтись даже без определения атрибутов и методов: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	Кажется, этот класс совершенно бесполезен? Отнюдь. Классы в Python могут динамически изменяться после определения:</a:t>
            </a:r>
            <a:endParaRPr lang="ru-BY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58E0DBD-11F3-44E1-AA29-96C73AA41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3390" y="2297740"/>
            <a:ext cx="3705219" cy="95880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B5559EE-09B9-491D-A9ED-B3E7E89155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1947" y="4001294"/>
            <a:ext cx="3776662" cy="285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53416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668</Words>
  <Application>Microsoft Office PowerPoint</Application>
  <PresentationFormat>Широкоэкранный</PresentationFormat>
  <Paragraphs>62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Тема Office</vt:lpstr>
      <vt:lpstr>ООП на Python</vt:lpstr>
      <vt:lpstr>Цели:</vt:lpstr>
      <vt:lpstr>Объектно-ориентированная парадигма имеет несколько принципов:</vt:lpstr>
      <vt:lpstr>Презентация PowerPoint</vt:lpstr>
      <vt:lpstr>Презентация PowerPoint</vt:lpstr>
      <vt:lpstr>Презентация PowerPoint</vt:lpstr>
      <vt:lpstr>Экземпляры классов (объекты)</vt:lpstr>
      <vt:lpstr>Конструктор</vt:lpstr>
      <vt:lpstr>Динамическое изменение класса</vt:lpstr>
      <vt:lpstr>Статические и классовые методы</vt:lpstr>
      <vt:lpstr>Презентация PowerPoint</vt:lpstr>
      <vt:lpstr>Специальные методы</vt:lpstr>
      <vt:lpstr>Презентация PowerPoint</vt:lpstr>
      <vt:lpstr>Презентация PowerPoint</vt:lpstr>
      <vt:lpstr>Объект как функция</vt:lpstr>
      <vt:lpstr>Имитация контейнеров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ООП на Python</dc:title>
  <dc:creator>Ivan Laptev</dc:creator>
  <cp:lastModifiedBy>Ivan Laptev</cp:lastModifiedBy>
  <cp:revision>9</cp:revision>
  <dcterms:created xsi:type="dcterms:W3CDTF">2023-03-23T05:58:42Z</dcterms:created>
  <dcterms:modified xsi:type="dcterms:W3CDTF">2023-03-23T07:26:28Z</dcterms:modified>
</cp:coreProperties>
</file>