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4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43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8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7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E9E314E-1D5A-4BB4-9A11-18743E2CA8B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D4C041-3C30-4321-B7B3-D15E1E17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B9A81-45BE-42EB-B7C7-F14A76461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Условные операторы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22FC0F-D4A9-4A84-945E-C09D86A0C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3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801E-CB54-4FDD-B3EF-30C74B58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Ниже приведена таблица истинности для логических операций.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8843F7-F075-4071-B3DB-D3F206CC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04" y="2555957"/>
            <a:ext cx="7588592" cy="31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число, а затем выводит сообщение, является ли число четным или нечетным.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7918F4-BD8C-48CC-A015-F6619B57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02" y="3429000"/>
            <a:ext cx="6135195" cy="23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его возраст и выдает сообщение, может ли он голосовать или нет.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1E2995-AD9E-4ADC-BBA3-79483830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9" y="3833817"/>
            <a:ext cx="8023211" cy="2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3.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его имя и выводит приветственное сообщение в зависимости от введенного имени.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4475A-47B4-427F-872A-DD4507FF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21" y="3507434"/>
            <a:ext cx="4825957" cy="28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4.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два числа и выводит наибольшее из них.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342F00-3F79-43CC-821E-27CB0656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49" y="3962283"/>
            <a:ext cx="6049572" cy="21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5.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его текущий балл за курс и выдает сообщение о его текущей оценке. Оценки выставляются по следующей шкале: 90-100 - A, 80-89 - B, 70-79 - C, 60-69 - D, ниже 60 - F.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6E1A9-6421-40C7-87F1-CF8F21C3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806628"/>
            <a:ext cx="452500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6.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64453"/>
            <a:ext cx="9872871" cy="4038600"/>
          </a:xfrm>
        </p:spPr>
        <p:txBody>
          <a:bodyPr/>
          <a:lstStyle/>
          <a:p>
            <a:pPr marL="45720" indent="0" algn="just">
              <a:buNone/>
            </a:pP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Напишите программу, которая запрашивает у пользователя его год рождения и выдает сообщение о его возрастной группе. Возрастные группы выглядят так: до 18 лет - подросток, от 18 до 25 лет - молодой взрослый, от 25 до 40 лет - взрослый, старше 40 лет - пожилой.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2DFB43-308F-4584-8EFD-2EC62946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76" y="3783753"/>
            <a:ext cx="553479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A5E0F-C94B-465E-9431-D2FFFD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4933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7.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6BFE-FB02-49A2-A821-4994310A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2800" dirty="0">
                <a:solidFill>
                  <a:schemeClr val="tx1"/>
                </a:solidFill>
              </a:rPr>
              <a:t>	Напишите программу, которая запрашивает у пользователя его текущий баланс на счете и выдает сообщение о его доступном кредите. Если баланс меньше или равен нулю, то кредита нет, иначе доступный кредит вычисляется как половина баланса.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F9340B-DC6C-435A-8041-3A66711C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73" y="4400313"/>
            <a:ext cx="518232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C7469-021D-45EF-AA70-154C4463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9E7E0-F234-44EC-9DAE-8879AC7A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Повторить изученное на прошлом занятии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Изучить понятие условных операторов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Изучить операции сравнения</a:t>
            </a:r>
          </a:p>
          <a:p>
            <a:r>
              <a:rPr lang="ru-RU" sz="2800" dirty="0">
                <a:solidFill>
                  <a:schemeClr val="tx1"/>
                </a:solidFill>
              </a:rPr>
              <a:t>Научиться применять условные операторы и операции сравнения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C97B4-6ECA-4954-A0F7-626F26E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 прошлом занятии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0170C-8B30-4D7F-B384-255232EA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9533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Что такое </a:t>
            </a:r>
            <a:r>
              <a:rPr lang="en-US" sz="2800" dirty="0">
                <a:solidFill>
                  <a:schemeClr val="tx1"/>
                </a:solidFill>
              </a:rPr>
              <a:t>Python</a:t>
            </a:r>
            <a:r>
              <a:rPr lang="ru-RU" sz="2800" dirty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Какие особенности вы запомнили?</a:t>
            </a:r>
          </a:p>
          <a:p>
            <a:r>
              <a:rPr lang="ru-RU" sz="2800" dirty="0">
                <a:solidFill>
                  <a:schemeClr val="tx1"/>
                </a:solidFill>
              </a:rPr>
              <a:t>Как называлось </a:t>
            </a:r>
            <a:r>
              <a:rPr lang="en-US" sz="2800" dirty="0">
                <a:solidFill>
                  <a:schemeClr val="tx1"/>
                </a:solidFill>
              </a:rPr>
              <a:t>IDE</a:t>
            </a:r>
            <a:r>
              <a:rPr lang="ru-RU" sz="2800" dirty="0">
                <a:solidFill>
                  <a:schemeClr val="tx1"/>
                </a:solidFill>
              </a:rPr>
              <a:t> в котором вы писали код?</a:t>
            </a:r>
          </a:p>
          <a:p>
            <a:r>
              <a:rPr lang="ru-RU" sz="2800" dirty="0">
                <a:solidFill>
                  <a:schemeClr val="tx1"/>
                </a:solidFill>
              </a:rPr>
              <a:t>Как называется функция которая считывает информацию с клавиатуры?</a:t>
            </a:r>
          </a:p>
          <a:p>
            <a:r>
              <a:rPr lang="ru-RU" sz="2800" dirty="0">
                <a:solidFill>
                  <a:schemeClr val="tx1"/>
                </a:solidFill>
              </a:rPr>
              <a:t>Как называется функция которая выводит информацию в консоль?</a:t>
            </a:r>
          </a:p>
          <a:p>
            <a:r>
              <a:rPr lang="ru-RU" sz="2800" dirty="0">
                <a:solidFill>
                  <a:schemeClr val="tx1"/>
                </a:solidFill>
              </a:rPr>
              <a:t>Что обязательно должно быть после каждой функции?</a:t>
            </a:r>
            <a:br>
              <a:rPr lang="ru-RU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8BA29C-F9B9-40AE-8F3A-B6B90D4C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404533"/>
            <a:ext cx="9872871" cy="2048934"/>
          </a:xfrm>
        </p:spPr>
        <p:txBody>
          <a:bodyPr/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На прошлом занятии мы делали программы которые выполнялись полностью сверху в низ. Но иногда нам необходимо, чтобы программы в зависимости от какого-то условия меняла своё поведение. В таком случае используется условный оператор.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6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85A5-73C9-42D9-A375-DFB4DCF5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же такое условный оператор?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64244-76AA-4832-A911-B8A4A775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	Условный оператор предназначен для выбора к исполнению одного из возможных действий в зависимости от некоторого условия.</a:t>
            </a:r>
          </a:p>
        </p:txBody>
      </p:sp>
      <p:pic>
        <p:nvPicPr>
          <p:cNvPr id="1026" name="Picture 2" descr="Ветвление. Условный оператор. Урок 7 курса &quot;Python. Введение в  программирование&quot;">
            <a:extLst>
              <a:ext uri="{FF2B5EF4-FFF2-40B4-BE49-F238E27FC236}">
                <a16:creationId xmlns:a16="http://schemas.microsoft.com/office/drawing/2014/main" id="{20D5CC46-1AC2-43E9-871E-631335684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7" r="8110" b="3724"/>
          <a:stretch/>
        </p:blipFill>
        <p:spPr bwMode="auto">
          <a:xfrm>
            <a:off x="2345089" y="3064934"/>
            <a:ext cx="7501822" cy="33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68A0A-2A18-49C8-8852-1FC2ED50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Рассмотрим пример работы условных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07AF3-E299-46E0-93F7-E930CBCF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2057400"/>
            <a:ext cx="1144255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ru-RU" sz="2800" b="0" i="0" dirty="0">
                <a:solidFill>
                  <a:schemeClr val="tx1"/>
                </a:solidFill>
                <a:effectLst/>
              </a:rPr>
              <a:t> Пусть от пользователя требуется ввести два целых числа: температуру на улице вчера и сегодня. А программа ответит — сегодня теплее, холоднее или же температура не изменилась: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44554-FD72-48D9-B195-1AD17ACB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93" y="3602285"/>
            <a:ext cx="6763613" cy="24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C34AD9-F253-49AA-A492-A83DBC73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6" y="372534"/>
            <a:ext cx="11303001" cy="2455334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Оператор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является началом условной конструкции.</a:t>
            </a:r>
          </a:p>
          <a:p>
            <a:pPr lvl="1" algn="just"/>
            <a:r>
              <a:rPr lang="ru-RU" sz="2200" dirty="0">
                <a:solidFill>
                  <a:schemeClr val="tx1"/>
                </a:solidFill>
              </a:rPr>
              <a:t> Далее идёт условие, которое возвращает логическое значение </a:t>
            </a:r>
            <a:r>
              <a:rPr lang="ru-RU" sz="2200" dirty="0" err="1">
                <a:solidFill>
                  <a:schemeClr val="tx1"/>
                </a:solidFill>
              </a:rPr>
              <a:t>True</a:t>
            </a:r>
            <a:r>
              <a:rPr lang="ru-RU" sz="2200" dirty="0">
                <a:solidFill>
                  <a:schemeClr val="tx1"/>
                </a:solidFill>
              </a:rPr>
              <a:t> (истина) или </a:t>
            </a:r>
            <a:r>
              <a:rPr lang="ru-RU" sz="2200" dirty="0" err="1">
                <a:solidFill>
                  <a:schemeClr val="tx1"/>
                </a:solidFill>
              </a:rPr>
              <a:t>False</a:t>
            </a:r>
            <a:r>
              <a:rPr lang="ru-RU" sz="2200" dirty="0">
                <a:solidFill>
                  <a:schemeClr val="tx1"/>
                </a:solidFill>
              </a:rPr>
              <a:t> (ложь). </a:t>
            </a:r>
          </a:p>
          <a:p>
            <a:pPr lvl="1" algn="just"/>
            <a:r>
              <a:rPr lang="ru-RU" sz="2200" dirty="0">
                <a:solidFill>
                  <a:schemeClr val="tx1"/>
                </a:solidFill>
              </a:rPr>
              <a:t>Завершается условие символом «двоеточие». </a:t>
            </a:r>
          </a:p>
          <a:p>
            <a:pPr lvl="1" algn="just"/>
            <a:r>
              <a:rPr lang="ru-RU" sz="2200" dirty="0">
                <a:solidFill>
                  <a:schemeClr val="tx1"/>
                </a:solidFill>
              </a:rPr>
              <a:t>Затем — обязательный отступ в четыре пробела, он показывает, что строки объединяются в один блок. Отступ аналогичен использованию фигурных скобок или ключевых слов </a:t>
            </a:r>
            <a:r>
              <a:rPr lang="ru-RU" sz="2200" dirty="0" err="1">
                <a:solidFill>
                  <a:schemeClr val="tx1"/>
                </a:solidFill>
              </a:rPr>
              <a:t>begin</a:t>
            </a:r>
            <a:r>
              <a:rPr lang="ru-RU" sz="2200" dirty="0">
                <a:solidFill>
                  <a:schemeClr val="tx1"/>
                </a:solidFill>
              </a:rPr>
              <a:t> и </a:t>
            </a:r>
            <a:r>
              <a:rPr lang="ru-RU" sz="2200" dirty="0" err="1">
                <a:solidFill>
                  <a:schemeClr val="tx1"/>
                </a:solidFill>
              </a:rPr>
              <a:t>end</a:t>
            </a:r>
            <a:r>
              <a:rPr lang="ru-RU" sz="2200" dirty="0">
                <a:solidFill>
                  <a:schemeClr val="tx1"/>
                </a:solidFill>
              </a:rPr>
              <a:t> в других языках программирования.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C31533-FA50-4A8F-B97B-53FE41D80F98}"/>
              </a:ext>
            </a:extLst>
          </p:cNvPr>
          <p:cNvSpPr txBox="1">
            <a:spLocks/>
          </p:cNvSpPr>
          <p:nvPr/>
        </p:nvSpPr>
        <p:spPr>
          <a:xfrm>
            <a:off x="414866" y="2827868"/>
            <a:ext cx="11303001" cy="1595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solidFill>
                  <a:schemeClr val="tx1"/>
                </a:solidFill>
              </a:rPr>
              <a:t>Тело условной конструкции может содержать одно или несколько выражений (строк). </a:t>
            </a:r>
          </a:p>
          <a:p>
            <a:pPr lvl="1" algn="just"/>
            <a:r>
              <a:rPr lang="ru-RU" sz="2200" dirty="0">
                <a:solidFill>
                  <a:schemeClr val="tx1"/>
                </a:solidFill>
              </a:rPr>
              <a:t>По завершении тела может идти следующее условие, которое начинается с оператора </a:t>
            </a:r>
            <a:r>
              <a:rPr lang="ru-RU" sz="2200" dirty="0" err="1">
                <a:solidFill>
                  <a:schemeClr val="tx1"/>
                </a:solidFill>
              </a:rPr>
              <a:t>elif</a:t>
            </a:r>
            <a:r>
              <a:rPr lang="ru-RU" sz="2200" dirty="0">
                <a:solidFill>
                  <a:schemeClr val="tx1"/>
                </a:solidFill>
              </a:rPr>
              <a:t> (сокращение от </a:t>
            </a:r>
            <a:r>
              <a:rPr lang="ru-RU" sz="2200" dirty="0" err="1">
                <a:solidFill>
                  <a:schemeClr val="tx1"/>
                </a:solidFill>
              </a:rPr>
              <a:t>else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if</a:t>
            </a:r>
            <a:r>
              <a:rPr lang="ru-RU" sz="2200" dirty="0">
                <a:solidFill>
                  <a:schemeClr val="tx1"/>
                </a:solidFill>
              </a:rPr>
              <a:t> — «иначе если»). Оно проверяется только в случае, если предыдущее условие не было истинным.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6ADA810-E433-4BFD-ADCA-ACF69443FBDD}"/>
              </a:ext>
            </a:extLst>
          </p:cNvPr>
          <p:cNvSpPr txBox="1">
            <a:spLocks/>
          </p:cNvSpPr>
          <p:nvPr/>
        </p:nvSpPr>
        <p:spPr>
          <a:xfrm>
            <a:off x="414865" y="4423835"/>
            <a:ext cx="11303001" cy="1595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solidFill>
                  <a:schemeClr val="tx1"/>
                </a:solidFill>
              </a:rPr>
              <a:t>Синтаксис в </a:t>
            </a:r>
            <a:r>
              <a:rPr lang="ru-RU" sz="2400" dirty="0" err="1">
                <a:solidFill>
                  <a:schemeClr val="tx1"/>
                </a:solidFill>
              </a:rPr>
              <a:t>elif</a:t>
            </a:r>
            <a:r>
              <a:rPr lang="ru-RU" sz="2400" dirty="0">
                <a:solidFill>
                  <a:schemeClr val="tx1"/>
                </a:solidFill>
              </a:rPr>
              <a:t> аналогичен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. Операторов </a:t>
            </a:r>
            <a:r>
              <a:rPr lang="ru-RU" sz="2400" dirty="0" err="1">
                <a:solidFill>
                  <a:schemeClr val="tx1"/>
                </a:solidFill>
              </a:rPr>
              <a:t>elif</a:t>
            </a:r>
            <a:r>
              <a:rPr lang="ru-RU" sz="2400" dirty="0">
                <a:solidFill>
                  <a:schemeClr val="tx1"/>
                </a:solidFill>
              </a:rPr>
              <a:t> для одного блока условного оператора может быть несколько, а может не быть совсем.</a:t>
            </a:r>
          </a:p>
          <a:p>
            <a:pPr lvl="1" algn="just"/>
            <a:r>
              <a:rPr lang="ru-RU" sz="2200" dirty="0">
                <a:solidFill>
                  <a:schemeClr val="tx1"/>
                </a:solidFill>
              </a:rPr>
              <a:t>Последним идёт оператор </a:t>
            </a:r>
            <a:r>
              <a:rPr lang="ru-RU" sz="2200" dirty="0" err="1">
                <a:solidFill>
                  <a:schemeClr val="tx1"/>
                </a:solidFill>
              </a:rPr>
              <a:t>else</a:t>
            </a:r>
            <a:r>
              <a:rPr lang="ru-RU" sz="2200" dirty="0">
                <a:solidFill>
                  <a:schemeClr val="tx1"/>
                </a:solidFill>
              </a:rPr>
              <a:t>, который не содержит условия, а выполняется, только если ни одно из предыдущих условий в </a:t>
            </a:r>
            <a:r>
              <a:rPr lang="ru-RU" sz="2200" dirty="0" err="1">
                <a:solidFill>
                  <a:schemeClr val="tx1"/>
                </a:solidFill>
              </a:rPr>
              <a:t>if</a:t>
            </a:r>
            <a:r>
              <a:rPr lang="ru-RU" sz="2200" dirty="0">
                <a:solidFill>
                  <a:schemeClr val="tx1"/>
                </a:solidFill>
              </a:rPr>
              <a:t> и </a:t>
            </a:r>
            <a:r>
              <a:rPr lang="ru-RU" sz="2200" dirty="0" err="1">
                <a:solidFill>
                  <a:schemeClr val="tx1"/>
                </a:solidFill>
              </a:rPr>
              <a:t>elif</a:t>
            </a:r>
            <a:r>
              <a:rPr lang="ru-RU" sz="2200" dirty="0">
                <a:solidFill>
                  <a:schemeClr val="tx1"/>
                </a:solidFill>
              </a:rPr>
              <a:t> не выполнилось. Оператор </a:t>
            </a:r>
            <a:r>
              <a:rPr lang="ru-RU" sz="2200" dirty="0" err="1">
                <a:solidFill>
                  <a:schemeClr val="tx1"/>
                </a:solidFill>
              </a:rPr>
              <a:t>else</a:t>
            </a:r>
            <a:r>
              <a:rPr lang="ru-RU" sz="2200" dirty="0">
                <a:solidFill>
                  <a:schemeClr val="tx1"/>
                </a:solidFill>
              </a:rPr>
              <a:t> не является обязательным.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40938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1682-0657-4CE8-9D59-0FD4F904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71DF-8D54-4260-9AE9-2DABA6F4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8867"/>
          </a:xfrm>
        </p:spPr>
        <p:txBody>
          <a:bodyPr/>
          <a:lstStyle/>
          <a:p>
            <a:pPr marL="4572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sz="2800" dirty="0">
                <a:solidFill>
                  <a:schemeClr val="tx1"/>
                </a:solidFill>
              </a:rPr>
              <a:t>В качестве условия может выступать результат операций сравнения (значение типа </a:t>
            </a:r>
            <a:r>
              <a:rPr lang="en-US" sz="2800" dirty="0">
                <a:solidFill>
                  <a:schemeClr val="tx1"/>
                </a:solidFill>
              </a:rPr>
              <a:t>Boolean</a:t>
            </a:r>
            <a:r>
              <a:rPr lang="ru-RU" sz="2800" dirty="0">
                <a:solidFill>
                  <a:schemeClr val="tx1"/>
                </a:solidFill>
              </a:rPr>
              <a:t>):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&gt; </a:t>
            </a:r>
            <a:r>
              <a:rPr lang="ru-RU" sz="2800" dirty="0">
                <a:solidFill>
                  <a:schemeClr val="tx1"/>
                </a:solidFill>
              </a:rPr>
              <a:t>(больше)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&gt;= (</a:t>
            </a:r>
            <a:r>
              <a:rPr lang="ru-RU" sz="2800" dirty="0">
                <a:solidFill>
                  <a:schemeClr val="tx1"/>
                </a:solidFill>
              </a:rPr>
              <a:t>больше или равно)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&lt; (</a:t>
            </a:r>
            <a:r>
              <a:rPr lang="ru-RU" sz="2800" dirty="0">
                <a:solidFill>
                  <a:schemeClr val="tx1"/>
                </a:solidFill>
              </a:rPr>
              <a:t>меньше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ru-RU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&lt;=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ru-RU" sz="2800" dirty="0">
                <a:solidFill>
                  <a:schemeClr val="tx1"/>
                </a:solidFill>
              </a:rPr>
              <a:t>меньше или равно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ru-RU" sz="2800" dirty="0">
              <a:solidFill>
                <a:schemeClr val="tx1"/>
              </a:solidFill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== (равно)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!= (не равно)</a:t>
            </a:r>
          </a:p>
        </p:txBody>
      </p:sp>
    </p:spTree>
    <p:extLst>
      <p:ext uri="{BB962C8B-B14F-4D97-AF65-F5344CB8AC3E}">
        <p14:creationId xmlns:p14="http://schemas.microsoft.com/office/powerpoint/2010/main" val="291311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68008-5329-4FA0-975D-07204A8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Сложные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90EB7-F79B-4019-AF78-36A35B5D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dirty="0"/>
              <a:t>	</a:t>
            </a:r>
            <a:r>
              <a:rPr lang="ru-RU" sz="2800" dirty="0">
                <a:solidFill>
                  <a:schemeClr val="tx1"/>
                </a:solidFill>
              </a:rPr>
              <a:t>Бывают такие ситуации, когда обычно больше/меньше не хватает. И требуется использовать составные(сложные) условия. В </a:t>
            </a:r>
            <a:r>
              <a:rPr lang="en-US" sz="2800" dirty="0">
                <a:solidFill>
                  <a:schemeClr val="tx1"/>
                </a:solidFill>
              </a:rPr>
              <a:t>Python </a:t>
            </a:r>
            <a:r>
              <a:rPr lang="ru-RU" sz="2800" dirty="0">
                <a:solidFill>
                  <a:schemeClr val="tx1"/>
                </a:solidFill>
              </a:rPr>
              <a:t>сложные условия можно составлять при помощи: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and – </a:t>
            </a:r>
            <a:r>
              <a:rPr lang="ru-RU" sz="2800" dirty="0">
                <a:solidFill>
                  <a:schemeClr val="tx1"/>
                </a:solidFill>
              </a:rPr>
              <a:t>логическое </a:t>
            </a: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ru-RU" sz="2800" dirty="0">
                <a:solidFill>
                  <a:schemeClr val="tx1"/>
                </a:solidFill>
              </a:rPr>
              <a:t>И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r>
              <a:rPr lang="ru-RU" sz="2800" dirty="0">
                <a:solidFill>
                  <a:schemeClr val="tx1"/>
                </a:solidFill>
              </a:rPr>
              <a:t> для двух условий.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or – </a:t>
            </a:r>
            <a:r>
              <a:rPr lang="ru-RU" sz="2800" dirty="0">
                <a:solidFill>
                  <a:schemeClr val="tx1"/>
                </a:solidFill>
              </a:rPr>
              <a:t>логическое </a:t>
            </a: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ru-RU" sz="2800" dirty="0">
                <a:solidFill>
                  <a:schemeClr val="tx1"/>
                </a:solidFill>
              </a:rPr>
              <a:t>ИЛИ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r>
              <a:rPr lang="ru-RU" sz="2800" dirty="0">
                <a:solidFill>
                  <a:schemeClr val="tx1"/>
                </a:solidFill>
              </a:rPr>
              <a:t> для двух условий.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not – </a:t>
            </a:r>
            <a:r>
              <a:rPr lang="ru-RU" sz="2800" dirty="0">
                <a:solidFill>
                  <a:schemeClr val="tx1"/>
                </a:solidFill>
              </a:rPr>
              <a:t>логическое </a:t>
            </a: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ru-RU" sz="2800" dirty="0">
                <a:solidFill>
                  <a:schemeClr val="tx1"/>
                </a:solidFill>
              </a:rPr>
              <a:t>НЕ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r>
              <a:rPr lang="ru-RU" sz="2800" dirty="0">
                <a:solidFill>
                  <a:schemeClr val="tx1"/>
                </a:solidFill>
              </a:rPr>
              <a:t> для </a:t>
            </a:r>
            <a:r>
              <a:rPr lang="ru-RU" sz="2800" dirty="0" err="1">
                <a:solidFill>
                  <a:schemeClr val="tx1"/>
                </a:solidFill>
              </a:rPr>
              <a:t>одногоусловия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866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56</TotalTime>
  <Words>695</Words>
  <Application>Microsoft Office PowerPoint</Application>
  <PresentationFormat>Широкоэкранный</PresentationFormat>
  <Paragraphs>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Corbel</vt:lpstr>
      <vt:lpstr>Базис</vt:lpstr>
      <vt:lpstr>Условные операторы в Python</vt:lpstr>
      <vt:lpstr>Цели:</vt:lpstr>
      <vt:lpstr>На прошлом занятии</vt:lpstr>
      <vt:lpstr>Презентация PowerPoint</vt:lpstr>
      <vt:lpstr>Что же такое условный оператор?</vt:lpstr>
      <vt:lpstr>Рассмотрим пример работы условных операторов</vt:lpstr>
      <vt:lpstr>Презентация PowerPoint</vt:lpstr>
      <vt:lpstr>Условие</vt:lpstr>
      <vt:lpstr>Сложные условия</vt:lpstr>
      <vt:lpstr>Ниже приведена таблица истинности для логических операций.</vt:lpstr>
      <vt:lpstr>Задача 1.</vt:lpstr>
      <vt:lpstr>Задача 2.</vt:lpstr>
      <vt:lpstr>Задача 3.</vt:lpstr>
      <vt:lpstr>Задача 4.</vt:lpstr>
      <vt:lpstr>Задача 5.</vt:lpstr>
      <vt:lpstr>Задача 6.</vt:lpstr>
      <vt:lpstr>Задача 7.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 в Python</dc:title>
  <dc:creator>Ivan Laptev</dc:creator>
  <cp:lastModifiedBy>Ivan Laptev</cp:lastModifiedBy>
  <cp:revision>7</cp:revision>
  <dcterms:created xsi:type="dcterms:W3CDTF">2023-06-06T09:49:59Z</dcterms:created>
  <dcterms:modified xsi:type="dcterms:W3CDTF">2023-06-06T10:46:22Z</dcterms:modified>
</cp:coreProperties>
</file>