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p:scale>
          <a:sx n="99" d="100"/>
          <a:sy n="99" d="100"/>
        </p:scale>
        <p:origin x="-61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83CE24-6FCA-4C0A-AC95-F230CA08C6AF}"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ru-RU"/>
        </a:p>
      </dgm:t>
    </dgm:pt>
    <dgm:pt modelId="{AAD3C79A-F051-426B-9EA6-9873D4D0B370}">
      <dgm:prSet phldrT="[Текст]" custT="1"/>
      <dgm:spPr>
        <a:solidFill>
          <a:schemeClr val="accent6">
            <a:lumMod val="75000"/>
          </a:schemeClr>
        </a:solidFill>
        <a:ln w="38100">
          <a:solidFill>
            <a:schemeClr val="accent1">
              <a:lumMod val="75000"/>
            </a:schemeClr>
          </a:solidFill>
        </a:ln>
      </dgm:spPr>
      <dgm:t>
        <a:bodyPr/>
        <a:lstStyle/>
        <a:p>
          <a:r>
            <a:rPr lang="ru-RU" sz="1800" baseline="0" dirty="0" smtClean="0">
              <a:solidFill>
                <a:schemeClr val="tx1"/>
              </a:solidFill>
              <a:latin typeface="Times New Roman" pitchFamily="18" charset="0"/>
              <a:cs typeface="Times New Roman" pitchFamily="18" charset="0"/>
            </a:rPr>
            <a:t>Соматические детерминированные (нестохастические) </a:t>
          </a:r>
          <a:endParaRPr lang="ru-RU" sz="1800" baseline="0" dirty="0">
            <a:solidFill>
              <a:schemeClr val="tx1"/>
            </a:solidFill>
            <a:latin typeface="Times New Roman" pitchFamily="18" charset="0"/>
            <a:cs typeface="Times New Roman" pitchFamily="18" charset="0"/>
          </a:endParaRPr>
        </a:p>
      </dgm:t>
    </dgm:pt>
    <dgm:pt modelId="{BCBDEEE1-9B8F-4BC6-9687-49E3496D84CB}" type="parTrans" cxnId="{1C8366DA-08B2-40AA-B67E-4A647E226E09}">
      <dgm:prSet/>
      <dgm:spPr/>
      <dgm:t>
        <a:bodyPr/>
        <a:lstStyle/>
        <a:p>
          <a:endParaRPr lang="ru-RU"/>
        </a:p>
      </dgm:t>
    </dgm:pt>
    <dgm:pt modelId="{2644722B-B40D-4779-876E-C530EBC3D283}" type="sibTrans" cxnId="{1C8366DA-08B2-40AA-B67E-4A647E226E09}">
      <dgm:prSet/>
      <dgm:spPr/>
      <dgm:t>
        <a:bodyPr/>
        <a:lstStyle/>
        <a:p>
          <a:endParaRPr lang="ru-RU"/>
        </a:p>
      </dgm:t>
    </dgm:pt>
    <dgm:pt modelId="{D9363935-08EF-42C2-AF96-F93A70D4F2ED}">
      <dgm:prSet phldrT="[Текст]" custT="1"/>
      <dgm:spPr>
        <a:solidFill>
          <a:schemeClr val="accent6">
            <a:lumMod val="60000"/>
            <a:lumOff val="40000"/>
          </a:schemeClr>
        </a:solidFill>
      </dgm:spPr>
      <dgm:t>
        <a:bodyPr/>
        <a:lstStyle/>
        <a:p>
          <a:r>
            <a:rPr lang="ru-RU" sz="1800" dirty="0" smtClean="0">
              <a:latin typeface="Times New Roman" pitchFamily="18" charset="0"/>
              <a:cs typeface="Times New Roman" pitchFamily="18" charset="0"/>
            </a:rPr>
            <a:t>Острая лучевая болезнь</a:t>
          </a:r>
          <a:endParaRPr lang="ru-RU" sz="1800" dirty="0">
            <a:latin typeface="Times New Roman" pitchFamily="18" charset="0"/>
            <a:cs typeface="Times New Roman" pitchFamily="18" charset="0"/>
          </a:endParaRPr>
        </a:p>
      </dgm:t>
    </dgm:pt>
    <dgm:pt modelId="{3B14ECC6-48C1-4819-85A9-B268852CAC7D}" type="parTrans" cxnId="{7C009D50-7083-4EF8-B3C6-4E42E52B9D43}">
      <dgm:prSet/>
      <dgm:spPr/>
      <dgm:t>
        <a:bodyPr/>
        <a:lstStyle/>
        <a:p>
          <a:endParaRPr lang="ru-RU" sz="1800" dirty="0">
            <a:latin typeface="Bookman Old Style" pitchFamily="18" charset="0"/>
          </a:endParaRPr>
        </a:p>
      </dgm:t>
    </dgm:pt>
    <dgm:pt modelId="{DEF4B8D9-A834-4B19-899D-30AF7B3DD384}" type="sibTrans" cxnId="{7C009D50-7083-4EF8-B3C6-4E42E52B9D43}">
      <dgm:prSet/>
      <dgm:spPr/>
      <dgm:t>
        <a:bodyPr/>
        <a:lstStyle/>
        <a:p>
          <a:endParaRPr lang="ru-RU"/>
        </a:p>
      </dgm:t>
    </dgm:pt>
    <dgm:pt modelId="{714DCC28-37FD-437E-856B-89B0AD60ACBB}">
      <dgm:prSet phldrT="[Текст]" custT="1"/>
      <dgm:spPr>
        <a:solidFill>
          <a:schemeClr val="accent6">
            <a:lumMod val="60000"/>
            <a:lumOff val="40000"/>
          </a:schemeClr>
        </a:solidFill>
      </dgm:spPr>
      <dgm:t>
        <a:bodyPr/>
        <a:lstStyle/>
        <a:p>
          <a:r>
            <a:rPr lang="ru-RU" sz="1800" dirty="0" smtClean="0">
              <a:latin typeface="Times New Roman" pitchFamily="18" charset="0"/>
              <a:cs typeface="Times New Roman" pitchFamily="18" charset="0"/>
            </a:rPr>
            <a:t>Хроническая лучевая болезнь</a:t>
          </a:r>
          <a:endParaRPr lang="ru-RU" sz="1800" dirty="0">
            <a:latin typeface="Times New Roman" pitchFamily="18" charset="0"/>
            <a:cs typeface="Times New Roman" pitchFamily="18" charset="0"/>
          </a:endParaRPr>
        </a:p>
      </dgm:t>
    </dgm:pt>
    <dgm:pt modelId="{10C658AF-3314-4FA7-BE06-42C53DA3C8C8}" type="parTrans" cxnId="{B72C298A-A427-466A-8F26-14A20747B464}">
      <dgm:prSet/>
      <dgm:spPr/>
      <dgm:t>
        <a:bodyPr/>
        <a:lstStyle/>
        <a:p>
          <a:endParaRPr lang="ru-RU" sz="1800" dirty="0">
            <a:latin typeface="Bookman Old Style" pitchFamily="18" charset="0"/>
          </a:endParaRPr>
        </a:p>
      </dgm:t>
    </dgm:pt>
    <dgm:pt modelId="{D0CDA840-62FF-4C27-A23E-B125F1E2A16E}" type="sibTrans" cxnId="{B72C298A-A427-466A-8F26-14A20747B464}">
      <dgm:prSet/>
      <dgm:spPr/>
      <dgm:t>
        <a:bodyPr/>
        <a:lstStyle/>
        <a:p>
          <a:endParaRPr lang="ru-RU"/>
        </a:p>
      </dgm:t>
    </dgm:pt>
    <dgm:pt modelId="{75F9D725-7453-4C3D-9AD5-6872F12C6925}">
      <dgm:prSet phldrT="[Текст]"/>
      <dgm:spPr>
        <a:solidFill>
          <a:schemeClr val="accent6">
            <a:lumMod val="60000"/>
            <a:lumOff val="40000"/>
          </a:schemeClr>
        </a:solidFill>
      </dgm:spPr>
      <dgm:t>
        <a:bodyPr/>
        <a:lstStyle/>
        <a:p>
          <a:r>
            <a:rPr lang="ru-RU" dirty="0" smtClean="0">
              <a:latin typeface="Times New Roman" pitchFamily="18" charset="0"/>
              <a:cs typeface="Times New Roman" pitchFamily="18" charset="0"/>
            </a:rPr>
            <a:t>Рецессивные генные мутации</a:t>
          </a:r>
          <a:endParaRPr lang="ru-RU" dirty="0">
            <a:latin typeface="Times New Roman" pitchFamily="18" charset="0"/>
            <a:cs typeface="Times New Roman" pitchFamily="18" charset="0"/>
          </a:endParaRPr>
        </a:p>
      </dgm:t>
    </dgm:pt>
    <dgm:pt modelId="{7F78C610-44F2-4A16-ABE5-FD6BB084908E}" type="parTrans" cxnId="{9FA87AC3-675C-451C-B208-52E0F1793B0C}">
      <dgm:prSet/>
      <dgm:spPr/>
      <dgm:t>
        <a:bodyPr/>
        <a:lstStyle/>
        <a:p>
          <a:endParaRPr lang="ru-RU" sz="1800" dirty="0">
            <a:latin typeface="Bookman Old Style" pitchFamily="18" charset="0"/>
          </a:endParaRPr>
        </a:p>
      </dgm:t>
    </dgm:pt>
    <dgm:pt modelId="{1F76EB3D-C06D-4052-A85C-7FEFF075A644}" type="sibTrans" cxnId="{9FA87AC3-675C-451C-B208-52E0F1793B0C}">
      <dgm:prSet/>
      <dgm:spPr/>
      <dgm:t>
        <a:bodyPr/>
        <a:lstStyle/>
        <a:p>
          <a:endParaRPr lang="ru-RU"/>
        </a:p>
      </dgm:t>
    </dgm:pt>
    <dgm:pt modelId="{70A07240-B86B-496D-8A56-D35FEB4B01C8}">
      <dgm:prSet phldrT="[Текст]"/>
      <dgm:spPr>
        <a:solidFill>
          <a:schemeClr val="accent6">
            <a:lumMod val="75000"/>
          </a:schemeClr>
        </a:solidFill>
        <a:ln w="38100">
          <a:solidFill>
            <a:schemeClr val="accent1">
              <a:lumMod val="75000"/>
            </a:schemeClr>
          </a:solidFill>
        </a:ln>
      </dgm:spPr>
      <dgm:t>
        <a:bodyPr/>
        <a:lstStyle/>
        <a:p>
          <a:r>
            <a:rPr lang="ru-RU" baseline="0" dirty="0" smtClean="0">
              <a:solidFill>
                <a:schemeClr val="tx1"/>
              </a:solidFill>
              <a:latin typeface="Times New Roman" pitchFamily="18" charset="0"/>
              <a:cs typeface="Times New Roman" pitchFamily="18" charset="0"/>
            </a:rPr>
            <a:t>Генетические</a:t>
          </a:r>
          <a:endParaRPr lang="ru-RU" baseline="0" dirty="0">
            <a:solidFill>
              <a:schemeClr val="tx1"/>
            </a:solidFill>
            <a:latin typeface="Times New Roman" pitchFamily="18" charset="0"/>
            <a:cs typeface="Times New Roman" pitchFamily="18" charset="0"/>
          </a:endParaRPr>
        </a:p>
      </dgm:t>
    </dgm:pt>
    <dgm:pt modelId="{F14461AD-D4A6-49B2-AA6F-675EC5001CDF}" type="parTrans" cxnId="{ABCB34E4-1972-445E-AAAC-5747C1F76547}">
      <dgm:prSet/>
      <dgm:spPr/>
      <dgm:t>
        <a:bodyPr/>
        <a:lstStyle/>
        <a:p>
          <a:endParaRPr lang="ru-RU"/>
        </a:p>
      </dgm:t>
    </dgm:pt>
    <dgm:pt modelId="{4648942D-B899-4466-9FFE-F95C86FBC946}" type="sibTrans" cxnId="{ABCB34E4-1972-445E-AAAC-5747C1F76547}">
      <dgm:prSet/>
      <dgm:spPr/>
      <dgm:t>
        <a:bodyPr/>
        <a:lstStyle/>
        <a:p>
          <a:endParaRPr lang="ru-RU"/>
        </a:p>
      </dgm:t>
    </dgm:pt>
    <dgm:pt modelId="{5EE24C45-92A9-40AA-B397-FAE3F51BC59A}">
      <dgm:prSet phldrT="[Текст]" custT="1"/>
      <dgm:spPr>
        <a:solidFill>
          <a:schemeClr val="accent6">
            <a:lumMod val="60000"/>
            <a:lumOff val="40000"/>
          </a:schemeClr>
        </a:solidFill>
      </dgm:spPr>
      <dgm:t>
        <a:bodyPr/>
        <a:lstStyle/>
        <a:p>
          <a:r>
            <a:rPr lang="ru-RU" sz="1800" dirty="0" smtClean="0">
              <a:latin typeface="Times New Roman" pitchFamily="18" charset="0"/>
              <a:cs typeface="Times New Roman" pitchFamily="18" charset="0"/>
            </a:rPr>
            <a:t>Доминантные генные мутации</a:t>
          </a:r>
          <a:endParaRPr lang="ru-RU" sz="1800" dirty="0">
            <a:latin typeface="Times New Roman" pitchFamily="18" charset="0"/>
            <a:cs typeface="Times New Roman" pitchFamily="18" charset="0"/>
          </a:endParaRPr>
        </a:p>
      </dgm:t>
    </dgm:pt>
    <dgm:pt modelId="{04552234-C8E9-4157-8DE0-9D47C66E3AF9}" type="parTrans" cxnId="{5A8BAE75-8D8A-4482-843E-3A0D782BDB00}">
      <dgm:prSet/>
      <dgm:spPr/>
      <dgm:t>
        <a:bodyPr/>
        <a:lstStyle/>
        <a:p>
          <a:endParaRPr lang="ru-RU" sz="1800" dirty="0">
            <a:latin typeface="Bookman Old Style" pitchFamily="18" charset="0"/>
          </a:endParaRPr>
        </a:p>
      </dgm:t>
    </dgm:pt>
    <dgm:pt modelId="{4FE27DDB-3684-46A3-B0BB-B85836CC469F}" type="sibTrans" cxnId="{5A8BAE75-8D8A-4482-843E-3A0D782BDB00}">
      <dgm:prSet/>
      <dgm:spPr/>
      <dgm:t>
        <a:bodyPr/>
        <a:lstStyle/>
        <a:p>
          <a:endParaRPr lang="ru-RU"/>
        </a:p>
      </dgm:t>
    </dgm:pt>
    <dgm:pt modelId="{630CD070-A268-48B5-B36D-D47116517E46}">
      <dgm:prSet phldrT="[Текст]" custT="1"/>
      <dgm:spPr>
        <a:solidFill>
          <a:schemeClr val="accent6">
            <a:lumMod val="60000"/>
            <a:lumOff val="40000"/>
          </a:schemeClr>
        </a:solidFill>
      </dgm:spPr>
      <dgm:t>
        <a:bodyPr/>
        <a:lstStyle/>
        <a:p>
          <a:r>
            <a:rPr lang="ru-RU" sz="1800" dirty="0" smtClean="0">
              <a:latin typeface="Times New Roman" pitchFamily="18" charset="0"/>
              <a:cs typeface="Times New Roman" pitchFamily="18" charset="0"/>
            </a:rPr>
            <a:t>Локальные лучевые повреждения</a:t>
          </a:r>
          <a:endParaRPr lang="ru-RU" sz="1800" dirty="0">
            <a:latin typeface="Times New Roman" pitchFamily="18" charset="0"/>
            <a:cs typeface="Times New Roman" pitchFamily="18" charset="0"/>
          </a:endParaRPr>
        </a:p>
      </dgm:t>
    </dgm:pt>
    <dgm:pt modelId="{6D188859-3917-41AE-914F-276922E349C6}" type="parTrans" cxnId="{C3AA3710-4B48-4DBA-A107-6A14B7BB5E7B}">
      <dgm:prSet/>
      <dgm:spPr/>
      <dgm:t>
        <a:bodyPr/>
        <a:lstStyle/>
        <a:p>
          <a:endParaRPr lang="ru-RU" sz="1800" dirty="0">
            <a:latin typeface="Bookman Old Style" pitchFamily="18" charset="0"/>
          </a:endParaRPr>
        </a:p>
      </dgm:t>
    </dgm:pt>
    <dgm:pt modelId="{2902EBE5-6AE5-4724-9525-767D393FEC59}" type="sibTrans" cxnId="{C3AA3710-4B48-4DBA-A107-6A14B7BB5E7B}">
      <dgm:prSet/>
      <dgm:spPr/>
      <dgm:t>
        <a:bodyPr/>
        <a:lstStyle/>
        <a:p>
          <a:endParaRPr lang="ru-RU"/>
        </a:p>
      </dgm:t>
    </dgm:pt>
    <dgm:pt modelId="{9D2F5B37-1C5C-451B-9EC7-A5DD0B8D5287}">
      <dgm:prSet phldrT="[Текст]"/>
      <dgm:spPr>
        <a:solidFill>
          <a:schemeClr val="accent6">
            <a:lumMod val="60000"/>
            <a:lumOff val="40000"/>
          </a:schemeClr>
        </a:solidFill>
      </dgm:spPr>
      <dgm:t>
        <a:bodyPr/>
        <a:lstStyle/>
        <a:p>
          <a:r>
            <a:rPr lang="ru-RU" dirty="0" smtClean="0">
              <a:latin typeface="Times New Roman" pitchFamily="18" charset="0"/>
              <a:cs typeface="Times New Roman" pitchFamily="18" charset="0"/>
            </a:rPr>
            <a:t>Хромосомные аберрации</a:t>
          </a:r>
          <a:endParaRPr lang="ru-RU" dirty="0">
            <a:latin typeface="Times New Roman" pitchFamily="18" charset="0"/>
            <a:cs typeface="Times New Roman" pitchFamily="18" charset="0"/>
          </a:endParaRPr>
        </a:p>
      </dgm:t>
    </dgm:pt>
    <dgm:pt modelId="{95C097DE-0350-44CF-B2C7-C93891992CDA}" type="parTrans" cxnId="{2BD804C6-CCCB-403C-9E2F-3093D4716006}">
      <dgm:prSet/>
      <dgm:spPr/>
      <dgm:t>
        <a:bodyPr/>
        <a:lstStyle/>
        <a:p>
          <a:endParaRPr lang="ru-RU" dirty="0">
            <a:latin typeface="Bookman Old Style" pitchFamily="18" charset="0"/>
          </a:endParaRPr>
        </a:p>
      </dgm:t>
    </dgm:pt>
    <dgm:pt modelId="{23A373AF-DD1A-4317-AC0E-C6DB49DB5A8E}" type="sibTrans" cxnId="{2BD804C6-CCCB-403C-9E2F-3093D4716006}">
      <dgm:prSet/>
      <dgm:spPr/>
      <dgm:t>
        <a:bodyPr/>
        <a:lstStyle/>
        <a:p>
          <a:endParaRPr lang="ru-RU"/>
        </a:p>
      </dgm:t>
    </dgm:pt>
    <dgm:pt modelId="{E3F451A8-A42A-4D80-8919-E4562BD1D78B}">
      <dgm:prSet phldrT="[Текст]" custT="1"/>
      <dgm:spPr>
        <a:solidFill>
          <a:schemeClr val="accent6">
            <a:lumMod val="60000"/>
            <a:lumOff val="40000"/>
          </a:schemeClr>
        </a:solidFill>
      </dgm:spPr>
      <dgm:t>
        <a:bodyPr/>
        <a:lstStyle/>
        <a:p>
          <a:r>
            <a:rPr lang="ru-RU" sz="1800" dirty="0" smtClean="0">
              <a:latin typeface="Times New Roman" pitchFamily="18" charset="0"/>
              <a:cs typeface="Times New Roman" pitchFamily="18" charset="0"/>
            </a:rPr>
            <a:t>Лейкозы</a:t>
          </a:r>
          <a:endParaRPr lang="ru-RU" sz="1800" dirty="0">
            <a:latin typeface="Times New Roman" pitchFamily="18" charset="0"/>
            <a:cs typeface="Times New Roman" pitchFamily="18" charset="0"/>
          </a:endParaRPr>
        </a:p>
      </dgm:t>
    </dgm:pt>
    <dgm:pt modelId="{EFF6BA11-B9F5-4DE7-A23D-3D186DFCDA1E}">
      <dgm:prSet phldrT="[Текст]" custT="1"/>
      <dgm:spPr>
        <a:solidFill>
          <a:schemeClr val="accent6">
            <a:lumMod val="60000"/>
            <a:lumOff val="40000"/>
          </a:schemeClr>
        </a:solidFill>
      </dgm:spPr>
      <dgm:t>
        <a:bodyPr/>
        <a:lstStyle/>
        <a:p>
          <a:r>
            <a:rPr lang="ru-RU" sz="1800" dirty="0" smtClean="0">
              <a:latin typeface="Times New Roman" pitchFamily="18" charset="0"/>
              <a:cs typeface="Times New Roman" pitchFamily="18" charset="0"/>
            </a:rPr>
            <a:t>Опухоли разных тканей</a:t>
          </a:r>
          <a:endParaRPr lang="ru-RU" sz="1800" dirty="0">
            <a:latin typeface="Times New Roman" pitchFamily="18" charset="0"/>
            <a:cs typeface="Times New Roman" pitchFamily="18" charset="0"/>
          </a:endParaRPr>
        </a:p>
      </dgm:t>
    </dgm:pt>
    <dgm:pt modelId="{B3C075E7-66E4-4FF7-B80C-53E8C953E67E}">
      <dgm:prSet phldrT="[Текст]" custT="1"/>
      <dgm:spPr>
        <a:solidFill>
          <a:schemeClr val="accent6">
            <a:lumMod val="60000"/>
            <a:lumOff val="40000"/>
          </a:schemeClr>
        </a:solidFill>
      </dgm:spPr>
      <dgm:t>
        <a:bodyPr/>
        <a:lstStyle/>
        <a:p>
          <a:r>
            <a:rPr lang="ru-RU" sz="1800" dirty="0" smtClean="0">
              <a:latin typeface="Times New Roman" pitchFamily="18" charset="0"/>
              <a:cs typeface="Times New Roman" pitchFamily="18" charset="0"/>
            </a:rPr>
            <a:t>Сокращение продолжительности жизни</a:t>
          </a:r>
          <a:endParaRPr lang="ru-RU" sz="1800" dirty="0">
            <a:latin typeface="Times New Roman" pitchFamily="18" charset="0"/>
            <a:cs typeface="Times New Roman" pitchFamily="18" charset="0"/>
          </a:endParaRPr>
        </a:p>
      </dgm:t>
    </dgm:pt>
    <dgm:pt modelId="{10212F3F-3100-4229-A573-5E04EC7B78FF}">
      <dgm:prSet phldrT="[Текст]" custT="1"/>
      <dgm:spPr>
        <a:solidFill>
          <a:schemeClr val="accent6">
            <a:lumMod val="75000"/>
          </a:schemeClr>
        </a:solidFill>
        <a:ln w="38100">
          <a:solidFill>
            <a:schemeClr val="accent1">
              <a:lumMod val="75000"/>
            </a:schemeClr>
          </a:solidFill>
        </a:ln>
      </dgm:spPr>
      <dgm:t>
        <a:bodyPr/>
        <a:lstStyle/>
        <a:p>
          <a:r>
            <a:rPr lang="ru-RU" sz="1800" baseline="0" dirty="0" err="1" smtClean="0">
              <a:solidFill>
                <a:schemeClr val="tx1"/>
              </a:solidFill>
              <a:latin typeface="Times New Roman" pitchFamily="18" charset="0"/>
              <a:cs typeface="Times New Roman" pitchFamily="18" charset="0"/>
            </a:rPr>
            <a:t>Соматико</a:t>
          </a:r>
          <a:r>
            <a:rPr lang="ru-RU" sz="1800" baseline="0" dirty="0" smtClean="0">
              <a:solidFill>
                <a:schemeClr val="tx1"/>
              </a:solidFill>
              <a:latin typeface="Times New Roman" pitchFamily="18" charset="0"/>
              <a:cs typeface="Times New Roman" pitchFamily="18" charset="0"/>
            </a:rPr>
            <a:t>- стохастические (вероятностные)</a:t>
          </a:r>
          <a:endParaRPr lang="ru-RU" sz="1800" baseline="0" dirty="0">
            <a:solidFill>
              <a:schemeClr val="tx1"/>
            </a:solidFill>
            <a:latin typeface="Times New Roman" pitchFamily="18" charset="0"/>
            <a:cs typeface="Times New Roman" pitchFamily="18" charset="0"/>
          </a:endParaRPr>
        </a:p>
      </dgm:t>
    </dgm:pt>
    <dgm:pt modelId="{486D0D2B-5C3C-49B4-968F-E307D7FD3AB0}" type="sibTrans" cxnId="{8D8F65FA-7E0F-4626-89FB-F70C776EFC65}">
      <dgm:prSet/>
      <dgm:spPr/>
      <dgm:t>
        <a:bodyPr/>
        <a:lstStyle/>
        <a:p>
          <a:endParaRPr lang="ru-RU"/>
        </a:p>
      </dgm:t>
    </dgm:pt>
    <dgm:pt modelId="{881DC648-345A-477A-8214-C2CCCB3906BE}" type="parTrans" cxnId="{8D8F65FA-7E0F-4626-89FB-F70C776EFC65}">
      <dgm:prSet/>
      <dgm:spPr/>
      <dgm:t>
        <a:bodyPr/>
        <a:lstStyle/>
        <a:p>
          <a:endParaRPr lang="ru-RU"/>
        </a:p>
      </dgm:t>
    </dgm:pt>
    <dgm:pt modelId="{ECAFBAD6-D3BA-4006-AA56-6C3781CBA8B1}" type="sibTrans" cxnId="{674DC2BF-D60F-4C46-B630-0BB70951BF16}">
      <dgm:prSet/>
      <dgm:spPr/>
      <dgm:t>
        <a:bodyPr/>
        <a:lstStyle/>
        <a:p>
          <a:endParaRPr lang="ru-RU"/>
        </a:p>
      </dgm:t>
    </dgm:pt>
    <dgm:pt modelId="{C3ADAF21-ABD2-4A26-874C-88A0513EBCF4}" type="parTrans" cxnId="{674DC2BF-D60F-4C46-B630-0BB70951BF16}">
      <dgm:prSet/>
      <dgm:spPr/>
      <dgm:t>
        <a:bodyPr/>
        <a:lstStyle/>
        <a:p>
          <a:endParaRPr lang="ru-RU" dirty="0">
            <a:latin typeface="Bookman Old Style" pitchFamily="18" charset="0"/>
          </a:endParaRPr>
        </a:p>
      </dgm:t>
    </dgm:pt>
    <dgm:pt modelId="{6E2639D3-02C2-4BDB-AD4C-A36526427A7D}" type="sibTrans" cxnId="{DE55DC47-0871-41D8-908D-5A606F7A4B9F}">
      <dgm:prSet/>
      <dgm:spPr/>
      <dgm:t>
        <a:bodyPr/>
        <a:lstStyle/>
        <a:p>
          <a:endParaRPr lang="ru-RU"/>
        </a:p>
      </dgm:t>
    </dgm:pt>
    <dgm:pt modelId="{5226F5B8-B72C-4269-971B-1AB925AD9223}" type="parTrans" cxnId="{DE55DC47-0871-41D8-908D-5A606F7A4B9F}">
      <dgm:prSet/>
      <dgm:spPr/>
      <dgm:t>
        <a:bodyPr/>
        <a:lstStyle/>
        <a:p>
          <a:endParaRPr lang="ru-RU" sz="1800" dirty="0">
            <a:latin typeface="Bookman Old Style" pitchFamily="18" charset="0"/>
          </a:endParaRPr>
        </a:p>
      </dgm:t>
    </dgm:pt>
    <dgm:pt modelId="{916A2C09-C3B6-472D-94F1-7E844A21820C}" type="sibTrans" cxnId="{B2E20D2D-15CC-4C4C-939D-D3941F34111B}">
      <dgm:prSet/>
      <dgm:spPr/>
      <dgm:t>
        <a:bodyPr/>
        <a:lstStyle/>
        <a:p>
          <a:endParaRPr lang="ru-RU"/>
        </a:p>
      </dgm:t>
    </dgm:pt>
    <dgm:pt modelId="{B3002B80-ABDC-483E-A329-A5BF6BE266DA}" type="parTrans" cxnId="{B2E20D2D-15CC-4C4C-939D-D3941F34111B}">
      <dgm:prSet/>
      <dgm:spPr/>
      <dgm:t>
        <a:bodyPr/>
        <a:lstStyle/>
        <a:p>
          <a:endParaRPr lang="ru-RU" sz="1800" dirty="0">
            <a:latin typeface="Bookman Old Style" pitchFamily="18" charset="0"/>
          </a:endParaRPr>
        </a:p>
      </dgm:t>
    </dgm:pt>
    <dgm:pt modelId="{B9D167F8-7CFD-4544-8511-BB55E91EB9F8}" type="pres">
      <dgm:prSet presAssocID="{0083CE24-6FCA-4C0A-AC95-F230CA08C6AF}" presName="diagram" presStyleCnt="0">
        <dgm:presLayoutVars>
          <dgm:chPref val="1"/>
          <dgm:dir/>
          <dgm:animOne val="branch"/>
          <dgm:animLvl val="lvl"/>
          <dgm:resizeHandles/>
        </dgm:presLayoutVars>
      </dgm:prSet>
      <dgm:spPr/>
      <dgm:t>
        <a:bodyPr/>
        <a:lstStyle/>
        <a:p>
          <a:endParaRPr lang="ru-RU"/>
        </a:p>
      </dgm:t>
    </dgm:pt>
    <dgm:pt modelId="{7EA949F7-9011-4125-B472-827544E31223}" type="pres">
      <dgm:prSet presAssocID="{AAD3C79A-F051-426B-9EA6-9873D4D0B370}" presName="root" presStyleCnt="0"/>
      <dgm:spPr/>
    </dgm:pt>
    <dgm:pt modelId="{F9AEF964-CBED-40B6-BC5F-B54976EE0532}" type="pres">
      <dgm:prSet presAssocID="{AAD3C79A-F051-426B-9EA6-9873D4D0B370}" presName="rootComposite" presStyleCnt="0"/>
      <dgm:spPr/>
    </dgm:pt>
    <dgm:pt modelId="{4BD4A848-D4F1-4840-BBE2-0F66BCFE183F}" type="pres">
      <dgm:prSet presAssocID="{AAD3C79A-F051-426B-9EA6-9873D4D0B370}" presName="rootText" presStyleLbl="node1" presStyleIdx="0" presStyleCnt="3" custScaleX="134918" custLinFactNeighborX="3239" custLinFactNeighborY="-2971"/>
      <dgm:spPr/>
      <dgm:t>
        <a:bodyPr/>
        <a:lstStyle/>
        <a:p>
          <a:endParaRPr lang="ru-RU"/>
        </a:p>
      </dgm:t>
    </dgm:pt>
    <dgm:pt modelId="{9512DAE2-F9F0-4F20-AD07-CE052FAEFE8F}" type="pres">
      <dgm:prSet presAssocID="{AAD3C79A-F051-426B-9EA6-9873D4D0B370}" presName="rootConnector" presStyleLbl="node1" presStyleIdx="0" presStyleCnt="3"/>
      <dgm:spPr/>
      <dgm:t>
        <a:bodyPr/>
        <a:lstStyle/>
        <a:p>
          <a:endParaRPr lang="ru-RU"/>
        </a:p>
      </dgm:t>
    </dgm:pt>
    <dgm:pt modelId="{5CA64727-BBFD-400B-BE55-1885B694B33C}" type="pres">
      <dgm:prSet presAssocID="{AAD3C79A-F051-426B-9EA6-9873D4D0B370}" presName="childShape" presStyleCnt="0"/>
      <dgm:spPr/>
    </dgm:pt>
    <dgm:pt modelId="{3A6F5741-5FF3-4E5C-9E98-C717F42AD0FC}" type="pres">
      <dgm:prSet presAssocID="{3B14ECC6-48C1-4819-85A9-B268852CAC7D}" presName="Name13" presStyleLbl="parChTrans1D2" presStyleIdx="0" presStyleCnt="9"/>
      <dgm:spPr/>
      <dgm:t>
        <a:bodyPr/>
        <a:lstStyle/>
        <a:p>
          <a:endParaRPr lang="ru-RU"/>
        </a:p>
      </dgm:t>
    </dgm:pt>
    <dgm:pt modelId="{7DDA7778-1C0C-452F-BA3F-3FC0C435B563}" type="pres">
      <dgm:prSet presAssocID="{D9363935-08EF-42C2-AF96-F93A70D4F2ED}" presName="childText" presStyleLbl="bgAcc1" presStyleIdx="0" presStyleCnt="9" custLinFactNeighborX="4049" custLinFactNeighborY="-2971">
        <dgm:presLayoutVars>
          <dgm:bulletEnabled val="1"/>
        </dgm:presLayoutVars>
      </dgm:prSet>
      <dgm:spPr/>
      <dgm:t>
        <a:bodyPr/>
        <a:lstStyle/>
        <a:p>
          <a:endParaRPr lang="ru-RU"/>
        </a:p>
      </dgm:t>
    </dgm:pt>
    <dgm:pt modelId="{8F267164-8027-4357-8DFC-97EE5E53298F}" type="pres">
      <dgm:prSet presAssocID="{10C658AF-3314-4FA7-BE06-42C53DA3C8C8}" presName="Name13" presStyleLbl="parChTrans1D2" presStyleIdx="1" presStyleCnt="9"/>
      <dgm:spPr/>
      <dgm:t>
        <a:bodyPr/>
        <a:lstStyle/>
        <a:p>
          <a:endParaRPr lang="ru-RU"/>
        </a:p>
      </dgm:t>
    </dgm:pt>
    <dgm:pt modelId="{676D94FA-893D-45FF-98BC-F5142189B0A6}" type="pres">
      <dgm:prSet presAssocID="{714DCC28-37FD-437E-856B-89B0AD60ACBB}" presName="childText" presStyleLbl="bgAcc1" presStyleIdx="1" presStyleCnt="9" custScaleX="109745">
        <dgm:presLayoutVars>
          <dgm:bulletEnabled val="1"/>
        </dgm:presLayoutVars>
      </dgm:prSet>
      <dgm:spPr/>
      <dgm:t>
        <a:bodyPr/>
        <a:lstStyle/>
        <a:p>
          <a:endParaRPr lang="ru-RU"/>
        </a:p>
      </dgm:t>
    </dgm:pt>
    <dgm:pt modelId="{78E7E335-1625-444A-A343-EC9D82810E35}" type="pres">
      <dgm:prSet presAssocID="{6D188859-3917-41AE-914F-276922E349C6}" presName="Name13" presStyleLbl="parChTrans1D2" presStyleIdx="2" presStyleCnt="9"/>
      <dgm:spPr/>
      <dgm:t>
        <a:bodyPr/>
        <a:lstStyle/>
        <a:p>
          <a:endParaRPr lang="ru-RU"/>
        </a:p>
      </dgm:t>
    </dgm:pt>
    <dgm:pt modelId="{4896D46A-D407-470E-9AA3-C7553384C9FE}" type="pres">
      <dgm:prSet presAssocID="{630CD070-A268-48B5-B36D-D47116517E46}" presName="childText" presStyleLbl="bgAcc1" presStyleIdx="2" presStyleCnt="9">
        <dgm:presLayoutVars>
          <dgm:bulletEnabled val="1"/>
        </dgm:presLayoutVars>
      </dgm:prSet>
      <dgm:spPr/>
      <dgm:t>
        <a:bodyPr/>
        <a:lstStyle/>
        <a:p>
          <a:endParaRPr lang="ru-RU"/>
        </a:p>
      </dgm:t>
    </dgm:pt>
    <dgm:pt modelId="{3818C1EB-3B36-4688-A696-A94C6372AE07}" type="pres">
      <dgm:prSet presAssocID="{10212F3F-3100-4229-A573-5E04EC7B78FF}" presName="root" presStyleCnt="0"/>
      <dgm:spPr/>
    </dgm:pt>
    <dgm:pt modelId="{43D4BF06-7811-4469-968F-A65CE6B23E8D}" type="pres">
      <dgm:prSet presAssocID="{10212F3F-3100-4229-A573-5E04EC7B78FF}" presName="rootComposite" presStyleCnt="0"/>
      <dgm:spPr/>
    </dgm:pt>
    <dgm:pt modelId="{16B9A782-56E8-4EFA-A049-F6A80D721FA4}" type="pres">
      <dgm:prSet presAssocID="{10212F3F-3100-4229-A573-5E04EC7B78FF}" presName="rootText" presStyleLbl="node1" presStyleIdx="1" presStyleCnt="3" custScaleX="122090" custLinFactNeighborX="2696" custLinFactNeighborY="4165"/>
      <dgm:spPr/>
      <dgm:t>
        <a:bodyPr/>
        <a:lstStyle/>
        <a:p>
          <a:endParaRPr lang="ru-RU"/>
        </a:p>
      </dgm:t>
    </dgm:pt>
    <dgm:pt modelId="{75651DA5-93FC-4323-88C9-AB89F18650BB}" type="pres">
      <dgm:prSet presAssocID="{10212F3F-3100-4229-A573-5E04EC7B78FF}" presName="rootConnector" presStyleLbl="node1" presStyleIdx="1" presStyleCnt="3"/>
      <dgm:spPr/>
      <dgm:t>
        <a:bodyPr/>
        <a:lstStyle/>
        <a:p>
          <a:endParaRPr lang="ru-RU"/>
        </a:p>
      </dgm:t>
    </dgm:pt>
    <dgm:pt modelId="{7FD4DE03-9455-4A83-B65C-A56FCB37AC43}" type="pres">
      <dgm:prSet presAssocID="{10212F3F-3100-4229-A573-5E04EC7B78FF}" presName="childShape" presStyleCnt="0"/>
      <dgm:spPr/>
    </dgm:pt>
    <dgm:pt modelId="{AD1EFEAF-EB56-46D8-9DB8-308F66E1A877}" type="pres">
      <dgm:prSet presAssocID="{B3002B80-ABDC-483E-A329-A5BF6BE266DA}" presName="Name13" presStyleLbl="parChTrans1D2" presStyleIdx="3" presStyleCnt="9"/>
      <dgm:spPr/>
      <dgm:t>
        <a:bodyPr/>
        <a:lstStyle/>
        <a:p>
          <a:endParaRPr lang="ru-RU"/>
        </a:p>
      </dgm:t>
    </dgm:pt>
    <dgm:pt modelId="{8DC635C5-5B2F-46DE-B768-235E63967A34}" type="pres">
      <dgm:prSet presAssocID="{B3C075E7-66E4-4FF7-B80C-53E8C953E67E}" presName="childText" presStyleLbl="bgAcc1" presStyleIdx="3" presStyleCnt="9" custScaleX="110104">
        <dgm:presLayoutVars>
          <dgm:bulletEnabled val="1"/>
        </dgm:presLayoutVars>
      </dgm:prSet>
      <dgm:spPr/>
      <dgm:t>
        <a:bodyPr/>
        <a:lstStyle/>
        <a:p>
          <a:endParaRPr lang="ru-RU"/>
        </a:p>
      </dgm:t>
    </dgm:pt>
    <dgm:pt modelId="{E23B5A85-72F3-43E2-926C-866ADEC209A4}" type="pres">
      <dgm:prSet presAssocID="{5226F5B8-B72C-4269-971B-1AB925AD9223}" presName="Name13" presStyleLbl="parChTrans1D2" presStyleIdx="4" presStyleCnt="9"/>
      <dgm:spPr/>
      <dgm:t>
        <a:bodyPr/>
        <a:lstStyle/>
        <a:p>
          <a:endParaRPr lang="ru-RU"/>
        </a:p>
      </dgm:t>
    </dgm:pt>
    <dgm:pt modelId="{046EFD82-45D3-4BF9-887F-06F66C5A3B55}" type="pres">
      <dgm:prSet presAssocID="{EFF6BA11-B9F5-4DE7-A23D-3D186DFCDA1E}" presName="childText" presStyleLbl="bgAcc1" presStyleIdx="4" presStyleCnt="9">
        <dgm:presLayoutVars>
          <dgm:bulletEnabled val="1"/>
        </dgm:presLayoutVars>
      </dgm:prSet>
      <dgm:spPr/>
      <dgm:t>
        <a:bodyPr/>
        <a:lstStyle/>
        <a:p>
          <a:endParaRPr lang="ru-RU"/>
        </a:p>
      </dgm:t>
    </dgm:pt>
    <dgm:pt modelId="{C0B0A04A-BC28-4CFC-AD2C-43692DE8245D}" type="pres">
      <dgm:prSet presAssocID="{C3ADAF21-ABD2-4A26-874C-88A0513EBCF4}" presName="Name13" presStyleLbl="parChTrans1D2" presStyleIdx="5" presStyleCnt="9"/>
      <dgm:spPr/>
      <dgm:t>
        <a:bodyPr/>
        <a:lstStyle/>
        <a:p>
          <a:endParaRPr lang="ru-RU"/>
        </a:p>
      </dgm:t>
    </dgm:pt>
    <dgm:pt modelId="{8D74A7DD-7214-4125-BD56-BA07E068F69A}" type="pres">
      <dgm:prSet presAssocID="{E3F451A8-A42A-4D80-8919-E4562BD1D78B}" presName="childText" presStyleLbl="bgAcc1" presStyleIdx="5" presStyleCnt="9">
        <dgm:presLayoutVars>
          <dgm:bulletEnabled val="1"/>
        </dgm:presLayoutVars>
      </dgm:prSet>
      <dgm:spPr/>
      <dgm:t>
        <a:bodyPr/>
        <a:lstStyle/>
        <a:p>
          <a:endParaRPr lang="ru-RU"/>
        </a:p>
      </dgm:t>
    </dgm:pt>
    <dgm:pt modelId="{B1064DF2-34B7-4F14-A921-1F6608EC272E}" type="pres">
      <dgm:prSet presAssocID="{70A07240-B86B-496D-8A56-D35FEB4B01C8}" presName="root" presStyleCnt="0"/>
      <dgm:spPr/>
    </dgm:pt>
    <dgm:pt modelId="{2B27D423-ED06-464D-8C09-BC5915B250B9}" type="pres">
      <dgm:prSet presAssocID="{70A07240-B86B-496D-8A56-D35FEB4B01C8}" presName="rootComposite" presStyleCnt="0"/>
      <dgm:spPr/>
    </dgm:pt>
    <dgm:pt modelId="{6457FAD7-ED15-4EAE-A61A-CD795273444E}" type="pres">
      <dgm:prSet presAssocID="{70A07240-B86B-496D-8A56-D35FEB4B01C8}" presName="rootText" presStyleLbl="node1" presStyleIdx="2" presStyleCnt="3"/>
      <dgm:spPr/>
      <dgm:t>
        <a:bodyPr/>
        <a:lstStyle/>
        <a:p>
          <a:endParaRPr lang="ru-RU"/>
        </a:p>
      </dgm:t>
    </dgm:pt>
    <dgm:pt modelId="{A01F6CAA-A35E-48D5-BA6D-13723E7F971A}" type="pres">
      <dgm:prSet presAssocID="{70A07240-B86B-496D-8A56-D35FEB4B01C8}" presName="rootConnector" presStyleLbl="node1" presStyleIdx="2" presStyleCnt="3"/>
      <dgm:spPr/>
      <dgm:t>
        <a:bodyPr/>
        <a:lstStyle/>
        <a:p>
          <a:endParaRPr lang="ru-RU"/>
        </a:p>
      </dgm:t>
    </dgm:pt>
    <dgm:pt modelId="{F3CD64D8-88F7-4DFF-966C-87F4389B0FF6}" type="pres">
      <dgm:prSet presAssocID="{70A07240-B86B-496D-8A56-D35FEB4B01C8}" presName="childShape" presStyleCnt="0"/>
      <dgm:spPr/>
    </dgm:pt>
    <dgm:pt modelId="{4206FC79-2FDD-4238-9526-070B45C0DDCE}" type="pres">
      <dgm:prSet presAssocID="{04552234-C8E9-4157-8DE0-9D47C66E3AF9}" presName="Name13" presStyleLbl="parChTrans1D2" presStyleIdx="6" presStyleCnt="9"/>
      <dgm:spPr/>
      <dgm:t>
        <a:bodyPr/>
        <a:lstStyle/>
        <a:p>
          <a:endParaRPr lang="ru-RU"/>
        </a:p>
      </dgm:t>
    </dgm:pt>
    <dgm:pt modelId="{92100785-E499-4C20-89DC-28C95C7B59A0}" type="pres">
      <dgm:prSet presAssocID="{5EE24C45-92A9-40AA-B397-FAE3F51BC59A}" presName="childText" presStyleLbl="bgAcc1" presStyleIdx="6" presStyleCnt="9" custScaleX="115516">
        <dgm:presLayoutVars>
          <dgm:bulletEnabled val="1"/>
        </dgm:presLayoutVars>
      </dgm:prSet>
      <dgm:spPr/>
      <dgm:t>
        <a:bodyPr/>
        <a:lstStyle/>
        <a:p>
          <a:endParaRPr lang="ru-RU"/>
        </a:p>
      </dgm:t>
    </dgm:pt>
    <dgm:pt modelId="{B50AD699-F88F-4DFD-A054-9745CB588877}" type="pres">
      <dgm:prSet presAssocID="{7F78C610-44F2-4A16-ABE5-FD6BB084908E}" presName="Name13" presStyleLbl="parChTrans1D2" presStyleIdx="7" presStyleCnt="9"/>
      <dgm:spPr/>
      <dgm:t>
        <a:bodyPr/>
        <a:lstStyle/>
        <a:p>
          <a:endParaRPr lang="ru-RU"/>
        </a:p>
      </dgm:t>
    </dgm:pt>
    <dgm:pt modelId="{10224A45-CB30-473E-ACDA-9CB24AD19641}" type="pres">
      <dgm:prSet presAssocID="{75F9D725-7453-4C3D-9AD5-6872F12C6925}" presName="childText" presStyleLbl="bgAcc1" presStyleIdx="7" presStyleCnt="9">
        <dgm:presLayoutVars>
          <dgm:bulletEnabled val="1"/>
        </dgm:presLayoutVars>
      </dgm:prSet>
      <dgm:spPr/>
      <dgm:t>
        <a:bodyPr/>
        <a:lstStyle/>
        <a:p>
          <a:endParaRPr lang="ru-RU"/>
        </a:p>
      </dgm:t>
    </dgm:pt>
    <dgm:pt modelId="{4EAE1DB1-1C70-47FD-A5B4-FCCE5FF58739}" type="pres">
      <dgm:prSet presAssocID="{95C097DE-0350-44CF-B2C7-C93891992CDA}" presName="Name13" presStyleLbl="parChTrans1D2" presStyleIdx="8" presStyleCnt="9"/>
      <dgm:spPr/>
      <dgm:t>
        <a:bodyPr/>
        <a:lstStyle/>
        <a:p>
          <a:endParaRPr lang="ru-RU"/>
        </a:p>
      </dgm:t>
    </dgm:pt>
    <dgm:pt modelId="{FAC3C3AA-28F3-4CFA-A571-F08FBDC78501}" type="pres">
      <dgm:prSet presAssocID="{9D2F5B37-1C5C-451B-9EC7-A5DD0B8D5287}" presName="childText" presStyleLbl="bgAcc1" presStyleIdx="8" presStyleCnt="9">
        <dgm:presLayoutVars>
          <dgm:bulletEnabled val="1"/>
        </dgm:presLayoutVars>
      </dgm:prSet>
      <dgm:spPr/>
      <dgm:t>
        <a:bodyPr/>
        <a:lstStyle/>
        <a:p>
          <a:endParaRPr lang="ru-RU"/>
        </a:p>
      </dgm:t>
    </dgm:pt>
  </dgm:ptLst>
  <dgm:cxnLst>
    <dgm:cxn modelId="{78E71C12-B0B3-4DCB-8B4A-502DCA8C19BC}" type="presOf" srcId="{5EE24C45-92A9-40AA-B397-FAE3F51BC59A}" destId="{92100785-E499-4C20-89DC-28C95C7B59A0}" srcOrd="0" destOrd="0" presId="urn:microsoft.com/office/officeart/2005/8/layout/hierarchy3"/>
    <dgm:cxn modelId="{C3AA3710-4B48-4DBA-A107-6A14B7BB5E7B}" srcId="{AAD3C79A-F051-426B-9EA6-9873D4D0B370}" destId="{630CD070-A268-48B5-B36D-D47116517E46}" srcOrd="2" destOrd="0" parTransId="{6D188859-3917-41AE-914F-276922E349C6}" sibTransId="{2902EBE5-6AE5-4724-9525-767D393FEC59}"/>
    <dgm:cxn modelId="{3B768A5A-14AF-47D1-A2C9-EF400C7968FF}" type="presOf" srcId="{B3C075E7-66E4-4FF7-B80C-53E8C953E67E}" destId="{8DC635C5-5B2F-46DE-B768-235E63967A34}" srcOrd="0" destOrd="0" presId="urn:microsoft.com/office/officeart/2005/8/layout/hierarchy3"/>
    <dgm:cxn modelId="{D6DD9CF3-0388-4CF5-AF39-3ED61ABD129C}" type="presOf" srcId="{7F78C610-44F2-4A16-ABE5-FD6BB084908E}" destId="{B50AD699-F88F-4DFD-A054-9745CB588877}" srcOrd="0" destOrd="0" presId="urn:microsoft.com/office/officeart/2005/8/layout/hierarchy3"/>
    <dgm:cxn modelId="{FB3090C6-5F67-480A-8E3B-DDB6F31464F9}" type="presOf" srcId="{B3002B80-ABDC-483E-A329-A5BF6BE266DA}" destId="{AD1EFEAF-EB56-46D8-9DB8-308F66E1A877}" srcOrd="0" destOrd="0" presId="urn:microsoft.com/office/officeart/2005/8/layout/hierarchy3"/>
    <dgm:cxn modelId="{858E4C64-D221-4796-8400-7D2F006D8AA0}" type="presOf" srcId="{714DCC28-37FD-437E-856B-89B0AD60ACBB}" destId="{676D94FA-893D-45FF-98BC-F5142189B0A6}" srcOrd="0" destOrd="0" presId="urn:microsoft.com/office/officeart/2005/8/layout/hierarchy3"/>
    <dgm:cxn modelId="{C6E9F051-F928-46F9-9422-339699AF44C8}" type="presOf" srcId="{C3ADAF21-ABD2-4A26-874C-88A0513EBCF4}" destId="{C0B0A04A-BC28-4CFC-AD2C-43692DE8245D}" srcOrd="0" destOrd="0" presId="urn:microsoft.com/office/officeart/2005/8/layout/hierarchy3"/>
    <dgm:cxn modelId="{B72C298A-A427-466A-8F26-14A20747B464}" srcId="{AAD3C79A-F051-426B-9EA6-9873D4D0B370}" destId="{714DCC28-37FD-437E-856B-89B0AD60ACBB}" srcOrd="1" destOrd="0" parTransId="{10C658AF-3314-4FA7-BE06-42C53DA3C8C8}" sibTransId="{D0CDA840-62FF-4C27-A23E-B125F1E2A16E}"/>
    <dgm:cxn modelId="{FC99CBCC-851B-4538-AB86-3487D6E8CDE8}" type="presOf" srcId="{70A07240-B86B-496D-8A56-D35FEB4B01C8}" destId="{A01F6CAA-A35E-48D5-BA6D-13723E7F971A}" srcOrd="1" destOrd="0" presId="urn:microsoft.com/office/officeart/2005/8/layout/hierarchy3"/>
    <dgm:cxn modelId="{7C96285C-8AB5-4BDB-BA1F-E2E6AFAC1DDE}" type="presOf" srcId="{3B14ECC6-48C1-4819-85A9-B268852CAC7D}" destId="{3A6F5741-5FF3-4E5C-9E98-C717F42AD0FC}" srcOrd="0" destOrd="0" presId="urn:microsoft.com/office/officeart/2005/8/layout/hierarchy3"/>
    <dgm:cxn modelId="{DE55DC47-0871-41D8-908D-5A606F7A4B9F}" srcId="{10212F3F-3100-4229-A573-5E04EC7B78FF}" destId="{EFF6BA11-B9F5-4DE7-A23D-3D186DFCDA1E}" srcOrd="1" destOrd="0" parTransId="{5226F5B8-B72C-4269-971B-1AB925AD9223}" sibTransId="{6E2639D3-02C2-4BDB-AD4C-A36526427A7D}"/>
    <dgm:cxn modelId="{7843A4D6-BE9A-4A3D-BDC6-0C1FAB0222DF}" type="presOf" srcId="{10C658AF-3314-4FA7-BE06-42C53DA3C8C8}" destId="{8F267164-8027-4357-8DFC-97EE5E53298F}" srcOrd="0" destOrd="0" presId="urn:microsoft.com/office/officeart/2005/8/layout/hierarchy3"/>
    <dgm:cxn modelId="{A7550D5F-8722-4923-B6E5-CCFCDB9D5308}" type="presOf" srcId="{95C097DE-0350-44CF-B2C7-C93891992CDA}" destId="{4EAE1DB1-1C70-47FD-A5B4-FCCE5FF58739}" srcOrd="0" destOrd="0" presId="urn:microsoft.com/office/officeart/2005/8/layout/hierarchy3"/>
    <dgm:cxn modelId="{1C8366DA-08B2-40AA-B67E-4A647E226E09}" srcId="{0083CE24-6FCA-4C0A-AC95-F230CA08C6AF}" destId="{AAD3C79A-F051-426B-9EA6-9873D4D0B370}" srcOrd="0" destOrd="0" parTransId="{BCBDEEE1-9B8F-4BC6-9687-49E3496D84CB}" sibTransId="{2644722B-B40D-4779-876E-C530EBC3D283}"/>
    <dgm:cxn modelId="{ED3CFB08-E1DF-490C-A699-BDBB9F7C9A54}" type="presOf" srcId="{E3F451A8-A42A-4D80-8919-E4562BD1D78B}" destId="{8D74A7DD-7214-4125-BD56-BA07E068F69A}" srcOrd="0" destOrd="0" presId="urn:microsoft.com/office/officeart/2005/8/layout/hierarchy3"/>
    <dgm:cxn modelId="{DC4E1FB0-E273-4BC3-A55C-50ACF9D4CDDB}" type="presOf" srcId="{75F9D725-7453-4C3D-9AD5-6872F12C6925}" destId="{10224A45-CB30-473E-ACDA-9CB24AD19641}" srcOrd="0" destOrd="0" presId="urn:microsoft.com/office/officeart/2005/8/layout/hierarchy3"/>
    <dgm:cxn modelId="{43EE4CF5-2210-4248-9278-E2C1C8A94E79}" type="presOf" srcId="{AAD3C79A-F051-426B-9EA6-9873D4D0B370}" destId="{4BD4A848-D4F1-4840-BBE2-0F66BCFE183F}" srcOrd="0" destOrd="0" presId="urn:microsoft.com/office/officeart/2005/8/layout/hierarchy3"/>
    <dgm:cxn modelId="{21BF3702-0DFE-4106-9759-F83BB42F2AF9}" type="presOf" srcId="{D9363935-08EF-42C2-AF96-F93A70D4F2ED}" destId="{7DDA7778-1C0C-452F-BA3F-3FC0C435B563}" srcOrd="0" destOrd="0" presId="urn:microsoft.com/office/officeart/2005/8/layout/hierarchy3"/>
    <dgm:cxn modelId="{B2707A18-5EB6-4C7A-B1D2-FB092BF518D3}" type="presOf" srcId="{AAD3C79A-F051-426B-9EA6-9873D4D0B370}" destId="{9512DAE2-F9F0-4F20-AD07-CE052FAEFE8F}" srcOrd="1" destOrd="0" presId="urn:microsoft.com/office/officeart/2005/8/layout/hierarchy3"/>
    <dgm:cxn modelId="{5A8BAE75-8D8A-4482-843E-3A0D782BDB00}" srcId="{70A07240-B86B-496D-8A56-D35FEB4B01C8}" destId="{5EE24C45-92A9-40AA-B397-FAE3F51BC59A}" srcOrd="0" destOrd="0" parTransId="{04552234-C8E9-4157-8DE0-9D47C66E3AF9}" sibTransId="{4FE27DDB-3684-46A3-B0BB-B85836CC469F}"/>
    <dgm:cxn modelId="{B2E20D2D-15CC-4C4C-939D-D3941F34111B}" srcId="{10212F3F-3100-4229-A573-5E04EC7B78FF}" destId="{B3C075E7-66E4-4FF7-B80C-53E8C953E67E}" srcOrd="0" destOrd="0" parTransId="{B3002B80-ABDC-483E-A329-A5BF6BE266DA}" sibTransId="{916A2C09-C3B6-472D-94F1-7E844A21820C}"/>
    <dgm:cxn modelId="{2BD804C6-CCCB-403C-9E2F-3093D4716006}" srcId="{70A07240-B86B-496D-8A56-D35FEB4B01C8}" destId="{9D2F5B37-1C5C-451B-9EC7-A5DD0B8D5287}" srcOrd="2" destOrd="0" parTransId="{95C097DE-0350-44CF-B2C7-C93891992CDA}" sibTransId="{23A373AF-DD1A-4317-AC0E-C6DB49DB5A8E}"/>
    <dgm:cxn modelId="{7C009D50-7083-4EF8-B3C6-4E42E52B9D43}" srcId="{AAD3C79A-F051-426B-9EA6-9873D4D0B370}" destId="{D9363935-08EF-42C2-AF96-F93A70D4F2ED}" srcOrd="0" destOrd="0" parTransId="{3B14ECC6-48C1-4819-85A9-B268852CAC7D}" sibTransId="{DEF4B8D9-A834-4B19-899D-30AF7B3DD384}"/>
    <dgm:cxn modelId="{674DC2BF-D60F-4C46-B630-0BB70951BF16}" srcId="{10212F3F-3100-4229-A573-5E04EC7B78FF}" destId="{E3F451A8-A42A-4D80-8919-E4562BD1D78B}" srcOrd="2" destOrd="0" parTransId="{C3ADAF21-ABD2-4A26-874C-88A0513EBCF4}" sibTransId="{ECAFBAD6-D3BA-4006-AA56-6C3781CBA8B1}"/>
    <dgm:cxn modelId="{2E0BDCA5-00D7-4391-9686-E59462D34FBB}" type="presOf" srcId="{EFF6BA11-B9F5-4DE7-A23D-3D186DFCDA1E}" destId="{046EFD82-45D3-4BF9-887F-06F66C5A3B55}" srcOrd="0" destOrd="0" presId="urn:microsoft.com/office/officeart/2005/8/layout/hierarchy3"/>
    <dgm:cxn modelId="{9FA87AC3-675C-451C-B208-52E0F1793B0C}" srcId="{70A07240-B86B-496D-8A56-D35FEB4B01C8}" destId="{75F9D725-7453-4C3D-9AD5-6872F12C6925}" srcOrd="1" destOrd="0" parTransId="{7F78C610-44F2-4A16-ABE5-FD6BB084908E}" sibTransId="{1F76EB3D-C06D-4052-A85C-7FEFF075A644}"/>
    <dgm:cxn modelId="{A6F3F2E3-73A8-41B8-A0D1-63BC135E7854}" type="presOf" srcId="{10212F3F-3100-4229-A573-5E04EC7B78FF}" destId="{75651DA5-93FC-4323-88C9-AB89F18650BB}" srcOrd="1" destOrd="0" presId="urn:microsoft.com/office/officeart/2005/8/layout/hierarchy3"/>
    <dgm:cxn modelId="{0EC6CF69-1AB7-40BC-B17D-B0F12887EB5B}" type="presOf" srcId="{6D188859-3917-41AE-914F-276922E349C6}" destId="{78E7E335-1625-444A-A343-EC9D82810E35}" srcOrd="0" destOrd="0" presId="urn:microsoft.com/office/officeart/2005/8/layout/hierarchy3"/>
    <dgm:cxn modelId="{8B007E81-42AE-4890-A754-D3D4C3DCD22D}" type="presOf" srcId="{9D2F5B37-1C5C-451B-9EC7-A5DD0B8D5287}" destId="{FAC3C3AA-28F3-4CFA-A571-F08FBDC78501}" srcOrd="0" destOrd="0" presId="urn:microsoft.com/office/officeart/2005/8/layout/hierarchy3"/>
    <dgm:cxn modelId="{99245390-734D-4F64-8532-1E62DE17D39A}" type="presOf" srcId="{04552234-C8E9-4157-8DE0-9D47C66E3AF9}" destId="{4206FC79-2FDD-4238-9526-070B45C0DDCE}" srcOrd="0" destOrd="0" presId="urn:microsoft.com/office/officeart/2005/8/layout/hierarchy3"/>
    <dgm:cxn modelId="{DBE0C3F0-5627-4C23-9831-508DF0A42D90}" type="presOf" srcId="{630CD070-A268-48B5-B36D-D47116517E46}" destId="{4896D46A-D407-470E-9AA3-C7553384C9FE}" srcOrd="0" destOrd="0" presId="urn:microsoft.com/office/officeart/2005/8/layout/hierarchy3"/>
    <dgm:cxn modelId="{657C18B9-40B1-40AE-9BA9-43EBAB0A99DF}" type="presOf" srcId="{5226F5B8-B72C-4269-971B-1AB925AD9223}" destId="{E23B5A85-72F3-43E2-926C-866ADEC209A4}" srcOrd="0" destOrd="0" presId="urn:microsoft.com/office/officeart/2005/8/layout/hierarchy3"/>
    <dgm:cxn modelId="{8D8F65FA-7E0F-4626-89FB-F70C776EFC65}" srcId="{0083CE24-6FCA-4C0A-AC95-F230CA08C6AF}" destId="{10212F3F-3100-4229-A573-5E04EC7B78FF}" srcOrd="1" destOrd="0" parTransId="{881DC648-345A-477A-8214-C2CCCB3906BE}" sibTransId="{486D0D2B-5C3C-49B4-968F-E307D7FD3AB0}"/>
    <dgm:cxn modelId="{BEF85C25-8319-48E6-B5E8-DB16A3198845}" type="presOf" srcId="{10212F3F-3100-4229-A573-5E04EC7B78FF}" destId="{16B9A782-56E8-4EFA-A049-F6A80D721FA4}" srcOrd="0" destOrd="0" presId="urn:microsoft.com/office/officeart/2005/8/layout/hierarchy3"/>
    <dgm:cxn modelId="{946A3AAE-6C12-4676-8D84-62C2323BFE00}" type="presOf" srcId="{70A07240-B86B-496D-8A56-D35FEB4B01C8}" destId="{6457FAD7-ED15-4EAE-A61A-CD795273444E}" srcOrd="0" destOrd="0" presId="urn:microsoft.com/office/officeart/2005/8/layout/hierarchy3"/>
    <dgm:cxn modelId="{4F4442B8-5BBA-4F7C-A22A-5C000094A683}" type="presOf" srcId="{0083CE24-6FCA-4C0A-AC95-F230CA08C6AF}" destId="{B9D167F8-7CFD-4544-8511-BB55E91EB9F8}" srcOrd="0" destOrd="0" presId="urn:microsoft.com/office/officeart/2005/8/layout/hierarchy3"/>
    <dgm:cxn modelId="{ABCB34E4-1972-445E-AAAC-5747C1F76547}" srcId="{0083CE24-6FCA-4C0A-AC95-F230CA08C6AF}" destId="{70A07240-B86B-496D-8A56-D35FEB4B01C8}" srcOrd="2" destOrd="0" parTransId="{F14461AD-D4A6-49B2-AA6F-675EC5001CDF}" sibTransId="{4648942D-B899-4466-9FFE-F95C86FBC946}"/>
    <dgm:cxn modelId="{D30C76D8-F48D-4976-AF8E-2E7736E5E2A3}" type="presParOf" srcId="{B9D167F8-7CFD-4544-8511-BB55E91EB9F8}" destId="{7EA949F7-9011-4125-B472-827544E31223}" srcOrd="0" destOrd="0" presId="urn:microsoft.com/office/officeart/2005/8/layout/hierarchy3"/>
    <dgm:cxn modelId="{F703303D-4D2D-4B50-B0AD-B8012266AA84}" type="presParOf" srcId="{7EA949F7-9011-4125-B472-827544E31223}" destId="{F9AEF964-CBED-40B6-BC5F-B54976EE0532}" srcOrd="0" destOrd="0" presId="urn:microsoft.com/office/officeart/2005/8/layout/hierarchy3"/>
    <dgm:cxn modelId="{26B1FBC6-E854-4816-B65C-16767EBB8CCE}" type="presParOf" srcId="{F9AEF964-CBED-40B6-BC5F-B54976EE0532}" destId="{4BD4A848-D4F1-4840-BBE2-0F66BCFE183F}" srcOrd="0" destOrd="0" presId="urn:microsoft.com/office/officeart/2005/8/layout/hierarchy3"/>
    <dgm:cxn modelId="{0C9AEF67-2CD8-4AAE-AE22-EEC707D400BC}" type="presParOf" srcId="{F9AEF964-CBED-40B6-BC5F-B54976EE0532}" destId="{9512DAE2-F9F0-4F20-AD07-CE052FAEFE8F}" srcOrd="1" destOrd="0" presId="urn:microsoft.com/office/officeart/2005/8/layout/hierarchy3"/>
    <dgm:cxn modelId="{4013EC6D-ADBF-4AC4-AC6A-3A2E59889F75}" type="presParOf" srcId="{7EA949F7-9011-4125-B472-827544E31223}" destId="{5CA64727-BBFD-400B-BE55-1885B694B33C}" srcOrd="1" destOrd="0" presId="urn:microsoft.com/office/officeart/2005/8/layout/hierarchy3"/>
    <dgm:cxn modelId="{19D41E9F-672A-407C-8746-8A4C3740E77B}" type="presParOf" srcId="{5CA64727-BBFD-400B-BE55-1885B694B33C}" destId="{3A6F5741-5FF3-4E5C-9E98-C717F42AD0FC}" srcOrd="0" destOrd="0" presId="urn:microsoft.com/office/officeart/2005/8/layout/hierarchy3"/>
    <dgm:cxn modelId="{54FCC138-381E-4BD0-9349-585B74966BED}" type="presParOf" srcId="{5CA64727-BBFD-400B-BE55-1885B694B33C}" destId="{7DDA7778-1C0C-452F-BA3F-3FC0C435B563}" srcOrd="1" destOrd="0" presId="urn:microsoft.com/office/officeart/2005/8/layout/hierarchy3"/>
    <dgm:cxn modelId="{87B286DA-BFFB-4828-818A-55E9E6E608A3}" type="presParOf" srcId="{5CA64727-BBFD-400B-BE55-1885B694B33C}" destId="{8F267164-8027-4357-8DFC-97EE5E53298F}" srcOrd="2" destOrd="0" presId="urn:microsoft.com/office/officeart/2005/8/layout/hierarchy3"/>
    <dgm:cxn modelId="{F0425888-FA29-4EA1-A2BF-9E88BF9EC375}" type="presParOf" srcId="{5CA64727-BBFD-400B-BE55-1885B694B33C}" destId="{676D94FA-893D-45FF-98BC-F5142189B0A6}" srcOrd="3" destOrd="0" presId="urn:microsoft.com/office/officeart/2005/8/layout/hierarchy3"/>
    <dgm:cxn modelId="{DA77301E-E814-44C9-A0CD-7C99FE25CE8A}" type="presParOf" srcId="{5CA64727-BBFD-400B-BE55-1885B694B33C}" destId="{78E7E335-1625-444A-A343-EC9D82810E35}" srcOrd="4" destOrd="0" presId="urn:microsoft.com/office/officeart/2005/8/layout/hierarchy3"/>
    <dgm:cxn modelId="{8A0C137E-DBC2-450B-AF34-3F8976C4E2A0}" type="presParOf" srcId="{5CA64727-BBFD-400B-BE55-1885B694B33C}" destId="{4896D46A-D407-470E-9AA3-C7553384C9FE}" srcOrd="5" destOrd="0" presId="urn:microsoft.com/office/officeart/2005/8/layout/hierarchy3"/>
    <dgm:cxn modelId="{70992556-6647-411D-BD28-7A801BE69EE1}" type="presParOf" srcId="{B9D167F8-7CFD-4544-8511-BB55E91EB9F8}" destId="{3818C1EB-3B36-4688-A696-A94C6372AE07}" srcOrd="1" destOrd="0" presId="urn:microsoft.com/office/officeart/2005/8/layout/hierarchy3"/>
    <dgm:cxn modelId="{12C98600-508F-41A2-A2B4-3479758A822B}" type="presParOf" srcId="{3818C1EB-3B36-4688-A696-A94C6372AE07}" destId="{43D4BF06-7811-4469-968F-A65CE6B23E8D}" srcOrd="0" destOrd="0" presId="urn:microsoft.com/office/officeart/2005/8/layout/hierarchy3"/>
    <dgm:cxn modelId="{0227FAE5-2F6F-4C29-9A54-4B956CBCF0AC}" type="presParOf" srcId="{43D4BF06-7811-4469-968F-A65CE6B23E8D}" destId="{16B9A782-56E8-4EFA-A049-F6A80D721FA4}" srcOrd="0" destOrd="0" presId="urn:microsoft.com/office/officeart/2005/8/layout/hierarchy3"/>
    <dgm:cxn modelId="{202AEBD9-74E0-4D79-AE1D-C62377A30DF3}" type="presParOf" srcId="{43D4BF06-7811-4469-968F-A65CE6B23E8D}" destId="{75651DA5-93FC-4323-88C9-AB89F18650BB}" srcOrd="1" destOrd="0" presId="urn:microsoft.com/office/officeart/2005/8/layout/hierarchy3"/>
    <dgm:cxn modelId="{85502540-BB2F-4CDF-A1E4-A73895F6D2C5}" type="presParOf" srcId="{3818C1EB-3B36-4688-A696-A94C6372AE07}" destId="{7FD4DE03-9455-4A83-B65C-A56FCB37AC43}" srcOrd="1" destOrd="0" presId="urn:microsoft.com/office/officeart/2005/8/layout/hierarchy3"/>
    <dgm:cxn modelId="{EEE92E11-FE62-4142-BD76-D4DD0BB60108}" type="presParOf" srcId="{7FD4DE03-9455-4A83-B65C-A56FCB37AC43}" destId="{AD1EFEAF-EB56-46D8-9DB8-308F66E1A877}" srcOrd="0" destOrd="0" presId="urn:microsoft.com/office/officeart/2005/8/layout/hierarchy3"/>
    <dgm:cxn modelId="{3B73E930-BF04-4EC5-851E-C941357A9A09}" type="presParOf" srcId="{7FD4DE03-9455-4A83-B65C-A56FCB37AC43}" destId="{8DC635C5-5B2F-46DE-B768-235E63967A34}" srcOrd="1" destOrd="0" presId="urn:microsoft.com/office/officeart/2005/8/layout/hierarchy3"/>
    <dgm:cxn modelId="{32DDF2BF-C244-4D4F-AC59-1D04DB78D876}" type="presParOf" srcId="{7FD4DE03-9455-4A83-B65C-A56FCB37AC43}" destId="{E23B5A85-72F3-43E2-926C-866ADEC209A4}" srcOrd="2" destOrd="0" presId="urn:microsoft.com/office/officeart/2005/8/layout/hierarchy3"/>
    <dgm:cxn modelId="{4283173A-EC24-4EFA-BA94-9F0081248958}" type="presParOf" srcId="{7FD4DE03-9455-4A83-B65C-A56FCB37AC43}" destId="{046EFD82-45D3-4BF9-887F-06F66C5A3B55}" srcOrd="3" destOrd="0" presId="urn:microsoft.com/office/officeart/2005/8/layout/hierarchy3"/>
    <dgm:cxn modelId="{4A4968E5-D581-4892-B7CC-A35126537AE2}" type="presParOf" srcId="{7FD4DE03-9455-4A83-B65C-A56FCB37AC43}" destId="{C0B0A04A-BC28-4CFC-AD2C-43692DE8245D}" srcOrd="4" destOrd="0" presId="urn:microsoft.com/office/officeart/2005/8/layout/hierarchy3"/>
    <dgm:cxn modelId="{B03D3B7C-EE5C-470F-9765-5BCD0B1DD6FB}" type="presParOf" srcId="{7FD4DE03-9455-4A83-B65C-A56FCB37AC43}" destId="{8D74A7DD-7214-4125-BD56-BA07E068F69A}" srcOrd="5" destOrd="0" presId="urn:microsoft.com/office/officeart/2005/8/layout/hierarchy3"/>
    <dgm:cxn modelId="{A4E52C11-B07D-4A56-9A04-035470C0437B}" type="presParOf" srcId="{B9D167F8-7CFD-4544-8511-BB55E91EB9F8}" destId="{B1064DF2-34B7-4F14-A921-1F6608EC272E}" srcOrd="2" destOrd="0" presId="urn:microsoft.com/office/officeart/2005/8/layout/hierarchy3"/>
    <dgm:cxn modelId="{497E920A-C3E6-4429-8ABE-E8819F1BB192}" type="presParOf" srcId="{B1064DF2-34B7-4F14-A921-1F6608EC272E}" destId="{2B27D423-ED06-464D-8C09-BC5915B250B9}" srcOrd="0" destOrd="0" presId="urn:microsoft.com/office/officeart/2005/8/layout/hierarchy3"/>
    <dgm:cxn modelId="{5AD35681-DAAD-4673-BE38-8090370CC20E}" type="presParOf" srcId="{2B27D423-ED06-464D-8C09-BC5915B250B9}" destId="{6457FAD7-ED15-4EAE-A61A-CD795273444E}" srcOrd="0" destOrd="0" presId="urn:microsoft.com/office/officeart/2005/8/layout/hierarchy3"/>
    <dgm:cxn modelId="{BC27B556-4842-4435-9AAE-BEE2CD043799}" type="presParOf" srcId="{2B27D423-ED06-464D-8C09-BC5915B250B9}" destId="{A01F6CAA-A35E-48D5-BA6D-13723E7F971A}" srcOrd="1" destOrd="0" presId="urn:microsoft.com/office/officeart/2005/8/layout/hierarchy3"/>
    <dgm:cxn modelId="{BEA7C170-7B24-4A12-809D-D7311EE2E9DB}" type="presParOf" srcId="{B1064DF2-34B7-4F14-A921-1F6608EC272E}" destId="{F3CD64D8-88F7-4DFF-966C-87F4389B0FF6}" srcOrd="1" destOrd="0" presId="urn:microsoft.com/office/officeart/2005/8/layout/hierarchy3"/>
    <dgm:cxn modelId="{766B70AF-9739-4217-B04F-0A0D6D207CC9}" type="presParOf" srcId="{F3CD64D8-88F7-4DFF-966C-87F4389B0FF6}" destId="{4206FC79-2FDD-4238-9526-070B45C0DDCE}" srcOrd="0" destOrd="0" presId="urn:microsoft.com/office/officeart/2005/8/layout/hierarchy3"/>
    <dgm:cxn modelId="{801B3667-D21C-45BE-8673-6E2CCED2D69D}" type="presParOf" srcId="{F3CD64D8-88F7-4DFF-966C-87F4389B0FF6}" destId="{92100785-E499-4C20-89DC-28C95C7B59A0}" srcOrd="1" destOrd="0" presId="urn:microsoft.com/office/officeart/2005/8/layout/hierarchy3"/>
    <dgm:cxn modelId="{3E66A492-426B-437C-B94F-08F9BF3FEED2}" type="presParOf" srcId="{F3CD64D8-88F7-4DFF-966C-87F4389B0FF6}" destId="{B50AD699-F88F-4DFD-A054-9745CB588877}" srcOrd="2" destOrd="0" presId="urn:microsoft.com/office/officeart/2005/8/layout/hierarchy3"/>
    <dgm:cxn modelId="{D60F90FC-CE14-43E4-9AF0-D9E298AED2C5}" type="presParOf" srcId="{F3CD64D8-88F7-4DFF-966C-87F4389B0FF6}" destId="{10224A45-CB30-473E-ACDA-9CB24AD19641}" srcOrd="3" destOrd="0" presId="urn:microsoft.com/office/officeart/2005/8/layout/hierarchy3"/>
    <dgm:cxn modelId="{2B196578-135A-407C-83FF-856FC0CB021C}" type="presParOf" srcId="{F3CD64D8-88F7-4DFF-966C-87F4389B0FF6}" destId="{4EAE1DB1-1C70-47FD-A5B4-FCCE5FF58739}" srcOrd="4" destOrd="0" presId="urn:microsoft.com/office/officeart/2005/8/layout/hierarchy3"/>
    <dgm:cxn modelId="{47F9E27C-4A2C-4A42-B4C4-0AD8A68405A8}" type="presParOf" srcId="{F3CD64D8-88F7-4DFF-966C-87F4389B0FF6}" destId="{FAC3C3AA-28F3-4CFA-A571-F08FBDC78501}" srcOrd="5" destOrd="0" presId="urn:microsoft.com/office/officeart/2005/8/layout/hierarchy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83CE24-6FCA-4C0A-AC95-F230CA08C6AF}"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ru-RU"/>
        </a:p>
      </dgm:t>
    </dgm:pt>
    <dgm:pt modelId="{AAD3C79A-F051-426B-9EA6-9873D4D0B370}">
      <dgm:prSet phldrT="[Текст]" custT="1"/>
      <dgm:spPr>
        <a:solidFill>
          <a:srgbClr val="DDDDDD"/>
        </a:solidFill>
        <a:ln w="38100">
          <a:solidFill>
            <a:schemeClr val="accent1">
              <a:lumMod val="75000"/>
            </a:schemeClr>
          </a:solidFill>
        </a:ln>
      </dgm:spPr>
      <dgm:t>
        <a:bodyPr/>
        <a:lstStyle/>
        <a:p>
          <a:r>
            <a:rPr lang="ru-RU" sz="1800" baseline="0" dirty="0" smtClean="0">
              <a:solidFill>
                <a:schemeClr val="tx1"/>
              </a:solidFill>
              <a:latin typeface="Bookman Old Style" pitchFamily="18" charset="0"/>
            </a:rPr>
            <a:t>Соматические детерминированные (нестохастические) </a:t>
          </a:r>
          <a:endParaRPr lang="ru-RU" sz="1800" baseline="0" dirty="0">
            <a:solidFill>
              <a:schemeClr val="tx1"/>
            </a:solidFill>
            <a:latin typeface="Bookman Old Style" pitchFamily="18" charset="0"/>
          </a:endParaRPr>
        </a:p>
      </dgm:t>
    </dgm:pt>
    <dgm:pt modelId="{BCBDEEE1-9B8F-4BC6-9687-49E3496D84CB}" type="parTrans" cxnId="{1C8366DA-08B2-40AA-B67E-4A647E226E09}">
      <dgm:prSet/>
      <dgm:spPr/>
      <dgm:t>
        <a:bodyPr/>
        <a:lstStyle/>
        <a:p>
          <a:endParaRPr lang="ru-RU"/>
        </a:p>
      </dgm:t>
    </dgm:pt>
    <dgm:pt modelId="{2644722B-B40D-4779-876E-C530EBC3D283}" type="sibTrans" cxnId="{1C8366DA-08B2-40AA-B67E-4A647E226E09}">
      <dgm:prSet/>
      <dgm:spPr/>
      <dgm:t>
        <a:bodyPr/>
        <a:lstStyle/>
        <a:p>
          <a:endParaRPr lang="ru-RU"/>
        </a:p>
      </dgm:t>
    </dgm:pt>
    <dgm:pt modelId="{D9363935-08EF-42C2-AF96-F93A70D4F2ED}">
      <dgm:prSet phldrT="[Текст]" custT="1"/>
      <dgm:spPr>
        <a:solidFill>
          <a:srgbClr val="DDDDDD"/>
        </a:solidFill>
      </dgm:spPr>
      <dgm:t>
        <a:bodyPr/>
        <a:lstStyle/>
        <a:p>
          <a:r>
            <a:rPr lang="ru-RU" sz="1800" dirty="0" smtClean="0">
              <a:latin typeface="Bookman Old Style" pitchFamily="18" charset="0"/>
            </a:rPr>
            <a:t>Острая лучевая болезнь</a:t>
          </a:r>
          <a:endParaRPr lang="ru-RU" sz="1800" dirty="0">
            <a:latin typeface="Bookman Old Style" pitchFamily="18" charset="0"/>
          </a:endParaRPr>
        </a:p>
      </dgm:t>
    </dgm:pt>
    <dgm:pt modelId="{3B14ECC6-48C1-4819-85A9-B268852CAC7D}" type="parTrans" cxnId="{7C009D50-7083-4EF8-B3C6-4E42E52B9D43}">
      <dgm:prSet/>
      <dgm:spPr/>
      <dgm:t>
        <a:bodyPr/>
        <a:lstStyle/>
        <a:p>
          <a:endParaRPr lang="ru-RU" sz="1800" dirty="0"/>
        </a:p>
      </dgm:t>
    </dgm:pt>
    <dgm:pt modelId="{DEF4B8D9-A834-4B19-899D-30AF7B3DD384}" type="sibTrans" cxnId="{7C009D50-7083-4EF8-B3C6-4E42E52B9D43}">
      <dgm:prSet/>
      <dgm:spPr/>
      <dgm:t>
        <a:bodyPr/>
        <a:lstStyle/>
        <a:p>
          <a:endParaRPr lang="ru-RU"/>
        </a:p>
      </dgm:t>
    </dgm:pt>
    <dgm:pt modelId="{714DCC28-37FD-437E-856B-89B0AD60ACBB}">
      <dgm:prSet phldrT="[Текст]" custT="1"/>
      <dgm:spPr>
        <a:solidFill>
          <a:srgbClr val="DDDDDD">
            <a:alpha val="90000"/>
          </a:srgbClr>
        </a:solidFill>
      </dgm:spPr>
      <dgm:t>
        <a:bodyPr/>
        <a:lstStyle/>
        <a:p>
          <a:r>
            <a:rPr lang="ru-RU" sz="1800" dirty="0" smtClean="0">
              <a:latin typeface="Bookman Old Style" pitchFamily="18" charset="0"/>
            </a:rPr>
            <a:t>Хроническая лучевая болезнь</a:t>
          </a:r>
          <a:endParaRPr lang="ru-RU" sz="1800" dirty="0">
            <a:latin typeface="Bookman Old Style" pitchFamily="18" charset="0"/>
          </a:endParaRPr>
        </a:p>
      </dgm:t>
    </dgm:pt>
    <dgm:pt modelId="{10C658AF-3314-4FA7-BE06-42C53DA3C8C8}" type="parTrans" cxnId="{B72C298A-A427-466A-8F26-14A20747B464}">
      <dgm:prSet/>
      <dgm:spPr/>
      <dgm:t>
        <a:bodyPr/>
        <a:lstStyle/>
        <a:p>
          <a:endParaRPr lang="ru-RU" sz="1800" dirty="0"/>
        </a:p>
      </dgm:t>
    </dgm:pt>
    <dgm:pt modelId="{D0CDA840-62FF-4C27-A23E-B125F1E2A16E}" type="sibTrans" cxnId="{B72C298A-A427-466A-8F26-14A20747B464}">
      <dgm:prSet/>
      <dgm:spPr/>
      <dgm:t>
        <a:bodyPr/>
        <a:lstStyle/>
        <a:p>
          <a:endParaRPr lang="ru-RU"/>
        </a:p>
      </dgm:t>
    </dgm:pt>
    <dgm:pt modelId="{630CD070-A268-48B5-B36D-D47116517E46}">
      <dgm:prSet phldrT="[Текст]" custT="1"/>
      <dgm:spPr>
        <a:solidFill>
          <a:srgbClr val="DDDDDD">
            <a:alpha val="90000"/>
          </a:srgbClr>
        </a:solidFill>
      </dgm:spPr>
      <dgm:t>
        <a:bodyPr/>
        <a:lstStyle/>
        <a:p>
          <a:r>
            <a:rPr lang="ru-RU" sz="1800" dirty="0" smtClean="0">
              <a:latin typeface="Bookman Old Style" pitchFamily="18" charset="0"/>
            </a:rPr>
            <a:t>Радиационный ожог</a:t>
          </a:r>
          <a:endParaRPr lang="ru-RU" sz="1800" dirty="0">
            <a:latin typeface="Bookman Old Style" pitchFamily="18" charset="0"/>
          </a:endParaRPr>
        </a:p>
      </dgm:t>
    </dgm:pt>
    <dgm:pt modelId="{6D188859-3917-41AE-914F-276922E349C6}" type="parTrans" cxnId="{C3AA3710-4B48-4DBA-A107-6A14B7BB5E7B}">
      <dgm:prSet/>
      <dgm:spPr/>
      <dgm:t>
        <a:bodyPr/>
        <a:lstStyle/>
        <a:p>
          <a:endParaRPr lang="ru-RU" sz="1800" dirty="0"/>
        </a:p>
      </dgm:t>
    </dgm:pt>
    <dgm:pt modelId="{2902EBE5-6AE5-4724-9525-767D393FEC59}" type="sibTrans" cxnId="{C3AA3710-4B48-4DBA-A107-6A14B7BB5E7B}">
      <dgm:prSet/>
      <dgm:spPr/>
      <dgm:t>
        <a:bodyPr/>
        <a:lstStyle/>
        <a:p>
          <a:endParaRPr lang="ru-RU"/>
        </a:p>
      </dgm:t>
    </dgm:pt>
    <dgm:pt modelId="{B9D167F8-7CFD-4544-8511-BB55E91EB9F8}" type="pres">
      <dgm:prSet presAssocID="{0083CE24-6FCA-4C0A-AC95-F230CA08C6AF}" presName="diagram" presStyleCnt="0">
        <dgm:presLayoutVars>
          <dgm:chPref val="1"/>
          <dgm:dir/>
          <dgm:animOne val="branch"/>
          <dgm:animLvl val="lvl"/>
          <dgm:resizeHandles/>
        </dgm:presLayoutVars>
      </dgm:prSet>
      <dgm:spPr/>
      <dgm:t>
        <a:bodyPr/>
        <a:lstStyle/>
        <a:p>
          <a:endParaRPr lang="ru-RU"/>
        </a:p>
      </dgm:t>
    </dgm:pt>
    <dgm:pt modelId="{7EA949F7-9011-4125-B472-827544E31223}" type="pres">
      <dgm:prSet presAssocID="{AAD3C79A-F051-426B-9EA6-9873D4D0B370}" presName="root" presStyleCnt="0"/>
      <dgm:spPr/>
    </dgm:pt>
    <dgm:pt modelId="{F9AEF964-CBED-40B6-BC5F-B54976EE0532}" type="pres">
      <dgm:prSet presAssocID="{AAD3C79A-F051-426B-9EA6-9873D4D0B370}" presName="rootComposite" presStyleCnt="0"/>
      <dgm:spPr/>
    </dgm:pt>
    <dgm:pt modelId="{4BD4A848-D4F1-4840-BBE2-0F66BCFE183F}" type="pres">
      <dgm:prSet presAssocID="{AAD3C79A-F051-426B-9EA6-9873D4D0B370}" presName="rootText" presStyleLbl="node1" presStyleIdx="0" presStyleCnt="1" custScaleX="131400" custLinFactNeighborX="3239" custLinFactNeighborY="-2971"/>
      <dgm:spPr/>
      <dgm:t>
        <a:bodyPr/>
        <a:lstStyle/>
        <a:p>
          <a:endParaRPr lang="ru-RU"/>
        </a:p>
      </dgm:t>
    </dgm:pt>
    <dgm:pt modelId="{9512DAE2-F9F0-4F20-AD07-CE052FAEFE8F}" type="pres">
      <dgm:prSet presAssocID="{AAD3C79A-F051-426B-9EA6-9873D4D0B370}" presName="rootConnector" presStyleLbl="node1" presStyleIdx="0" presStyleCnt="1"/>
      <dgm:spPr/>
      <dgm:t>
        <a:bodyPr/>
        <a:lstStyle/>
        <a:p>
          <a:endParaRPr lang="ru-RU"/>
        </a:p>
      </dgm:t>
    </dgm:pt>
    <dgm:pt modelId="{5CA64727-BBFD-400B-BE55-1885B694B33C}" type="pres">
      <dgm:prSet presAssocID="{AAD3C79A-F051-426B-9EA6-9873D4D0B370}" presName="childShape" presStyleCnt="0"/>
      <dgm:spPr/>
    </dgm:pt>
    <dgm:pt modelId="{3A6F5741-5FF3-4E5C-9E98-C717F42AD0FC}" type="pres">
      <dgm:prSet presAssocID="{3B14ECC6-48C1-4819-85A9-B268852CAC7D}" presName="Name13" presStyleLbl="parChTrans1D2" presStyleIdx="0" presStyleCnt="3"/>
      <dgm:spPr/>
      <dgm:t>
        <a:bodyPr/>
        <a:lstStyle/>
        <a:p>
          <a:endParaRPr lang="ru-RU"/>
        </a:p>
      </dgm:t>
    </dgm:pt>
    <dgm:pt modelId="{7DDA7778-1C0C-452F-BA3F-3FC0C435B563}" type="pres">
      <dgm:prSet presAssocID="{D9363935-08EF-42C2-AF96-F93A70D4F2ED}" presName="childText" presStyleLbl="bgAcc1" presStyleIdx="0" presStyleCnt="3" custLinFactNeighborX="4049" custLinFactNeighborY="-2971">
        <dgm:presLayoutVars>
          <dgm:bulletEnabled val="1"/>
        </dgm:presLayoutVars>
      </dgm:prSet>
      <dgm:spPr/>
      <dgm:t>
        <a:bodyPr/>
        <a:lstStyle/>
        <a:p>
          <a:endParaRPr lang="ru-RU"/>
        </a:p>
      </dgm:t>
    </dgm:pt>
    <dgm:pt modelId="{8F267164-8027-4357-8DFC-97EE5E53298F}" type="pres">
      <dgm:prSet presAssocID="{10C658AF-3314-4FA7-BE06-42C53DA3C8C8}" presName="Name13" presStyleLbl="parChTrans1D2" presStyleIdx="1" presStyleCnt="3"/>
      <dgm:spPr/>
      <dgm:t>
        <a:bodyPr/>
        <a:lstStyle/>
        <a:p>
          <a:endParaRPr lang="ru-RU"/>
        </a:p>
      </dgm:t>
    </dgm:pt>
    <dgm:pt modelId="{676D94FA-893D-45FF-98BC-F5142189B0A6}" type="pres">
      <dgm:prSet presAssocID="{714DCC28-37FD-437E-856B-89B0AD60ACBB}" presName="childText" presStyleLbl="bgAcc1" presStyleIdx="1" presStyleCnt="3" custScaleX="110169">
        <dgm:presLayoutVars>
          <dgm:bulletEnabled val="1"/>
        </dgm:presLayoutVars>
      </dgm:prSet>
      <dgm:spPr/>
      <dgm:t>
        <a:bodyPr/>
        <a:lstStyle/>
        <a:p>
          <a:endParaRPr lang="ru-RU"/>
        </a:p>
      </dgm:t>
    </dgm:pt>
    <dgm:pt modelId="{78E7E335-1625-444A-A343-EC9D82810E35}" type="pres">
      <dgm:prSet presAssocID="{6D188859-3917-41AE-914F-276922E349C6}" presName="Name13" presStyleLbl="parChTrans1D2" presStyleIdx="2" presStyleCnt="3"/>
      <dgm:spPr/>
      <dgm:t>
        <a:bodyPr/>
        <a:lstStyle/>
        <a:p>
          <a:endParaRPr lang="ru-RU"/>
        </a:p>
      </dgm:t>
    </dgm:pt>
    <dgm:pt modelId="{4896D46A-D407-470E-9AA3-C7553384C9FE}" type="pres">
      <dgm:prSet presAssocID="{630CD070-A268-48B5-B36D-D47116517E46}" presName="childText" presStyleLbl="bgAcc1" presStyleIdx="2" presStyleCnt="3" custScaleX="117839">
        <dgm:presLayoutVars>
          <dgm:bulletEnabled val="1"/>
        </dgm:presLayoutVars>
      </dgm:prSet>
      <dgm:spPr/>
      <dgm:t>
        <a:bodyPr/>
        <a:lstStyle/>
        <a:p>
          <a:endParaRPr lang="ru-RU"/>
        </a:p>
      </dgm:t>
    </dgm:pt>
  </dgm:ptLst>
  <dgm:cxnLst>
    <dgm:cxn modelId="{8E2AAB1C-4132-4BE5-B475-14CA4D1636E2}" type="presOf" srcId="{AAD3C79A-F051-426B-9EA6-9873D4D0B370}" destId="{9512DAE2-F9F0-4F20-AD07-CE052FAEFE8F}" srcOrd="1" destOrd="0" presId="urn:microsoft.com/office/officeart/2005/8/layout/hierarchy3"/>
    <dgm:cxn modelId="{68C19975-7740-45FE-83BD-ED841BBDDD3D}" type="presOf" srcId="{3B14ECC6-48C1-4819-85A9-B268852CAC7D}" destId="{3A6F5741-5FF3-4E5C-9E98-C717F42AD0FC}" srcOrd="0" destOrd="0" presId="urn:microsoft.com/office/officeart/2005/8/layout/hierarchy3"/>
    <dgm:cxn modelId="{37E5922C-F8E2-45CA-A5DA-7F32EBC1E4C3}" type="presOf" srcId="{D9363935-08EF-42C2-AF96-F93A70D4F2ED}" destId="{7DDA7778-1C0C-452F-BA3F-3FC0C435B563}" srcOrd="0" destOrd="0" presId="urn:microsoft.com/office/officeart/2005/8/layout/hierarchy3"/>
    <dgm:cxn modelId="{1C8366DA-08B2-40AA-B67E-4A647E226E09}" srcId="{0083CE24-6FCA-4C0A-AC95-F230CA08C6AF}" destId="{AAD3C79A-F051-426B-9EA6-9873D4D0B370}" srcOrd="0" destOrd="0" parTransId="{BCBDEEE1-9B8F-4BC6-9687-49E3496D84CB}" sibTransId="{2644722B-B40D-4779-876E-C530EBC3D283}"/>
    <dgm:cxn modelId="{0BE8F0AA-4886-4034-B6D7-6B3DBCC4913D}" type="presOf" srcId="{AAD3C79A-F051-426B-9EA6-9873D4D0B370}" destId="{4BD4A848-D4F1-4840-BBE2-0F66BCFE183F}" srcOrd="0" destOrd="0" presId="urn:microsoft.com/office/officeart/2005/8/layout/hierarchy3"/>
    <dgm:cxn modelId="{C3AA3710-4B48-4DBA-A107-6A14B7BB5E7B}" srcId="{AAD3C79A-F051-426B-9EA6-9873D4D0B370}" destId="{630CD070-A268-48B5-B36D-D47116517E46}" srcOrd="2" destOrd="0" parTransId="{6D188859-3917-41AE-914F-276922E349C6}" sibTransId="{2902EBE5-6AE5-4724-9525-767D393FEC59}"/>
    <dgm:cxn modelId="{B72C298A-A427-466A-8F26-14A20747B464}" srcId="{AAD3C79A-F051-426B-9EA6-9873D4D0B370}" destId="{714DCC28-37FD-437E-856B-89B0AD60ACBB}" srcOrd="1" destOrd="0" parTransId="{10C658AF-3314-4FA7-BE06-42C53DA3C8C8}" sibTransId="{D0CDA840-62FF-4C27-A23E-B125F1E2A16E}"/>
    <dgm:cxn modelId="{2973A0CF-1D4D-422A-9410-88EFCFA6DA16}" type="presOf" srcId="{6D188859-3917-41AE-914F-276922E349C6}" destId="{78E7E335-1625-444A-A343-EC9D82810E35}" srcOrd="0" destOrd="0" presId="urn:microsoft.com/office/officeart/2005/8/layout/hierarchy3"/>
    <dgm:cxn modelId="{7C009D50-7083-4EF8-B3C6-4E42E52B9D43}" srcId="{AAD3C79A-F051-426B-9EA6-9873D4D0B370}" destId="{D9363935-08EF-42C2-AF96-F93A70D4F2ED}" srcOrd="0" destOrd="0" parTransId="{3B14ECC6-48C1-4819-85A9-B268852CAC7D}" sibTransId="{DEF4B8D9-A834-4B19-899D-30AF7B3DD384}"/>
    <dgm:cxn modelId="{ADBBFA2B-1F6A-4DEA-9FD6-8779B5AA96AF}" type="presOf" srcId="{0083CE24-6FCA-4C0A-AC95-F230CA08C6AF}" destId="{B9D167F8-7CFD-4544-8511-BB55E91EB9F8}" srcOrd="0" destOrd="0" presId="urn:microsoft.com/office/officeart/2005/8/layout/hierarchy3"/>
    <dgm:cxn modelId="{228176C4-58A6-4895-86D3-639E5B17B3C8}" type="presOf" srcId="{714DCC28-37FD-437E-856B-89B0AD60ACBB}" destId="{676D94FA-893D-45FF-98BC-F5142189B0A6}" srcOrd="0" destOrd="0" presId="urn:microsoft.com/office/officeart/2005/8/layout/hierarchy3"/>
    <dgm:cxn modelId="{5DD771BE-2F18-4D14-9E3B-319273961105}" type="presOf" srcId="{630CD070-A268-48B5-B36D-D47116517E46}" destId="{4896D46A-D407-470E-9AA3-C7553384C9FE}" srcOrd="0" destOrd="0" presId="urn:microsoft.com/office/officeart/2005/8/layout/hierarchy3"/>
    <dgm:cxn modelId="{05C2E28E-E65F-4A04-A2BB-79F67C260D9B}" type="presOf" srcId="{10C658AF-3314-4FA7-BE06-42C53DA3C8C8}" destId="{8F267164-8027-4357-8DFC-97EE5E53298F}" srcOrd="0" destOrd="0" presId="urn:microsoft.com/office/officeart/2005/8/layout/hierarchy3"/>
    <dgm:cxn modelId="{4D3508CE-0002-4D76-83C4-3FA3F2A73114}" type="presParOf" srcId="{B9D167F8-7CFD-4544-8511-BB55E91EB9F8}" destId="{7EA949F7-9011-4125-B472-827544E31223}" srcOrd="0" destOrd="0" presId="urn:microsoft.com/office/officeart/2005/8/layout/hierarchy3"/>
    <dgm:cxn modelId="{33D17C65-967C-418E-8C03-9C9E0C28DFBE}" type="presParOf" srcId="{7EA949F7-9011-4125-B472-827544E31223}" destId="{F9AEF964-CBED-40B6-BC5F-B54976EE0532}" srcOrd="0" destOrd="0" presId="urn:microsoft.com/office/officeart/2005/8/layout/hierarchy3"/>
    <dgm:cxn modelId="{C393490D-068B-4E08-BC92-8AECE3CE880D}" type="presParOf" srcId="{F9AEF964-CBED-40B6-BC5F-B54976EE0532}" destId="{4BD4A848-D4F1-4840-BBE2-0F66BCFE183F}" srcOrd="0" destOrd="0" presId="urn:microsoft.com/office/officeart/2005/8/layout/hierarchy3"/>
    <dgm:cxn modelId="{CEFFE9AC-25AA-4CB7-8D0C-5BF2C8890D80}" type="presParOf" srcId="{F9AEF964-CBED-40B6-BC5F-B54976EE0532}" destId="{9512DAE2-F9F0-4F20-AD07-CE052FAEFE8F}" srcOrd="1" destOrd="0" presId="urn:microsoft.com/office/officeart/2005/8/layout/hierarchy3"/>
    <dgm:cxn modelId="{24F23ACA-6767-49B3-9CCE-5FE61256D0C4}" type="presParOf" srcId="{7EA949F7-9011-4125-B472-827544E31223}" destId="{5CA64727-BBFD-400B-BE55-1885B694B33C}" srcOrd="1" destOrd="0" presId="urn:microsoft.com/office/officeart/2005/8/layout/hierarchy3"/>
    <dgm:cxn modelId="{F8A3E729-0D75-41AB-A5F6-0DDF01F48F82}" type="presParOf" srcId="{5CA64727-BBFD-400B-BE55-1885B694B33C}" destId="{3A6F5741-5FF3-4E5C-9E98-C717F42AD0FC}" srcOrd="0" destOrd="0" presId="urn:microsoft.com/office/officeart/2005/8/layout/hierarchy3"/>
    <dgm:cxn modelId="{8333B1CA-9ED3-49DB-AD4B-A33C38BA81BA}" type="presParOf" srcId="{5CA64727-BBFD-400B-BE55-1885B694B33C}" destId="{7DDA7778-1C0C-452F-BA3F-3FC0C435B563}" srcOrd="1" destOrd="0" presId="urn:microsoft.com/office/officeart/2005/8/layout/hierarchy3"/>
    <dgm:cxn modelId="{717CAC08-283D-4222-BD6B-F50122D4C23C}" type="presParOf" srcId="{5CA64727-BBFD-400B-BE55-1885B694B33C}" destId="{8F267164-8027-4357-8DFC-97EE5E53298F}" srcOrd="2" destOrd="0" presId="urn:microsoft.com/office/officeart/2005/8/layout/hierarchy3"/>
    <dgm:cxn modelId="{91979905-B7E6-40F5-9B38-94267B248360}" type="presParOf" srcId="{5CA64727-BBFD-400B-BE55-1885B694B33C}" destId="{676D94FA-893D-45FF-98BC-F5142189B0A6}" srcOrd="3" destOrd="0" presId="urn:microsoft.com/office/officeart/2005/8/layout/hierarchy3"/>
    <dgm:cxn modelId="{0DE06147-7F5B-47AC-AF9A-CADEAF5EDDE8}" type="presParOf" srcId="{5CA64727-BBFD-400B-BE55-1885B694B33C}" destId="{78E7E335-1625-444A-A343-EC9D82810E35}" srcOrd="4" destOrd="0" presId="urn:microsoft.com/office/officeart/2005/8/layout/hierarchy3"/>
    <dgm:cxn modelId="{B8CE375F-EB76-4F0A-98BE-5A3EFB811DE6}" type="presParOf" srcId="{5CA64727-BBFD-400B-BE55-1885B694B33C}" destId="{4896D46A-D407-470E-9AA3-C7553384C9FE}" srcOrd="5" destOrd="0" presId="urn:microsoft.com/office/officeart/2005/8/layout/hierarchy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83CE24-6FCA-4C0A-AC95-F230CA08C6AF}"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ru-RU"/>
        </a:p>
      </dgm:t>
    </dgm:pt>
    <dgm:pt modelId="{E3F451A8-A42A-4D80-8919-E4562BD1D78B}">
      <dgm:prSet phldrT="[Текст]" custT="1"/>
      <dgm:spPr>
        <a:solidFill>
          <a:srgbClr val="DDDDDD">
            <a:alpha val="90000"/>
          </a:srgbClr>
        </a:solidFill>
      </dgm:spPr>
      <dgm:t>
        <a:bodyPr/>
        <a:lstStyle/>
        <a:p>
          <a:r>
            <a:rPr lang="ru-RU" sz="1800" dirty="0" smtClean="0">
              <a:latin typeface="Bookman Old Style" pitchFamily="18" charset="0"/>
            </a:rPr>
            <a:t>Лейкозы</a:t>
          </a:r>
          <a:endParaRPr lang="ru-RU" sz="1800" dirty="0">
            <a:latin typeface="Bookman Old Style" pitchFamily="18" charset="0"/>
          </a:endParaRPr>
        </a:p>
      </dgm:t>
    </dgm:pt>
    <dgm:pt modelId="{EFF6BA11-B9F5-4DE7-A23D-3D186DFCDA1E}">
      <dgm:prSet phldrT="[Текст]" custT="1"/>
      <dgm:spPr>
        <a:solidFill>
          <a:srgbClr val="DDDDDD">
            <a:alpha val="90000"/>
          </a:srgbClr>
        </a:solidFill>
      </dgm:spPr>
      <dgm:t>
        <a:bodyPr/>
        <a:lstStyle/>
        <a:p>
          <a:r>
            <a:rPr lang="ru-RU" sz="1800" dirty="0" smtClean="0">
              <a:latin typeface="Bookman Old Style" pitchFamily="18" charset="0"/>
            </a:rPr>
            <a:t>Опухоли разных тканей</a:t>
          </a:r>
          <a:endParaRPr lang="ru-RU" sz="1800" dirty="0">
            <a:latin typeface="Bookman Old Style" pitchFamily="18" charset="0"/>
          </a:endParaRPr>
        </a:p>
      </dgm:t>
    </dgm:pt>
    <dgm:pt modelId="{B3C075E7-66E4-4FF7-B80C-53E8C953E67E}">
      <dgm:prSet phldrT="[Текст]" custT="1"/>
      <dgm:spPr>
        <a:solidFill>
          <a:srgbClr val="DDDDDD">
            <a:alpha val="90000"/>
          </a:srgbClr>
        </a:solidFill>
      </dgm:spPr>
      <dgm:t>
        <a:bodyPr/>
        <a:lstStyle/>
        <a:p>
          <a:r>
            <a:rPr lang="ru-RU" sz="1800" dirty="0" smtClean="0">
              <a:latin typeface="Bookman Old Style" pitchFamily="18" charset="0"/>
            </a:rPr>
            <a:t>Сокращение продолжительности жизни</a:t>
          </a:r>
          <a:endParaRPr lang="ru-RU" sz="1800" dirty="0">
            <a:latin typeface="Bookman Old Style" pitchFamily="18" charset="0"/>
          </a:endParaRPr>
        </a:p>
      </dgm:t>
    </dgm:pt>
    <dgm:pt modelId="{10212F3F-3100-4229-A573-5E04EC7B78FF}">
      <dgm:prSet phldrT="[Текст]" custT="1"/>
      <dgm:spPr>
        <a:solidFill>
          <a:srgbClr val="DDDDDD"/>
        </a:solidFill>
        <a:ln w="38100">
          <a:solidFill>
            <a:schemeClr val="accent1">
              <a:lumMod val="75000"/>
            </a:schemeClr>
          </a:solidFill>
        </a:ln>
      </dgm:spPr>
      <dgm:t>
        <a:bodyPr/>
        <a:lstStyle/>
        <a:p>
          <a:r>
            <a:rPr lang="ru-RU" sz="1800" baseline="0" dirty="0" smtClean="0">
              <a:solidFill>
                <a:schemeClr val="bg1"/>
              </a:solidFill>
              <a:latin typeface="Bookman Old Style" pitchFamily="18" charset="0"/>
            </a:rPr>
            <a:t>Соматические стохастические (вероятностные</a:t>
          </a:r>
          <a:r>
            <a:rPr lang="ru-RU" sz="1800" baseline="0" dirty="0" smtClean="0">
              <a:solidFill>
                <a:schemeClr val="tx1"/>
              </a:solidFill>
              <a:latin typeface="Bookman Old Style" pitchFamily="18" charset="0"/>
            </a:rPr>
            <a:t>)</a:t>
          </a:r>
          <a:endParaRPr lang="ru-RU" sz="1800" baseline="0" dirty="0">
            <a:solidFill>
              <a:schemeClr val="tx1"/>
            </a:solidFill>
            <a:latin typeface="Bookman Old Style" pitchFamily="18" charset="0"/>
          </a:endParaRPr>
        </a:p>
      </dgm:t>
    </dgm:pt>
    <dgm:pt modelId="{486D0D2B-5C3C-49B4-968F-E307D7FD3AB0}" type="sibTrans" cxnId="{8D8F65FA-7E0F-4626-89FB-F70C776EFC65}">
      <dgm:prSet/>
      <dgm:spPr/>
      <dgm:t>
        <a:bodyPr/>
        <a:lstStyle/>
        <a:p>
          <a:endParaRPr lang="ru-RU"/>
        </a:p>
      </dgm:t>
    </dgm:pt>
    <dgm:pt modelId="{881DC648-345A-477A-8214-C2CCCB3906BE}" type="parTrans" cxnId="{8D8F65FA-7E0F-4626-89FB-F70C776EFC65}">
      <dgm:prSet/>
      <dgm:spPr/>
      <dgm:t>
        <a:bodyPr/>
        <a:lstStyle/>
        <a:p>
          <a:endParaRPr lang="ru-RU"/>
        </a:p>
      </dgm:t>
    </dgm:pt>
    <dgm:pt modelId="{ECAFBAD6-D3BA-4006-AA56-6C3781CBA8B1}" type="sibTrans" cxnId="{674DC2BF-D60F-4C46-B630-0BB70951BF16}">
      <dgm:prSet/>
      <dgm:spPr/>
      <dgm:t>
        <a:bodyPr/>
        <a:lstStyle/>
        <a:p>
          <a:endParaRPr lang="ru-RU"/>
        </a:p>
      </dgm:t>
    </dgm:pt>
    <dgm:pt modelId="{C3ADAF21-ABD2-4A26-874C-88A0513EBCF4}" type="parTrans" cxnId="{674DC2BF-D60F-4C46-B630-0BB70951BF16}">
      <dgm:prSet/>
      <dgm:spPr/>
      <dgm:t>
        <a:bodyPr/>
        <a:lstStyle/>
        <a:p>
          <a:endParaRPr lang="ru-RU" dirty="0"/>
        </a:p>
      </dgm:t>
    </dgm:pt>
    <dgm:pt modelId="{6E2639D3-02C2-4BDB-AD4C-A36526427A7D}" type="sibTrans" cxnId="{DE55DC47-0871-41D8-908D-5A606F7A4B9F}">
      <dgm:prSet/>
      <dgm:spPr/>
      <dgm:t>
        <a:bodyPr/>
        <a:lstStyle/>
        <a:p>
          <a:endParaRPr lang="ru-RU"/>
        </a:p>
      </dgm:t>
    </dgm:pt>
    <dgm:pt modelId="{5226F5B8-B72C-4269-971B-1AB925AD9223}" type="parTrans" cxnId="{DE55DC47-0871-41D8-908D-5A606F7A4B9F}">
      <dgm:prSet/>
      <dgm:spPr/>
      <dgm:t>
        <a:bodyPr/>
        <a:lstStyle/>
        <a:p>
          <a:endParaRPr lang="ru-RU" sz="1800" dirty="0"/>
        </a:p>
      </dgm:t>
    </dgm:pt>
    <dgm:pt modelId="{916A2C09-C3B6-472D-94F1-7E844A21820C}" type="sibTrans" cxnId="{B2E20D2D-15CC-4C4C-939D-D3941F34111B}">
      <dgm:prSet/>
      <dgm:spPr/>
      <dgm:t>
        <a:bodyPr/>
        <a:lstStyle/>
        <a:p>
          <a:endParaRPr lang="ru-RU"/>
        </a:p>
      </dgm:t>
    </dgm:pt>
    <dgm:pt modelId="{B3002B80-ABDC-483E-A329-A5BF6BE266DA}" type="parTrans" cxnId="{B2E20D2D-15CC-4C4C-939D-D3941F34111B}">
      <dgm:prSet/>
      <dgm:spPr/>
      <dgm:t>
        <a:bodyPr/>
        <a:lstStyle/>
        <a:p>
          <a:endParaRPr lang="ru-RU" sz="1800" dirty="0"/>
        </a:p>
      </dgm:t>
    </dgm:pt>
    <dgm:pt modelId="{B9D167F8-7CFD-4544-8511-BB55E91EB9F8}" type="pres">
      <dgm:prSet presAssocID="{0083CE24-6FCA-4C0A-AC95-F230CA08C6AF}" presName="diagram" presStyleCnt="0">
        <dgm:presLayoutVars>
          <dgm:chPref val="1"/>
          <dgm:dir/>
          <dgm:animOne val="branch"/>
          <dgm:animLvl val="lvl"/>
          <dgm:resizeHandles/>
        </dgm:presLayoutVars>
      </dgm:prSet>
      <dgm:spPr/>
      <dgm:t>
        <a:bodyPr/>
        <a:lstStyle/>
        <a:p>
          <a:endParaRPr lang="ru-RU"/>
        </a:p>
      </dgm:t>
    </dgm:pt>
    <dgm:pt modelId="{3818C1EB-3B36-4688-A696-A94C6372AE07}" type="pres">
      <dgm:prSet presAssocID="{10212F3F-3100-4229-A573-5E04EC7B78FF}" presName="root" presStyleCnt="0"/>
      <dgm:spPr/>
    </dgm:pt>
    <dgm:pt modelId="{43D4BF06-7811-4469-968F-A65CE6B23E8D}" type="pres">
      <dgm:prSet presAssocID="{10212F3F-3100-4229-A573-5E04EC7B78FF}" presName="rootComposite" presStyleCnt="0"/>
      <dgm:spPr/>
    </dgm:pt>
    <dgm:pt modelId="{16B9A782-56E8-4EFA-A049-F6A80D721FA4}" type="pres">
      <dgm:prSet presAssocID="{10212F3F-3100-4229-A573-5E04EC7B78FF}" presName="rootText" presStyleLbl="node1" presStyleIdx="0" presStyleCnt="1" custScaleX="110909" custLinFactNeighborX="2696" custLinFactNeighborY="14270"/>
      <dgm:spPr/>
      <dgm:t>
        <a:bodyPr/>
        <a:lstStyle/>
        <a:p>
          <a:endParaRPr lang="ru-RU"/>
        </a:p>
      </dgm:t>
    </dgm:pt>
    <dgm:pt modelId="{75651DA5-93FC-4323-88C9-AB89F18650BB}" type="pres">
      <dgm:prSet presAssocID="{10212F3F-3100-4229-A573-5E04EC7B78FF}" presName="rootConnector" presStyleLbl="node1" presStyleIdx="0" presStyleCnt="1"/>
      <dgm:spPr/>
      <dgm:t>
        <a:bodyPr/>
        <a:lstStyle/>
        <a:p>
          <a:endParaRPr lang="ru-RU"/>
        </a:p>
      </dgm:t>
    </dgm:pt>
    <dgm:pt modelId="{7FD4DE03-9455-4A83-B65C-A56FCB37AC43}" type="pres">
      <dgm:prSet presAssocID="{10212F3F-3100-4229-A573-5E04EC7B78FF}" presName="childShape" presStyleCnt="0"/>
      <dgm:spPr/>
    </dgm:pt>
    <dgm:pt modelId="{AD1EFEAF-EB56-46D8-9DB8-308F66E1A877}" type="pres">
      <dgm:prSet presAssocID="{B3002B80-ABDC-483E-A329-A5BF6BE266DA}" presName="Name13" presStyleLbl="parChTrans1D2" presStyleIdx="0" presStyleCnt="3"/>
      <dgm:spPr/>
      <dgm:t>
        <a:bodyPr/>
        <a:lstStyle/>
        <a:p>
          <a:endParaRPr lang="ru-RU"/>
        </a:p>
      </dgm:t>
    </dgm:pt>
    <dgm:pt modelId="{8DC635C5-5B2F-46DE-B768-235E63967A34}" type="pres">
      <dgm:prSet presAssocID="{B3C075E7-66E4-4FF7-B80C-53E8C953E67E}" presName="childText" presStyleLbl="bgAcc1" presStyleIdx="0" presStyleCnt="3" custScaleX="112711" custLinFactNeighborY="10105">
        <dgm:presLayoutVars>
          <dgm:bulletEnabled val="1"/>
        </dgm:presLayoutVars>
      </dgm:prSet>
      <dgm:spPr/>
      <dgm:t>
        <a:bodyPr/>
        <a:lstStyle/>
        <a:p>
          <a:endParaRPr lang="ru-RU"/>
        </a:p>
      </dgm:t>
    </dgm:pt>
    <dgm:pt modelId="{E23B5A85-72F3-43E2-926C-866ADEC209A4}" type="pres">
      <dgm:prSet presAssocID="{5226F5B8-B72C-4269-971B-1AB925AD9223}" presName="Name13" presStyleLbl="parChTrans1D2" presStyleIdx="1" presStyleCnt="3"/>
      <dgm:spPr/>
      <dgm:t>
        <a:bodyPr/>
        <a:lstStyle/>
        <a:p>
          <a:endParaRPr lang="ru-RU"/>
        </a:p>
      </dgm:t>
    </dgm:pt>
    <dgm:pt modelId="{046EFD82-45D3-4BF9-887F-06F66C5A3B55}" type="pres">
      <dgm:prSet presAssocID="{EFF6BA11-B9F5-4DE7-A23D-3D186DFCDA1E}" presName="childText" presStyleLbl="bgAcc1" presStyleIdx="1" presStyleCnt="3" custLinFactNeighborY="10105">
        <dgm:presLayoutVars>
          <dgm:bulletEnabled val="1"/>
        </dgm:presLayoutVars>
      </dgm:prSet>
      <dgm:spPr/>
      <dgm:t>
        <a:bodyPr/>
        <a:lstStyle/>
        <a:p>
          <a:endParaRPr lang="ru-RU"/>
        </a:p>
      </dgm:t>
    </dgm:pt>
    <dgm:pt modelId="{C0B0A04A-BC28-4CFC-AD2C-43692DE8245D}" type="pres">
      <dgm:prSet presAssocID="{C3ADAF21-ABD2-4A26-874C-88A0513EBCF4}" presName="Name13" presStyleLbl="parChTrans1D2" presStyleIdx="2" presStyleCnt="3"/>
      <dgm:spPr/>
      <dgm:t>
        <a:bodyPr/>
        <a:lstStyle/>
        <a:p>
          <a:endParaRPr lang="ru-RU"/>
        </a:p>
      </dgm:t>
    </dgm:pt>
    <dgm:pt modelId="{8D74A7DD-7214-4125-BD56-BA07E068F69A}" type="pres">
      <dgm:prSet presAssocID="{E3F451A8-A42A-4D80-8919-E4562BD1D78B}" presName="childText" presStyleLbl="bgAcc1" presStyleIdx="2" presStyleCnt="3">
        <dgm:presLayoutVars>
          <dgm:bulletEnabled val="1"/>
        </dgm:presLayoutVars>
      </dgm:prSet>
      <dgm:spPr/>
      <dgm:t>
        <a:bodyPr/>
        <a:lstStyle/>
        <a:p>
          <a:endParaRPr lang="ru-RU"/>
        </a:p>
      </dgm:t>
    </dgm:pt>
  </dgm:ptLst>
  <dgm:cxnLst>
    <dgm:cxn modelId="{8274AC12-D914-4584-8242-64193CA50A89}" type="presOf" srcId="{B3C075E7-66E4-4FF7-B80C-53E8C953E67E}" destId="{8DC635C5-5B2F-46DE-B768-235E63967A34}" srcOrd="0" destOrd="0" presId="urn:microsoft.com/office/officeart/2005/8/layout/hierarchy3"/>
    <dgm:cxn modelId="{DE55DC47-0871-41D8-908D-5A606F7A4B9F}" srcId="{10212F3F-3100-4229-A573-5E04EC7B78FF}" destId="{EFF6BA11-B9F5-4DE7-A23D-3D186DFCDA1E}" srcOrd="1" destOrd="0" parTransId="{5226F5B8-B72C-4269-971B-1AB925AD9223}" sibTransId="{6E2639D3-02C2-4BDB-AD4C-A36526427A7D}"/>
    <dgm:cxn modelId="{D7650D90-E22D-4581-A9B4-ACDB0CD54105}" type="presOf" srcId="{EFF6BA11-B9F5-4DE7-A23D-3D186DFCDA1E}" destId="{046EFD82-45D3-4BF9-887F-06F66C5A3B55}" srcOrd="0" destOrd="0" presId="urn:microsoft.com/office/officeart/2005/8/layout/hierarchy3"/>
    <dgm:cxn modelId="{56C4C559-89B8-496E-8C57-7792AD1F5BBE}" type="presOf" srcId="{10212F3F-3100-4229-A573-5E04EC7B78FF}" destId="{75651DA5-93FC-4323-88C9-AB89F18650BB}" srcOrd="1" destOrd="0" presId="urn:microsoft.com/office/officeart/2005/8/layout/hierarchy3"/>
    <dgm:cxn modelId="{2FD322A7-0E2E-435A-9952-F5384F5B239A}" type="presOf" srcId="{B3002B80-ABDC-483E-A329-A5BF6BE266DA}" destId="{AD1EFEAF-EB56-46D8-9DB8-308F66E1A877}" srcOrd="0" destOrd="0" presId="urn:microsoft.com/office/officeart/2005/8/layout/hierarchy3"/>
    <dgm:cxn modelId="{8D8F65FA-7E0F-4626-89FB-F70C776EFC65}" srcId="{0083CE24-6FCA-4C0A-AC95-F230CA08C6AF}" destId="{10212F3F-3100-4229-A573-5E04EC7B78FF}" srcOrd="0" destOrd="0" parTransId="{881DC648-345A-477A-8214-C2CCCB3906BE}" sibTransId="{486D0D2B-5C3C-49B4-968F-E307D7FD3AB0}"/>
    <dgm:cxn modelId="{B2E20D2D-15CC-4C4C-939D-D3941F34111B}" srcId="{10212F3F-3100-4229-A573-5E04EC7B78FF}" destId="{B3C075E7-66E4-4FF7-B80C-53E8C953E67E}" srcOrd="0" destOrd="0" parTransId="{B3002B80-ABDC-483E-A329-A5BF6BE266DA}" sibTransId="{916A2C09-C3B6-472D-94F1-7E844A21820C}"/>
    <dgm:cxn modelId="{674DC2BF-D60F-4C46-B630-0BB70951BF16}" srcId="{10212F3F-3100-4229-A573-5E04EC7B78FF}" destId="{E3F451A8-A42A-4D80-8919-E4562BD1D78B}" srcOrd="2" destOrd="0" parTransId="{C3ADAF21-ABD2-4A26-874C-88A0513EBCF4}" sibTransId="{ECAFBAD6-D3BA-4006-AA56-6C3781CBA8B1}"/>
    <dgm:cxn modelId="{41B6AD21-2B41-4487-BAFA-C4121D5DFD65}" type="presOf" srcId="{E3F451A8-A42A-4D80-8919-E4562BD1D78B}" destId="{8D74A7DD-7214-4125-BD56-BA07E068F69A}" srcOrd="0" destOrd="0" presId="urn:microsoft.com/office/officeart/2005/8/layout/hierarchy3"/>
    <dgm:cxn modelId="{F0178131-6A46-4CBA-9234-DCB6D1B7BC17}" type="presOf" srcId="{C3ADAF21-ABD2-4A26-874C-88A0513EBCF4}" destId="{C0B0A04A-BC28-4CFC-AD2C-43692DE8245D}" srcOrd="0" destOrd="0" presId="urn:microsoft.com/office/officeart/2005/8/layout/hierarchy3"/>
    <dgm:cxn modelId="{C43BA6F1-C251-4714-96BF-31E88D5C7495}" type="presOf" srcId="{5226F5B8-B72C-4269-971B-1AB925AD9223}" destId="{E23B5A85-72F3-43E2-926C-866ADEC209A4}" srcOrd="0" destOrd="0" presId="urn:microsoft.com/office/officeart/2005/8/layout/hierarchy3"/>
    <dgm:cxn modelId="{CC44DB20-9B59-45B9-9CEB-5521A6DD7D97}" type="presOf" srcId="{10212F3F-3100-4229-A573-5E04EC7B78FF}" destId="{16B9A782-56E8-4EFA-A049-F6A80D721FA4}" srcOrd="0" destOrd="0" presId="urn:microsoft.com/office/officeart/2005/8/layout/hierarchy3"/>
    <dgm:cxn modelId="{FF240231-6F9A-4C9C-89F1-BEA4FE29D857}" type="presOf" srcId="{0083CE24-6FCA-4C0A-AC95-F230CA08C6AF}" destId="{B9D167F8-7CFD-4544-8511-BB55E91EB9F8}" srcOrd="0" destOrd="0" presId="urn:microsoft.com/office/officeart/2005/8/layout/hierarchy3"/>
    <dgm:cxn modelId="{F329F8B7-A703-477C-A049-36B083E1BB06}" type="presParOf" srcId="{B9D167F8-7CFD-4544-8511-BB55E91EB9F8}" destId="{3818C1EB-3B36-4688-A696-A94C6372AE07}" srcOrd="0" destOrd="0" presId="urn:microsoft.com/office/officeart/2005/8/layout/hierarchy3"/>
    <dgm:cxn modelId="{4D1A1869-C40E-44F6-B757-B0019CD19D89}" type="presParOf" srcId="{3818C1EB-3B36-4688-A696-A94C6372AE07}" destId="{43D4BF06-7811-4469-968F-A65CE6B23E8D}" srcOrd="0" destOrd="0" presId="urn:microsoft.com/office/officeart/2005/8/layout/hierarchy3"/>
    <dgm:cxn modelId="{51E1DD4C-CB4F-42A7-8C56-DF932876B1BD}" type="presParOf" srcId="{43D4BF06-7811-4469-968F-A65CE6B23E8D}" destId="{16B9A782-56E8-4EFA-A049-F6A80D721FA4}" srcOrd="0" destOrd="0" presId="urn:microsoft.com/office/officeart/2005/8/layout/hierarchy3"/>
    <dgm:cxn modelId="{AB485271-8415-4DBC-BD21-1F122E20CBBB}" type="presParOf" srcId="{43D4BF06-7811-4469-968F-A65CE6B23E8D}" destId="{75651DA5-93FC-4323-88C9-AB89F18650BB}" srcOrd="1" destOrd="0" presId="urn:microsoft.com/office/officeart/2005/8/layout/hierarchy3"/>
    <dgm:cxn modelId="{2C6074AA-4DB4-4C84-A889-3882A13CE01D}" type="presParOf" srcId="{3818C1EB-3B36-4688-A696-A94C6372AE07}" destId="{7FD4DE03-9455-4A83-B65C-A56FCB37AC43}" srcOrd="1" destOrd="0" presId="urn:microsoft.com/office/officeart/2005/8/layout/hierarchy3"/>
    <dgm:cxn modelId="{D27B9CDF-A8F4-45B2-AC6C-3B5227F3EFE4}" type="presParOf" srcId="{7FD4DE03-9455-4A83-B65C-A56FCB37AC43}" destId="{AD1EFEAF-EB56-46D8-9DB8-308F66E1A877}" srcOrd="0" destOrd="0" presId="urn:microsoft.com/office/officeart/2005/8/layout/hierarchy3"/>
    <dgm:cxn modelId="{6C0BCA92-D768-432F-9105-DF73538BE137}" type="presParOf" srcId="{7FD4DE03-9455-4A83-B65C-A56FCB37AC43}" destId="{8DC635C5-5B2F-46DE-B768-235E63967A34}" srcOrd="1" destOrd="0" presId="urn:microsoft.com/office/officeart/2005/8/layout/hierarchy3"/>
    <dgm:cxn modelId="{40B41B1E-0A65-4E35-8E6D-C9BF8DA61675}" type="presParOf" srcId="{7FD4DE03-9455-4A83-B65C-A56FCB37AC43}" destId="{E23B5A85-72F3-43E2-926C-866ADEC209A4}" srcOrd="2" destOrd="0" presId="urn:microsoft.com/office/officeart/2005/8/layout/hierarchy3"/>
    <dgm:cxn modelId="{74529B09-7645-44B9-8288-FBAAA198300A}" type="presParOf" srcId="{7FD4DE03-9455-4A83-B65C-A56FCB37AC43}" destId="{046EFD82-45D3-4BF9-887F-06F66C5A3B55}" srcOrd="3" destOrd="0" presId="urn:microsoft.com/office/officeart/2005/8/layout/hierarchy3"/>
    <dgm:cxn modelId="{A2C14D78-20B1-4478-9B66-F8D1822AF329}" type="presParOf" srcId="{7FD4DE03-9455-4A83-B65C-A56FCB37AC43}" destId="{C0B0A04A-BC28-4CFC-AD2C-43692DE8245D}" srcOrd="4" destOrd="0" presId="urn:microsoft.com/office/officeart/2005/8/layout/hierarchy3"/>
    <dgm:cxn modelId="{23A68CF4-FA2B-4808-9A5A-5D49E6E6865C}" type="presParOf" srcId="{7FD4DE03-9455-4A83-B65C-A56FCB37AC43}" destId="{8D74A7DD-7214-4125-BD56-BA07E068F69A}" srcOrd="5" destOrd="0" presId="urn:microsoft.com/office/officeart/2005/8/layout/hierarchy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83CE24-6FCA-4C0A-AC95-F230CA08C6AF}"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ru-RU"/>
        </a:p>
      </dgm:t>
    </dgm:pt>
    <dgm:pt modelId="{75F9D725-7453-4C3D-9AD5-6872F12C6925}">
      <dgm:prSet phldrT="[Текст]"/>
      <dgm:spPr>
        <a:solidFill>
          <a:srgbClr val="DDDDDD">
            <a:alpha val="90000"/>
          </a:srgbClr>
        </a:solidFill>
      </dgm:spPr>
      <dgm:t>
        <a:bodyPr/>
        <a:lstStyle/>
        <a:p>
          <a:r>
            <a:rPr lang="ru-RU" dirty="0" smtClean="0">
              <a:latin typeface="Bookman Old Style" pitchFamily="18" charset="0"/>
            </a:rPr>
            <a:t>Рецессивные генные мутации</a:t>
          </a:r>
          <a:endParaRPr lang="ru-RU" dirty="0">
            <a:latin typeface="Bookman Old Style" pitchFamily="18" charset="0"/>
          </a:endParaRPr>
        </a:p>
      </dgm:t>
    </dgm:pt>
    <dgm:pt modelId="{7F78C610-44F2-4A16-ABE5-FD6BB084908E}" type="parTrans" cxnId="{9FA87AC3-675C-451C-B208-52E0F1793B0C}">
      <dgm:prSet/>
      <dgm:spPr/>
      <dgm:t>
        <a:bodyPr/>
        <a:lstStyle/>
        <a:p>
          <a:endParaRPr lang="ru-RU" sz="1800" dirty="0"/>
        </a:p>
      </dgm:t>
    </dgm:pt>
    <dgm:pt modelId="{1F76EB3D-C06D-4052-A85C-7FEFF075A644}" type="sibTrans" cxnId="{9FA87AC3-675C-451C-B208-52E0F1793B0C}">
      <dgm:prSet/>
      <dgm:spPr/>
      <dgm:t>
        <a:bodyPr/>
        <a:lstStyle/>
        <a:p>
          <a:endParaRPr lang="ru-RU"/>
        </a:p>
      </dgm:t>
    </dgm:pt>
    <dgm:pt modelId="{70A07240-B86B-496D-8A56-D35FEB4B01C8}">
      <dgm:prSet phldrT="[Текст]"/>
      <dgm:spPr>
        <a:solidFill>
          <a:srgbClr val="DDDDDD"/>
        </a:solidFill>
        <a:ln w="38100">
          <a:solidFill>
            <a:schemeClr val="accent1">
              <a:lumMod val="75000"/>
            </a:schemeClr>
          </a:solidFill>
        </a:ln>
      </dgm:spPr>
      <dgm:t>
        <a:bodyPr/>
        <a:lstStyle/>
        <a:p>
          <a:r>
            <a:rPr lang="ru-RU" baseline="0" dirty="0" smtClean="0">
              <a:solidFill>
                <a:schemeClr val="bg1"/>
              </a:solidFill>
              <a:latin typeface="Bookman Old Style" pitchFamily="18" charset="0"/>
            </a:rPr>
            <a:t>Генетические</a:t>
          </a:r>
          <a:endParaRPr lang="ru-RU" baseline="0" dirty="0">
            <a:solidFill>
              <a:schemeClr val="bg1"/>
            </a:solidFill>
            <a:latin typeface="Bookman Old Style" pitchFamily="18" charset="0"/>
          </a:endParaRPr>
        </a:p>
      </dgm:t>
    </dgm:pt>
    <dgm:pt modelId="{F14461AD-D4A6-49B2-AA6F-675EC5001CDF}" type="parTrans" cxnId="{ABCB34E4-1972-445E-AAAC-5747C1F76547}">
      <dgm:prSet/>
      <dgm:spPr/>
      <dgm:t>
        <a:bodyPr/>
        <a:lstStyle/>
        <a:p>
          <a:endParaRPr lang="ru-RU"/>
        </a:p>
      </dgm:t>
    </dgm:pt>
    <dgm:pt modelId="{4648942D-B899-4466-9FFE-F95C86FBC946}" type="sibTrans" cxnId="{ABCB34E4-1972-445E-AAAC-5747C1F76547}">
      <dgm:prSet/>
      <dgm:spPr/>
      <dgm:t>
        <a:bodyPr/>
        <a:lstStyle/>
        <a:p>
          <a:endParaRPr lang="ru-RU"/>
        </a:p>
      </dgm:t>
    </dgm:pt>
    <dgm:pt modelId="{5EE24C45-92A9-40AA-B397-FAE3F51BC59A}">
      <dgm:prSet phldrT="[Текст]" custT="1"/>
      <dgm:spPr>
        <a:solidFill>
          <a:srgbClr val="DDDDDD">
            <a:alpha val="90000"/>
          </a:srgbClr>
        </a:solidFill>
      </dgm:spPr>
      <dgm:t>
        <a:bodyPr/>
        <a:lstStyle/>
        <a:p>
          <a:r>
            <a:rPr lang="ru-RU" sz="1800" dirty="0" smtClean="0">
              <a:latin typeface="Bookman Old Style" pitchFamily="18" charset="0"/>
            </a:rPr>
            <a:t>Доминантные генные мутации</a:t>
          </a:r>
          <a:endParaRPr lang="ru-RU" sz="1800" dirty="0">
            <a:latin typeface="Bookman Old Style" pitchFamily="18" charset="0"/>
          </a:endParaRPr>
        </a:p>
      </dgm:t>
    </dgm:pt>
    <dgm:pt modelId="{04552234-C8E9-4157-8DE0-9D47C66E3AF9}" type="parTrans" cxnId="{5A8BAE75-8D8A-4482-843E-3A0D782BDB00}">
      <dgm:prSet/>
      <dgm:spPr/>
      <dgm:t>
        <a:bodyPr/>
        <a:lstStyle/>
        <a:p>
          <a:endParaRPr lang="ru-RU" sz="1800" dirty="0"/>
        </a:p>
      </dgm:t>
    </dgm:pt>
    <dgm:pt modelId="{4FE27DDB-3684-46A3-B0BB-B85836CC469F}" type="sibTrans" cxnId="{5A8BAE75-8D8A-4482-843E-3A0D782BDB00}">
      <dgm:prSet/>
      <dgm:spPr/>
      <dgm:t>
        <a:bodyPr/>
        <a:lstStyle/>
        <a:p>
          <a:endParaRPr lang="ru-RU"/>
        </a:p>
      </dgm:t>
    </dgm:pt>
    <dgm:pt modelId="{9D2F5B37-1C5C-451B-9EC7-A5DD0B8D5287}">
      <dgm:prSet phldrT="[Текст]"/>
      <dgm:spPr>
        <a:solidFill>
          <a:srgbClr val="DDDDDD">
            <a:alpha val="90000"/>
          </a:srgbClr>
        </a:solidFill>
      </dgm:spPr>
      <dgm:t>
        <a:bodyPr/>
        <a:lstStyle/>
        <a:p>
          <a:r>
            <a:rPr lang="ru-RU" dirty="0" smtClean="0">
              <a:latin typeface="Bookman Old Style" pitchFamily="18" charset="0"/>
            </a:rPr>
            <a:t>Хромосомные аберрации</a:t>
          </a:r>
          <a:endParaRPr lang="ru-RU" dirty="0">
            <a:latin typeface="Bookman Old Style" pitchFamily="18" charset="0"/>
          </a:endParaRPr>
        </a:p>
      </dgm:t>
    </dgm:pt>
    <dgm:pt modelId="{95C097DE-0350-44CF-B2C7-C93891992CDA}" type="parTrans" cxnId="{2BD804C6-CCCB-403C-9E2F-3093D4716006}">
      <dgm:prSet/>
      <dgm:spPr/>
      <dgm:t>
        <a:bodyPr/>
        <a:lstStyle/>
        <a:p>
          <a:endParaRPr lang="ru-RU" dirty="0"/>
        </a:p>
      </dgm:t>
    </dgm:pt>
    <dgm:pt modelId="{23A373AF-DD1A-4317-AC0E-C6DB49DB5A8E}" type="sibTrans" cxnId="{2BD804C6-CCCB-403C-9E2F-3093D4716006}">
      <dgm:prSet/>
      <dgm:spPr/>
      <dgm:t>
        <a:bodyPr/>
        <a:lstStyle/>
        <a:p>
          <a:endParaRPr lang="ru-RU"/>
        </a:p>
      </dgm:t>
    </dgm:pt>
    <dgm:pt modelId="{B9D167F8-7CFD-4544-8511-BB55E91EB9F8}" type="pres">
      <dgm:prSet presAssocID="{0083CE24-6FCA-4C0A-AC95-F230CA08C6AF}" presName="diagram" presStyleCnt="0">
        <dgm:presLayoutVars>
          <dgm:chPref val="1"/>
          <dgm:dir/>
          <dgm:animOne val="branch"/>
          <dgm:animLvl val="lvl"/>
          <dgm:resizeHandles/>
        </dgm:presLayoutVars>
      </dgm:prSet>
      <dgm:spPr/>
      <dgm:t>
        <a:bodyPr/>
        <a:lstStyle/>
        <a:p>
          <a:endParaRPr lang="ru-RU"/>
        </a:p>
      </dgm:t>
    </dgm:pt>
    <dgm:pt modelId="{B1064DF2-34B7-4F14-A921-1F6608EC272E}" type="pres">
      <dgm:prSet presAssocID="{70A07240-B86B-496D-8A56-D35FEB4B01C8}" presName="root" presStyleCnt="0"/>
      <dgm:spPr/>
    </dgm:pt>
    <dgm:pt modelId="{2B27D423-ED06-464D-8C09-BC5915B250B9}" type="pres">
      <dgm:prSet presAssocID="{70A07240-B86B-496D-8A56-D35FEB4B01C8}" presName="rootComposite" presStyleCnt="0"/>
      <dgm:spPr/>
    </dgm:pt>
    <dgm:pt modelId="{6457FAD7-ED15-4EAE-A61A-CD795273444E}" type="pres">
      <dgm:prSet presAssocID="{70A07240-B86B-496D-8A56-D35FEB4B01C8}" presName="rootText" presStyleLbl="node1" presStyleIdx="0" presStyleCnt="1"/>
      <dgm:spPr/>
      <dgm:t>
        <a:bodyPr/>
        <a:lstStyle/>
        <a:p>
          <a:endParaRPr lang="ru-RU"/>
        </a:p>
      </dgm:t>
    </dgm:pt>
    <dgm:pt modelId="{A01F6CAA-A35E-48D5-BA6D-13723E7F971A}" type="pres">
      <dgm:prSet presAssocID="{70A07240-B86B-496D-8A56-D35FEB4B01C8}" presName="rootConnector" presStyleLbl="node1" presStyleIdx="0" presStyleCnt="1"/>
      <dgm:spPr/>
      <dgm:t>
        <a:bodyPr/>
        <a:lstStyle/>
        <a:p>
          <a:endParaRPr lang="ru-RU"/>
        </a:p>
      </dgm:t>
    </dgm:pt>
    <dgm:pt modelId="{F3CD64D8-88F7-4DFF-966C-87F4389B0FF6}" type="pres">
      <dgm:prSet presAssocID="{70A07240-B86B-496D-8A56-D35FEB4B01C8}" presName="childShape" presStyleCnt="0"/>
      <dgm:spPr/>
    </dgm:pt>
    <dgm:pt modelId="{4206FC79-2FDD-4238-9526-070B45C0DDCE}" type="pres">
      <dgm:prSet presAssocID="{04552234-C8E9-4157-8DE0-9D47C66E3AF9}" presName="Name13" presStyleLbl="parChTrans1D2" presStyleIdx="0" presStyleCnt="3"/>
      <dgm:spPr/>
      <dgm:t>
        <a:bodyPr/>
        <a:lstStyle/>
        <a:p>
          <a:endParaRPr lang="ru-RU"/>
        </a:p>
      </dgm:t>
    </dgm:pt>
    <dgm:pt modelId="{92100785-E499-4C20-89DC-28C95C7B59A0}" type="pres">
      <dgm:prSet presAssocID="{5EE24C45-92A9-40AA-B397-FAE3F51BC59A}" presName="childText" presStyleLbl="bgAcc1" presStyleIdx="0" presStyleCnt="3" custScaleX="111385">
        <dgm:presLayoutVars>
          <dgm:bulletEnabled val="1"/>
        </dgm:presLayoutVars>
      </dgm:prSet>
      <dgm:spPr/>
      <dgm:t>
        <a:bodyPr/>
        <a:lstStyle/>
        <a:p>
          <a:endParaRPr lang="ru-RU"/>
        </a:p>
      </dgm:t>
    </dgm:pt>
    <dgm:pt modelId="{B50AD699-F88F-4DFD-A054-9745CB588877}" type="pres">
      <dgm:prSet presAssocID="{7F78C610-44F2-4A16-ABE5-FD6BB084908E}" presName="Name13" presStyleLbl="parChTrans1D2" presStyleIdx="1" presStyleCnt="3"/>
      <dgm:spPr/>
      <dgm:t>
        <a:bodyPr/>
        <a:lstStyle/>
        <a:p>
          <a:endParaRPr lang="ru-RU"/>
        </a:p>
      </dgm:t>
    </dgm:pt>
    <dgm:pt modelId="{10224A45-CB30-473E-ACDA-9CB24AD19641}" type="pres">
      <dgm:prSet presAssocID="{75F9D725-7453-4C3D-9AD5-6872F12C6925}" presName="childText" presStyleLbl="bgAcc1" presStyleIdx="1" presStyleCnt="3">
        <dgm:presLayoutVars>
          <dgm:bulletEnabled val="1"/>
        </dgm:presLayoutVars>
      </dgm:prSet>
      <dgm:spPr/>
      <dgm:t>
        <a:bodyPr/>
        <a:lstStyle/>
        <a:p>
          <a:endParaRPr lang="ru-RU"/>
        </a:p>
      </dgm:t>
    </dgm:pt>
    <dgm:pt modelId="{4EAE1DB1-1C70-47FD-A5B4-FCCE5FF58739}" type="pres">
      <dgm:prSet presAssocID="{95C097DE-0350-44CF-B2C7-C93891992CDA}" presName="Name13" presStyleLbl="parChTrans1D2" presStyleIdx="2" presStyleCnt="3"/>
      <dgm:spPr/>
      <dgm:t>
        <a:bodyPr/>
        <a:lstStyle/>
        <a:p>
          <a:endParaRPr lang="ru-RU"/>
        </a:p>
      </dgm:t>
    </dgm:pt>
    <dgm:pt modelId="{FAC3C3AA-28F3-4CFA-A571-F08FBDC78501}" type="pres">
      <dgm:prSet presAssocID="{9D2F5B37-1C5C-451B-9EC7-A5DD0B8D5287}" presName="childText" presStyleLbl="bgAcc1" presStyleIdx="2" presStyleCnt="3">
        <dgm:presLayoutVars>
          <dgm:bulletEnabled val="1"/>
        </dgm:presLayoutVars>
      </dgm:prSet>
      <dgm:spPr/>
      <dgm:t>
        <a:bodyPr/>
        <a:lstStyle/>
        <a:p>
          <a:endParaRPr lang="ru-RU"/>
        </a:p>
      </dgm:t>
    </dgm:pt>
  </dgm:ptLst>
  <dgm:cxnLst>
    <dgm:cxn modelId="{5738AA32-CD13-40B4-AA76-B3449D6D216A}" type="presOf" srcId="{5EE24C45-92A9-40AA-B397-FAE3F51BC59A}" destId="{92100785-E499-4C20-89DC-28C95C7B59A0}" srcOrd="0" destOrd="0" presId="urn:microsoft.com/office/officeart/2005/8/layout/hierarchy3"/>
    <dgm:cxn modelId="{A58E5B05-7E02-4065-870D-1972588CEC3E}" type="presOf" srcId="{9D2F5B37-1C5C-451B-9EC7-A5DD0B8D5287}" destId="{FAC3C3AA-28F3-4CFA-A571-F08FBDC78501}" srcOrd="0" destOrd="0" presId="urn:microsoft.com/office/officeart/2005/8/layout/hierarchy3"/>
    <dgm:cxn modelId="{5A8BAE75-8D8A-4482-843E-3A0D782BDB00}" srcId="{70A07240-B86B-496D-8A56-D35FEB4B01C8}" destId="{5EE24C45-92A9-40AA-B397-FAE3F51BC59A}" srcOrd="0" destOrd="0" parTransId="{04552234-C8E9-4157-8DE0-9D47C66E3AF9}" sibTransId="{4FE27DDB-3684-46A3-B0BB-B85836CC469F}"/>
    <dgm:cxn modelId="{6A6DE943-B9C8-492D-A578-260234A942ED}" type="presOf" srcId="{04552234-C8E9-4157-8DE0-9D47C66E3AF9}" destId="{4206FC79-2FDD-4238-9526-070B45C0DDCE}" srcOrd="0" destOrd="0" presId="urn:microsoft.com/office/officeart/2005/8/layout/hierarchy3"/>
    <dgm:cxn modelId="{6324C9E3-2E9A-47D5-825E-D7169D263320}" type="presOf" srcId="{95C097DE-0350-44CF-B2C7-C93891992CDA}" destId="{4EAE1DB1-1C70-47FD-A5B4-FCCE5FF58739}" srcOrd="0" destOrd="0" presId="urn:microsoft.com/office/officeart/2005/8/layout/hierarchy3"/>
    <dgm:cxn modelId="{A64835CB-DD93-496B-BD50-70F82DB4DFED}" type="presOf" srcId="{7F78C610-44F2-4A16-ABE5-FD6BB084908E}" destId="{B50AD699-F88F-4DFD-A054-9745CB588877}" srcOrd="0" destOrd="0" presId="urn:microsoft.com/office/officeart/2005/8/layout/hierarchy3"/>
    <dgm:cxn modelId="{E97695E9-C179-47EA-A8B0-A121F123D187}" type="presOf" srcId="{70A07240-B86B-496D-8A56-D35FEB4B01C8}" destId="{6457FAD7-ED15-4EAE-A61A-CD795273444E}" srcOrd="0" destOrd="0" presId="urn:microsoft.com/office/officeart/2005/8/layout/hierarchy3"/>
    <dgm:cxn modelId="{ABCB34E4-1972-445E-AAAC-5747C1F76547}" srcId="{0083CE24-6FCA-4C0A-AC95-F230CA08C6AF}" destId="{70A07240-B86B-496D-8A56-D35FEB4B01C8}" srcOrd="0" destOrd="0" parTransId="{F14461AD-D4A6-49B2-AA6F-675EC5001CDF}" sibTransId="{4648942D-B899-4466-9FFE-F95C86FBC946}"/>
    <dgm:cxn modelId="{44EF3C67-3573-4A85-907F-145F26C5870F}" type="presOf" srcId="{0083CE24-6FCA-4C0A-AC95-F230CA08C6AF}" destId="{B9D167F8-7CFD-4544-8511-BB55E91EB9F8}" srcOrd="0" destOrd="0" presId="urn:microsoft.com/office/officeart/2005/8/layout/hierarchy3"/>
    <dgm:cxn modelId="{2BD804C6-CCCB-403C-9E2F-3093D4716006}" srcId="{70A07240-B86B-496D-8A56-D35FEB4B01C8}" destId="{9D2F5B37-1C5C-451B-9EC7-A5DD0B8D5287}" srcOrd="2" destOrd="0" parTransId="{95C097DE-0350-44CF-B2C7-C93891992CDA}" sibTransId="{23A373AF-DD1A-4317-AC0E-C6DB49DB5A8E}"/>
    <dgm:cxn modelId="{9FA87AC3-675C-451C-B208-52E0F1793B0C}" srcId="{70A07240-B86B-496D-8A56-D35FEB4B01C8}" destId="{75F9D725-7453-4C3D-9AD5-6872F12C6925}" srcOrd="1" destOrd="0" parTransId="{7F78C610-44F2-4A16-ABE5-FD6BB084908E}" sibTransId="{1F76EB3D-C06D-4052-A85C-7FEFF075A644}"/>
    <dgm:cxn modelId="{A0D2C712-F2E9-41CE-BA8C-A60B1D83F7D0}" type="presOf" srcId="{70A07240-B86B-496D-8A56-D35FEB4B01C8}" destId="{A01F6CAA-A35E-48D5-BA6D-13723E7F971A}" srcOrd="1" destOrd="0" presId="urn:microsoft.com/office/officeart/2005/8/layout/hierarchy3"/>
    <dgm:cxn modelId="{956427DF-B5E7-4D38-8256-79AAA1907966}" type="presOf" srcId="{75F9D725-7453-4C3D-9AD5-6872F12C6925}" destId="{10224A45-CB30-473E-ACDA-9CB24AD19641}" srcOrd="0" destOrd="0" presId="urn:microsoft.com/office/officeart/2005/8/layout/hierarchy3"/>
    <dgm:cxn modelId="{AB7CAD61-2516-49BB-A240-971C12B199B1}" type="presParOf" srcId="{B9D167F8-7CFD-4544-8511-BB55E91EB9F8}" destId="{B1064DF2-34B7-4F14-A921-1F6608EC272E}" srcOrd="0" destOrd="0" presId="urn:microsoft.com/office/officeart/2005/8/layout/hierarchy3"/>
    <dgm:cxn modelId="{B2922C0A-6C56-40CF-B439-9AE43DA8B03A}" type="presParOf" srcId="{B1064DF2-34B7-4F14-A921-1F6608EC272E}" destId="{2B27D423-ED06-464D-8C09-BC5915B250B9}" srcOrd="0" destOrd="0" presId="urn:microsoft.com/office/officeart/2005/8/layout/hierarchy3"/>
    <dgm:cxn modelId="{5518EAFF-2B16-4420-A1A2-EF794FB8F8D7}" type="presParOf" srcId="{2B27D423-ED06-464D-8C09-BC5915B250B9}" destId="{6457FAD7-ED15-4EAE-A61A-CD795273444E}" srcOrd="0" destOrd="0" presId="urn:microsoft.com/office/officeart/2005/8/layout/hierarchy3"/>
    <dgm:cxn modelId="{3ED669FD-F7B1-492E-8F90-BA7DF5907599}" type="presParOf" srcId="{2B27D423-ED06-464D-8C09-BC5915B250B9}" destId="{A01F6CAA-A35E-48D5-BA6D-13723E7F971A}" srcOrd="1" destOrd="0" presId="urn:microsoft.com/office/officeart/2005/8/layout/hierarchy3"/>
    <dgm:cxn modelId="{BA9F7592-7C8D-47E3-8DD5-49B2937AE0C7}" type="presParOf" srcId="{B1064DF2-34B7-4F14-A921-1F6608EC272E}" destId="{F3CD64D8-88F7-4DFF-966C-87F4389B0FF6}" srcOrd="1" destOrd="0" presId="urn:microsoft.com/office/officeart/2005/8/layout/hierarchy3"/>
    <dgm:cxn modelId="{18904049-9A21-4B67-90C6-02D4858BFC21}" type="presParOf" srcId="{F3CD64D8-88F7-4DFF-966C-87F4389B0FF6}" destId="{4206FC79-2FDD-4238-9526-070B45C0DDCE}" srcOrd="0" destOrd="0" presId="urn:microsoft.com/office/officeart/2005/8/layout/hierarchy3"/>
    <dgm:cxn modelId="{13FF1951-2F53-46CE-AB35-F4930F7C1CE1}" type="presParOf" srcId="{F3CD64D8-88F7-4DFF-966C-87F4389B0FF6}" destId="{92100785-E499-4C20-89DC-28C95C7B59A0}" srcOrd="1" destOrd="0" presId="urn:microsoft.com/office/officeart/2005/8/layout/hierarchy3"/>
    <dgm:cxn modelId="{1376AAA2-7EB2-4322-9321-12EAD8DE5513}" type="presParOf" srcId="{F3CD64D8-88F7-4DFF-966C-87F4389B0FF6}" destId="{B50AD699-F88F-4DFD-A054-9745CB588877}" srcOrd="2" destOrd="0" presId="urn:microsoft.com/office/officeart/2005/8/layout/hierarchy3"/>
    <dgm:cxn modelId="{8F6A7881-1C5C-4CB1-8DF4-41C0884A0A14}" type="presParOf" srcId="{F3CD64D8-88F7-4DFF-966C-87F4389B0FF6}" destId="{10224A45-CB30-473E-ACDA-9CB24AD19641}" srcOrd="3" destOrd="0" presId="urn:microsoft.com/office/officeart/2005/8/layout/hierarchy3"/>
    <dgm:cxn modelId="{9343CFC1-065B-469F-9ADB-71813C8B18C2}" type="presParOf" srcId="{F3CD64D8-88F7-4DFF-966C-87F4389B0FF6}" destId="{4EAE1DB1-1C70-47FD-A5B4-FCCE5FF58739}" srcOrd="4" destOrd="0" presId="urn:microsoft.com/office/officeart/2005/8/layout/hierarchy3"/>
    <dgm:cxn modelId="{DC03D670-9DD8-455B-AB66-C3B04D4D0A45}" type="presParOf" srcId="{F3CD64D8-88F7-4DFF-966C-87F4389B0FF6}" destId="{FAC3C3AA-28F3-4CFA-A571-F08FBDC78501}" srcOrd="5" destOrd="0" presId="urn:microsoft.com/office/officeart/2005/8/layout/hierarchy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Полилиния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smtClean="0"/>
              <a:t>Образец заголовка</a:t>
            </a:r>
            <a:endParaRPr kumimoji="0" lang="en-US"/>
          </a:p>
        </p:txBody>
      </p:sp>
      <p:sp>
        <p:nvSpPr>
          <p:cNvPr id="17" name="Подзаголовок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30" name="Дата 29"/>
          <p:cNvSpPr>
            <a:spLocks noGrp="1"/>
          </p:cNvSpPr>
          <p:nvPr>
            <p:ph type="dt" sz="half" idx="10"/>
          </p:nvPr>
        </p:nvSpPr>
        <p:spPr/>
        <p:txBody>
          <a:bodyPr/>
          <a:lstStyle/>
          <a:p>
            <a:fld id="{74C3153D-7654-4340-8931-0CFECF335BA3}" type="datetimeFigureOut">
              <a:rPr lang="ru-RU" smtClean="0"/>
              <a:t>03.08.2020</a:t>
            </a:fld>
            <a:endParaRPr lang="ru-RU"/>
          </a:p>
        </p:txBody>
      </p:sp>
      <p:sp>
        <p:nvSpPr>
          <p:cNvPr id="19" name="Нижний колонтитул 18"/>
          <p:cNvSpPr>
            <a:spLocks noGrp="1"/>
          </p:cNvSpPr>
          <p:nvPr>
            <p:ph type="ftr" sz="quarter" idx="11"/>
          </p:nvPr>
        </p:nvSpPr>
        <p:spPr/>
        <p:txBody>
          <a:bodyPr/>
          <a:lstStyle/>
          <a:p>
            <a:endParaRPr lang="ru-RU"/>
          </a:p>
        </p:txBody>
      </p:sp>
      <p:sp>
        <p:nvSpPr>
          <p:cNvPr id="27" name="Номер слайда 26"/>
          <p:cNvSpPr>
            <a:spLocks noGrp="1"/>
          </p:cNvSpPr>
          <p:nvPr>
            <p:ph type="sldNum" sz="quarter" idx="12"/>
          </p:nvPr>
        </p:nvSpPr>
        <p:spPr/>
        <p:txBody>
          <a:bodyPr/>
          <a:lstStyle/>
          <a:p>
            <a:fld id="{2D256253-2CE9-453C-84C5-9EC45C5DD162}"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4C3153D-7654-4340-8931-0CFECF335BA3}" type="datetimeFigureOut">
              <a:rPr lang="ru-RU" smtClean="0"/>
              <a:t>03.08.2020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D256253-2CE9-453C-84C5-9EC45C5DD162}"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4C3153D-7654-4340-8931-0CFECF335BA3}" type="datetimeFigureOut">
              <a:rPr lang="ru-RU" smtClean="0"/>
              <a:t>03.08.2020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D256253-2CE9-453C-84C5-9EC45C5DD162}"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lgn="l">
              <a:defRPr/>
            </a:lvl1p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4C3153D-7654-4340-8931-0CFECF335BA3}" type="datetimeFigureOut">
              <a:rPr lang="ru-RU" smtClean="0"/>
              <a:t>03.08.2020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D256253-2CE9-453C-84C5-9EC45C5DD162}"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7" name="Полилиния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Полилиния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Заголовок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74C3153D-7654-4340-8931-0CFECF335BA3}" type="datetimeFigureOut">
              <a:rPr lang="ru-RU" smtClean="0"/>
              <a:t>03.08.2020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D256253-2CE9-453C-84C5-9EC45C5DD162}"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1143000"/>
          </a:xfrm>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74C3153D-7654-4340-8931-0CFECF335BA3}" type="datetimeFigureOut">
              <a:rPr lang="ru-RU" smtClean="0"/>
              <a:t>03.08.2020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D256253-2CE9-453C-84C5-9EC45C5DD162}"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74C3153D-7654-4340-8931-0CFECF335BA3}" type="datetimeFigureOut">
              <a:rPr lang="ru-RU" smtClean="0"/>
              <a:t>03.08.2020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D256253-2CE9-453C-84C5-9EC45C5DD162}"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320"/>
            <a:ext cx="7470648" cy="1143000"/>
          </a:xfrm>
        </p:spPr>
        <p:txBody>
          <a:bodyPr anchor="ctr"/>
          <a:lstStyle>
            <a:lvl1pPr algn="l">
              <a:defRPr sz="4600"/>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74C3153D-7654-4340-8931-0CFECF335BA3}" type="datetimeFigureOut">
              <a:rPr lang="ru-RU" smtClean="0"/>
              <a:t>03.08.2020</a:t>
            </a:fld>
            <a:endParaRPr lang="ru-RU"/>
          </a:p>
        </p:txBody>
      </p:sp>
      <p:sp>
        <p:nvSpPr>
          <p:cNvPr id="8" name="Номер слайда 7"/>
          <p:cNvSpPr>
            <a:spLocks noGrp="1"/>
          </p:cNvSpPr>
          <p:nvPr>
            <p:ph type="sldNum" sz="quarter" idx="11"/>
          </p:nvPr>
        </p:nvSpPr>
        <p:spPr/>
        <p:txBody>
          <a:bodyPr/>
          <a:lstStyle/>
          <a:p>
            <a:fld id="{2D256253-2CE9-453C-84C5-9EC45C5DD162}" type="slidenum">
              <a:rPr lang="ru-RU" smtClean="0"/>
              <a:t>‹#›</a:t>
            </a:fld>
            <a:endParaRPr lang="ru-RU"/>
          </a:p>
        </p:txBody>
      </p:sp>
      <p:sp>
        <p:nvSpPr>
          <p:cNvPr id="9" name="Нижний колонтитул 8"/>
          <p:cNvSpPr>
            <a:spLocks noGrp="1"/>
          </p:cNvSpPr>
          <p:nvPr>
            <p:ph type="ftr" sz="quarter" idx="12"/>
          </p:nvPr>
        </p:nvSpPr>
        <p:spPr/>
        <p:txBody>
          <a:bodyPr/>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4C3153D-7654-4340-8931-0CFECF335BA3}" type="datetimeFigureOut">
              <a:rPr lang="ru-RU" smtClean="0"/>
              <a:t>03.08.2020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D256253-2CE9-453C-84C5-9EC45C5DD162}"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74C3153D-7654-4340-8931-0CFECF335BA3}" type="datetimeFigureOut">
              <a:rPr lang="ru-RU" smtClean="0"/>
              <a:t>03.08.2020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a:xfrm>
            <a:off x="8156448" y="6422064"/>
            <a:ext cx="762000" cy="365125"/>
          </a:xfrm>
        </p:spPr>
        <p:txBody>
          <a:bodyPr/>
          <a:lstStyle/>
          <a:p>
            <a:fld id="{2D256253-2CE9-453C-84C5-9EC45C5DD162}"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a:xfrm>
            <a:off x="457200" y="6422064"/>
            <a:ext cx="2133600" cy="365125"/>
          </a:xfrm>
        </p:spPr>
        <p:txBody>
          <a:bodyPr/>
          <a:lstStyle/>
          <a:p>
            <a:fld id="{74C3153D-7654-4340-8931-0CFECF335BA3}" type="datetimeFigureOut">
              <a:rPr lang="ru-RU" smtClean="0"/>
              <a:t>03.08.2020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D256253-2CE9-453C-84C5-9EC45C5DD162}"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Полилиния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Полилиния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Заголовок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ru-RU" smtClean="0"/>
              <a:t>Образец заголовка</a:t>
            </a:r>
            <a:endParaRPr kumimoji="0" lang="en-US"/>
          </a:p>
        </p:txBody>
      </p:sp>
      <p:sp>
        <p:nvSpPr>
          <p:cNvPr id="30" name="Текст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0" name="Дата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74C3153D-7654-4340-8931-0CFECF335BA3}" type="datetimeFigureOut">
              <a:rPr lang="ru-RU" smtClean="0"/>
              <a:t>03.08.2020</a:t>
            </a:fld>
            <a:endParaRPr lang="ru-RU"/>
          </a:p>
        </p:txBody>
      </p:sp>
      <p:sp>
        <p:nvSpPr>
          <p:cNvPr id="22" name="Нижний колонтитул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ru-RU"/>
          </a:p>
        </p:txBody>
      </p:sp>
      <p:sp>
        <p:nvSpPr>
          <p:cNvPr id="18" name="Номер слайда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D256253-2CE9-453C-84C5-9EC45C5DD162}" type="slidenum">
              <a:rPr lang="ru-RU" smtClean="0"/>
              <a:t>‹#›</a:t>
            </a:fld>
            <a:endParaRPr lang="ru-RU"/>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8.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9.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34.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sz="4800" b="1" dirty="0" smtClean="0">
                <a:latin typeface="Times New Roman" pitchFamily="18" charset="0"/>
                <a:cs typeface="Times New Roman" pitchFamily="18" charset="0"/>
              </a:rPr>
              <a:t>Радиационная безопасность</a:t>
            </a:r>
            <a:endParaRPr lang="ru-RU" sz="4800" b="1" dirty="0">
              <a:latin typeface="Times New Roman" pitchFamily="18" charset="0"/>
              <a:cs typeface="Times New Roman" pitchFamily="18" charset="0"/>
            </a:endParaRPr>
          </a:p>
        </p:txBody>
      </p:sp>
      <p:sp>
        <p:nvSpPr>
          <p:cNvPr id="4" name="Подзаголовок 3"/>
          <p:cNvSpPr>
            <a:spLocks noGrp="1"/>
          </p:cNvSpPr>
          <p:nvPr>
            <p:ph type="subTitle" idx="1"/>
          </p:nvPr>
        </p:nvSpPr>
        <p:spPr/>
        <p:txBody>
          <a:bodyPr/>
          <a:lstStyle/>
          <a:p>
            <a:endParaRPr lang="ru-RU"/>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b="1" dirty="0" smtClean="0">
                <a:latin typeface="Times New Roman" pitchFamily="18" charset="0"/>
                <a:cs typeface="Times New Roman" pitchFamily="18" charset="0"/>
              </a:rPr>
              <a:t>Радиационная защита населения при авариях с выбросом радиоактивных веществ</a:t>
            </a:r>
            <a:endParaRPr lang="ru-RU" sz="2800" b="1" dirty="0">
              <a:latin typeface="Times New Roman" pitchFamily="18" charset="0"/>
              <a:cs typeface="Times New Roman" pitchFamily="18" charset="0"/>
            </a:endParaRPr>
          </a:p>
        </p:txBody>
      </p:sp>
      <p:sp>
        <p:nvSpPr>
          <p:cNvPr id="5" name="Содержимое 4"/>
          <p:cNvSpPr>
            <a:spLocks noGrp="1"/>
          </p:cNvSpPr>
          <p:nvPr>
            <p:ph sz="half" idx="1"/>
          </p:nvPr>
        </p:nvSpPr>
        <p:spPr>
          <a:xfrm>
            <a:off x="428596" y="1357298"/>
            <a:ext cx="4038600" cy="4525963"/>
          </a:xfrm>
        </p:spPr>
        <p:txBody>
          <a:bodyPr>
            <a:normAutofit fontScale="25000" lnSpcReduction="20000"/>
          </a:bodyPr>
          <a:lstStyle/>
          <a:p>
            <a:pPr marL="274320" indent="-274320">
              <a:lnSpc>
                <a:spcPct val="110000"/>
              </a:lnSpc>
              <a:buNone/>
              <a:defRPr/>
            </a:pPr>
            <a:r>
              <a:rPr lang="ru-RU" sz="5600" dirty="0">
                <a:latin typeface="Times New Roman" pitchFamily="18" charset="0"/>
                <a:cs typeface="Times New Roman" pitchFamily="18" charset="0"/>
              </a:rPr>
              <a:t>При авариях на АЭС и других объектах атомной энергетики необходимо осуществлять комплекс мер, направленных на защиту населения. Объем и характер работ зависят от масштабов аварии, ее фазы и времени, прошедшего с момента ее возникновения.</a:t>
            </a:r>
          </a:p>
          <a:p>
            <a:pPr marL="274320" indent="-274320">
              <a:lnSpc>
                <a:spcPct val="110000"/>
              </a:lnSpc>
              <a:buNone/>
              <a:defRPr/>
            </a:pPr>
            <a:r>
              <a:rPr lang="ru-RU" sz="5600" dirty="0">
                <a:latin typeface="Times New Roman" pitchFamily="18" charset="0"/>
                <a:cs typeface="Times New Roman" pitchFamily="18" charset="0"/>
              </a:rPr>
              <a:t>  </a:t>
            </a:r>
          </a:p>
          <a:p>
            <a:pPr marL="274320" indent="-274320">
              <a:lnSpc>
                <a:spcPct val="110000"/>
              </a:lnSpc>
              <a:buNone/>
              <a:defRPr/>
            </a:pPr>
            <a:r>
              <a:rPr lang="ru-RU" sz="5600" dirty="0">
                <a:latin typeface="Times New Roman" pitchFamily="18" charset="0"/>
                <a:cs typeface="Times New Roman" pitchFamily="18" charset="0"/>
              </a:rPr>
              <a:t> При радиационной аварии вводят РЕЖИМ РАДИАЦИОННОЙ ЗАЩИТЫ. Он регламентирует порядок действия людей, применение средств и способов защиты населения в зонах радиоактивного загрязнения (заражения), обеспечивающие максимальное уменьшение возможных доз облучения. </a:t>
            </a:r>
          </a:p>
          <a:p>
            <a:pPr marL="274320" indent="-274320">
              <a:lnSpc>
                <a:spcPct val="110000"/>
              </a:lnSpc>
              <a:buNone/>
              <a:defRPr/>
            </a:pPr>
            <a:r>
              <a:rPr lang="ru-RU" sz="5600" dirty="0">
                <a:latin typeface="Times New Roman" pitchFamily="18" charset="0"/>
                <a:cs typeface="Times New Roman" pitchFamily="18" charset="0"/>
              </a:rPr>
              <a:t>Режим радиационной защиты: </a:t>
            </a:r>
          </a:p>
          <a:p>
            <a:pPr marL="274320" indent="-274320">
              <a:lnSpc>
                <a:spcPct val="110000"/>
              </a:lnSpc>
              <a:buNone/>
              <a:defRPr/>
            </a:pPr>
            <a:r>
              <a:rPr lang="ru-RU" sz="5600" dirty="0">
                <a:latin typeface="Times New Roman" pitchFamily="18" charset="0"/>
                <a:cs typeface="Times New Roman" pitchFamily="18" charset="0"/>
              </a:rPr>
              <a:t>•    определяет последовательность и продолжительность использования защитных сооружений (убежищ, противорадиационных укрытий); время пребывания людей в жилых и производственных помещениях;</a:t>
            </a:r>
          </a:p>
          <a:p>
            <a:pPr marL="274320" indent="-274320">
              <a:lnSpc>
                <a:spcPct val="110000"/>
              </a:lnSpc>
              <a:buNone/>
              <a:defRPr/>
            </a:pPr>
            <a:r>
              <a:rPr lang="ru-RU" sz="5600" dirty="0">
                <a:latin typeface="Times New Roman" pitchFamily="18" charset="0"/>
                <a:cs typeface="Times New Roman" pitchFamily="18" charset="0"/>
              </a:rPr>
              <a:t>•    ограничивает пребывание людей на открытой местности;</a:t>
            </a:r>
          </a:p>
          <a:p>
            <a:pPr marL="274320" indent="-274320">
              <a:lnSpc>
                <a:spcPct val="110000"/>
              </a:lnSpc>
              <a:buNone/>
              <a:defRPr/>
            </a:pPr>
            <a:r>
              <a:rPr lang="ru-RU" sz="5600" dirty="0">
                <a:latin typeface="Times New Roman" pitchFamily="18" charset="0"/>
                <a:cs typeface="Times New Roman" pitchFamily="18" charset="0"/>
              </a:rPr>
              <a:t>•    регламентирует использование средств индивидуальной защиты, применение противорадиационных препаратов и контроль облучения.</a:t>
            </a:r>
          </a:p>
          <a:p>
            <a:endParaRPr lang="ru-RU" dirty="0">
              <a:latin typeface="Times New Roman" pitchFamily="18" charset="0"/>
              <a:cs typeface="Times New Roman" pitchFamily="18" charset="0"/>
            </a:endParaRPr>
          </a:p>
        </p:txBody>
      </p:sp>
      <p:sp>
        <p:nvSpPr>
          <p:cNvPr id="6" name="Содержимое 5"/>
          <p:cNvSpPr>
            <a:spLocks noGrp="1"/>
          </p:cNvSpPr>
          <p:nvPr>
            <p:ph sz="half" idx="2"/>
          </p:nvPr>
        </p:nvSpPr>
        <p:spPr>
          <a:xfrm>
            <a:off x="4643438" y="1428736"/>
            <a:ext cx="4038600" cy="4525963"/>
          </a:xfrm>
        </p:spPr>
        <p:txBody>
          <a:bodyPr>
            <a:normAutofit fontScale="25000" lnSpcReduction="20000"/>
          </a:bodyPr>
          <a:lstStyle/>
          <a:p>
            <a:pPr marL="274320" indent="-274320">
              <a:lnSpc>
                <a:spcPct val="110000"/>
              </a:lnSpc>
              <a:buNone/>
              <a:defRPr/>
            </a:pPr>
            <a:r>
              <a:rPr lang="ru-RU" sz="5600" dirty="0">
                <a:latin typeface="Times New Roman" pitchFamily="18" charset="0"/>
                <a:cs typeface="Times New Roman" pitchFamily="18" charset="0"/>
              </a:rPr>
              <a:t>В зависимости от складывающейся радиационной обстановки осуществляют следующие меры по защите населения:</a:t>
            </a:r>
          </a:p>
          <a:p>
            <a:pPr marL="274320" indent="-274320">
              <a:lnSpc>
                <a:spcPct val="110000"/>
              </a:lnSpc>
              <a:buNone/>
              <a:defRPr/>
            </a:pPr>
            <a:r>
              <a:rPr lang="ru-RU" sz="5600" dirty="0">
                <a:latin typeface="Times New Roman" pitchFamily="18" charset="0"/>
                <a:cs typeface="Times New Roman" pitchFamily="18" charset="0"/>
              </a:rPr>
              <a:t>•    ограничение пребывания людей на открытой местности путем временного укрытия их в убежищах и домах с герметизацией жилых и служебных помещений;</a:t>
            </a:r>
          </a:p>
          <a:p>
            <a:pPr marL="274320" indent="-274320">
              <a:lnSpc>
                <a:spcPct val="110000"/>
              </a:lnSpc>
              <a:buNone/>
              <a:defRPr/>
            </a:pPr>
            <a:r>
              <a:rPr lang="ru-RU" sz="5600" dirty="0">
                <a:latin typeface="Times New Roman" pitchFamily="18" charset="0"/>
                <a:cs typeface="Times New Roman" pitchFamily="18" charset="0"/>
              </a:rPr>
              <a:t>•    проведение йодной профилактики;</a:t>
            </a:r>
          </a:p>
          <a:p>
            <a:pPr marL="274320" indent="-274320">
              <a:lnSpc>
                <a:spcPct val="110000"/>
              </a:lnSpc>
              <a:buNone/>
              <a:defRPr/>
            </a:pPr>
            <a:r>
              <a:rPr lang="ru-RU" sz="5600" dirty="0">
                <a:latin typeface="Times New Roman" pitchFamily="18" charset="0"/>
                <a:cs typeface="Times New Roman" pitchFamily="18" charset="0"/>
              </a:rPr>
              <a:t>•    эвакуацию населения при высоких уровнях радиации и невозможности выполнить соответствующий режим радиационной защиты;</a:t>
            </a:r>
          </a:p>
          <a:p>
            <a:pPr marL="274320" indent="-274320">
              <a:lnSpc>
                <a:spcPct val="110000"/>
              </a:lnSpc>
              <a:buNone/>
              <a:defRPr/>
            </a:pPr>
            <a:r>
              <a:rPr lang="ru-RU" sz="5600" dirty="0">
                <a:latin typeface="Times New Roman" pitchFamily="18" charset="0"/>
                <a:cs typeface="Times New Roman" pitchFamily="18" charset="0"/>
              </a:rPr>
              <a:t>•    исключение или ограничение потребления тех или иных пищевых продуктов;</a:t>
            </a:r>
          </a:p>
          <a:p>
            <a:pPr marL="274320" indent="-274320">
              <a:lnSpc>
                <a:spcPct val="110000"/>
              </a:lnSpc>
              <a:buNone/>
              <a:defRPr/>
            </a:pPr>
            <a:r>
              <a:rPr lang="ru-RU" sz="5600" dirty="0">
                <a:latin typeface="Times New Roman" pitchFamily="18" charset="0"/>
                <a:cs typeface="Times New Roman" pitchFamily="18" charset="0"/>
              </a:rPr>
              <a:t>•    проведение санитарной обработки с последующим дозиметрическим контролем;</a:t>
            </a:r>
          </a:p>
          <a:p>
            <a:pPr marL="274320" indent="-274320">
              <a:lnSpc>
                <a:spcPct val="110000"/>
              </a:lnSpc>
              <a:buNone/>
              <a:defRPr/>
            </a:pPr>
            <a:r>
              <a:rPr lang="ru-RU" sz="5600" dirty="0">
                <a:latin typeface="Times New Roman" pitchFamily="18" charset="0"/>
                <a:cs typeface="Times New Roman" pitchFamily="18" charset="0"/>
              </a:rPr>
              <a:t>•    защиту органов дыхания и кожи индивидуальными средствами защиты;</a:t>
            </a:r>
          </a:p>
          <a:p>
            <a:pPr marL="274320" indent="-274320">
              <a:lnSpc>
                <a:spcPct val="110000"/>
              </a:lnSpc>
              <a:buNone/>
              <a:defRPr/>
            </a:pPr>
            <a:r>
              <a:rPr lang="ru-RU" sz="5600" dirty="0">
                <a:latin typeface="Times New Roman" pitchFamily="18" charset="0"/>
                <a:cs typeface="Times New Roman" pitchFamily="18" charset="0"/>
              </a:rPr>
              <a:t>•    перевод сельскохозяйственных животных на незараженные пастбища или фуражные корма;</a:t>
            </a:r>
          </a:p>
          <a:p>
            <a:pPr marL="274320" indent="-274320">
              <a:lnSpc>
                <a:spcPct val="110000"/>
              </a:lnSpc>
              <a:buNone/>
              <a:defRPr/>
            </a:pPr>
            <a:r>
              <a:rPr lang="ru-RU" sz="5600" dirty="0">
                <a:latin typeface="Times New Roman" pitchFamily="18" charset="0"/>
                <a:cs typeface="Times New Roman" pitchFamily="18" charset="0"/>
              </a:rPr>
              <a:t>•    дезактивацию загрязненной местности;</a:t>
            </a:r>
          </a:p>
          <a:p>
            <a:pPr marL="274320" indent="-274320">
              <a:lnSpc>
                <a:spcPct val="110000"/>
              </a:lnSpc>
              <a:buNone/>
              <a:defRPr/>
            </a:pPr>
            <a:r>
              <a:rPr lang="ru-RU" sz="5600" dirty="0">
                <a:latin typeface="Times New Roman" pitchFamily="18" charset="0"/>
                <a:cs typeface="Times New Roman" pitchFamily="18" charset="0"/>
              </a:rPr>
              <a:t>•    соблюдение населением правил личной гигиены. </a:t>
            </a:r>
          </a:p>
          <a:p>
            <a:endParaRPr lang="ru-RU"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latin typeface="Times New Roman" pitchFamily="18" charset="0"/>
                <a:cs typeface="Times New Roman" pitchFamily="18" charset="0"/>
              </a:rPr>
              <a:t>Эвакуация населения при аварии:</a:t>
            </a:r>
            <a:endParaRPr lang="ru-RU" dirty="0">
              <a:latin typeface="Times New Roman" pitchFamily="18" charset="0"/>
              <a:cs typeface="Times New Roman" pitchFamily="18" charset="0"/>
            </a:endParaRPr>
          </a:p>
        </p:txBody>
      </p:sp>
      <p:pic>
        <p:nvPicPr>
          <p:cNvPr id="5" name="Picture 5" descr="tmp11B-136"/>
          <p:cNvPicPr>
            <a:picLocks noGrp="1" noChangeAspect="1" noChangeArrowheads="1"/>
          </p:cNvPicPr>
          <p:nvPr>
            <p:ph sz="half" idx="1"/>
          </p:nvPr>
        </p:nvPicPr>
        <p:blipFill>
          <a:blip r:embed="rId2"/>
          <a:srcRect/>
          <a:stretch>
            <a:fillRect/>
          </a:stretch>
        </p:blipFill>
        <p:spPr>
          <a:xfrm>
            <a:off x="357158" y="2000240"/>
            <a:ext cx="4347826" cy="3071834"/>
          </a:xfrm>
          <a:noFill/>
        </p:spPr>
      </p:pic>
      <p:sp>
        <p:nvSpPr>
          <p:cNvPr id="4" name="Содержимое 3"/>
          <p:cNvSpPr>
            <a:spLocks noGrp="1"/>
          </p:cNvSpPr>
          <p:nvPr>
            <p:ph sz="half" idx="2"/>
          </p:nvPr>
        </p:nvSpPr>
        <p:spPr>
          <a:xfrm>
            <a:off x="4643438" y="1428736"/>
            <a:ext cx="4038600" cy="4525963"/>
          </a:xfrm>
        </p:spPr>
        <p:txBody>
          <a:bodyPr>
            <a:noAutofit/>
          </a:bodyPr>
          <a:lstStyle/>
          <a:p>
            <a:pPr marL="274320" indent="-274320">
              <a:lnSpc>
                <a:spcPct val="80000"/>
              </a:lnSpc>
              <a:buNone/>
              <a:defRPr/>
            </a:pPr>
            <a:r>
              <a:rPr lang="ru-RU" sz="2000" dirty="0">
                <a:latin typeface="Times New Roman" pitchFamily="18" charset="0"/>
                <a:cs typeface="Times New Roman" pitchFamily="18" charset="0"/>
              </a:rPr>
              <a:t>При эвакуации из опасной зоны. На этот случай необходимо всем иметь респираторы или хотя бы ватно-марлевые повязки, а также аптечку индивидуальную АИ-2 с препаратами, ослабляющими действие радиации (радиопротекторами).</a:t>
            </a:r>
          </a:p>
          <a:p>
            <a:pPr marL="274320" indent="-274320">
              <a:lnSpc>
                <a:spcPct val="80000"/>
              </a:lnSpc>
              <a:buNone/>
              <a:defRPr/>
            </a:pPr>
            <a:r>
              <a:rPr lang="ru-RU" sz="2000" dirty="0">
                <a:latin typeface="Times New Roman" pitchFamily="18" charset="0"/>
                <a:cs typeface="Times New Roman" pitchFamily="18" charset="0"/>
              </a:rPr>
              <a:t>  </a:t>
            </a:r>
            <a:r>
              <a:rPr lang="ru-RU" sz="2000" dirty="0" err="1">
                <a:latin typeface="Times New Roman" pitchFamily="18" charset="0"/>
                <a:cs typeface="Times New Roman" pitchFamily="18" charset="0"/>
              </a:rPr>
              <a:t>Противопыльная</a:t>
            </a:r>
            <a:r>
              <a:rPr lang="ru-RU" sz="2000" dirty="0">
                <a:latin typeface="Times New Roman" pitchFamily="18" charset="0"/>
                <a:cs typeface="Times New Roman" pitchFamily="18" charset="0"/>
              </a:rPr>
              <a:t> тканевая маска и ватно-марлевая повязка обладают несколько меньшими защитными свойствами, но все же в значительной мере защищают человека.</a:t>
            </a:r>
          </a:p>
          <a:p>
            <a:pPr marL="274320" indent="-274320">
              <a:lnSpc>
                <a:spcPct val="80000"/>
              </a:lnSpc>
              <a:buNone/>
              <a:defRPr/>
            </a:pPr>
            <a:r>
              <a:rPr lang="ru-RU" sz="2000" dirty="0">
                <a:latin typeface="Times New Roman" pitchFamily="18" charset="0"/>
                <a:cs typeface="Times New Roman" pitchFamily="18" charset="0"/>
              </a:rPr>
              <a:t>  Чтобы избежать поражения кожных покровов, надо использовать плащи с капюшонами, накидки, комбинезоны, резиновую обувь, перчатки.</a:t>
            </a:r>
          </a:p>
          <a:p>
            <a:endParaRPr lang="ru-RU"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229600" cy="1143000"/>
          </a:xfrm>
        </p:spPr>
        <p:txBody>
          <a:bodyPr/>
          <a:lstStyle/>
          <a:p>
            <a:r>
              <a:rPr lang="ru-RU" b="1" dirty="0" smtClean="0">
                <a:latin typeface="Times New Roman" pitchFamily="18" charset="0"/>
                <a:cs typeface="Times New Roman" pitchFamily="18" charset="0"/>
              </a:rPr>
              <a:t>При нахождении в доме.</a:t>
            </a:r>
            <a:endParaRPr lang="ru-RU" dirty="0">
              <a:latin typeface="Times New Roman" pitchFamily="18" charset="0"/>
              <a:cs typeface="Times New Roman" pitchFamily="18" charset="0"/>
            </a:endParaRPr>
          </a:p>
        </p:txBody>
      </p:sp>
      <p:sp>
        <p:nvSpPr>
          <p:cNvPr id="5" name="Содержимое 4"/>
          <p:cNvSpPr>
            <a:spLocks noGrp="1"/>
          </p:cNvSpPr>
          <p:nvPr>
            <p:ph idx="1"/>
          </p:nvPr>
        </p:nvSpPr>
        <p:spPr>
          <a:xfrm>
            <a:off x="428596" y="1071546"/>
            <a:ext cx="8229600" cy="4525963"/>
          </a:xfrm>
        </p:spPr>
        <p:txBody>
          <a:bodyPr>
            <a:noAutofit/>
          </a:bodyPr>
          <a:lstStyle/>
          <a:p>
            <a:pPr marL="274320" indent="-274320">
              <a:lnSpc>
                <a:spcPct val="80000"/>
              </a:lnSpc>
              <a:buNone/>
              <a:defRPr/>
            </a:pPr>
            <a:r>
              <a:rPr lang="ru-RU" sz="1800" dirty="0">
                <a:latin typeface="Times New Roman" pitchFamily="18" charset="0"/>
                <a:cs typeface="Times New Roman" pitchFamily="18" charset="0"/>
              </a:rPr>
              <a:t>Если защитное сооружение где-то слишком далеко и у вас нет средств защиты органов дыхания, оставайтесь дома. Включите радио, телевизор, репродуктор радиотрансляции и слушайте сообщения и распоряжения штаба по делам ГО и ЧС или местных органов власти. Тем временем закройте окна, двери, зашторьте их плотной тканью или одеялом. Закройте вентиляционные люки, отдушины, заклейте щели в оконных рамах. Уберите продукты в холодильник или другие надежные для защиты места. Создайте запас воды. Проинформируйте соседей об услышанном вами сообщении.</a:t>
            </a:r>
          </a:p>
          <a:p>
            <a:pPr marL="274320" indent="-274320">
              <a:lnSpc>
                <a:spcPct val="80000"/>
              </a:lnSpc>
              <a:buNone/>
              <a:defRPr/>
            </a:pPr>
            <a:r>
              <a:rPr lang="ru-RU" sz="1800" dirty="0">
                <a:latin typeface="Times New Roman" pitchFamily="18" charset="0"/>
                <a:cs typeface="Times New Roman" pitchFamily="18" charset="0"/>
              </a:rPr>
              <a:t>Чтобы снизить тяжесть последствий ионизирующих излучений на организм человека, применяются специальные химические вещества (радиопротекторы). Они повышают защитные свойства организма, делают его более устойчивым к ионизирующим излучениям. А в тех случаях, когда произошло </a:t>
            </a:r>
            <a:r>
              <a:rPr lang="ru-RU" sz="1800" dirty="0" err="1">
                <a:latin typeface="Times New Roman" pitchFamily="18" charset="0"/>
                <a:cs typeface="Times New Roman" pitchFamily="18" charset="0"/>
              </a:rPr>
              <a:t>переоблучение</a:t>
            </a:r>
            <a:r>
              <a:rPr lang="ru-RU" sz="1800" dirty="0">
                <a:latin typeface="Times New Roman" pitchFamily="18" charset="0"/>
                <a:cs typeface="Times New Roman" pitchFamily="18" charset="0"/>
              </a:rPr>
              <a:t>, снижаются тяжесть лучевой болезни, облегчают усло­вия для выздоравливания. Радиопротекторы ослабляют симптомы, вызывающие тошноту и рвоту.</a:t>
            </a:r>
          </a:p>
          <a:p>
            <a:pPr marL="274320" indent="-274320">
              <a:lnSpc>
                <a:spcPct val="80000"/>
              </a:lnSpc>
              <a:buNone/>
              <a:defRPr/>
            </a:pPr>
            <a:r>
              <a:rPr lang="ru-RU" sz="1800" dirty="0">
                <a:latin typeface="Times New Roman" pitchFamily="18" charset="0"/>
                <a:cs typeface="Times New Roman" pitchFamily="18" charset="0"/>
              </a:rPr>
              <a:t>Эти вещества распространены под названиями: цистеин, </a:t>
            </a:r>
            <a:r>
              <a:rPr lang="ru-RU" sz="1800" dirty="0" err="1">
                <a:latin typeface="Times New Roman" pitchFamily="18" charset="0"/>
                <a:cs typeface="Times New Roman" pitchFamily="18" charset="0"/>
              </a:rPr>
              <a:t>цистомин</a:t>
            </a:r>
            <a:r>
              <a:rPr lang="ru-RU" sz="1800" dirty="0">
                <a:latin typeface="Times New Roman" pitchFamily="18" charset="0"/>
                <a:cs typeface="Times New Roman" pitchFamily="18" charset="0"/>
              </a:rPr>
              <a:t>, </a:t>
            </a:r>
            <a:r>
              <a:rPr lang="ru-RU" sz="1800" dirty="0" err="1">
                <a:latin typeface="Times New Roman" pitchFamily="18" charset="0"/>
                <a:cs typeface="Times New Roman" pitchFamily="18" charset="0"/>
              </a:rPr>
              <a:t>цистофос</a:t>
            </a:r>
            <a:r>
              <a:rPr lang="ru-RU" sz="1800" dirty="0">
                <a:latin typeface="Times New Roman" pitchFamily="18" charset="0"/>
                <a:cs typeface="Times New Roman" pitchFamily="18" charset="0"/>
              </a:rPr>
              <a:t> и др. Все они в своем составе имеют сульфгидрильные группы, которые и обладают противорадиационными свойствами.</a:t>
            </a:r>
          </a:p>
          <a:p>
            <a:pPr marL="274320" indent="-274320">
              <a:lnSpc>
                <a:spcPct val="80000"/>
              </a:lnSpc>
              <a:buNone/>
              <a:defRPr/>
            </a:pPr>
            <a:r>
              <a:rPr lang="ru-RU" sz="1800" dirty="0">
                <a:latin typeface="Times New Roman" pitchFamily="18" charset="0"/>
                <a:cs typeface="Times New Roman" pitchFamily="18" charset="0"/>
              </a:rPr>
              <a:t>В гражданской обороне России применяется </a:t>
            </a:r>
            <a:r>
              <a:rPr lang="ru-RU" sz="1800" dirty="0" err="1">
                <a:latin typeface="Times New Roman" pitchFamily="18" charset="0"/>
                <a:cs typeface="Times New Roman" pitchFamily="18" charset="0"/>
              </a:rPr>
              <a:t>цистомин</a:t>
            </a:r>
            <a:r>
              <a:rPr lang="ru-RU" sz="1800" dirty="0">
                <a:latin typeface="Times New Roman" pitchFamily="18" charset="0"/>
                <a:cs typeface="Times New Roman" pitchFamily="18" charset="0"/>
              </a:rPr>
              <a:t>, который входит в состав аптечки индивидуальной (АИ-2). Если вы откроете ее, то в гнезде № 4 увидите два пенала </a:t>
            </a:r>
            <a:r>
              <a:rPr lang="ru-RU" sz="1800" dirty="0" err="1">
                <a:latin typeface="Times New Roman" pitchFamily="18" charset="0"/>
                <a:cs typeface="Times New Roman" pitchFamily="18" charset="0"/>
              </a:rPr>
              <a:t>розового</a:t>
            </a:r>
            <a:r>
              <a:rPr lang="ru-RU" sz="1800" dirty="0">
                <a:latin typeface="Times New Roman" pitchFamily="18" charset="0"/>
                <a:cs typeface="Times New Roman" pitchFamily="18" charset="0"/>
              </a:rPr>
              <a:t> цвета, в каждом из них по 6 таблеток этого вещества. Принимать их надо обязательно до начала радиоактивного заражения. Тогда эффективность облучения будет снижена примерно в 1,5 раза. Если принять препарат после облучения — защитного действия не произойдет.</a:t>
            </a:r>
          </a:p>
          <a:p>
            <a:endParaRPr lang="ru-RU"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229600" cy="1000108"/>
          </a:xfrm>
        </p:spPr>
        <p:txBody>
          <a:bodyPr>
            <a:normAutofit fontScale="90000"/>
          </a:bodyPr>
          <a:lstStyle/>
          <a:p>
            <a:r>
              <a:rPr lang="ru-RU" b="1" dirty="0" smtClean="0">
                <a:latin typeface="Times New Roman" pitchFamily="18" charset="0"/>
                <a:cs typeface="Times New Roman" pitchFamily="18" charset="0"/>
              </a:rPr>
              <a:t>При движении по зараженной местности.</a:t>
            </a:r>
            <a:endParaRPr lang="ru-RU" dirty="0"/>
          </a:p>
        </p:txBody>
      </p:sp>
      <p:sp>
        <p:nvSpPr>
          <p:cNvPr id="4" name="Содержимое 3"/>
          <p:cNvSpPr>
            <a:spLocks noGrp="1"/>
          </p:cNvSpPr>
          <p:nvPr>
            <p:ph sz="half" idx="1"/>
          </p:nvPr>
        </p:nvSpPr>
        <p:spPr>
          <a:xfrm>
            <a:off x="357158" y="1000108"/>
            <a:ext cx="4038600" cy="4525963"/>
          </a:xfrm>
        </p:spPr>
        <p:txBody>
          <a:bodyPr>
            <a:noAutofit/>
          </a:bodyPr>
          <a:lstStyle/>
          <a:p>
            <a:pPr>
              <a:lnSpc>
                <a:spcPct val="80000"/>
              </a:lnSpc>
              <a:buNone/>
            </a:pPr>
            <a:r>
              <a:rPr lang="ru-RU" sz="1400" dirty="0" smtClean="0">
                <a:latin typeface="Times New Roman" pitchFamily="18" charset="0"/>
              </a:rPr>
              <a:t>При нахождении населения во время ядерного взрыва вне убежищ (укрытий), к примеру на открытой местности или на улице, в целях защиты следует использовать ближайшие естественные укрытия . Если таких укрытий нет, надо повернуться к взрыву спиной, лечь на землю лицом вниз, руки спрятать под себя; через 15 – 20 с после взрыва, когда пройдет ударная волна, встать и немедленно надеть противогаз, респиратор или какое-либо другое средство защиты органов дыхания, вплоть до того, что закрыть рот и нос платком, шарфом или плотным материалом в целях исключения попадания внутрь организма радиоактивных веществ, поражающее действие которых момент быть значительным и в течение длительного времени, поскольку выделение их из организма происходит медленно; затем стряхнуть осевшую на одежду и обувь пыль, надеть имеющиеся средства защиты кожи (использовать надетые одежду и обувь в качестве средств защиты) и выйти из очага поражения или укрыться в ближайшем защитном сооружении.</a:t>
            </a:r>
          </a:p>
          <a:p>
            <a:pPr>
              <a:lnSpc>
                <a:spcPct val="80000"/>
              </a:lnSpc>
              <a:buNone/>
            </a:pPr>
            <a:r>
              <a:rPr lang="ru-RU" sz="1400" dirty="0" smtClean="0">
                <a:latin typeface="Times New Roman" pitchFamily="18" charset="0"/>
              </a:rPr>
              <a:t>Направление движения из очага поражения следует выбирать с учетом знаков ограждения, расставленных разведкой гражданской обороны, – в сторону снижения уровней радиации. Двигаясь по зараженной территории, надо стараться не поднимать пыли, в дождливую погоду обходить лужи и стремиться не поднимать брызг.</a:t>
            </a:r>
          </a:p>
          <a:p>
            <a:endParaRPr lang="ru-RU" sz="1400" dirty="0"/>
          </a:p>
        </p:txBody>
      </p:sp>
      <p:pic>
        <p:nvPicPr>
          <p:cNvPr id="6" name="Содержимое 6" descr="1_1027.jpg"/>
          <p:cNvPicPr>
            <a:picLocks noGrp="1" noChangeAspect="1"/>
          </p:cNvPicPr>
          <p:nvPr>
            <p:ph sz="half" idx="2"/>
          </p:nvPr>
        </p:nvPicPr>
        <p:blipFill>
          <a:blip r:embed="rId2"/>
          <a:stretch>
            <a:fillRect/>
          </a:stretch>
        </p:blipFill>
        <p:spPr>
          <a:xfrm>
            <a:off x="4267200" y="2400141"/>
            <a:ext cx="3657600" cy="292608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2000" dirty="0" smtClean="0">
                <a:latin typeface="Times New Roman" pitchFamily="18" charset="0"/>
              </a:rPr>
              <a:t>Умелое и своевременное </a:t>
            </a:r>
            <a:r>
              <a:rPr lang="ru-RU" sz="2000" b="1" dirty="0" smtClean="0">
                <a:latin typeface="Times New Roman" pitchFamily="18" charset="0"/>
              </a:rPr>
              <a:t>ИСПОЛЬЗОВАНИЕ СРЕДСТВ ИНДИВИДУАЛЬНОЙ ЗАЩИТЫ</a:t>
            </a:r>
            <a:r>
              <a:rPr lang="ru-RU" sz="2000" dirty="0" smtClean="0">
                <a:latin typeface="Times New Roman" pitchFamily="18" charset="0"/>
              </a:rPr>
              <a:t> позволяет практически полностью исключить попадание радиоактивных веществ внутрь организма через органы дыхания. </a:t>
            </a:r>
            <a:endParaRPr lang="ru-RU" sz="2000" dirty="0"/>
          </a:p>
        </p:txBody>
      </p:sp>
      <p:sp>
        <p:nvSpPr>
          <p:cNvPr id="5" name="Содержимое 4"/>
          <p:cNvSpPr>
            <a:spLocks noGrp="1"/>
          </p:cNvSpPr>
          <p:nvPr>
            <p:ph idx="1"/>
          </p:nvPr>
        </p:nvSpPr>
        <p:spPr/>
        <p:txBody>
          <a:bodyPr/>
          <a:lstStyle/>
          <a:p>
            <a:endParaRPr lang="ru-RU" dirty="0"/>
          </a:p>
        </p:txBody>
      </p:sp>
      <p:pic>
        <p:nvPicPr>
          <p:cNvPr id="6" name="Picture 10" descr="0"/>
          <p:cNvPicPr>
            <a:picLocks noChangeAspect="1" noChangeArrowheads="1"/>
          </p:cNvPicPr>
          <p:nvPr/>
        </p:nvPicPr>
        <p:blipFill>
          <a:blip r:embed="rId2"/>
          <a:srcRect/>
          <a:stretch>
            <a:fillRect/>
          </a:stretch>
        </p:blipFill>
        <p:spPr>
          <a:xfrm>
            <a:off x="1017588" y="1600200"/>
            <a:ext cx="2917825" cy="2189163"/>
          </a:xfrm>
          <a:prstGeom prst="rect">
            <a:avLst/>
          </a:prstGeom>
          <a:noFill/>
        </p:spPr>
      </p:pic>
      <p:pic>
        <p:nvPicPr>
          <p:cNvPr id="7" name="Picture 11" descr="5"/>
          <p:cNvPicPr>
            <a:picLocks noChangeAspect="1" noChangeArrowheads="1"/>
          </p:cNvPicPr>
          <p:nvPr/>
        </p:nvPicPr>
        <p:blipFill>
          <a:blip r:embed="rId3"/>
          <a:srcRect/>
          <a:stretch>
            <a:fillRect/>
          </a:stretch>
        </p:blipFill>
        <p:spPr>
          <a:xfrm>
            <a:off x="5572125" y="1600200"/>
            <a:ext cx="2189163" cy="2189163"/>
          </a:xfrm>
          <a:prstGeom prst="rect">
            <a:avLst/>
          </a:prstGeom>
          <a:noFill/>
        </p:spPr>
      </p:pic>
      <p:pic>
        <p:nvPicPr>
          <p:cNvPr id="8" name="Picture 12" descr="0299027969"/>
          <p:cNvPicPr>
            <a:picLocks noChangeAspect="1" noChangeArrowheads="1"/>
          </p:cNvPicPr>
          <p:nvPr/>
        </p:nvPicPr>
        <p:blipFill>
          <a:blip r:embed="rId4"/>
          <a:srcRect/>
          <a:stretch>
            <a:fillRect/>
          </a:stretch>
        </p:blipFill>
        <p:spPr>
          <a:xfrm>
            <a:off x="1860550" y="3941763"/>
            <a:ext cx="1231900" cy="2189162"/>
          </a:xfrm>
          <a:prstGeom prst="rect">
            <a:avLst/>
          </a:prstGeom>
          <a:noFill/>
        </p:spPr>
      </p:pic>
      <p:pic>
        <p:nvPicPr>
          <p:cNvPr id="9" name="Picture 13" descr="siz1"/>
          <p:cNvPicPr>
            <a:picLocks noChangeAspect="1" noChangeArrowheads="1"/>
          </p:cNvPicPr>
          <p:nvPr/>
        </p:nvPicPr>
        <p:blipFill>
          <a:blip r:embed="rId5"/>
          <a:srcRect/>
          <a:stretch>
            <a:fillRect/>
          </a:stretch>
        </p:blipFill>
        <p:spPr>
          <a:xfrm>
            <a:off x="5238750" y="4179888"/>
            <a:ext cx="2857500" cy="17145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457200" y="274638"/>
            <a:ext cx="8229600" cy="82528"/>
          </a:xfrm>
        </p:spPr>
        <p:txBody>
          <a:bodyPr>
            <a:normAutofit fontScale="90000"/>
          </a:bodyPr>
          <a:lstStyle/>
          <a:p>
            <a:endParaRPr lang="ru-RU" dirty="0"/>
          </a:p>
        </p:txBody>
      </p:sp>
      <p:sp>
        <p:nvSpPr>
          <p:cNvPr id="5" name="Содержимое 4"/>
          <p:cNvSpPr>
            <a:spLocks noGrp="1"/>
          </p:cNvSpPr>
          <p:nvPr>
            <p:ph sz="half" idx="1"/>
          </p:nvPr>
        </p:nvSpPr>
        <p:spPr>
          <a:xfrm>
            <a:off x="457200" y="714356"/>
            <a:ext cx="4038600" cy="5411807"/>
          </a:xfrm>
        </p:spPr>
        <p:txBody>
          <a:bodyPr>
            <a:normAutofit fontScale="85000" lnSpcReduction="10000"/>
          </a:bodyPr>
          <a:lstStyle/>
          <a:p>
            <a:pPr>
              <a:lnSpc>
                <a:spcPct val="80000"/>
              </a:lnSpc>
            </a:pPr>
            <a:r>
              <a:rPr lang="ru-RU" sz="2600" dirty="0" smtClean="0">
                <a:latin typeface="Times New Roman" pitchFamily="18" charset="0"/>
                <a:cs typeface="Times New Roman" pitchFamily="18" charset="0"/>
              </a:rPr>
              <a:t>Попадание в больших количествах радиоактивных веществ на открытые участки кожи может вызвать ее поражение — кожные ожоги. Во избежание такого поражения необходимо использовать плащи с капюшонами, накидки, комбинезоны, резиновую обувь, перчатки. </a:t>
            </a:r>
          </a:p>
          <a:p>
            <a:pPr>
              <a:lnSpc>
                <a:spcPct val="80000"/>
              </a:lnSpc>
            </a:pPr>
            <a:r>
              <a:rPr lang="ru-RU" sz="2600" dirty="0" smtClean="0">
                <a:latin typeface="Times New Roman" pitchFamily="18" charset="0"/>
                <a:cs typeface="Times New Roman" pitchFamily="18" charset="0"/>
              </a:rPr>
              <a:t>Можно усилить защитные свойства обычной одежды, сделав ее более герметичной: используя различные клинья, клапаны или пропитав водно-эмульсионной смесью (2 л горячей воды, 250—300 г измельченного мыла, 0,5 л минерального или растительного масла). </a:t>
            </a:r>
          </a:p>
          <a:p>
            <a:endParaRPr lang="ru-RU" dirty="0"/>
          </a:p>
        </p:txBody>
      </p:sp>
      <p:pic>
        <p:nvPicPr>
          <p:cNvPr id="7" name="Picture 9" descr="25092009_f36463345b40a0c741334bdc88af2fa6"/>
          <p:cNvPicPr>
            <a:picLocks noGrp="1" noChangeAspect="1" noChangeArrowheads="1"/>
          </p:cNvPicPr>
          <p:nvPr>
            <p:ph sz="half" idx="2"/>
          </p:nvPr>
        </p:nvPicPr>
        <p:blipFill>
          <a:blip r:embed="rId2"/>
          <a:srcRect/>
          <a:stretch>
            <a:fillRect/>
          </a:stretch>
        </p:blipFill>
        <p:spPr>
          <a:xfrm>
            <a:off x="4572000" y="714356"/>
            <a:ext cx="3898902" cy="5155034"/>
          </a:xfr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2800" b="1" dirty="0" smtClean="0">
                <a:latin typeface="Times New Roman" pitchFamily="18" charset="0"/>
                <a:cs typeface="Times New Roman" pitchFamily="18" charset="0"/>
              </a:rPr>
              <a:t>ПРОВЕДЕНИЕ ЙОДНОЙ ПРОФИЛАКТИКИ</a:t>
            </a:r>
            <a:endParaRPr lang="ru-RU" sz="2800" b="1" dirty="0">
              <a:latin typeface="Times New Roman" pitchFamily="18" charset="0"/>
              <a:cs typeface="Times New Roman" pitchFamily="18" charset="0"/>
            </a:endParaRPr>
          </a:p>
        </p:txBody>
      </p:sp>
      <p:sp>
        <p:nvSpPr>
          <p:cNvPr id="7" name="Содержимое 6"/>
          <p:cNvSpPr>
            <a:spLocks noGrp="1"/>
          </p:cNvSpPr>
          <p:nvPr>
            <p:ph idx="1"/>
          </p:nvPr>
        </p:nvSpPr>
        <p:spPr>
          <a:xfrm>
            <a:off x="457200" y="1357298"/>
            <a:ext cx="4686304" cy="5500702"/>
          </a:xfrm>
        </p:spPr>
        <p:txBody>
          <a:bodyPr>
            <a:normAutofit fontScale="47500" lnSpcReduction="20000"/>
          </a:bodyPr>
          <a:lstStyle/>
          <a:p>
            <a:pPr marL="274320" indent="-274320">
              <a:lnSpc>
                <a:spcPct val="80000"/>
              </a:lnSpc>
              <a:buNone/>
              <a:defRPr/>
            </a:pPr>
            <a:r>
              <a:rPr lang="ru-RU" sz="3200" dirty="0" smtClean="0">
                <a:latin typeface="Times New Roman" pitchFamily="18" charset="0"/>
              </a:rPr>
              <a:t>— одна из самых важных медицинских мер по предупреждению поражения населения радиоактивными выбросами в первое время. Ее проведение преследует цель не допустить поражения щитовидной железы. </a:t>
            </a:r>
          </a:p>
          <a:p>
            <a:pPr marL="274320" indent="-274320">
              <a:lnSpc>
                <a:spcPct val="80000"/>
              </a:lnSpc>
              <a:buNone/>
              <a:defRPr/>
            </a:pPr>
            <a:r>
              <a:rPr lang="ru-RU" sz="3200" dirty="0" smtClean="0">
                <a:latin typeface="Times New Roman" pitchFamily="18" charset="0"/>
              </a:rPr>
              <a:t>В облаке радиоактивных продуктов содержится значительное количество радиоактивного йода (период полураспада 8 дней). Попадая в организм человека, он сорбируется щитовидной железой и поражает ее. Наиболее эффективный метод защиты при этом — прием внутрь лекарственных препаратов стабильного йода (йодная профилактика) — таблеток или порошка йодистого калия. </a:t>
            </a:r>
          </a:p>
          <a:p>
            <a:pPr marL="274320" indent="-274320">
              <a:lnSpc>
                <a:spcPct val="80000"/>
              </a:lnSpc>
              <a:buNone/>
              <a:defRPr/>
            </a:pPr>
            <a:r>
              <a:rPr lang="ru-RU" sz="3200" dirty="0" smtClean="0">
                <a:latin typeface="Times New Roman" pitchFamily="18" charset="0"/>
              </a:rPr>
              <a:t>Максимального защитного эффекта достигают при заблаговременном или одновременном с поступлением радиоактивного йода приеме стабильного аналога.</a:t>
            </a:r>
          </a:p>
          <a:p>
            <a:pPr marL="274320" indent="-274320">
              <a:lnSpc>
                <a:spcPct val="80000"/>
              </a:lnSpc>
              <a:buNone/>
              <a:defRPr/>
            </a:pPr>
            <a:r>
              <a:rPr lang="ru-RU" sz="3200" dirty="0" smtClean="0">
                <a:latin typeface="Times New Roman" pitchFamily="18" charset="0"/>
              </a:rPr>
              <a:t>Защитный эффект препарата резко уменьшается в случае его приема спустя уже 2 ч после поступления в организм радиоактивного йода. Однако даже через 6 ч после разового поступления радиоактивного йода прием препарата стабильного йода может уменьшить дозу облучения щитовидной железы примерно вдвое (табл. 15). </a:t>
            </a:r>
          </a:p>
          <a:p>
            <a:pPr marL="274320" indent="-274320">
              <a:lnSpc>
                <a:spcPct val="80000"/>
              </a:lnSpc>
              <a:buNone/>
              <a:defRPr/>
            </a:pPr>
            <a:r>
              <a:rPr lang="ru-RU" sz="3200" dirty="0" smtClean="0">
                <a:latin typeface="Times New Roman" pitchFamily="18" charset="0"/>
              </a:rPr>
              <a:t>Однократный прием 100 мг стабильного йода обеспечивает защитный эффект в течение 14 ч. В условиях длительного воздействия радиоактивного йода на организм человека необходимы повторные приемы препаратов стабильного йода один раз в сутки в течение всего этого срока, но не более 10 суток для взрослых и не более 2 суток для беременных женщин и детей до 3 лет. </a:t>
            </a:r>
          </a:p>
          <a:p>
            <a:endParaRPr lang="ru-RU" dirty="0"/>
          </a:p>
        </p:txBody>
      </p:sp>
      <p:pic>
        <p:nvPicPr>
          <p:cNvPr id="5" name="Picture 8" descr="2"/>
          <p:cNvPicPr>
            <a:picLocks noChangeAspect="1" noChangeArrowheads="1"/>
          </p:cNvPicPr>
          <p:nvPr/>
        </p:nvPicPr>
        <p:blipFill>
          <a:blip r:embed="rId2"/>
          <a:srcRect/>
          <a:stretch>
            <a:fillRect/>
          </a:stretch>
        </p:blipFill>
        <p:spPr>
          <a:xfrm>
            <a:off x="5286375" y="1143000"/>
            <a:ext cx="2714625" cy="2928938"/>
          </a:xfrm>
          <a:prstGeom prst="rect">
            <a:avLst/>
          </a:prstGeom>
          <a:noFill/>
        </p:spPr>
      </p:pic>
      <p:pic>
        <p:nvPicPr>
          <p:cNvPr id="6" name="Picture 9" descr="iodine"/>
          <p:cNvPicPr>
            <a:picLocks noChangeAspect="1" noChangeArrowheads="1"/>
          </p:cNvPicPr>
          <p:nvPr/>
        </p:nvPicPr>
        <p:blipFill>
          <a:blip r:embed="rId3"/>
          <a:srcRect/>
          <a:stretch>
            <a:fillRect/>
          </a:stretch>
        </p:blipFill>
        <p:spPr>
          <a:xfrm>
            <a:off x="5929313" y="4313238"/>
            <a:ext cx="1643062" cy="1609725"/>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latin typeface="Times New Roman" pitchFamily="18" charset="0"/>
              </a:rPr>
              <a:t>Понятие «Биологическое действие радиации»</a:t>
            </a:r>
            <a:endParaRPr lang="ru-RU" b="1" dirty="0"/>
          </a:p>
        </p:txBody>
      </p:sp>
      <p:sp>
        <p:nvSpPr>
          <p:cNvPr id="4" name="Содержимое 3"/>
          <p:cNvSpPr>
            <a:spLocks noGrp="1"/>
          </p:cNvSpPr>
          <p:nvPr>
            <p:ph sz="half" idx="1"/>
          </p:nvPr>
        </p:nvSpPr>
        <p:spPr>
          <a:xfrm>
            <a:off x="457200" y="4643446"/>
            <a:ext cx="3657600" cy="1482717"/>
          </a:xfrm>
        </p:spPr>
        <p:txBody>
          <a:bodyPr>
            <a:normAutofit fontScale="92500"/>
          </a:bodyPr>
          <a:lstStyle/>
          <a:p>
            <a:pPr algn="ctr">
              <a:spcBef>
                <a:spcPct val="50000"/>
              </a:spcBef>
              <a:buNone/>
            </a:pPr>
            <a:r>
              <a:rPr lang="en-US" sz="2400" dirty="0" smtClean="0"/>
              <a:t>D </a:t>
            </a:r>
            <a:r>
              <a:rPr lang="ru-RU" sz="2400" dirty="0" smtClean="0"/>
              <a:t>-</a:t>
            </a:r>
            <a:r>
              <a:rPr lang="en-US" sz="2400" dirty="0" smtClean="0"/>
              <a:t> </a:t>
            </a:r>
            <a:r>
              <a:rPr lang="ru-RU" sz="2400" dirty="0" smtClean="0"/>
              <a:t>поглощенная доза; </a:t>
            </a:r>
            <a:endParaRPr lang="en-US" sz="2400" dirty="0" smtClean="0"/>
          </a:p>
          <a:p>
            <a:pPr algn="ctr">
              <a:spcBef>
                <a:spcPct val="50000"/>
              </a:spcBef>
              <a:buNone/>
            </a:pPr>
            <a:r>
              <a:rPr lang="en-US" sz="2400" dirty="0" smtClean="0"/>
              <a:t>E-</a:t>
            </a:r>
            <a:r>
              <a:rPr lang="ru-RU" sz="2400" dirty="0" smtClean="0"/>
              <a:t> поглощенная энергия;</a:t>
            </a:r>
            <a:r>
              <a:rPr lang="en-US" sz="2400" dirty="0" smtClean="0"/>
              <a:t> </a:t>
            </a:r>
          </a:p>
          <a:p>
            <a:pPr algn="ctr">
              <a:spcBef>
                <a:spcPct val="50000"/>
              </a:spcBef>
              <a:buNone/>
            </a:pPr>
            <a:r>
              <a:rPr lang="en-US" sz="2400" dirty="0" smtClean="0"/>
              <a:t>m-</a:t>
            </a:r>
            <a:r>
              <a:rPr lang="ru-RU" sz="2400" dirty="0" smtClean="0"/>
              <a:t>масса тела</a:t>
            </a:r>
          </a:p>
          <a:p>
            <a:pPr>
              <a:buNone/>
            </a:pPr>
            <a:endParaRPr lang="ru-RU" dirty="0"/>
          </a:p>
        </p:txBody>
      </p:sp>
      <p:sp>
        <p:nvSpPr>
          <p:cNvPr id="5" name="Содержимое 4"/>
          <p:cNvSpPr>
            <a:spLocks noGrp="1"/>
          </p:cNvSpPr>
          <p:nvPr>
            <p:ph sz="half" idx="2"/>
          </p:nvPr>
        </p:nvSpPr>
        <p:spPr>
          <a:xfrm>
            <a:off x="4786314" y="4000504"/>
            <a:ext cx="3657600" cy="1482717"/>
          </a:xfrm>
        </p:spPr>
        <p:txBody>
          <a:bodyPr>
            <a:normAutofit fontScale="92500"/>
          </a:bodyPr>
          <a:lstStyle/>
          <a:p>
            <a:pPr algn="ctr">
              <a:buNone/>
            </a:pPr>
            <a:r>
              <a:rPr lang="en-US" sz="2800" dirty="0" smtClean="0">
                <a:latin typeface="Arial Black" pitchFamily="34" charset="0"/>
              </a:rPr>
              <a:t>D = E/m</a:t>
            </a:r>
          </a:p>
          <a:p>
            <a:pPr algn="ctr">
              <a:buNone/>
            </a:pPr>
            <a:r>
              <a:rPr lang="en-US" sz="2800" dirty="0" smtClean="0">
                <a:latin typeface="Arial Black" pitchFamily="34" charset="0"/>
              </a:rPr>
              <a:t>1</a:t>
            </a:r>
            <a:r>
              <a:rPr lang="ru-RU" sz="2800" dirty="0" smtClean="0">
                <a:latin typeface="Arial Black" pitchFamily="34" charset="0"/>
              </a:rPr>
              <a:t>Гр = 1Дж / 1Кг</a:t>
            </a:r>
            <a:endParaRPr lang="ru-RU" sz="2800" dirty="0">
              <a:latin typeface="Arial Black" pitchFamily="34" charset="0"/>
            </a:endParaRPr>
          </a:p>
        </p:txBody>
      </p:sp>
      <p:sp>
        <p:nvSpPr>
          <p:cNvPr id="6" name="Прямоугольник 5"/>
          <p:cNvSpPr/>
          <p:nvPr/>
        </p:nvSpPr>
        <p:spPr>
          <a:xfrm>
            <a:off x="428596" y="1571612"/>
            <a:ext cx="8072494" cy="1938992"/>
          </a:xfrm>
          <a:prstGeom prst="rect">
            <a:avLst/>
          </a:prstGeom>
        </p:spPr>
        <p:txBody>
          <a:bodyPr wrap="square">
            <a:spAutoFit/>
          </a:bodyPr>
          <a:lstStyle/>
          <a:p>
            <a:r>
              <a:rPr lang="ru-RU" sz="2400" dirty="0" smtClean="0">
                <a:latin typeface="Times New Roman" pitchFamily="18" charset="0"/>
                <a:cs typeface="Times New Roman" pitchFamily="18" charset="0"/>
              </a:rPr>
              <a:t>Изменения, вызываемые в жизнедеятельности и структуре живых организмов при воздействии коротковолновых электромагнитных волн (рентгеновского излучения и гамма-излучения) или потоков заряженных частиц, </a:t>
            </a:r>
            <a:r>
              <a:rPr lang="ru-RU" sz="2400" dirty="0" err="1" smtClean="0">
                <a:latin typeface="Times New Roman" pitchFamily="18" charset="0"/>
                <a:cs typeface="Times New Roman" pitchFamily="18" charset="0"/>
              </a:rPr>
              <a:t>бета-излучения</a:t>
            </a:r>
            <a:r>
              <a:rPr lang="ru-RU" sz="2400" dirty="0" smtClean="0">
                <a:latin typeface="Times New Roman" pitchFamily="18" charset="0"/>
                <a:cs typeface="Times New Roman" pitchFamily="18" charset="0"/>
              </a:rPr>
              <a:t> и нейтронов.</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200" b="1" dirty="0" smtClean="0">
                <a:latin typeface="Times New Roman" pitchFamily="18" charset="0"/>
                <a:cs typeface="Times New Roman" pitchFamily="18" charset="0"/>
              </a:rPr>
              <a:t>При изучении действия радиации на живой организм были определены следующие особенности: </a:t>
            </a:r>
            <a:endParaRPr lang="ru-RU" sz="3200" b="1" dirty="0">
              <a:latin typeface="Times New Roman" pitchFamily="18" charset="0"/>
              <a:cs typeface="Times New Roman" pitchFamily="18" charset="0"/>
            </a:endParaRPr>
          </a:p>
        </p:txBody>
      </p:sp>
      <p:sp>
        <p:nvSpPr>
          <p:cNvPr id="5" name="Содержимое 4"/>
          <p:cNvSpPr>
            <a:spLocks noGrp="1"/>
          </p:cNvSpPr>
          <p:nvPr>
            <p:ph idx="1"/>
          </p:nvPr>
        </p:nvSpPr>
        <p:spPr/>
        <p:txBody>
          <a:bodyPr>
            <a:normAutofit fontScale="62500" lnSpcReduction="20000"/>
          </a:bodyPr>
          <a:lstStyle/>
          <a:p>
            <a:pPr algn="ctr"/>
            <a:r>
              <a:rPr lang="ru-RU" sz="3200" dirty="0" smtClean="0">
                <a:latin typeface="Times New Roman" pitchFamily="18" charset="0"/>
              </a:rPr>
              <a:t>Действие ионизирующих излучений на организм не ощутимо человеком. У людей отсутствует орган чувств, который воспринимал бы ионизирующие излучения. </a:t>
            </a:r>
          </a:p>
          <a:p>
            <a:pPr algn="ctr"/>
            <a:r>
              <a:rPr lang="ru-RU" sz="3200" dirty="0" smtClean="0">
                <a:latin typeface="Times New Roman" pitchFamily="18" charset="0"/>
              </a:rPr>
              <a:t>Действие от малых доз может суммироваться или накапливаться. </a:t>
            </a:r>
          </a:p>
          <a:p>
            <a:pPr algn="ctr"/>
            <a:r>
              <a:rPr lang="ru-RU" sz="3200" dirty="0" smtClean="0">
                <a:latin typeface="Times New Roman" pitchFamily="18" charset="0"/>
              </a:rPr>
              <a:t>Излучение действует не только на данный живой организм, но и на его потомство — это так называемый генетический эффект. </a:t>
            </a:r>
          </a:p>
          <a:p>
            <a:pPr algn="ctr"/>
            <a:r>
              <a:rPr lang="ru-RU" sz="3200" dirty="0" smtClean="0">
                <a:latin typeface="Times New Roman" pitchFamily="18" charset="0"/>
              </a:rPr>
              <a:t>Различные органы живого организма имеют свою чувствительность к облучению. При ежедневном воздействии дозы 0,002-0,005 Гр уже наступают изменения в крови.</a:t>
            </a:r>
          </a:p>
          <a:p>
            <a:pPr algn="ctr"/>
            <a:r>
              <a:rPr lang="ru-RU" sz="3200" dirty="0" smtClean="0">
                <a:latin typeface="Times New Roman" pitchFamily="18" charset="0"/>
              </a:rPr>
              <a:t>Не каждый организм в целом одинаково воспринимает облучение.</a:t>
            </a:r>
          </a:p>
          <a:p>
            <a:pPr algn="ctr"/>
            <a:r>
              <a:rPr lang="ru-RU" sz="3200" dirty="0" smtClean="0">
                <a:latin typeface="Times New Roman" pitchFamily="18" charset="0"/>
              </a:rPr>
              <a:t>Облучение зависит от частоты.</a:t>
            </a:r>
          </a:p>
          <a:p>
            <a:pPr algn="ctr"/>
            <a:r>
              <a:rPr lang="ru-RU" sz="3200" dirty="0" smtClean="0">
                <a:latin typeface="Times New Roman" pitchFamily="18" charset="0"/>
              </a:rPr>
              <a:t>Одноразовое облучение в большой дозе вызывает более глубокие последствия, чем фракционированное.</a:t>
            </a:r>
            <a:endParaRPr lang="ru-R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Скругленный прямоугольник 8"/>
          <p:cNvSpPr/>
          <p:nvPr/>
        </p:nvSpPr>
        <p:spPr>
          <a:xfrm>
            <a:off x="714375" y="142875"/>
            <a:ext cx="8001000" cy="928688"/>
          </a:xfrm>
          <a:prstGeom prst="roundRect">
            <a:avLst/>
          </a:prstGeom>
          <a:solidFill>
            <a:schemeClr val="accent6">
              <a:lumMod val="5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ru-RU" sz="3200" dirty="0">
                <a:solidFill>
                  <a:schemeClr val="tx1"/>
                </a:solidFill>
                <a:latin typeface="Times New Roman" pitchFamily="18" charset="0"/>
                <a:cs typeface="Times New Roman" pitchFamily="18" charset="0"/>
              </a:rPr>
              <a:t>Классификация эффектов радиации</a:t>
            </a:r>
          </a:p>
        </p:txBody>
      </p:sp>
      <p:graphicFrame>
        <p:nvGraphicFramePr>
          <p:cNvPr id="10" name="Содержимое 7"/>
          <p:cNvGraphicFramePr>
            <a:graphicFrameLocks/>
          </p:cNvGraphicFramePr>
          <p:nvPr/>
        </p:nvGraphicFramePr>
        <p:xfrm>
          <a:off x="457200" y="1600200"/>
          <a:ext cx="8472518" cy="4757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Стрелка вправо 10"/>
          <p:cNvSpPr/>
          <p:nvPr/>
        </p:nvSpPr>
        <p:spPr>
          <a:xfrm>
            <a:off x="1785918" y="1142984"/>
            <a:ext cx="714380" cy="366714"/>
          </a:xfrm>
          <a:prstGeom prst="rightArrow">
            <a:avLst/>
          </a:prstGeom>
          <a:scene3d>
            <a:camera prst="orthographicFront">
              <a:rot lat="60000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12" name="Стрелка вправо 11"/>
          <p:cNvSpPr/>
          <p:nvPr/>
        </p:nvSpPr>
        <p:spPr>
          <a:xfrm>
            <a:off x="7380312" y="1196752"/>
            <a:ext cx="714380" cy="366714"/>
          </a:xfrm>
          <a:prstGeom prst="rightArrow">
            <a:avLst/>
          </a:prstGeom>
          <a:scene3d>
            <a:camera prst="orthographicFront">
              <a:rot lat="60000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13" name="Стрелка вправо 12"/>
          <p:cNvSpPr/>
          <p:nvPr/>
        </p:nvSpPr>
        <p:spPr>
          <a:xfrm>
            <a:off x="4788024" y="1196752"/>
            <a:ext cx="714380" cy="366714"/>
          </a:xfrm>
          <a:prstGeom prst="rightArrow">
            <a:avLst/>
          </a:prstGeom>
          <a:scene3d>
            <a:camera prst="orthographicFront">
              <a:rot lat="60000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latin typeface="Times New Roman" pitchFamily="18" charset="0"/>
                <a:cs typeface="Times New Roman" pitchFamily="18" charset="0"/>
              </a:rPr>
              <a:t>План презентации</a:t>
            </a:r>
            <a:endParaRPr lang="ru-RU" b="1" dirty="0">
              <a:latin typeface="Times New Roman" pitchFamily="18" charset="0"/>
              <a:cs typeface="Times New Roman" pitchFamily="18" charset="0"/>
            </a:endParaRPr>
          </a:p>
        </p:txBody>
      </p:sp>
      <p:sp>
        <p:nvSpPr>
          <p:cNvPr id="5" name="Содержимое 4"/>
          <p:cNvSpPr>
            <a:spLocks noGrp="1"/>
          </p:cNvSpPr>
          <p:nvPr>
            <p:ph idx="1"/>
          </p:nvPr>
        </p:nvSpPr>
        <p:spPr/>
        <p:txBody>
          <a:bodyPr>
            <a:normAutofit fontScale="47500" lnSpcReduction="20000"/>
          </a:bodyPr>
          <a:lstStyle/>
          <a:p>
            <a:pPr>
              <a:buNone/>
            </a:pPr>
            <a:r>
              <a:rPr lang="ru-RU" dirty="0" smtClean="0">
                <a:latin typeface="Times New Roman" pitchFamily="18" charset="0"/>
                <a:cs typeface="Times New Roman" pitchFamily="18" charset="0"/>
              </a:rPr>
              <a:t>1. Основы физической природы и источники радиационной опасности</a:t>
            </a:r>
          </a:p>
          <a:p>
            <a:pPr>
              <a:buNone/>
            </a:pPr>
            <a:r>
              <a:rPr lang="ru-RU" dirty="0" smtClean="0">
                <a:latin typeface="Times New Roman" pitchFamily="18" charset="0"/>
                <a:cs typeface="Times New Roman" pitchFamily="18" charset="0"/>
              </a:rPr>
              <a:t>	Виды ионизирующим излучений, их характеристика</a:t>
            </a:r>
          </a:p>
          <a:p>
            <a:pPr>
              <a:buNone/>
            </a:pPr>
            <a:r>
              <a:rPr lang="ru-RU" dirty="0" smtClean="0">
                <a:latin typeface="Times New Roman" pitchFamily="18" charset="0"/>
                <a:cs typeface="Times New Roman" pitchFamily="18" charset="0"/>
              </a:rPr>
              <a:t>2. Радиационная защита населения при авариях с выбросом радиоактивных веществ</a:t>
            </a:r>
          </a:p>
          <a:p>
            <a:pPr>
              <a:buNone/>
            </a:pPr>
            <a:r>
              <a:rPr lang="ru-RU" dirty="0" smtClean="0">
                <a:latin typeface="Times New Roman" pitchFamily="18" charset="0"/>
                <a:cs typeface="Times New Roman" pitchFamily="18" charset="0"/>
              </a:rPr>
              <a:t>	Особенности аварий на атомных электростанциях и основные критерии для проведения защитных мероприятий</a:t>
            </a:r>
          </a:p>
          <a:p>
            <a:pPr>
              <a:buNone/>
            </a:pPr>
            <a:r>
              <a:rPr lang="ru-RU" dirty="0" smtClean="0">
                <a:latin typeface="Times New Roman" pitchFamily="18" charset="0"/>
                <a:cs typeface="Times New Roman" pitchFamily="18" charset="0"/>
              </a:rPr>
              <a:t>	Мероприятия при авариях на АЭС с выбросом в окружающую среду радиоактивных веществ</a:t>
            </a:r>
          </a:p>
          <a:p>
            <a:pPr>
              <a:buNone/>
            </a:pPr>
            <a:r>
              <a:rPr lang="ru-RU" dirty="0" smtClean="0">
                <a:latin typeface="Times New Roman" pitchFamily="18" charset="0"/>
                <a:cs typeface="Times New Roman" pitchFamily="18" charset="0"/>
              </a:rPr>
              <a:t>	Правила действий населения при возникновении радиационной опасности</a:t>
            </a:r>
          </a:p>
          <a:p>
            <a:pPr>
              <a:buNone/>
            </a:pPr>
            <a:r>
              <a:rPr lang="ru-RU" dirty="0" smtClean="0">
                <a:latin typeface="Times New Roman" pitchFamily="18" charset="0"/>
                <a:cs typeface="Times New Roman" pitchFamily="18" charset="0"/>
              </a:rPr>
              <a:t>3. Биологическое действие радиации на организм человека</a:t>
            </a:r>
          </a:p>
          <a:p>
            <a:pPr>
              <a:buNone/>
            </a:pPr>
            <a:r>
              <a:rPr lang="ru-RU" dirty="0" smtClean="0">
                <a:latin typeface="Times New Roman" pitchFamily="18" charset="0"/>
                <a:cs typeface="Times New Roman" pitchFamily="18" charset="0"/>
              </a:rPr>
              <a:t>	Классификация лучевых поражений. Детерминированные и стохастические эффекты действия ионизирующих излучений</a:t>
            </a:r>
          </a:p>
          <a:p>
            <a:pPr>
              <a:buNone/>
            </a:pPr>
            <a:r>
              <a:rPr lang="ru-RU" dirty="0" smtClean="0">
                <a:latin typeface="Times New Roman" pitchFamily="18" charset="0"/>
                <a:cs typeface="Times New Roman" pitchFamily="18" charset="0"/>
              </a:rPr>
              <a:t>	Лучевая болезнь (острая и хроническая формы): клиника, лечение, индивидуальные и коллективные средства защиты</a:t>
            </a:r>
          </a:p>
          <a:p>
            <a:pPr>
              <a:buNone/>
            </a:pPr>
            <a:r>
              <a:rPr lang="ru-RU" dirty="0" smtClean="0">
                <a:latin typeface="Times New Roman" pitchFamily="18" charset="0"/>
                <a:cs typeface="Times New Roman" pitchFamily="18" charset="0"/>
              </a:rPr>
              <a:t>	Отдаленные последствия лучевого воздействия</a:t>
            </a:r>
          </a:p>
          <a:p>
            <a:pPr>
              <a:buNone/>
            </a:pPr>
            <a:r>
              <a:rPr lang="ru-RU" dirty="0" smtClean="0">
                <a:latin typeface="Times New Roman" pitchFamily="18" charset="0"/>
                <a:cs typeface="Times New Roman" pitchFamily="18" charset="0"/>
              </a:rPr>
              <a:t>4. Катастрофа на ЧАЭС и ее последствия для РБ</a:t>
            </a:r>
          </a:p>
          <a:p>
            <a:pPr>
              <a:buNone/>
            </a:pPr>
            <a:r>
              <a:rPr lang="ru-RU" dirty="0" smtClean="0">
                <a:latin typeface="Times New Roman" pitchFamily="18" charset="0"/>
                <a:cs typeface="Times New Roman" pitchFamily="18" charset="0"/>
              </a:rPr>
              <a:t>	Причины катастрофы. Радиоактивное загрязнение территории РБ (типы радионуклидов, их характеристика, воздействие на организм человека)</a:t>
            </a:r>
          </a:p>
          <a:p>
            <a:pPr>
              <a:buNone/>
            </a:pPr>
            <a:r>
              <a:rPr lang="ru-RU" dirty="0" smtClean="0">
                <a:latin typeface="Times New Roman" pitchFamily="18" charset="0"/>
                <a:cs typeface="Times New Roman" pitchFamily="18" charset="0"/>
              </a:rPr>
              <a:t>	Последствия катастрофы для РБ (медицинские, социально-экономические, экологические) и пути их преодоления</a:t>
            </a:r>
            <a:endParaRPr lang="ru-RU"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600" b="1" dirty="0" smtClean="0">
                <a:latin typeface="Times New Roman" pitchFamily="18" charset="0"/>
                <a:cs typeface="Times New Roman" pitchFamily="18" charset="0"/>
              </a:rPr>
              <a:t>Соматические</a:t>
            </a:r>
            <a:r>
              <a:rPr lang="en-US" sz="3600" b="1" dirty="0" smtClean="0">
                <a:latin typeface="Times New Roman" pitchFamily="18" charset="0"/>
                <a:cs typeface="Times New Roman" pitchFamily="18" charset="0"/>
              </a:rPr>
              <a:t> </a:t>
            </a:r>
            <a:r>
              <a:rPr lang="ru-RU" sz="3600" b="1" dirty="0" smtClean="0">
                <a:latin typeface="Times New Roman" pitchFamily="18" charset="0"/>
                <a:cs typeface="Times New Roman" pitchFamily="18" charset="0"/>
              </a:rPr>
              <a:t>детерминированные эффекты</a:t>
            </a:r>
            <a:endParaRPr lang="ru-RU" sz="3600" dirty="0">
              <a:latin typeface="Times New Roman" pitchFamily="18" charset="0"/>
              <a:cs typeface="Times New Roman" pitchFamily="18" charset="0"/>
            </a:endParaRPr>
          </a:p>
        </p:txBody>
      </p:sp>
      <p:sp>
        <p:nvSpPr>
          <p:cNvPr id="3" name="Содержимое 2"/>
          <p:cNvSpPr>
            <a:spLocks noGrp="1"/>
          </p:cNvSpPr>
          <p:nvPr>
            <p:ph idx="1"/>
          </p:nvPr>
        </p:nvSpPr>
        <p:spPr>
          <a:xfrm>
            <a:off x="3071802" y="1500174"/>
            <a:ext cx="5710286" cy="4857784"/>
          </a:xfrm>
        </p:spPr>
        <p:txBody>
          <a:bodyPr>
            <a:noAutofit/>
          </a:bodyPr>
          <a:lstStyle/>
          <a:p>
            <a:pPr>
              <a:buNone/>
            </a:pPr>
            <a:r>
              <a:rPr lang="ru-RU" sz="2000" dirty="0" smtClean="0">
                <a:latin typeface="Times New Roman" pitchFamily="18" charset="0"/>
                <a:cs typeface="Times New Roman" pitchFamily="18" charset="0"/>
              </a:rPr>
              <a:t>В основе этих эффектов излучения, в первую очередь, лежит</a:t>
            </a:r>
            <a:r>
              <a:rPr lang="en-US" sz="2000" dirty="0" smtClean="0">
                <a:latin typeface="Times New Roman" pitchFamily="18" charset="0"/>
                <a:cs typeface="Times New Roman" pitchFamily="18" charset="0"/>
              </a:rPr>
              <a:t> </a:t>
            </a:r>
            <a:r>
              <a:rPr lang="ru-RU" sz="2000" dirty="0" smtClean="0">
                <a:latin typeface="Times New Roman" pitchFamily="18" charset="0"/>
                <a:cs typeface="Times New Roman" pitchFamily="18" charset="0"/>
              </a:rPr>
              <a:t>поражение (ограничение функциональной активности и гибель) значительного количества клеток облученного органа, ограничивающее воспроизводство клеток и гуморальное управление ими, обеспечивающее их нормальное функционирование, что приводит к наблюдаемым дефектам структуры и дефициту функции органа или ткани – детерминированным эффектам излучения. Как правило, детерминированные эффекты излучения специфичны и не возникают под действием других физических или химических факторов, а связь между эффектом и облучением носит причинно-следственный (детерминированный) характер. </a:t>
            </a:r>
          </a:p>
        </p:txBody>
      </p:sp>
      <p:graphicFrame>
        <p:nvGraphicFramePr>
          <p:cNvPr id="5" name="Содержимое 7"/>
          <p:cNvGraphicFramePr>
            <a:graphicFrameLocks/>
          </p:cNvGraphicFramePr>
          <p:nvPr/>
        </p:nvGraphicFramePr>
        <p:xfrm>
          <a:off x="-2772816" y="1628800"/>
          <a:ext cx="8472518" cy="4757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200" b="1" dirty="0" smtClean="0">
                <a:latin typeface="Times New Roman" pitchFamily="18" charset="0"/>
                <a:cs typeface="Times New Roman" pitchFamily="18" charset="0"/>
              </a:rPr>
              <a:t>Соматические</a:t>
            </a:r>
            <a:r>
              <a:rPr lang="en-US" sz="3200" b="1" dirty="0" smtClean="0">
                <a:latin typeface="Times New Roman" pitchFamily="18" charset="0"/>
                <a:cs typeface="Times New Roman" pitchFamily="18" charset="0"/>
              </a:rPr>
              <a:t> </a:t>
            </a:r>
            <a:r>
              <a:rPr lang="ru-RU" sz="3200" b="1" dirty="0" smtClean="0">
                <a:latin typeface="Times New Roman" pitchFamily="18" charset="0"/>
                <a:cs typeface="Times New Roman" pitchFamily="18" charset="0"/>
              </a:rPr>
              <a:t>детерминированные эффекты</a:t>
            </a:r>
            <a:endParaRPr lang="ru-RU" sz="3200" dirty="0"/>
          </a:p>
        </p:txBody>
      </p:sp>
      <p:sp>
        <p:nvSpPr>
          <p:cNvPr id="3" name="Содержимое 2"/>
          <p:cNvSpPr>
            <a:spLocks noGrp="1"/>
          </p:cNvSpPr>
          <p:nvPr>
            <p:ph idx="1"/>
          </p:nvPr>
        </p:nvSpPr>
        <p:spPr>
          <a:xfrm>
            <a:off x="428596" y="1571612"/>
            <a:ext cx="3643338" cy="4525963"/>
          </a:xfrm>
        </p:spPr>
        <p:txBody>
          <a:bodyPr>
            <a:normAutofit fontScale="55000" lnSpcReduction="20000"/>
          </a:bodyPr>
          <a:lstStyle/>
          <a:p>
            <a:pPr>
              <a:buNone/>
            </a:pPr>
            <a:r>
              <a:rPr lang="ru-RU" sz="3200" dirty="0" smtClean="0">
                <a:latin typeface="Times New Roman" pitchFamily="18" charset="0"/>
                <a:cs typeface="Times New Roman" pitchFamily="18" charset="0"/>
              </a:rPr>
              <a:t>В отношении таких эффектов предполагается существование порога, ниже которого эффект отсутствует, а выше – тяжесть эффекта зависит от дозы: чем больше повреждено клеток, составляющих ткань, тем сильнее нарушается ее целостность и функция. Значение пороговой дозы определяется </a:t>
            </a:r>
            <a:r>
              <a:rPr lang="ru-RU" sz="3200" dirty="0" err="1" smtClean="0">
                <a:latin typeface="Times New Roman" pitchFamily="18" charset="0"/>
                <a:cs typeface="Times New Roman" pitchFamily="18" charset="0"/>
              </a:rPr>
              <a:t>радиочувствительностью</a:t>
            </a:r>
            <a:r>
              <a:rPr lang="ru-RU" sz="3200" dirty="0" smtClean="0">
                <a:latin typeface="Times New Roman" pitchFamily="18" charset="0"/>
                <a:cs typeface="Times New Roman" pitchFamily="18" charset="0"/>
              </a:rPr>
              <a:t> клеток пораженного органа или ткани и способностью организма компенсировать или восстанавливать такое поражение и зависит от величины дозы и ее мощности. </a:t>
            </a:r>
            <a:endParaRPr lang="ru-RU" dirty="0"/>
          </a:p>
        </p:txBody>
      </p:sp>
      <p:pic>
        <p:nvPicPr>
          <p:cNvPr id="4" name="Picture 2" descr="C:\Documents and Settings\комфи\Мои документы\Downloads\luchevaya_bolezn.jpg"/>
          <p:cNvPicPr>
            <a:picLocks noChangeAspect="1" noChangeArrowheads="1"/>
          </p:cNvPicPr>
          <p:nvPr/>
        </p:nvPicPr>
        <p:blipFill>
          <a:blip r:embed="rId2"/>
          <a:srcRect/>
          <a:stretch>
            <a:fillRect/>
          </a:stretch>
        </p:blipFill>
        <p:spPr bwMode="auto">
          <a:xfrm>
            <a:off x="4109586" y="2214554"/>
            <a:ext cx="4596267" cy="2947991"/>
          </a:xfrm>
          <a:prstGeom prst="rect">
            <a:avLst/>
          </a:prstGeom>
          <a:noFill/>
          <a:ln w="9525">
            <a:noFill/>
            <a:miter lim="800000"/>
            <a:headEnd/>
            <a:tailEnd/>
          </a:ln>
        </p:spPr>
      </p:pic>
      <p:sp>
        <p:nvSpPr>
          <p:cNvPr id="5" name="Прямоугольник 4"/>
          <p:cNvSpPr/>
          <p:nvPr/>
        </p:nvSpPr>
        <p:spPr>
          <a:xfrm>
            <a:off x="4786314" y="5429264"/>
            <a:ext cx="3429400" cy="369332"/>
          </a:xfrm>
          <a:prstGeom prst="rect">
            <a:avLst/>
          </a:prstGeom>
        </p:spPr>
        <p:txBody>
          <a:bodyPr wrap="none">
            <a:spAutoFit/>
          </a:bodyPr>
          <a:lstStyle/>
          <a:p>
            <a:r>
              <a:rPr lang="ru-RU" dirty="0" smtClean="0">
                <a:latin typeface="Times New Roman" pitchFamily="18" charset="0"/>
                <a:cs typeface="Times New Roman" pitchFamily="18" charset="0"/>
              </a:rPr>
              <a:t>На картинке радиационный ожог</a:t>
            </a:r>
            <a:endParaRPr lang="ru-RU"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600" b="1" dirty="0" smtClean="0">
                <a:latin typeface="Times New Roman" pitchFamily="18" charset="0"/>
                <a:cs typeface="Times New Roman" pitchFamily="18" charset="0"/>
              </a:rPr>
              <a:t>Соматические стохастические эффекты</a:t>
            </a:r>
            <a:endParaRPr lang="ru-RU" sz="3600" dirty="0">
              <a:latin typeface="Times New Roman" pitchFamily="18" charset="0"/>
              <a:cs typeface="Times New Roman" pitchFamily="18" charset="0"/>
            </a:endParaRPr>
          </a:p>
        </p:txBody>
      </p:sp>
      <p:sp>
        <p:nvSpPr>
          <p:cNvPr id="3" name="Содержимое 2"/>
          <p:cNvSpPr>
            <a:spLocks noGrp="1"/>
          </p:cNvSpPr>
          <p:nvPr>
            <p:ph idx="1"/>
          </p:nvPr>
        </p:nvSpPr>
        <p:spPr>
          <a:xfrm>
            <a:off x="2714612" y="1643050"/>
            <a:ext cx="6429388" cy="2357454"/>
          </a:xfrm>
        </p:spPr>
        <p:txBody>
          <a:bodyPr>
            <a:normAutofit fontScale="62500" lnSpcReduction="20000"/>
          </a:bodyPr>
          <a:lstStyle/>
          <a:p>
            <a:pPr>
              <a:buNone/>
            </a:pPr>
            <a:r>
              <a:rPr lang="ru-RU" dirty="0" smtClean="0">
                <a:latin typeface="Times New Roman" pitchFamily="18" charset="0"/>
                <a:cs typeface="Times New Roman" pitchFamily="18" charset="0"/>
              </a:rPr>
              <a:t>Особенность стохастических эффектов, проявляющихся через 10–20 лет, (лейкозы, злокачественные опухоли различных органов, преждевременное старение) и генетических эффектов заключается в стохастической (вероятностной) природе проявления этих эффектов. Вероятность их проявления зависит от дозы облучения и не исключается при малых дозах.</a:t>
            </a:r>
          </a:p>
          <a:p>
            <a:pPr>
              <a:buNone/>
            </a:pPr>
            <a:endParaRPr lang="ru-RU" dirty="0">
              <a:latin typeface="Times New Roman" pitchFamily="18" charset="0"/>
              <a:cs typeface="Times New Roman" pitchFamily="18" charset="0"/>
            </a:endParaRPr>
          </a:p>
        </p:txBody>
      </p:sp>
      <p:graphicFrame>
        <p:nvGraphicFramePr>
          <p:cNvPr id="4" name="Содержимое 7"/>
          <p:cNvGraphicFramePr>
            <a:graphicFrameLocks/>
          </p:cNvGraphicFramePr>
          <p:nvPr/>
        </p:nvGraphicFramePr>
        <p:xfrm>
          <a:off x="-2844824" y="1700808"/>
          <a:ext cx="8472518" cy="4757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http://nuclphys.sinp.msu.ru/radiation/images/ris_12.gif"/>
          <p:cNvPicPr>
            <a:picLocks noChangeAspect="1" noChangeArrowheads="1"/>
          </p:cNvPicPr>
          <p:nvPr/>
        </p:nvPicPr>
        <p:blipFill>
          <a:blip r:embed="rId7"/>
          <a:srcRect/>
          <a:stretch>
            <a:fillRect/>
          </a:stretch>
        </p:blipFill>
        <p:spPr bwMode="auto">
          <a:xfrm>
            <a:off x="3929058" y="3286124"/>
            <a:ext cx="3970339" cy="2008552"/>
          </a:xfrm>
          <a:prstGeom prst="rect">
            <a:avLst/>
          </a:prstGeom>
          <a:noFill/>
          <a:ln w="9525">
            <a:noFill/>
            <a:miter lim="800000"/>
            <a:headEnd/>
            <a:tailEnd/>
          </a:ln>
        </p:spPr>
      </p:pic>
      <p:sp>
        <p:nvSpPr>
          <p:cNvPr id="6" name="Прямоугольник 6"/>
          <p:cNvSpPr>
            <a:spLocks noChangeArrowheads="1"/>
          </p:cNvSpPr>
          <p:nvPr/>
        </p:nvSpPr>
        <p:spPr bwMode="auto">
          <a:xfrm>
            <a:off x="2879725" y="5357813"/>
            <a:ext cx="6264275" cy="1323975"/>
          </a:xfrm>
          <a:prstGeom prst="rect">
            <a:avLst/>
          </a:prstGeom>
          <a:noFill/>
          <a:ln w="9525">
            <a:noFill/>
            <a:miter lim="800000"/>
            <a:headEnd/>
            <a:tailEnd/>
          </a:ln>
        </p:spPr>
        <p:txBody>
          <a:bodyPr>
            <a:spAutoFit/>
          </a:bodyPr>
          <a:lstStyle/>
          <a:p>
            <a:r>
              <a:rPr lang="ru-RU" sz="2000" dirty="0">
                <a:latin typeface="Times New Roman" pitchFamily="18" charset="0"/>
                <a:cs typeface="Times New Roman" pitchFamily="18" charset="0"/>
              </a:rPr>
              <a:t>Относительная среднестатистическая вероятность заболевания раком после получения однократной дозы в 1 рад (0.01 Гр) при равномерном облучении всего тела</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latin typeface="Times New Roman" pitchFamily="18" charset="0"/>
                <a:cs typeface="Times New Roman" pitchFamily="18" charset="0"/>
              </a:rPr>
              <a:t>Генетические эффекты</a:t>
            </a:r>
            <a:endParaRPr lang="ru-RU" dirty="0">
              <a:latin typeface="Times New Roman" pitchFamily="18" charset="0"/>
              <a:cs typeface="Times New Roman" pitchFamily="18" charset="0"/>
            </a:endParaRPr>
          </a:p>
        </p:txBody>
      </p:sp>
      <p:sp>
        <p:nvSpPr>
          <p:cNvPr id="3" name="Содержимое 2"/>
          <p:cNvSpPr>
            <a:spLocks noGrp="1"/>
          </p:cNvSpPr>
          <p:nvPr>
            <p:ph idx="1"/>
          </p:nvPr>
        </p:nvSpPr>
        <p:spPr>
          <a:xfrm>
            <a:off x="3857620" y="1571613"/>
            <a:ext cx="5286380" cy="2357454"/>
          </a:xfrm>
        </p:spPr>
        <p:txBody>
          <a:bodyPr>
            <a:noAutofit/>
          </a:bodyPr>
          <a:lstStyle/>
          <a:p>
            <a:pPr>
              <a:buNone/>
            </a:pPr>
            <a:r>
              <a:rPr lang="ru-RU" sz="1800" dirty="0" smtClean="0">
                <a:latin typeface="Times New Roman" pitchFamily="18" charset="0"/>
                <a:cs typeface="Times New Roman" pitchFamily="18" charset="0"/>
              </a:rPr>
              <a:t>Облучение половых клеток родителей может привести к особому виду стохастических эффектов – к наследуемым заболеваниям у потомков. Эти радиационные эффекты не следует смешивать с </a:t>
            </a:r>
            <a:r>
              <a:rPr lang="ru-RU" sz="1800" dirty="0" err="1" smtClean="0">
                <a:latin typeface="Times New Roman" pitchFamily="18" charset="0"/>
                <a:cs typeface="Times New Roman" pitchFamily="18" charset="0"/>
              </a:rPr>
              <a:t>тератогенными</a:t>
            </a:r>
            <a:r>
              <a:rPr lang="ru-RU" sz="1800" dirty="0" smtClean="0">
                <a:latin typeface="Times New Roman" pitchFamily="18" charset="0"/>
                <a:cs typeface="Times New Roman" pitchFamily="18" charset="0"/>
              </a:rPr>
              <a:t>, являющимися детерминированными эффектами облучения плода в эмбриональном периоде, и раками, которые могут возникнуть у новорожденных как следствие их собственного облучения в период внутриутробного развития.</a:t>
            </a:r>
          </a:p>
        </p:txBody>
      </p:sp>
      <p:graphicFrame>
        <p:nvGraphicFramePr>
          <p:cNvPr id="4" name="Содержимое 7"/>
          <p:cNvGraphicFramePr>
            <a:graphicFrameLocks/>
          </p:cNvGraphicFramePr>
          <p:nvPr/>
        </p:nvGraphicFramePr>
        <p:xfrm>
          <a:off x="-2143172" y="1500174"/>
          <a:ext cx="8472518" cy="4757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C:\Documents and Settings\комфи\Мои документы\Downloads\47590274.jpg"/>
          <p:cNvPicPr>
            <a:picLocks noChangeAspect="1" noChangeArrowheads="1"/>
          </p:cNvPicPr>
          <p:nvPr/>
        </p:nvPicPr>
        <p:blipFill>
          <a:blip r:embed="rId7"/>
          <a:srcRect/>
          <a:stretch>
            <a:fillRect/>
          </a:stretch>
        </p:blipFill>
        <p:spPr bwMode="auto">
          <a:xfrm>
            <a:off x="5357819" y="4389504"/>
            <a:ext cx="1785950" cy="230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latin typeface="Times New Roman" pitchFamily="18" charset="0"/>
                <a:cs typeface="Times New Roman" pitchFamily="18" charset="0"/>
              </a:rPr>
              <a:t>Острая лучевая болезнь</a:t>
            </a:r>
            <a:endParaRPr lang="ru-RU" b="1" dirty="0">
              <a:latin typeface="Times New Roman" pitchFamily="18" charset="0"/>
              <a:cs typeface="Times New Roman" pitchFamily="18" charset="0"/>
            </a:endParaRPr>
          </a:p>
        </p:txBody>
      </p:sp>
      <p:sp>
        <p:nvSpPr>
          <p:cNvPr id="3" name="Содержимое 2"/>
          <p:cNvSpPr>
            <a:spLocks noGrp="1"/>
          </p:cNvSpPr>
          <p:nvPr>
            <p:ph idx="1"/>
          </p:nvPr>
        </p:nvSpPr>
        <p:spPr/>
        <p:txBody>
          <a:bodyPr>
            <a:noAutofit/>
          </a:bodyPr>
          <a:lstStyle/>
          <a:p>
            <a:r>
              <a:rPr lang="ru-RU" sz="2400" dirty="0" smtClean="0">
                <a:latin typeface="Times New Roman" pitchFamily="18" charset="0"/>
                <a:cs typeface="Times New Roman" pitchFamily="18" charset="0"/>
              </a:rPr>
              <a:t>В настоящее время случаи острой лучевой болезни в нашей стране – исключительно редкое явление. Острая форма лучевой болезни в мирное время может наблюдаться в аварийных ситуациях при однократном (от нескольких минут до 1 - 3 дней) внешнем облучении большой мощности – свыше 100 рад. </a:t>
            </a:r>
          </a:p>
          <a:p>
            <a:r>
              <a:rPr lang="ru-RU" sz="2400" dirty="0" smtClean="0">
                <a:latin typeface="Times New Roman" pitchFamily="18" charset="0"/>
                <a:cs typeface="Times New Roman" pitchFamily="18" charset="0"/>
              </a:rPr>
              <a:t>При облучении тела в дозе менее 100 рад принято говорить не о лучевой болезни, а о лучевой травме. Опасность облучения человека возникает и в результате неосторожного обращения с рентгеновской аппаратурой и промышленными радиоактивными источниками.</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latin typeface="Times New Roman" pitchFamily="18" charset="0"/>
                <a:cs typeface="Times New Roman" pitchFamily="18" charset="0"/>
              </a:rPr>
              <a:t>Острая лучевая болезнь</a:t>
            </a:r>
            <a:endParaRPr lang="ru-RU" dirty="0"/>
          </a:p>
        </p:txBody>
      </p:sp>
      <p:sp>
        <p:nvSpPr>
          <p:cNvPr id="3" name="Содержимое 2"/>
          <p:cNvSpPr>
            <a:spLocks noGrp="1"/>
          </p:cNvSpPr>
          <p:nvPr>
            <p:ph idx="1"/>
          </p:nvPr>
        </p:nvSpPr>
        <p:spPr>
          <a:xfrm>
            <a:off x="428596" y="1285860"/>
            <a:ext cx="7467600" cy="4525963"/>
          </a:xfrm>
        </p:spPr>
        <p:txBody>
          <a:bodyPr>
            <a:noAutofit/>
          </a:bodyPr>
          <a:lstStyle/>
          <a:p>
            <a:r>
              <a:rPr lang="ru-RU" sz="2400" dirty="0" smtClean="0">
                <a:latin typeface="Times New Roman" pitchFamily="18" charset="0"/>
                <a:cs typeface="Times New Roman" pitchFamily="18" charset="0"/>
              </a:rPr>
              <a:t>Проникающая радиация вызывает ионизацию внутриклеточной воды и потому поражает все без исключения ткани и органы тела. Поражается внутриклеточный аппарат: митохондрии, лизосомы, происходят разрывы хромосом и нитей дезоксирибонуклеиновой </a:t>
            </a:r>
            <a:r>
              <a:rPr lang="ru-RU" sz="2400" dirty="0" err="1" smtClean="0">
                <a:latin typeface="Times New Roman" pitchFamily="18" charset="0"/>
                <a:cs typeface="Times New Roman" pitchFamily="18" charset="0"/>
              </a:rPr>
              <a:t>килоты</a:t>
            </a:r>
            <a:r>
              <a:rPr lang="ru-RU" sz="2400" dirty="0" smtClean="0">
                <a:latin typeface="Times New Roman" pitchFamily="18" charset="0"/>
                <a:cs typeface="Times New Roman" pitchFamily="18" charset="0"/>
              </a:rPr>
              <a:t> (ДНК). Это серьёзно нарушает функции клеток или ведёт к их гибели. Наиболее чувствительны к радиации быстро делящиеся (т.е. имеющие короткий срок жизни) клетки, например, клетки костного мозга, кишечника, кожи. Менее чувствительны клетки печени, почек, сердца. Поэтому в клинике острой лучевой болезни ведущими являются нарушения в системе крови, повреждения полости рта, кишечника и кожи.</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0"/>
            <a:ext cx="7467600" cy="1143000"/>
          </a:xfrm>
        </p:spPr>
        <p:txBody>
          <a:bodyPr>
            <a:normAutofit fontScale="90000"/>
          </a:bodyPr>
          <a:lstStyle/>
          <a:p>
            <a:r>
              <a:rPr lang="ru-RU" b="1" dirty="0" smtClean="0">
                <a:latin typeface="Times New Roman" pitchFamily="18" charset="0"/>
                <a:cs typeface="Times New Roman" pitchFamily="18" charset="0"/>
              </a:rPr>
              <a:t>Острая лучевая болезнь. Клиника</a:t>
            </a:r>
            <a:endParaRPr lang="ru-RU" dirty="0">
              <a:latin typeface="Times New Roman" pitchFamily="18" charset="0"/>
              <a:cs typeface="Times New Roman" pitchFamily="18" charset="0"/>
            </a:endParaRPr>
          </a:p>
        </p:txBody>
      </p:sp>
      <p:sp>
        <p:nvSpPr>
          <p:cNvPr id="3" name="Содержимое 2"/>
          <p:cNvSpPr>
            <a:spLocks noGrp="1"/>
          </p:cNvSpPr>
          <p:nvPr>
            <p:ph idx="1"/>
          </p:nvPr>
        </p:nvSpPr>
        <p:spPr>
          <a:xfrm>
            <a:off x="428596" y="1142984"/>
            <a:ext cx="7467600" cy="4525963"/>
          </a:xfrm>
        </p:spPr>
        <p:txBody>
          <a:bodyPr>
            <a:noAutofit/>
          </a:bodyPr>
          <a:lstStyle/>
          <a:p>
            <a:r>
              <a:rPr lang="ru-RU" sz="2000" dirty="0" smtClean="0">
                <a:latin typeface="Times New Roman" pitchFamily="18" charset="0"/>
                <a:cs typeface="Times New Roman" pitchFamily="18" charset="0"/>
              </a:rPr>
              <a:t>В момент облучения в дозе 500 - 1000 рад человек видит голубоватый свет радиоактивного источника, ощущает исходящее от него слабое тепло. Уже в первые минуты и часы появляются симптомы, обусловленные распадом облучённых тканей и выходом в кровь из клеток белков, ферментов, биологически активных веществ. </a:t>
            </a:r>
          </a:p>
          <a:p>
            <a:r>
              <a:rPr lang="ru-RU" sz="2000" dirty="0" smtClean="0">
                <a:latin typeface="Times New Roman" pitchFamily="18" charset="0"/>
                <a:cs typeface="Times New Roman" pitchFamily="18" charset="0"/>
              </a:rPr>
              <a:t>У пораженных внезапно появляются тошнота и рвота, головокружение, головная боль, общая слабость, возбуждение, а иногда сонливость, вялость и апатия. Часто бывает жажда, сухость во рту, в некоторых случаях возникают непродолжительные боли в подложечной области и внизу живота, сердцебиение, боли в области сердца. В тяжелых случаях рвота принимает характер многократной или неукротимой, появляется жидкий стул, общая слабость достигает степени адинамии, возможны кратковременная потеря сознания, психомоторное возбуждение. Сумма этих признаков составляет первичную реакцию на облучение. Чем больше доза облучения, тем раньше возникают эти симптомы.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latin typeface="Times New Roman" pitchFamily="18" charset="0"/>
                <a:cs typeface="Times New Roman" pitchFamily="18" charset="0"/>
              </a:rPr>
              <a:t>Острая лучевая болезнь. Клиника</a:t>
            </a:r>
            <a:endParaRPr lang="ru-RU" dirty="0"/>
          </a:p>
        </p:txBody>
      </p:sp>
      <p:sp>
        <p:nvSpPr>
          <p:cNvPr id="3" name="Содержимое 2"/>
          <p:cNvSpPr>
            <a:spLocks noGrp="1"/>
          </p:cNvSpPr>
          <p:nvPr>
            <p:ph idx="1"/>
          </p:nvPr>
        </p:nvSpPr>
        <p:spPr/>
        <p:txBody>
          <a:bodyPr>
            <a:noAutofit/>
          </a:bodyPr>
          <a:lstStyle/>
          <a:p>
            <a:r>
              <a:rPr lang="ru-RU" sz="1800" dirty="0" smtClean="0">
                <a:latin typeface="Times New Roman" pitchFamily="18" charset="0"/>
                <a:cs typeface="Times New Roman" pitchFamily="18" charset="0"/>
              </a:rPr>
              <a:t>Так, при дозах 100 - 200 рад (лёгкая степень лучевой болезни) отмечается однократная рвота через 3 часа после воздействия; при дозах более 600 рад рвота многократная и возникает уже через 10 - 15 минут. При сверхвысоких дозах (более 1000 рад) выражена </a:t>
            </a:r>
            <a:r>
              <a:rPr lang="ru-RU" sz="1800" dirty="0" err="1" smtClean="0">
                <a:latin typeface="Times New Roman" pitchFamily="18" charset="0"/>
                <a:cs typeface="Times New Roman" pitchFamily="18" charset="0"/>
              </a:rPr>
              <a:t>резчайшая</a:t>
            </a:r>
            <a:r>
              <a:rPr lang="ru-RU" sz="1800" dirty="0" smtClean="0">
                <a:latin typeface="Times New Roman" pitchFamily="18" charset="0"/>
                <a:cs typeface="Times New Roman" pitchFamily="18" charset="0"/>
              </a:rPr>
              <a:t> слабость, отмечаются боли в животе, неукротимая рвота, отёк головного мозга, падение артериального давления, лейкоцитоз.</a:t>
            </a:r>
          </a:p>
          <a:p>
            <a:r>
              <a:rPr lang="ru-RU" sz="1800" dirty="0" smtClean="0">
                <a:latin typeface="Times New Roman" pitchFamily="18" charset="0"/>
                <a:cs typeface="Times New Roman" pitchFamily="18" charset="0"/>
              </a:rPr>
              <a:t>При облучении в дозе более 200 рад появляется отчетливое покраснение кожи, расширение сосудов. Могут быть преходящие нарушения сердечного ритма, вегетативные нарушения. Спустя 3 - 5 часов тошнота и слабость исчезают, и в течение нескольких недель пострадавший чувствует себя удовлетворительно (при дозах облучения менее 600 рад). Однако даже и в этот латентный период имеются признаки лучевого поражения – покраснение, раздражение кожи, сухость во рту. В крови резко падает количество лимфоцитов, достигая минимального уровня к 48 - 72-му часу после воздействия. Однако общее состояние пострадавшего остаётся удовлетворительным, он ограниченно трудоспособен.</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latin typeface="Times New Roman" pitchFamily="18" charset="0"/>
                <a:cs typeface="Times New Roman" pitchFamily="18" charset="0"/>
              </a:rPr>
              <a:t>Острая лучевая болезнь. Клиника</a:t>
            </a:r>
            <a:endParaRPr lang="ru-RU" dirty="0"/>
          </a:p>
        </p:txBody>
      </p:sp>
      <p:sp>
        <p:nvSpPr>
          <p:cNvPr id="3" name="Содержимое 2"/>
          <p:cNvSpPr>
            <a:spLocks noGrp="1"/>
          </p:cNvSpPr>
          <p:nvPr>
            <p:ph idx="1"/>
          </p:nvPr>
        </p:nvSpPr>
        <p:spPr>
          <a:xfrm>
            <a:off x="500034" y="1428736"/>
            <a:ext cx="7467600" cy="4525963"/>
          </a:xfrm>
        </p:spPr>
        <p:txBody>
          <a:bodyPr>
            <a:noAutofit/>
          </a:bodyPr>
          <a:lstStyle/>
          <a:p>
            <a:r>
              <a:rPr lang="ru-RU" sz="1600" dirty="0" smtClean="0">
                <a:latin typeface="Times New Roman" pitchFamily="18" charset="0"/>
                <a:cs typeface="Times New Roman" pitchFamily="18" charset="0"/>
              </a:rPr>
              <a:t>При дозе более 400 рад через неделю после облучения начинает развёртываться основная клиника острой лучевой болезни. Снижается количество лейкоцитов в крови, причём тем в большей степени (тяжёлая степень лучевой болезни), чем больше доза облучения. В тяжёлых случаях уже на 8-е сутки наблюдается </a:t>
            </a:r>
            <a:r>
              <a:rPr lang="ru-RU" sz="1600" dirty="0" err="1" smtClean="0">
                <a:latin typeface="Times New Roman" pitchFamily="18" charset="0"/>
                <a:cs typeface="Times New Roman" pitchFamily="18" charset="0"/>
              </a:rPr>
              <a:t>агранулоцитоз</a:t>
            </a:r>
            <a:r>
              <a:rPr lang="ru-RU" sz="1600" dirty="0" smtClean="0">
                <a:latin typeface="Times New Roman" pitchFamily="18" charset="0"/>
                <a:cs typeface="Times New Roman" pitchFamily="18" charset="0"/>
              </a:rPr>
              <a:t> (т.е. исчезновение из крови нейтрофилов). Это обусловлено поражением </a:t>
            </a:r>
            <a:r>
              <a:rPr lang="ru-RU" sz="1600" dirty="0" err="1" smtClean="0">
                <a:latin typeface="Times New Roman" pitchFamily="18" charset="0"/>
                <a:cs typeface="Times New Roman" pitchFamily="18" charset="0"/>
              </a:rPr>
              <a:t>родоначальных</a:t>
            </a:r>
            <a:r>
              <a:rPr lang="ru-RU" sz="1600" dirty="0" smtClean="0">
                <a:latin typeface="Times New Roman" pitchFamily="18" charset="0"/>
                <a:cs typeface="Times New Roman" pitchFamily="18" charset="0"/>
              </a:rPr>
              <a:t> клеток костного мозга в момент облучения. </a:t>
            </a:r>
            <a:r>
              <a:rPr lang="ru-RU" sz="1600" dirty="0" err="1" smtClean="0">
                <a:latin typeface="Times New Roman" pitchFamily="18" charset="0"/>
                <a:cs typeface="Times New Roman" pitchFamily="18" charset="0"/>
              </a:rPr>
              <a:t>Агранулоцитоз</a:t>
            </a:r>
            <a:r>
              <a:rPr lang="ru-RU" sz="1600" dirty="0" smtClean="0">
                <a:latin typeface="Times New Roman" pitchFamily="18" charset="0"/>
                <a:cs typeface="Times New Roman" pitchFamily="18" charset="0"/>
              </a:rPr>
              <a:t> продолжается около 2 недель. Установлено, что при меньших дозах облучения </a:t>
            </a:r>
            <a:r>
              <a:rPr lang="ru-RU" sz="1600" dirty="0" err="1" smtClean="0">
                <a:latin typeface="Times New Roman" pitchFamily="18" charset="0"/>
                <a:cs typeface="Times New Roman" pitchFamily="18" charset="0"/>
              </a:rPr>
              <a:t>агранулоцитоз</a:t>
            </a:r>
            <a:r>
              <a:rPr lang="ru-RU" sz="1600" dirty="0" smtClean="0">
                <a:latin typeface="Times New Roman" pitchFamily="18" charset="0"/>
                <a:cs typeface="Times New Roman" pitchFamily="18" charset="0"/>
              </a:rPr>
              <a:t> наступает позже и продолжается дольше. Так, при равномерном облучении в дозе 200 - 400 рад число лейкоцитов снижается лишь через 3 - 4 недели, когда состояние больного вполне удовлетворительное и, казалось бы, самый тяжёлый этап болезни миновал. Как известно, лейкоциты являются основными защитниками организма от инфекции. Поэтому в период </a:t>
            </a:r>
            <a:r>
              <a:rPr lang="ru-RU" sz="1600" dirty="0" err="1" smtClean="0">
                <a:latin typeface="Times New Roman" pitchFamily="18" charset="0"/>
                <a:cs typeface="Times New Roman" pitchFamily="18" charset="0"/>
              </a:rPr>
              <a:t>агранулоцитоза</a:t>
            </a:r>
            <a:r>
              <a:rPr lang="ru-RU" sz="1600" dirty="0" smtClean="0">
                <a:latin typeface="Times New Roman" pitchFamily="18" charset="0"/>
                <a:cs typeface="Times New Roman" pitchFamily="18" charset="0"/>
              </a:rPr>
              <a:t> могут развиваться инфекционные осложнения, вызываемые микрофлорой внешней среды, кишечника и верхних дыхательных путей. Вследствие падения числа тромбоцитов в крови у облучённых возникает кровоточивость (синяки на месте инъекций, носовые кровотечения и т.п.). При </a:t>
            </a:r>
            <a:r>
              <a:rPr lang="ru-RU" sz="1600" dirty="0" err="1" smtClean="0">
                <a:latin typeface="Times New Roman" pitchFamily="18" charset="0"/>
                <a:cs typeface="Times New Roman" pitchFamily="18" charset="0"/>
              </a:rPr>
              <a:t>агранулоцитозе</a:t>
            </a:r>
            <a:r>
              <a:rPr lang="ru-RU" sz="1600" dirty="0" smtClean="0">
                <a:latin typeface="Times New Roman" pitchFamily="18" charset="0"/>
                <a:cs typeface="Times New Roman" pitchFamily="18" charset="0"/>
              </a:rPr>
              <a:t> наблюдаются высокая постоянная лихорадка, не исчезающая при назначении антибиотиков, некротические поражения слизистых оболочек рта и носоглотки. Из-за язвенного поражения ротовой полости больной не может принимать пищу. При неравномерном облучении </a:t>
            </a:r>
            <a:r>
              <a:rPr lang="ru-RU" sz="1600" dirty="0" err="1" smtClean="0">
                <a:latin typeface="Times New Roman" pitchFamily="18" charset="0"/>
                <a:cs typeface="Times New Roman" pitchFamily="18" charset="0"/>
              </a:rPr>
              <a:t>агранулоцитоза</a:t>
            </a:r>
            <a:r>
              <a:rPr lang="ru-RU" sz="1600" dirty="0" smtClean="0">
                <a:latin typeface="Times New Roman" pitchFamily="18" charset="0"/>
                <a:cs typeface="Times New Roman" pitchFamily="18" charset="0"/>
              </a:rPr>
              <a:t> может и не быть.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latin typeface="Times New Roman" pitchFamily="18" charset="0"/>
                <a:cs typeface="Times New Roman" pitchFamily="18" charset="0"/>
              </a:rPr>
              <a:t>Острая лучевая болезнь. Клиника</a:t>
            </a:r>
            <a:endParaRPr lang="ru-RU" dirty="0"/>
          </a:p>
        </p:txBody>
      </p:sp>
      <p:sp>
        <p:nvSpPr>
          <p:cNvPr id="3" name="Содержимое 2"/>
          <p:cNvSpPr>
            <a:spLocks noGrp="1"/>
          </p:cNvSpPr>
          <p:nvPr>
            <p:ph idx="1"/>
          </p:nvPr>
        </p:nvSpPr>
        <p:spPr>
          <a:xfrm>
            <a:off x="457200" y="1600200"/>
            <a:ext cx="8543956" cy="4525963"/>
          </a:xfrm>
        </p:spPr>
        <p:txBody>
          <a:bodyPr>
            <a:noAutofit/>
          </a:bodyPr>
          <a:lstStyle/>
          <a:p>
            <a:r>
              <a:rPr lang="ru-RU" sz="1800" dirty="0" smtClean="0">
                <a:latin typeface="Times New Roman" pitchFamily="18" charset="0"/>
                <a:cs typeface="Times New Roman" pitchFamily="18" charset="0"/>
              </a:rPr>
              <a:t>При облучении живота в дозе более 500-700 рад на 3-й неделе болезни обнаруживаются признаки радиационного поражения слизистой оболочки тонкого кишечника. Отмечаются вздутие живота, боли в нём, плеск и урчание при пальпации. Стул учащен, </a:t>
            </a:r>
            <a:r>
              <a:rPr lang="ru-RU" sz="1800" dirty="0" err="1" smtClean="0">
                <a:latin typeface="Times New Roman" pitchFamily="18" charset="0"/>
                <a:cs typeface="Times New Roman" pitchFamily="18" charset="0"/>
              </a:rPr>
              <a:t>неоформлен</a:t>
            </a:r>
            <a:r>
              <a:rPr lang="ru-RU" sz="1800" dirty="0" smtClean="0">
                <a:latin typeface="Times New Roman" pitchFamily="18" charset="0"/>
                <a:cs typeface="Times New Roman" pitchFamily="18" charset="0"/>
              </a:rPr>
              <a:t>.</a:t>
            </a:r>
          </a:p>
          <a:p>
            <a:r>
              <a:rPr lang="ru-RU" sz="1800" dirty="0" smtClean="0">
                <a:latin typeface="Times New Roman" pitchFamily="18" charset="0"/>
                <a:cs typeface="Times New Roman" pitchFamily="18" charset="0"/>
              </a:rPr>
              <a:t>Первостепенной задачей является экстренная (в течение первых часов) госпитализация всех пострадавших от радиации в терапевтический стационар, откуда они могут быть переправлены в специализированные клиники. </a:t>
            </a:r>
          </a:p>
          <a:p>
            <a:r>
              <a:rPr lang="ru-RU" sz="1800" dirty="0" smtClean="0">
                <a:latin typeface="Times New Roman" pitchFamily="18" charset="0"/>
                <a:cs typeface="Times New Roman" pitchFamily="18" charset="0"/>
              </a:rPr>
              <a:t>Течение острой лучевой болезни характеризуется определенной периодичностью. В типичных случаях заболевания, вызванного относительно равномерным облучением, наблюдаются четыре периода:</a:t>
            </a:r>
          </a:p>
          <a:p>
            <a:pPr>
              <a:buNone/>
            </a:pPr>
            <a:r>
              <a:rPr lang="ru-RU" sz="1800" dirty="0" smtClean="0">
                <a:latin typeface="Times New Roman" pitchFamily="18" charset="0"/>
                <a:cs typeface="Times New Roman" pitchFamily="18" charset="0"/>
              </a:rPr>
              <a:t>1) начальный — период общей первичной реакции; (2-3 дня)</a:t>
            </a:r>
          </a:p>
          <a:p>
            <a:pPr>
              <a:buNone/>
            </a:pPr>
            <a:r>
              <a:rPr lang="ru-RU" sz="1800" dirty="0" smtClean="0">
                <a:latin typeface="Times New Roman" pitchFamily="18" charset="0"/>
                <a:cs typeface="Times New Roman" pitchFamily="18" charset="0"/>
              </a:rPr>
              <a:t>2) скрытый — период относительного, или мнимого, благополучия;(3-4 недели)</a:t>
            </a:r>
          </a:p>
          <a:p>
            <a:pPr>
              <a:buNone/>
            </a:pPr>
            <a:r>
              <a:rPr lang="ru-RU" sz="1800" dirty="0" smtClean="0">
                <a:latin typeface="Times New Roman" pitchFamily="18" charset="0"/>
                <a:cs typeface="Times New Roman" pitchFamily="18" charset="0"/>
              </a:rPr>
              <a:t>3) период разгара, (2-4 недели)</a:t>
            </a:r>
          </a:p>
          <a:p>
            <a:pPr>
              <a:buNone/>
            </a:pPr>
            <a:r>
              <a:rPr lang="ru-RU" sz="1800" dirty="0" smtClean="0">
                <a:latin typeface="Times New Roman" pitchFamily="18" charset="0"/>
                <a:cs typeface="Times New Roman" pitchFamily="18" charset="0"/>
              </a:rPr>
              <a:t>4) период восстановления. (от нескольких месяцев до года)</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714356"/>
            <a:ext cx="8229600" cy="1143000"/>
          </a:xfrm>
        </p:spPr>
        <p:txBody>
          <a:bodyPr>
            <a:normAutofit fontScale="90000"/>
          </a:bodyPr>
          <a:lstStyle/>
          <a:p>
            <a:r>
              <a:rPr lang="ru-RU" b="1" dirty="0" smtClean="0">
                <a:latin typeface="Times New Roman" pitchFamily="18" charset="0"/>
                <a:cs typeface="Times New Roman" pitchFamily="18" charset="0"/>
              </a:rPr>
              <a:t>Основы физической природы и источники радиационной опасности</a:t>
            </a:r>
            <a:endParaRPr lang="ru-RU" b="1" dirty="0">
              <a:latin typeface="Times New Roman" pitchFamily="18" charset="0"/>
              <a:cs typeface="Times New Roman" pitchFamily="18" charset="0"/>
            </a:endParaRPr>
          </a:p>
        </p:txBody>
      </p:sp>
      <p:pic>
        <p:nvPicPr>
          <p:cNvPr id="4" name="Picture 7" descr="220px-Radioactive"/>
          <p:cNvPicPr>
            <a:picLocks noGrp="1" noChangeAspect="1" noChangeArrowheads="1"/>
          </p:cNvPicPr>
          <p:nvPr>
            <p:ph idx="1"/>
          </p:nvPr>
        </p:nvPicPr>
        <p:blipFill>
          <a:blip r:embed="rId2"/>
          <a:stretch>
            <a:fillRect/>
          </a:stretch>
        </p:blipFill>
        <p:spPr bwMode="auto">
          <a:xfrm>
            <a:off x="3143250" y="2944019"/>
            <a:ext cx="2095500" cy="1838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latin typeface="Times New Roman" pitchFamily="18" charset="0"/>
                <a:cs typeface="Times New Roman" pitchFamily="18" charset="0"/>
              </a:rPr>
              <a:t>Острая лучевая болезнь. Лечение</a:t>
            </a:r>
            <a:endParaRPr lang="ru-RU" dirty="0"/>
          </a:p>
        </p:txBody>
      </p:sp>
      <p:sp>
        <p:nvSpPr>
          <p:cNvPr id="3" name="Содержимое 2"/>
          <p:cNvSpPr>
            <a:spLocks noGrp="1"/>
          </p:cNvSpPr>
          <p:nvPr>
            <p:ph idx="1"/>
          </p:nvPr>
        </p:nvSpPr>
        <p:spPr/>
        <p:txBody>
          <a:bodyPr>
            <a:normAutofit fontScale="55000" lnSpcReduction="20000"/>
          </a:bodyPr>
          <a:lstStyle/>
          <a:p>
            <a:r>
              <a:rPr lang="ru-RU" sz="4200" dirty="0" smtClean="0">
                <a:latin typeface="Times New Roman" pitchFamily="18" charset="0"/>
                <a:cs typeface="Times New Roman" pitchFamily="18" charset="0"/>
              </a:rPr>
              <a:t>Сразу после облучения пострадавший должен быть доставлен в медицинское учреждение для осмотра и дозиметрии. Если радиоактивные вещества опали на кожу, одежду, необходимо срочно вымыть больного под душем, обработать кожу мылом и другими моющими средствами или хотя бы промыть глаза, рот, нос чистой водой, сменить одежду. </a:t>
            </a:r>
          </a:p>
          <a:p>
            <a:r>
              <a:rPr lang="ru-RU" sz="4200" dirty="0" smtClean="0">
                <a:latin typeface="Times New Roman" pitchFamily="18" charset="0"/>
                <a:cs typeface="Times New Roman" pitchFamily="18" charset="0"/>
              </a:rPr>
              <a:t>При неукротимой рвоте (тяжёлая форма лучевой болезни) вводят внутривенно 30-50 мл 10% раствора хлористого натрия, не разрешают больному есть и пить. На </a:t>
            </a:r>
            <a:r>
              <a:rPr lang="ru-RU" sz="4200" dirty="0" err="1" smtClean="0">
                <a:latin typeface="Times New Roman" pitchFamily="18" charset="0"/>
                <a:cs typeface="Times New Roman" pitchFamily="18" charset="0"/>
              </a:rPr>
              <a:t>догоспитальном</a:t>
            </a:r>
            <a:r>
              <a:rPr lang="ru-RU" sz="4200" dirty="0" smtClean="0">
                <a:latin typeface="Times New Roman" pitchFamily="18" charset="0"/>
                <a:cs typeface="Times New Roman" pitchFamily="18" charset="0"/>
              </a:rPr>
              <a:t> этапе облучённым нельзя переливать кровь, так как это затруднит последующий подбор доноров костного мозга. </a:t>
            </a:r>
          </a:p>
          <a:p>
            <a:endParaRPr lang="ru-RU"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latin typeface="Times New Roman" pitchFamily="18" charset="0"/>
                <a:cs typeface="Times New Roman" pitchFamily="18" charset="0"/>
              </a:rPr>
              <a:t>Острая лучевая болезнь. Лечение</a:t>
            </a:r>
            <a:endParaRPr lang="ru-RU" dirty="0"/>
          </a:p>
        </p:txBody>
      </p:sp>
      <p:sp>
        <p:nvSpPr>
          <p:cNvPr id="3" name="Содержимое 2"/>
          <p:cNvSpPr>
            <a:spLocks noGrp="1"/>
          </p:cNvSpPr>
          <p:nvPr>
            <p:ph idx="1"/>
          </p:nvPr>
        </p:nvSpPr>
        <p:spPr/>
        <p:txBody>
          <a:bodyPr>
            <a:normAutofit fontScale="77500" lnSpcReduction="20000"/>
          </a:bodyPr>
          <a:lstStyle/>
          <a:p>
            <a:r>
              <a:rPr lang="ru-RU" dirty="0" smtClean="0">
                <a:latin typeface="Times New Roman" pitchFamily="18" charset="0"/>
                <a:cs typeface="Times New Roman" pitchFamily="18" charset="0"/>
              </a:rPr>
              <a:t>При крайне тяжёлой степени тяжести лучевой болезни костный мозг больного бывает полностью разрушен радиацией и восстановления (самостоятельного) состава крови произойти не может. В этом случае единственным методом лечения является пересадка больному донорских костномозговых клеток. Пересадку производят через 5-10 суток после облучения, используя костный мозг, взятый от нескольких (обычно не менее 10) доноров. Больному его вводят внутривенно </a:t>
            </a:r>
            <a:r>
              <a:rPr lang="ru-RU" dirty="0" err="1" smtClean="0">
                <a:latin typeface="Times New Roman" pitchFamily="18" charset="0"/>
                <a:cs typeface="Times New Roman" pitchFamily="18" charset="0"/>
              </a:rPr>
              <a:t>капельно</a:t>
            </a:r>
            <a:r>
              <a:rPr lang="ru-RU" dirty="0" smtClean="0">
                <a:latin typeface="Times New Roman" pitchFamily="18" charset="0"/>
                <a:cs typeface="Times New Roman" pitchFamily="18" charset="0"/>
              </a:rPr>
              <a:t>. Чтобы произошло приживление костномозгового трансплантата, доноры должны подходить по группе крови и лейкоцитарным антигенам. Для улучшения приживления костного мозга больному после трансплантации вводят средства, подавляющие его иммунитет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latin typeface="Times New Roman" pitchFamily="18" charset="0"/>
                <a:cs typeface="Times New Roman" pitchFamily="18" charset="0"/>
              </a:rPr>
              <a:t>Острая лучевая болезнь. Лечение</a:t>
            </a:r>
            <a:endParaRPr lang="ru-RU" dirty="0"/>
          </a:p>
        </p:txBody>
      </p:sp>
      <p:sp>
        <p:nvSpPr>
          <p:cNvPr id="3" name="Содержимое 2"/>
          <p:cNvSpPr>
            <a:spLocks noGrp="1"/>
          </p:cNvSpPr>
          <p:nvPr>
            <p:ph idx="1"/>
          </p:nvPr>
        </p:nvSpPr>
        <p:spPr/>
        <p:txBody>
          <a:bodyPr>
            <a:normAutofit fontScale="77500" lnSpcReduction="20000"/>
          </a:bodyPr>
          <a:lstStyle/>
          <a:p>
            <a:r>
              <a:rPr lang="ru-RU" dirty="0" smtClean="0">
                <a:latin typeface="Times New Roman" pitchFamily="18" charset="0"/>
                <a:cs typeface="Times New Roman" pitchFamily="18" charset="0"/>
              </a:rPr>
              <a:t>При развитии очагов омертвения тканей эффективный метод лечения – раннее их иссечение. При массивном облучении конечности с развитием гангрены производят ампутацию конечности по жизненным показаниям. При появлении признаков заживления язв применяют пересадку собственной или донорской кожи. </a:t>
            </a:r>
          </a:p>
          <a:p>
            <a:r>
              <a:rPr lang="ru-RU" dirty="0" smtClean="0">
                <a:latin typeface="Times New Roman" pitchFamily="18" charset="0"/>
                <a:cs typeface="Times New Roman" pitchFamily="18" charset="0"/>
              </a:rPr>
              <a:t>В восстановительном периоде важное место в лечении принадлежит физиотерапевтическим процедурам, массажу и лечебной физкультуре, всё это способствует улучшению кровообращения в поражённой области и восстановлению функций. </a:t>
            </a:r>
          </a:p>
          <a:p>
            <a:r>
              <a:rPr lang="ru-RU" dirty="0" smtClean="0">
                <a:latin typeface="Times New Roman" pitchFamily="18" charset="0"/>
                <a:cs typeface="Times New Roman" pitchFamily="18" charset="0"/>
              </a:rPr>
              <a:t>Радиационное повреждение половых клеток может приводить к изменению соотношения полов в потомстве, учащению наследственных заболеваний.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latin typeface="Times New Roman" pitchFamily="18" charset="0"/>
                <a:cs typeface="Times New Roman" pitchFamily="18" charset="0"/>
              </a:rPr>
              <a:t>Хроническая лучевая болезнь</a:t>
            </a:r>
            <a:endParaRPr lang="ru-RU" b="1" dirty="0">
              <a:latin typeface="Times New Roman" pitchFamily="18" charset="0"/>
              <a:cs typeface="Times New Roman" pitchFamily="18" charset="0"/>
            </a:endParaRPr>
          </a:p>
        </p:txBody>
      </p:sp>
      <p:sp>
        <p:nvSpPr>
          <p:cNvPr id="3" name="Содержимое 2"/>
          <p:cNvSpPr>
            <a:spLocks noGrp="1"/>
          </p:cNvSpPr>
          <p:nvPr>
            <p:ph idx="1"/>
          </p:nvPr>
        </p:nvSpPr>
        <p:spPr/>
        <p:txBody>
          <a:bodyPr>
            <a:normAutofit fontScale="70000" lnSpcReduction="20000"/>
          </a:bodyPr>
          <a:lstStyle/>
          <a:p>
            <a:r>
              <a:rPr lang="ru-RU" dirty="0" smtClean="0">
                <a:latin typeface="Times New Roman" pitchFamily="18" charset="0"/>
                <a:cs typeface="Times New Roman" pitchFamily="18" charset="0"/>
              </a:rPr>
              <a:t>Это общее заболевание организма, развивающееся в результате длительного действия ионизирующего излучения в относительно малых, но превышающих допустимые уровни дозах. Характерно поражение различных органов и систем.</a:t>
            </a:r>
          </a:p>
          <a:p>
            <a:r>
              <a:rPr lang="ru-RU" dirty="0" smtClean="0">
                <a:latin typeface="Times New Roman" pitchFamily="18" charset="0"/>
                <a:cs typeface="Times New Roman" pitchFamily="18" charset="0"/>
              </a:rPr>
              <a:t>Возникает вследствие длительного воздействия внешних источников или в результате попадания радиоактивных изотопов в организм (предельно допустимая доза внешнего облучения для человека в год – 5 рад). Болезнь развивается постепенно, причём поражаются многие органы и системы. Имеют значение вид радиоактивного изотопа, его активность, растворимость, время выведения из организма, а также то, в каких органах он преимущественно откладывается. Так, цезий и полоний в основном откладываются в печени, вызывая её цирроз; стронций, радий и плутоний – в костях, что ведёт к угнетению костного мозга и может способствовать развитию лейкозов.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latin typeface="Times New Roman" pitchFamily="18" charset="0"/>
                <a:cs typeface="Times New Roman" pitchFamily="18" charset="0"/>
              </a:rPr>
              <a:t>Хроническая лучевая болезнь</a:t>
            </a:r>
            <a:endParaRPr lang="ru-RU" dirty="0"/>
          </a:p>
        </p:txBody>
      </p:sp>
      <p:sp>
        <p:nvSpPr>
          <p:cNvPr id="3" name="Содержимое 2"/>
          <p:cNvSpPr>
            <a:spLocks noGrp="1"/>
          </p:cNvSpPr>
          <p:nvPr>
            <p:ph idx="1"/>
          </p:nvPr>
        </p:nvSpPr>
        <p:spPr>
          <a:xfrm>
            <a:off x="457200" y="1285860"/>
            <a:ext cx="8329642" cy="5572140"/>
          </a:xfrm>
        </p:spPr>
        <p:txBody>
          <a:bodyPr>
            <a:normAutofit fontScale="92500" lnSpcReduction="10000"/>
          </a:bodyPr>
          <a:lstStyle/>
          <a:p>
            <a:r>
              <a:rPr lang="ru-RU" sz="1900" dirty="0" smtClean="0">
                <a:latin typeface="Times New Roman" pitchFamily="18" charset="0"/>
                <a:cs typeface="Times New Roman" pitchFamily="18" charset="0"/>
              </a:rPr>
              <a:t>На ранней, I стадии хроническая лучевая болезнь проявляется умеренными изменениями кроветворения и нервными расстройствами. Отмечаются головная боль, вегетативно-сосудистая </a:t>
            </a:r>
            <a:r>
              <a:rPr lang="ru-RU" sz="1900" dirty="0" err="1" smtClean="0">
                <a:latin typeface="Times New Roman" pitchFamily="18" charset="0"/>
                <a:cs typeface="Times New Roman" pitchFamily="18" charset="0"/>
              </a:rPr>
              <a:t>дистония</a:t>
            </a:r>
            <a:r>
              <a:rPr lang="ru-RU" sz="1900" dirty="0" smtClean="0">
                <a:latin typeface="Times New Roman" pitchFamily="18" charset="0"/>
                <a:cs typeface="Times New Roman" pitchFamily="18" charset="0"/>
              </a:rPr>
              <a:t> с неустойчивым пульсом и артериальным давлением, </a:t>
            </a:r>
            <a:r>
              <a:rPr lang="ru-RU" sz="1900" dirty="0" err="1" smtClean="0">
                <a:latin typeface="Times New Roman" pitchFamily="18" charset="0"/>
                <a:cs typeface="Times New Roman" pitchFamily="18" charset="0"/>
              </a:rPr>
              <a:t>синусовая</a:t>
            </a:r>
            <a:r>
              <a:rPr lang="ru-RU" sz="1900" dirty="0" smtClean="0">
                <a:latin typeface="Times New Roman" pitchFamily="18" charset="0"/>
                <a:cs typeface="Times New Roman" pitchFamily="18" charset="0"/>
              </a:rPr>
              <a:t> аритмия. Наблюдаются </a:t>
            </a:r>
            <a:r>
              <a:rPr lang="ru-RU" sz="1900" dirty="0" err="1" smtClean="0">
                <a:latin typeface="Times New Roman" pitchFamily="18" charset="0"/>
                <a:cs typeface="Times New Roman" pitchFamily="18" charset="0"/>
              </a:rPr>
              <a:t>дискинезия</a:t>
            </a:r>
            <a:r>
              <a:rPr lang="ru-RU" sz="1900" dirty="0" smtClean="0">
                <a:latin typeface="Times New Roman" pitchFamily="18" charset="0"/>
                <a:cs typeface="Times New Roman" pitchFamily="18" charset="0"/>
              </a:rPr>
              <a:t> желчных путей и кишечника. В крови выявляются слабые изменения. Все эти изменения обратимы, т.е. исчезают после выведения больного из неблагоприятных условий, после отдыха и лечения. </a:t>
            </a:r>
          </a:p>
          <a:p>
            <a:r>
              <a:rPr lang="ru-RU" sz="1900" dirty="0" smtClean="0">
                <a:latin typeface="Times New Roman" pitchFamily="18" charset="0"/>
                <a:cs typeface="Times New Roman" pitchFamily="18" charset="0"/>
              </a:rPr>
              <a:t>II стадия характеризуется углублением угнетения кроветворения. Память снижена, наблюдаются головокружения, раздражительность, плаксивость. Артериальное давление стойко снижено. В </a:t>
            </a:r>
            <a:r>
              <a:rPr lang="ru-RU" sz="1900" dirty="0" err="1" smtClean="0">
                <a:latin typeface="Times New Roman" pitchFamily="18" charset="0"/>
                <a:cs typeface="Times New Roman" pitchFamily="18" charset="0"/>
              </a:rPr>
              <a:t>пунктате</a:t>
            </a:r>
            <a:r>
              <a:rPr lang="ru-RU" sz="1900" dirty="0" smtClean="0">
                <a:latin typeface="Times New Roman" pitchFamily="18" charset="0"/>
                <a:cs typeface="Times New Roman" pitchFamily="18" charset="0"/>
              </a:rPr>
              <a:t> костного мозга снижается содержание основных клеток. У женщин наблюдаются нарушения менструальной функции, но способность к зачатию и деторождению сохраняется, дети рождаются здоровыми. Если заболевания вызваны изотопами радия, стронция, типичны боли в костях. На этой стадии заболевания прекращение контакта больного с радиоактивными источниками и длительное лечение (1-3 года) постепенно приводит к ослаблению болезненных явлений. </a:t>
            </a:r>
          </a:p>
          <a:p>
            <a:r>
              <a:rPr lang="ru-RU" sz="1800" dirty="0" smtClean="0">
                <a:latin typeface="Times New Roman" pitchFamily="18" charset="0"/>
                <a:cs typeface="Times New Roman" pitchFamily="18" charset="0"/>
              </a:rPr>
              <a:t>В III стадии хронической лучевой болезни отмечаются более глубокие изменения в центральной нервной системе, нарушения функций внутренних органов и резкое угнетение кроветворения. В крови – глубокая лейкопения, </a:t>
            </a:r>
            <a:r>
              <a:rPr lang="ru-RU" sz="1800" dirty="0" err="1" smtClean="0">
                <a:latin typeface="Times New Roman" pitchFamily="18" charset="0"/>
                <a:cs typeface="Times New Roman" pitchFamily="18" charset="0"/>
              </a:rPr>
              <a:t>нейтропения</a:t>
            </a:r>
            <a:r>
              <a:rPr lang="ru-RU" sz="1800" dirty="0" smtClean="0">
                <a:latin typeface="Times New Roman" pitchFamily="18" charset="0"/>
                <a:cs typeface="Times New Roman" pitchFamily="18" charset="0"/>
              </a:rPr>
              <a:t>, </a:t>
            </a:r>
            <a:r>
              <a:rPr lang="ru-RU" sz="1800" dirty="0" err="1" smtClean="0">
                <a:latin typeface="Times New Roman" pitchFamily="18" charset="0"/>
                <a:cs typeface="Times New Roman" pitchFamily="18" charset="0"/>
              </a:rPr>
              <a:t>лимфопения</a:t>
            </a:r>
            <a:r>
              <a:rPr lang="ru-RU" sz="1800" dirty="0" smtClean="0">
                <a:latin typeface="Times New Roman" pitchFamily="18" charset="0"/>
                <a:cs typeface="Times New Roman" pitchFamily="18" charset="0"/>
              </a:rPr>
              <a:t>, тромбоцитопения. Снижено содержание белков, нарушено их соотношение. Практически эта стадия встречается редко. </a:t>
            </a:r>
          </a:p>
          <a:p>
            <a:endParaRPr lang="ru-RU" sz="1900" dirty="0" smtClean="0">
              <a:latin typeface="Times New Roman" pitchFamily="18" charset="0"/>
              <a:cs typeface="Times New Roman" pitchFamily="18" charset="0"/>
            </a:endParaRPr>
          </a:p>
          <a:p>
            <a:pPr>
              <a:buNone/>
            </a:pPr>
            <a:endParaRPr lang="ru-RU"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latin typeface="Times New Roman" pitchFamily="18" charset="0"/>
                <a:cs typeface="Times New Roman" pitchFamily="18" charset="0"/>
              </a:rPr>
              <a:t>Хроническая лучевая болезнь</a:t>
            </a:r>
            <a:endParaRPr lang="ru-RU" dirty="0"/>
          </a:p>
        </p:txBody>
      </p:sp>
      <p:sp>
        <p:nvSpPr>
          <p:cNvPr id="3" name="Содержимое 2"/>
          <p:cNvSpPr>
            <a:spLocks noGrp="1"/>
          </p:cNvSpPr>
          <p:nvPr>
            <p:ph idx="1"/>
          </p:nvPr>
        </p:nvSpPr>
        <p:spPr/>
        <p:txBody>
          <a:bodyPr>
            <a:normAutofit fontScale="77500" lnSpcReduction="20000"/>
          </a:bodyPr>
          <a:lstStyle/>
          <a:p>
            <a:r>
              <a:rPr lang="ru-RU" dirty="0" smtClean="0">
                <a:latin typeface="Times New Roman" pitchFamily="18" charset="0"/>
                <a:cs typeface="Times New Roman" pitchFamily="18" charset="0"/>
              </a:rPr>
              <a:t>Лечение хронической лучевой болезни проводится в специальных клиниках. Патогенетическим методом терапии является назначение препаратов, ускоряющих выведение радиоактивных изотопов из организма. </a:t>
            </a:r>
          </a:p>
          <a:p>
            <a:r>
              <a:rPr lang="ru-RU" dirty="0" smtClean="0">
                <a:latin typeface="Times New Roman" pitchFamily="18" charset="0"/>
                <a:cs typeface="Times New Roman" pitchFamily="18" charset="0"/>
              </a:rPr>
              <a:t>Основное значение имеет профилактика хронической лучевой болезни. Все работающие с радиоактивными веществами подлежат постоянному медицинскому наблюдению.</a:t>
            </a:r>
          </a:p>
          <a:p>
            <a:r>
              <a:rPr lang="ru-RU" dirty="0" smtClean="0">
                <a:latin typeface="Times New Roman" pitchFamily="18" charset="0"/>
                <a:cs typeface="Times New Roman" pitchFamily="18" charset="0"/>
              </a:rPr>
              <a:t>В развитии хронической лучевой болезни выделяют три периода:</a:t>
            </a:r>
          </a:p>
          <a:p>
            <a:pPr>
              <a:buNone/>
            </a:pPr>
            <a:r>
              <a:rPr lang="ru-RU" dirty="0" smtClean="0">
                <a:latin typeface="Times New Roman" pitchFamily="18" charset="0"/>
                <a:cs typeface="Times New Roman" pitchFamily="18" charset="0"/>
              </a:rPr>
              <a:t>		период формирования, или собственно хроническая лучевая болезнь;</a:t>
            </a:r>
          </a:p>
          <a:p>
            <a:pPr>
              <a:buNone/>
            </a:pPr>
            <a:r>
              <a:rPr lang="ru-RU" dirty="0" smtClean="0">
                <a:latin typeface="Times New Roman" pitchFamily="18" charset="0"/>
                <a:cs typeface="Times New Roman" pitchFamily="18" charset="0"/>
              </a:rPr>
              <a:t>		период восстановления;</a:t>
            </a:r>
          </a:p>
          <a:p>
            <a:pPr>
              <a:buNone/>
            </a:pPr>
            <a:r>
              <a:rPr lang="ru-RU" dirty="0" smtClean="0">
                <a:latin typeface="Times New Roman" pitchFamily="18" charset="0"/>
                <a:cs typeface="Times New Roman" pitchFamily="18" charset="0"/>
              </a:rPr>
              <a:t>		период последствий и исходов лучевой болезни.</a:t>
            </a:r>
          </a:p>
          <a:p>
            <a:endParaRPr lang="ru-RU"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latin typeface="Times New Roman" pitchFamily="18" charset="0"/>
                <a:cs typeface="Times New Roman" pitchFamily="18" charset="0"/>
              </a:rPr>
              <a:t>Хроническая лучевая болезнь</a:t>
            </a:r>
            <a:endParaRPr lang="ru-RU" dirty="0"/>
          </a:p>
        </p:txBody>
      </p:sp>
      <p:sp>
        <p:nvSpPr>
          <p:cNvPr id="3" name="Содержимое 2"/>
          <p:cNvSpPr>
            <a:spLocks noGrp="1"/>
          </p:cNvSpPr>
          <p:nvPr>
            <p:ph idx="1"/>
          </p:nvPr>
        </p:nvSpPr>
        <p:spPr>
          <a:xfrm>
            <a:off x="457200" y="1600200"/>
            <a:ext cx="8329642" cy="4525963"/>
          </a:xfrm>
        </p:spPr>
        <p:txBody>
          <a:bodyPr>
            <a:noAutofit/>
          </a:bodyPr>
          <a:lstStyle/>
          <a:p>
            <a:r>
              <a:rPr lang="ru-RU" sz="1800" dirty="0" smtClean="0">
                <a:latin typeface="Times New Roman" pitchFamily="18" charset="0"/>
                <a:cs typeface="Times New Roman" pitchFamily="18" charset="0"/>
              </a:rPr>
              <a:t>Больным хронической лучевой болезнью необходимо проводить комплексное лечение в зависимости от степени выраженности заболевания. При ранних проявлениях болезни назначают щадящий режим и общеукрепляющие мероприятия: пребывание на воздухе, лечебная гимнастика, полноценное питание, витаминизация. Широко должны применяться физические методы лечения. Если поражен кроветворный аппарат, показаны средства, стимулирующие кроветворение. При неглубоких и нестойких нарушениях кроветворения назначают витамин В12 .</a:t>
            </a:r>
          </a:p>
          <a:p>
            <a:r>
              <a:rPr lang="ru-RU" sz="1800" dirty="0" smtClean="0">
                <a:latin typeface="Times New Roman" pitchFamily="18" charset="0"/>
                <a:cs typeface="Times New Roman" pitchFamily="18" charset="0"/>
              </a:rPr>
              <a:t>При лучевой болезни II (средней) степени, особенно в период обострения, рекомендуется лечение в стационаре.</a:t>
            </a:r>
          </a:p>
          <a:p>
            <a:r>
              <a:rPr lang="ru-RU" sz="1800" dirty="0" smtClean="0">
                <a:latin typeface="Times New Roman" pitchFamily="18" charset="0"/>
                <a:cs typeface="Times New Roman" pitchFamily="18" charset="0"/>
              </a:rPr>
              <a:t>Чрезвычайно сложная задача – выведение из организма радиоактивных инкорпорированных веществ. Так, при наличии в организме осколков урана используют щелочи, мочегонные и адсорбирующие средства. Рекомендуются также специальные диеты: щелочная – при инкорпорировании урана, магниевая – при инкорпорировании стронция. Для связывания и ускорения выведения изотопов назначают комплексоны (</a:t>
            </a:r>
            <a:r>
              <a:rPr lang="ru-RU" sz="1800" dirty="0" err="1" smtClean="0">
                <a:latin typeface="Times New Roman" pitchFamily="18" charset="0"/>
                <a:cs typeface="Times New Roman" pitchFamily="18" charset="0"/>
              </a:rPr>
              <a:t>тетацин-кальций</a:t>
            </a:r>
            <a:r>
              <a:rPr lang="ru-RU" sz="1800" dirty="0" smtClean="0">
                <a:latin typeface="Times New Roman" pitchFamily="18" charset="0"/>
                <a:cs typeface="Times New Roman" pitchFamily="18" charset="0"/>
              </a:rPr>
              <a:t>, </a:t>
            </a:r>
            <a:r>
              <a:rPr lang="ru-RU" sz="1800" dirty="0" err="1" smtClean="0">
                <a:latin typeface="Times New Roman" pitchFamily="18" charset="0"/>
                <a:cs typeface="Times New Roman" pitchFamily="18" charset="0"/>
              </a:rPr>
              <a:t>пентацин</a:t>
            </a:r>
            <a:r>
              <a:rPr lang="ru-RU" sz="1800" dirty="0" smtClean="0">
                <a:latin typeface="Times New Roman" pitchFamily="18" charset="0"/>
                <a:cs typeface="Times New Roman" pitchFamily="18" charset="0"/>
              </a:rPr>
              <a:t>). При стойком астеническом синдроме показано лечение в условиях санатория </a:t>
            </a:r>
            <a:r>
              <a:rPr lang="ru-RU" sz="1800" dirty="0" err="1" smtClean="0">
                <a:latin typeface="Times New Roman" pitchFamily="18" charset="0"/>
                <a:cs typeface="Times New Roman" pitchFamily="18" charset="0"/>
              </a:rPr>
              <a:t>общесоматического</a:t>
            </a:r>
            <a:r>
              <a:rPr lang="ru-RU" sz="1800" dirty="0" smtClean="0">
                <a:latin typeface="Times New Roman" pitchFamily="18" charset="0"/>
                <a:cs typeface="Times New Roman" pitchFamily="18" charset="0"/>
              </a:rPr>
              <a:t> типа.</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latin typeface="Times New Roman" pitchFamily="18" charset="0"/>
                <a:cs typeface="Times New Roman" pitchFamily="18" charset="0"/>
              </a:rPr>
              <a:t>Средства защиты органов дыхания</a:t>
            </a:r>
            <a:endParaRPr lang="ru-RU" b="1" dirty="0">
              <a:latin typeface="Times New Roman" pitchFamily="18" charset="0"/>
              <a:cs typeface="Times New Roman" pitchFamily="18" charset="0"/>
            </a:endParaRPr>
          </a:p>
        </p:txBody>
      </p:sp>
      <p:sp>
        <p:nvSpPr>
          <p:cNvPr id="6" name="Содержимое 5"/>
          <p:cNvSpPr>
            <a:spLocks noGrp="1"/>
          </p:cNvSpPr>
          <p:nvPr>
            <p:ph idx="1"/>
          </p:nvPr>
        </p:nvSpPr>
        <p:spPr/>
        <p:txBody>
          <a:bodyPr/>
          <a:lstStyle/>
          <a:p>
            <a:r>
              <a:rPr lang="ru-RU" dirty="0" smtClean="0"/>
              <a:t>Противогазы (фильтрующие и изолирующие)</a:t>
            </a:r>
          </a:p>
          <a:p>
            <a:r>
              <a:rPr lang="ru-RU" dirty="0" smtClean="0"/>
              <a:t>Респираторы</a:t>
            </a:r>
          </a:p>
          <a:p>
            <a:r>
              <a:rPr lang="ru-RU" dirty="0" err="1" smtClean="0"/>
              <a:t>Противопыльные</a:t>
            </a:r>
            <a:r>
              <a:rPr lang="ru-RU" dirty="0" smtClean="0"/>
              <a:t> тканевые маски</a:t>
            </a:r>
          </a:p>
          <a:p>
            <a:r>
              <a:rPr lang="ru-RU" dirty="0" smtClean="0"/>
              <a:t>Ватно-марлевые повязки</a:t>
            </a:r>
            <a:endParaRPr lang="ru-RU" dirty="0"/>
          </a:p>
        </p:txBody>
      </p:sp>
      <p:pic>
        <p:nvPicPr>
          <p:cNvPr id="1026" name="Picture 2" descr="indiv"/>
          <p:cNvPicPr>
            <a:picLocks noChangeAspect="1" noChangeArrowheads="1"/>
          </p:cNvPicPr>
          <p:nvPr/>
        </p:nvPicPr>
        <p:blipFill>
          <a:blip r:embed="rId2"/>
          <a:srcRect/>
          <a:stretch>
            <a:fillRect/>
          </a:stretch>
        </p:blipFill>
        <p:spPr bwMode="auto">
          <a:xfrm>
            <a:off x="714348" y="4714884"/>
            <a:ext cx="1038225" cy="1552576"/>
          </a:xfrm>
          <a:prstGeom prst="rect">
            <a:avLst/>
          </a:prstGeom>
          <a:noFill/>
        </p:spPr>
      </p:pic>
      <p:pic>
        <p:nvPicPr>
          <p:cNvPr id="1030" name="Picture 6" descr="indiv"/>
          <p:cNvPicPr>
            <a:picLocks noChangeAspect="1" noChangeArrowheads="1"/>
          </p:cNvPicPr>
          <p:nvPr/>
        </p:nvPicPr>
        <p:blipFill>
          <a:blip r:embed="rId3"/>
          <a:srcRect/>
          <a:stretch>
            <a:fillRect/>
          </a:stretch>
        </p:blipFill>
        <p:spPr bwMode="auto">
          <a:xfrm>
            <a:off x="3071802" y="4714884"/>
            <a:ext cx="1057275" cy="1447801"/>
          </a:xfrm>
          <a:prstGeom prst="rect">
            <a:avLst/>
          </a:prstGeom>
          <a:noFill/>
        </p:spPr>
      </p:pic>
      <p:pic>
        <p:nvPicPr>
          <p:cNvPr id="1032" name="Picture 8" descr="indiv"/>
          <p:cNvPicPr>
            <a:picLocks noChangeAspect="1" noChangeArrowheads="1"/>
          </p:cNvPicPr>
          <p:nvPr/>
        </p:nvPicPr>
        <p:blipFill>
          <a:blip r:embed="rId4"/>
          <a:srcRect/>
          <a:stretch>
            <a:fillRect/>
          </a:stretch>
        </p:blipFill>
        <p:spPr bwMode="auto">
          <a:xfrm>
            <a:off x="5500694" y="4714884"/>
            <a:ext cx="1047750" cy="1533526"/>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latin typeface="Times New Roman" pitchFamily="18" charset="0"/>
                <a:cs typeface="Times New Roman" pitchFamily="18" charset="0"/>
              </a:rPr>
              <a:t>Средства защиты кожи</a:t>
            </a:r>
            <a:endParaRPr lang="ru-RU" b="1" dirty="0">
              <a:latin typeface="Times New Roman" pitchFamily="18" charset="0"/>
              <a:cs typeface="Times New Roman" pitchFamily="18" charset="0"/>
            </a:endParaRPr>
          </a:p>
        </p:txBody>
      </p:sp>
      <p:sp>
        <p:nvSpPr>
          <p:cNvPr id="3" name="Содержимое 2"/>
          <p:cNvSpPr>
            <a:spLocks noGrp="1"/>
          </p:cNvSpPr>
          <p:nvPr>
            <p:ph idx="1"/>
          </p:nvPr>
        </p:nvSpPr>
        <p:spPr/>
        <p:txBody>
          <a:bodyPr>
            <a:normAutofit/>
          </a:bodyPr>
          <a:lstStyle/>
          <a:p>
            <a:pPr>
              <a:buNone/>
            </a:pPr>
            <a:r>
              <a:rPr lang="ru-RU" sz="2400" dirty="0" smtClean="0"/>
              <a:t>По принципу защитного действия они бывают:</a:t>
            </a:r>
          </a:p>
          <a:p>
            <a:r>
              <a:rPr lang="ru-RU" sz="2400" dirty="0" smtClean="0"/>
              <a:t>Изолирующие (воздухонепроницаемые)</a:t>
            </a:r>
          </a:p>
          <a:p>
            <a:r>
              <a:rPr lang="ru-RU" sz="2400" dirty="0" smtClean="0"/>
              <a:t>Фильтрующие (воздухопроницаемые)</a:t>
            </a:r>
            <a:endParaRPr lang="ru-RU" sz="2400" dirty="0"/>
          </a:p>
        </p:txBody>
      </p:sp>
      <p:pic>
        <p:nvPicPr>
          <p:cNvPr id="51202" name="Picture 2" descr="http://player.myshared.ru/154428/data/images/img77.png"/>
          <p:cNvPicPr>
            <a:picLocks noChangeAspect="1" noChangeArrowheads="1"/>
          </p:cNvPicPr>
          <p:nvPr/>
        </p:nvPicPr>
        <p:blipFill>
          <a:blip r:embed="rId2"/>
          <a:srcRect/>
          <a:stretch>
            <a:fillRect/>
          </a:stretch>
        </p:blipFill>
        <p:spPr bwMode="auto">
          <a:xfrm>
            <a:off x="285720" y="3214686"/>
            <a:ext cx="3448050" cy="3276601"/>
          </a:xfrm>
          <a:prstGeom prst="rect">
            <a:avLst/>
          </a:prstGeom>
          <a:noFill/>
        </p:spPr>
      </p:pic>
      <p:pic>
        <p:nvPicPr>
          <p:cNvPr id="51204" name="Picture 4" descr="http://player.myshared.ru/154428/data/images/img85.jpg"/>
          <p:cNvPicPr>
            <a:picLocks noChangeAspect="1" noChangeArrowheads="1"/>
          </p:cNvPicPr>
          <p:nvPr/>
        </p:nvPicPr>
        <p:blipFill>
          <a:blip r:embed="rId3"/>
          <a:srcRect/>
          <a:stretch>
            <a:fillRect/>
          </a:stretch>
        </p:blipFill>
        <p:spPr bwMode="auto">
          <a:xfrm>
            <a:off x="5143504" y="3180590"/>
            <a:ext cx="2653222" cy="3346679"/>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latin typeface="Times New Roman" pitchFamily="18" charset="0"/>
                <a:cs typeface="Times New Roman" pitchFamily="18" charset="0"/>
              </a:rPr>
              <a:t>Отдаленные последствия лучевого воздействия</a:t>
            </a:r>
            <a:endParaRPr lang="ru-RU" b="1" dirty="0">
              <a:latin typeface="Times New Roman" pitchFamily="18" charset="0"/>
              <a:cs typeface="Times New Roman" pitchFamily="18" charset="0"/>
            </a:endParaRPr>
          </a:p>
        </p:txBody>
      </p:sp>
      <p:sp>
        <p:nvSpPr>
          <p:cNvPr id="3" name="Содержимое 2"/>
          <p:cNvSpPr>
            <a:spLocks noGrp="1"/>
          </p:cNvSpPr>
          <p:nvPr>
            <p:ph idx="1"/>
          </p:nvPr>
        </p:nvSpPr>
        <p:spPr/>
        <p:txBody>
          <a:bodyPr>
            <a:normAutofit fontScale="85000" lnSpcReduction="20000"/>
          </a:bodyPr>
          <a:lstStyle/>
          <a:p>
            <a:r>
              <a:rPr lang="ru-RU" dirty="0" smtClean="0">
                <a:latin typeface="Times New Roman" pitchFamily="18" charset="0"/>
                <a:cs typeface="Times New Roman" pitchFamily="18" charset="0"/>
              </a:rPr>
              <a:t>Продолжительность скрытого течения патологических процессов зависит от характера лучевого воздействия, вида животных, естественной продолжительности их жизни, состояния защитно-компенсаторных реакций организма.</a:t>
            </a:r>
            <a:br>
              <a:rPr lang="ru-RU" dirty="0" smtClean="0">
                <a:latin typeface="Times New Roman" pitchFamily="18" charset="0"/>
                <a:cs typeface="Times New Roman" pitchFamily="18" charset="0"/>
              </a:rPr>
            </a:br>
            <a:r>
              <a:rPr lang="ru-RU" dirty="0" smtClean="0">
                <a:latin typeface="Times New Roman" pitchFamily="18" charset="0"/>
                <a:cs typeface="Times New Roman" pitchFamily="18" charset="0"/>
              </a:rPr>
              <a:t>Отдаленные последствия по патологии разделяют на две формы: неопухолевые и опухолевые.</a:t>
            </a:r>
            <a:br>
              <a:rPr lang="ru-RU" dirty="0" smtClean="0">
                <a:latin typeface="Times New Roman" pitchFamily="18" charset="0"/>
                <a:cs typeface="Times New Roman" pitchFamily="18" charset="0"/>
              </a:rPr>
            </a:br>
            <a:r>
              <a:rPr lang="ru-RU" dirty="0" smtClean="0">
                <a:latin typeface="Times New Roman" pitchFamily="18" charset="0"/>
                <a:cs typeface="Times New Roman" pitchFamily="18" charset="0"/>
              </a:rPr>
              <a:t>Неопухолевые формы объединяют три группы патологических процессов; гипопластическое состояние, склеротические процессы и </a:t>
            </a:r>
            <a:r>
              <a:rPr lang="ru-RU" dirty="0" err="1" smtClean="0">
                <a:latin typeface="Times New Roman" pitchFamily="18" charset="0"/>
                <a:cs typeface="Times New Roman" pitchFamily="18" charset="0"/>
              </a:rPr>
              <a:t>дисгормональное</a:t>
            </a:r>
            <a:r>
              <a:rPr lang="ru-RU" dirty="0" smtClean="0">
                <a:latin typeface="Times New Roman" pitchFamily="18" charset="0"/>
                <a:cs typeface="Times New Roman" pitchFamily="18" charset="0"/>
              </a:rPr>
              <a:t> состояние.</a:t>
            </a:r>
            <a:endParaRPr lang="ru-RU"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latin typeface="Times New Roman" pitchFamily="18" charset="0"/>
                <a:cs typeface="Times New Roman" pitchFamily="18" charset="0"/>
              </a:rPr>
              <a:t>Виды ионизирующим излучений, их характеристика</a:t>
            </a:r>
            <a:endParaRPr lang="ru-RU" b="1" dirty="0">
              <a:latin typeface="Times New Roman" pitchFamily="18" charset="0"/>
              <a:cs typeface="Times New Roman" pitchFamily="18" charset="0"/>
            </a:endParaRPr>
          </a:p>
        </p:txBody>
      </p:sp>
      <p:pic>
        <p:nvPicPr>
          <p:cNvPr id="5" name="Picture 9"/>
          <p:cNvPicPr>
            <a:picLocks noGrp="1" noChangeAspect="1" noChangeArrowheads="1"/>
          </p:cNvPicPr>
          <p:nvPr>
            <p:ph idx="1"/>
          </p:nvPr>
        </p:nvPicPr>
        <p:blipFill>
          <a:blip r:embed="rId2"/>
          <a:stretch>
            <a:fillRect/>
          </a:stretch>
        </p:blipFill>
        <p:spPr bwMode="auto">
          <a:xfrm>
            <a:off x="2143108" y="2428868"/>
            <a:ext cx="4976846" cy="33178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latin typeface="Times New Roman" pitchFamily="18" charset="0"/>
                <a:cs typeface="Times New Roman" pitchFamily="18" charset="0"/>
              </a:rPr>
              <a:t>Катастрофа на ЧАЭС</a:t>
            </a:r>
            <a:endParaRPr lang="ru-RU" b="1" dirty="0">
              <a:latin typeface="Times New Roman" pitchFamily="18" charset="0"/>
              <a:cs typeface="Times New Roman" pitchFamily="18" charset="0"/>
            </a:endParaRPr>
          </a:p>
        </p:txBody>
      </p:sp>
      <p:pic>
        <p:nvPicPr>
          <p:cNvPr id="6" name="Содержимое 8" descr="Smolenka.jpg"/>
          <p:cNvPicPr>
            <a:picLocks noGrp="1" noChangeAspect="1"/>
          </p:cNvPicPr>
          <p:nvPr>
            <p:ph sz="half" idx="1"/>
          </p:nvPr>
        </p:nvPicPr>
        <p:blipFill>
          <a:blip r:embed="rId2"/>
          <a:srcRect/>
          <a:stretch>
            <a:fillRect/>
          </a:stretch>
        </p:blipFill>
        <p:spPr>
          <a:xfrm>
            <a:off x="428596" y="3929066"/>
            <a:ext cx="3657600" cy="2550578"/>
          </a:xfrm>
          <a:noFill/>
        </p:spPr>
      </p:pic>
      <p:pic>
        <p:nvPicPr>
          <p:cNvPr id="7" name="Содержимое 7" descr="9e1ea7ea.jpg"/>
          <p:cNvPicPr>
            <a:picLocks noGrp="1" noChangeAspect="1"/>
          </p:cNvPicPr>
          <p:nvPr>
            <p:ph sz="half" idx="2"/>
          </p:nvPr>
        </p:nvPicPr>
        <p:blipFill>
          <a:blip r:embed="rId3"/>
          <a:srcRect/>
          <a:stretch>
            <a:fillRect/>
          </a:stretch>
        </p:blipFill>
        <p:spPr>
          <a:xfrm>
            <a:off x="4643438" y="1428736"/>
            <a:ext cx="3657600" cy="2440983"/>
          </a:xfrm>
        </p:spPr>
      </p:pic>
      <p:sp>
        <p:nvSpPr>
          <p:cNvPr id="8" name="Прямоугольник 7"/>
          <p:cNvSpPr/>
          <p:nvPr/>
        </p:nvSpPr>
        <p:spPr>
          <a:xfrm>
            <a:off x="714348" y="1571612"/>
            <a:ext cx="3286148" cy="1569660"/>
          </a:xfrm>
          <a:prstGeom prst="rect">
            <a:avLst/>
          </a:prstGeom>
        </p:spPr>
        <p:txBody>
          <a:bodyPr wrap="square">
            <a:spAutoFit/>
          </a:bodyPr>
          <a:lstStyle/>
          <a:p>
            <a:r>
              <a:rPr lang="ru-RU" sz="3200" dirty="0" smtClean="0">
                <a:latin typeface="Times New Roman" pitchFamily="18" charset="0"/>
                <a:cs typeface="Times New Roman" pitchFamily="18" charset="0"/>
              </a:rPr>
              <a:t>Чернобыльская авария </a:t>
            </a:r>
            <a:r>
              <a:rPr lang="en-US" sz="3200" dirty="0" smtClean="0">
                <a:latin typeface="Times New Roman" pitchFamily="18" charset="0"/>
                <a:cs typeface="Times New Roman" pitchFamily="18" charset="0"/>
              </a:rPr>
              <a:t> - </a:t>
            </a:r>
            <a:r>
              <a:rPr lang="ru-RU" sz="3200" dirty="0" smtClean="0">
                <a:latin typeface="Times New Roman" pitchFamily="18" charset="0"/>
                <a:cs typeface="Times New Roman" pitchFamily="18" charset="0"/>
              </a:rPr>
              <a:t>26 апреля 1986 года</a:t>
            </a:r>
            <a:endParaRPr lang="en-US" sz="3200" dirty="0">
              <a:latin typeface="Times New Roman" pitchFamily="18" charset="0"/>
              <a:cs typeface="Times New Roman" pitchFamily="18" charset="0"/>
            </a:endParaRPr>
          </a:p>
        </p:txBody>
      </p:sp>
      <p:sp>
        <p:nvSpPr>
          <p:cNvPr id="9" name="Прямоугольник 8"/>
          <p:cNvSpPr/>
          <p:nvPr/>
        </p:nvSpPr>
        <p:spPr>
          <a:xfrm>
            <a:off x="4572000" y="4000504"/>
            <a:ext cx="3786214" cy="2677656"/>
          </a:xfrm>
          <a:prstGeom prst="rect">
            <a:avLst/>
          </a:prstGeom>
        </p:spPr>
        <p:txBody>
          <a:bodyPr wrap="square">
            <a:spAutoFit/>
          </a:bodyPr>
          <a:lstStyle/>
          <a:p>
            <a:r>
              <a:rPr lang="ru-RU" sz="2400" dirty="0" smtClean="0">
                <a:latin typeface="Times New Roman" pitchFamily="18" charset="0"/>
                <a:cs typeface="Times New Roman" pitchFamily="18" charset="0"/>
              </a:rPr>
              <a:t>	Полное разрушение реактора ЧАЭС, г. Припять, Украинская ССР</a:t>
            </a:r>
          </a:p>
          <a:p>
            <a:r>
              <a:rPr lang="ru-RU" sz="2400" dirty="0" smtClean="0">
                <a:latin typeface="Times New Roman" pitchFamily="18" charset="0"/>
                <a:cs typeface="Times New Roman" pitchFamily="18" charset="0"/>
              </a:rPr>
              <a:t>	Радиоактивное облако прошло над СССР, Восточной Европой, Скандинавией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latin typeface="Times New Roman" pitchFamily="18" charset="0"/>
                <a:cs typeface="Times New Roman" pitchFamily="18" charset="0"/>
              </a:rPr>
              <a:t>Катастрофа на ЧАЭС</a:t>
            </a:r>
            <a:endParaRPr lang="ru-RU" dirty="0"/>
          </a:p>
        </p:txBody>
      </p:sp>
      <p:sp>
        <p:nvSpPr>
          <p:cNvPr id="5" name="Содержимое 4"/>
          <p:cNvSpPr>
            <a:spLocks noGrp="1"/>
          </p:cNvSpPr>
          <p:nvPr>
            <p:ph idx="1"/>
          </p:nvPr>
        </p:nvSpPr>
        <p:spPr>
          <a:xfrm>
            <a:off x="500034" y="1428736"/>
            <a:ext cx="7467600" cy="4525963"/>
          </a:xfrm>
        </p:spPr>
        <p:txBody>
          <a:bodyPr>
            <a:noAutofit/>
          </a:bodyPr>
          <a:lstStyle/>
          <a:p>
            <a:pPr>
              <a:spcBef>
                <a:spcPct val="0"/>
              </a:spcBef>
            </a:pPr>
            <a:r>
              <a:rPr lang="ru-RU" sz="2000" dirty="0" smtClean="0">
                <a:latin typeface="Times New Roman" pitchFamily="18" charset="0"/>
                <a:cs typeface="Times New Roman" pitchFamily="18" charset="0"/>
              </a:rPr>
              <a:t>Чернобыльская авария — разрушение 26 апреля 1986 года четвёртого энергоблока Чернобыльской атомной электростанции, расположенной на территории Украины (в то время — Украинской ССР). Разрушение носило взрывной характер, реактор был полностью разрушен, и в окружающую среду было выброшено большое количество радиоактивных веществ. Авария расценивается как крупнейшая в своём роде за всю историю ядерной энергетики, как по предполагаемому количеству погибших и пострадавших от её последствий людей, так и по экономическому ущербу. </a:t>
            </a:r>
          </a:p>
          <a:p>
            <a:pPr>
              <a:spcBef>
                <a:spcPct val="0"/>
              </a:spcBef>
            </a:pPr>
            <a:r>
              <a:rPr lang="ru-RU" sz="2000" dirty="0" smtClean="0">
                <a:latin typeface="Times New Roman" pitchFamily="18" charset="0"/>
                <a:cs typeface="Times New Roman" pitchFamily="18" charset="0"/>
              </a:rPr>
              <a:t>В отличие от бомбардировок Хиросимы и Нагасаки, взрыв напоминал очень мощную «грязную бомбу» — основным поражающим фактором стало радиоактивное заражение. Радиоактивное облако от аварии прошло над европейской частью СССР, Восточной Европой и Скандинавией. Примерно 60 % радиоактивных осадков выпало на территории Белоруссии.</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latin typeface="Times New Roman" pitchFamily="18" charset="0"/>
                <a:cs typeface="Times New Roman" pitchFamily="18" charset="0"/>
              </a:rPr>
              <a:t>Схема работы АЭС</a:t>
            </a:r>
            <a:endParaRPr lang="ru-RU" dirty="0"/>
          </a:p>
        </p:txBody>
      </p:sp>
      <p:sp>
        <p:nvSpPr>
          <p:cNvPr id="4" name="Содержимое 3"/>
          <p:cNvSpPr>
            <a:spLocks noGrp="1"/>
          </p:cNvSpPr>
          <p:nvPr>
            <p:ph sz="half" idx="1"/>
          </p:nvPr>
        </p:nvSpPr>
        <p:spPr>
          <a:xfrm>
            <a:off x="500034" y="4286256"/>
            <a:ext cx="8258204" cy="2428892"/>
          </a:xfrm>
        </p:spPr>
        <p:txBody>
          <a:bodyPr>
            <a:normAutofit fontScale="77500" lnSpcReduction="20000"/>
          </a:bodyPr>
          <a:lstStyle/>
          <a:p>
            <a:r>
              <a:rPr lang="ru-RU" dirty="0" smtClean="0">
                <a:latin typeface="Times New Roman" pitchFamily="18" charset="0"/>
                <a:cs typeface="Times New Roman" pitchFamily="18" charset="0"/>
              </a:rPr>
              <a:t>На рисунке показана схема работы атомной электростанции с двухконтурным </a:t>
            </a:r>
            <a:r>
              <a:rPr lang="ru-RU" dirty="0" err="1" smtClean="0">
                <a:latin typeface="Times New Roman" pitchFamily="18" charset="0"/>
                <a:cs typeface="Times New Roman" pitchFamily="18" charset="0"/>
              </a:rPr>
              <a:t>водо-водяным</a:t>
            </a:r>
            <a:r>
              <a:rPr lang="ru-RU" dirty="0" smtClean="0">
                <a:latin typeface="Times New Roman" pitchFamily="18" charset="0"/>
                <a:cs typeface="Times New Roman" pitchFamily="18" charset="0"/>
              </a:rPr>
              <a:t> энергетическим реактором. Энергия, выделяемая в активной зоне реактора, передаётся теплоносителю первого контура. Далее теплоноситель подаётся насосами в теплообменник (парогенератор), где нагревает до кипения воду второго контура. Полученный при этом пар поступает в турбины, вращающие электрогенераторы. На выходе из турбин пар поступает в конденсатор, где охлаждается большим количеством воды, поступающей из водохранилища. </a:t>
            </a:r>
          </a:p>
          <a:p>
            <a:endParaRPr lang="ru-RU" dirty="0"/>
          </a:p>
        </p:txBody>
      </p:sp>
      <p:pic>
        <p:nvPicPr>
          <p:cNvPr id="6" name="Picture 2" descr="C:\Users\Алексей\Desktop\ЧАЭС\чаэс (схема ас)_files\chernobyl_clip_image001_0000.gif"/>
          <p:cNvPicPr>
            <a:picLocks noGrp="1" noChangeAspect="1" noChangeArrowheads="1" noCrop="1"/>
          </p:cNvPicPr>
          <p:nvPr>
            <p:ph sz="half" idx="2"/>
          </p:nvPr>
        </p:nvPicPr>
        <p:blipFill>
          <a:blip r:embed="rId2"/>
          <a:srcRect/>
          <a:stretch>
            <a:fillRect/>
          </a:stretch>
        </p:blipFill>
        <p:spPr bwMode="auto">
          <a:xfrm>
            <a:off x="2071670" y="1428736"/>
            <a:ext cx="5286412" cy="27320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latin typeface="Times New Roman" pitchFamily="18" charset="0"/>
                <a:cs typeface="Times New Roman" pitchFamily="18" charset="0"/>
              </a:rPr>
              <a:t>Выброс в окружающую среду</a:t>
            </a:r>
            <a:endParaRPr lang="ru-RU" b="1" dirty="0">
              <a:latin typeface="Times New Roman" pitchFamily="18" charset="0"/>
              <a:cs typeface="Times New Roman" pitchFamily="18" charset="0"/>
            </a:endParaRPr>
          </a:p>
        </p:txBody>
      </p:sp>
      <p:sp>
        <p:nvSpPr>
          <p:cNvPr id="3" name="Содержимое 2"/>
          <p:cNvSpPr>
            <a:spLocks noGrp="1"/>
          </p:cNvSpPr>
          <p:nvPr>
            <p:ph sz="half" idx="1"/>
          </p:nvPr>
        </p:nvSpPr>
        <p:spPr/>
        <p:txBody>
          <a:bodyPr>
            <a:normAutofit fontScale="85000" lnSpcReduction="10000"/>
          </a:bodyPr>
          <a:lstStyle/>
          <a:p>
            <a:r>
              <a:rPr lang="ru-RU" dirty="0" smtClean="0"/>
              <a:t>Изотопы урана</a:t>
            </a:r>
          </a:p>
          <a:p>
            <a:r>
              <a:rPr lang="ru-RU" dirty="0" smtClean="0"/>
              <a:t>Плутония</a:t>
            </a:r>
          </a:p>
          <a:p>
            <a:r>
              <a:rPr lang="ru-RU" dirty="0" smtClean="0"/>
              <a:t>Йода – 131 (период полураспада – 8 дней)</a:t>
            </a:r>
          </a:p>
          <a:p>
            <a:r>
              <a:rPr lang="ru-RU" dirty="0" smtClean="0"/>
              <a:t>Цезия – 134 (период полураспада – 2 года)</a:t>
            </a:r>
          </a:p>
          <a:p>
            <a:r>
              <a:rPr lang="ru-RU" dirty="0" smtClean="0"/>
              <a:t>Цезия – 137 (период полураспада 33 года)</a:t>
            </a:r>
          </a:p>
          <a:p>
            <a:r>
              <a:rPr lang="ru-RU" dirty="0" smtClean="0"/>
              <a:t>Стронция – 190 (период полураспада –  28 лет)</a:t>
            </a:r>
          </a:p>
        </p:txBody>
      </p:sp>
      <p:pic>
        <p:nvPicPr>
          <p:cNvPr id="5" name="Содержимое 6" descr="0888_nuclear_explosion_large_clipart.jpg"/>
          <p:cNvPicPr>
            <a:picLocks noGrp="1" noChangeAspect="1"/>
          </p:cNvPicPr>
          <p:nvPr>
            <p:ph sz="half" idx="2"/>
          </p:nvPr>
        </p:nvPicPr>
        <p:blipFill>
          <a:blip r:embed="rId2"/>
          <a:srcRect/>
          <a:stretch>
            <a:fillRect/>
          </a:stretch>
        </p:blipFill>
        <p:spPr>
          <a:xfrm>
            <a:off x="4285615" y="1600200"/>
            <a:ext cx="3620770" cy="4525963"/>
          </a:xfr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latin typeface="Times New Roman" pitchFamily="18" charset="0"/>
                <a:cs typeface="Times New Roman" pitchFamily="18" charset="0"/>
              </a:rPr>
              <a:t>Выброс в окружающую среду</a:t>
            </a:r>
            <a:endParaRPr lang="ru-RU" dirty="0"/>
          </a:p>
        </p:txBody>
      </p:sp>
      <p:sp>
        <p:nvSpPr>
          <p:cNvPr id="5" name="Содержимое 4"/>
          <p:cNvSpPr>
            <a:spLocks noGrp="1"/>
          </p:cNvSpPr>
          <p:nvPr>
            <p:ph idx="1"/>
          </p:nvPr>
        </p:nvSpPr>
        <p:spPr/>
        <p:txBody>
          <a:bodyPr>
            <a:normAutofit fontScale="77500" lnSpcReduction="20000"/>
          </a:bodyPr>
          <a:lstStyle/>
          <a:p>
            <a:pPr>
              <a:spcBef>
                <a:spcPct val="0"/>
              </a:spcBef>
            </a:pPr>
            <a:r>
              <a:rPr lang="ru-RU" dirty="0" smtClean="0">
                <a:latin typeface="Times New Roman" pitchFamily="18" charset="0"/>
                <a:cs typeface="Times New Roman" pitchFamily="18" charset="0"/>
              </a:rPr>
              <a:t>Ко времени аварии на ЧАЭС использовались четыре реактора РБМК-1000 (реактор большой мощности канального типа) с электрической мощностью 1000 МВт (тепловая мощность 3200 МВт) каждый. Ещё два аналогичных реактора строились. ЧАЭС производила примерно десятую долю электроэнергии Украины.</a:t>
            </a:r>
          </a:p>
          <a:p>
            <a:pPr>
              <a:spcBef>
                <a:spcPct val="0"/>
              </a:spcBef>
            </a:pPr>
            <a:r>
              <a:rPr lang="ru-RU" dirty="0" smtClean="0">
                <a:latin typeface="Times New Roman" pitchFamily="18" charset="0"/>
                <a:cs typeface="Times New Roman" pitchFamily="18" charset="0"/>
              </a:rPr>
              <a:t>Примерно в 1:24 26 апреля 1986 года на 4-м энергоблоке Чернобыльской АЭС произошёл взрыв, который полностью разрушил реактор. В результате аварии произошёл выброс в окружающую среду радиоактивных веществ, в том числе изотопов урана, плутония, иода-131 (период полураспада 8 дней), цезия-134 (период полураспада 2 года), цезия-137 (период полураспада 33 года), стронция-90 (период полураспада 28 лет).</a:t>
            </a:r>
          </a:p>
          <a:p>
            <a:endParaRPr lang="ru-RU"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latin typeface="Times New Roman" pitchFamily="18" charset="0"/>
                <a:cs typeface="Times New Roman" pitchFamily="18" charset="0"/>
              </a:rPr>
              <a:t>Последствия</a:t>
            </a:r>
            <a:endParaRPr lang="ru-RU" b="1" dirty="0">
              <a:latin typeface="Times New Roman" pitchFamily="18" charset="0"/>
              <a:cs typeface="Times New Roman" pitchFamily="18" charset="0"/>
            </a:endParaRPr>
          </a:p>
        </p:txBody>
      </p:sp>
      <p:pic>
        <p:nvPicPr>
          <p:cNvPr id="4" name="Picture 3" descr="C:\Users\Алексей\Desktop\Новая папка (3)\568px-Tchernobyl_radiation_1996-ru.svg.png"/>
          <p:cNvPicPr>
            <a:picLocks noGrp="1" noChangeAspect="1" noChangeArrowheads="1"/>
          </p:cNvPicPr>
          <p:nvPr>
            <p:ph idx="1"/>
          </p:nvPr>
        </p:nvPicPr>
        <p:blipFill>
          <a:blip r:embed="rId2"/>
          <a:srcRect/>
          <a:stretch>
            <a:fillRect/>
          </a:stretch>
        </p:blipFill>
        <p:spPr bwMode="auto">
          <a:xfrm>
            <a:off x="714348" y="2000240"/>
            <a:ext cx="7929618" cy="4680212"/>
          </a:xfrm>
          <a:prstGeom prst="rect">
            <a:avLst/>
          </a:prstGeom>
          <a:noFill/>
          <a:ln w="9525">
            <a:noFill/>
            <a:miter lim="800000"/>
            <a:headEnd/>
            <a:tailEnd/>
          </a:ln>
        </p:spPr>
      </p:pic>
      <p:sp>
        <p:nvSpPr>
          <p:cNvPr id="5" name="Прямоугольник 4"/>
          <p:cNvSpPr/>
          <p:nvPr/>
        </p:nvSpPr>
        <p:spPr>
          <a:xfrm>
            <a:off x="1571604" y="1428736"/>
            <a:ext cx="6572296" cy="369332"/>
          </a:xfrm>
          <a:prstGeom prst="rect">
            <a:avLst/>
          </a:prstGeom>
        </p:spPr>
        <p:txBody>
          <a:bodyPr wrap="square">
            <a:spAutoFit/>
          </a:bodyPr>
          <a:lstStyle/>
          <a:p>
            <a:r>
              <a:rPr lang="ru-RU" dirty="0" smtClean="0"/>
              <a:t>Карта радиоактивного загрязнения нуклидом цезий-137: </a:t>
            </a:r>
            <a:endParaRPr lang="ru-RU"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latin typeface="Times New Roman" pitchFamily="18" charset="0"/>
                <a:cs typeface="Times New Roman" pitchFamily="18" charset="0"/>
              </a:rPr>
              <a:t>Последствия</a:t>
            </a:r>
            <a:endParaRPr lang="ru-RU" dirty="0"/>
          </a:p>
        </p:txBody>
      </p:sp>
      <p:sp>
        <p:nvSpPr>
          <p:cNvPr id="3" name="Содержимое 2"/>
          <p:cNvSpPr>
            <a:spLocks noGrp="1"/>
          </p:cNvSpPr>
          <p:nvPr>
            <p:ph idx="1"/>
          </p:nvPr>
        </p:nvSpPr>
        <p:spPr>
          <a:xfrm>
            <a:off x="457200" y="1600200"/>
            <a:ext cx="8043890" cy="4525963"/>
          </a:xfrm>
        </p:spPr>
        <p:txBody>
          <a:bodyPr>
            <a:noAutofit/>
          </a:bodyPr>
          <a:lstStyle/>
          <a:p>
            <a:pPr>
              <a:lnSpc>
                <a:spcPct val="80000"/>
              </a:lnSpc>
            </a:pPr>
            <a:r>
              <a:rPr lang="ru-RU" sz="2000" dirty="0" smtClean="0">
                <a:latin typeface="Times New Roman" pitchFamily="18" charset="0"/>
                <a:cs typeface="Times New Roman" pitchFamily="18" charset="0"/>
              </a:rPr>
              <a:t>Загрязнению подверглось более 200 000 км², примерно 70 % — на территории Белоруссии, России и Украины. Наиболее сильно пострадали области, в которых в это время прошёл дождь. Большая часть стронция и плутония выпала в пределах 100 км от станции, так как они содержались в основном в более крупных частицах. </a:t>
            </a:r>
            <a:r>
              <a:rPr lang="ru-RU" sz="2000" dirty="0" err="1" smtClean="0">
                <a:latin typeface="Times New Roman" pitchFamily="18" charset="0"/>
                <a:cs typeface="Times New Roman" pitchFamily="18" charset="0"/>
              </a:rPr>
              <a:t>Иод</a:t>
            </a:r>
            <a:r>
              <a:rPr lang="ru-RU" sz="2000" dirty="0" smtClean="0">
                <a:latin typeface="Times New Roman" pitchFamily="18" charset="0"/>
                <a:cs typeface="Times New Roman" pitchFamily="18" charset="0"/>
              </a:rPr>
              <a:t> и цезий распространились на более широкую территорию</a:t>
            </a:r>
          </a:p>
          <a:p>
            <a:pPr>
              <a:lnSpc>
                <a:spcPct val="80000"/>
              </a:lnSpc>
            </a:pPr>
            <a:r>
              <a:rPr lang="ru-RU" sz="2000" dirty="0" smtClean="0">
                <a:latin typeface="Times New Roman" pitchFamily="18" charset="0"/>
                <a:cs typeface="Times New Roman" pitchFamily="18" charset="0"/>
              </a:rPr>
              <a:t>С точки зрения воздействия на население в первые недели после аварии наибольшую опасность представлял радиоактивный </a:t>
            </a:r>
            <a:r>
              <a:rPr lang="ru-RU" sz="2000" dirty="0" err="1" smtClean="0">
                <a:latin typeface="Times New Roman" pitchFamily="18" charset="0"/>
                <a:cs typeface="Times New Roman" pitchFamily="18" charset="0"/>
              </a:rPr>
              <a:t>иод</a:t>
            </a:r>
            <a:r>
              <a:rPr lang="ru-RU" sz="2000" dirty="0" smtClean="0">
                <a:latin typeface="Times New Roman" pitchFamily="18" charset="0"/>
                <a:cs typeface="Times New Roman" pitchFamily="18" charset="0"/>
              </a:rPr>
              <a:t>, имеющий сравнительно малый период полураспада (восемь дней) и теллур. В настоящее время (и в ближайшие десятилетия) наибольшую опасность представляют изотопы стронция и цезия с периодом полураспада около 30 лет. Наибольшие концентрации цезия-137 обнаружены в поверхностном слое почвы, откуда он попадает в растения и грибы. Загрязнению также подвергаются насекомые и животные, которые ими питаются. Радиоактивные изотопы плутония и америция сохранятся в почве в течение сотен, а возможно и тысяч лет, однако их количество невелико.</a:t>
            </a:r>
            <a:r>
              <a:rPr lang="en-US" sz="2000" dirty="0" smtClean="0">
                <a:latin typeface="Times New Roman" pitchFamily="18" charset="0"/>
                <a:cs typeface="Times New Roman" pitchFamily="18" charset="0"/>
              </a:rPr>
              <a:t> </a:t>
            </a:r>
            <a:endParaRPr lang="ru-RU"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pPr fontAlgn="auto">
              <a:spcBef>
                <a:spcPts val="0"/>
              </a:spcBef>
              <a:spcAft>
                <a:spcPts val="0"/>
              </a:spcAft>
              <a:defRPr/>
            </a:pPr>
            <a:r>
              <a:rPr lang="ru-RU" sz="3200" b="1" dirty="0" smtClean="0">
                <a:latin typeface="Times New Roman" pitchFamily="18" charset="0"/>
                <a:cs typeface="Times New Roman" pitchFamily="18" charset="0"/>
              </a:rPr>
              <a:t>Влияние различных изотопов на радиоактивное загрязнение после аварии</a:t>
            </a:r>
            <a:endParaRPr lang="ru-RU" sz="3200" b="1" dirty="0">
              <a:latin typeface="Times New Roman" pitchFamily="18" charset="0"/>
              <a:cs typeface="Times New Roman" pitchFamily="18" charset="0"/>
            </a:endParaRPr>
          </a:p>
        </p:txBody>
      </p:sp>
      <p:sp>
        <p:nvSpPr>
          <p:cNvPr id="4" name="Содержимое 3"/>
          <p:cNvSpPr>
            <a:spLocks noGrp="1"/>
          </p:cNvSpPr>
          <p:nvPr>
            <p:ph sz="half" idx="1"/>
          </p:nvPr>
        </p:nvSpPr>
        <p:spPr>
          <a:xfrm>
            <a:off x="457200" y="3857628"/>
            <a:ext cx="8043890" cy="2268535"/>
          </a:xfrm>
        </p:spPr>
        <p:txBody>
          <a:bodyPr>
            <a:normAutofit fontScale="77500" lnSpcReduction="20000"/>
          </a:bodyPr>
          <a:lstStyle/>
          <a:p>
            <a:r>
              <a:rPr lang="ru-RU" sz="2800" dirty="0" smtClean="0">
                <a:latin typeface="Times New Roman" pitchFamily="18" charset="0"/>
                <a:cs typeface="Times New Roman" pitchFamily="18" charset="0"/>
              </a:rPr>
              <a:t>Значительному загрязнению подверглись леса. Из-за того, что в лесной экосистеме цезий постоянно </a:t>
            </a:r>
            <a:r>
              <a:rPr lang="ru-RU" sz="2800" dirty="0" err="1" smtClean="0">
                <a:latin typeface="Times New Roman" pitchFamily="18" charset="0"/>
                <a:cs typeface="Times New Roman" pitchFamily="18" charset="0"/>
              </a:rPr>
              <a:t>рециркулирует</a:t>
            </a:r>
            <a:r>
              <a:rPr lang="ru-RU" sz="2800" dirty="0" smtClean="0">
                <a:latin typeface="Times New Roman" pitchFamily="18" charset="0"/>
                <a:cs typeface="Times New Roman" pitchFamily="18" charset="0"/>
              </a:rPr>
              <a:t>, а не выводится из неё, уровни загрязнения лесных продуктов, таких как грибы, ягоды и дичь, остаются опасными. Уровень загрязнения рек и большинства озёр в настоящее время низкий. Однако в некоторых «замкнутых» озёрах, из которых нет стока, концентрация цезия в воде и рыбе ещё в течение десятилетий может представлять опасность.</a:t>
            </a:r>
          </a:p>
        </p:txBody>
      </p:sp>
      <p:pic>
        <p:nvPicPr>
          <p:cNvPr id="6" name="Picture 2" descr="C:\Users\Алексей\Desktop\Новая папка (3)\800px-Airdosechernobyl2.jpg"/>
          <p:cNvPicPr>
            <a:picLocks noGrp="1" noChangeAspect="1" noChangeArrowheads="1"/>
          </p:cNvPicPr>
          <p:nvPr>
            <p:ph sz="half" idx="2"/>
          </p:nvPr>
        </p:nvPicPr>
        <p:blipFill>
          <a:blip r:embed="rId2"/>
          <a:srcRect/>
          <a:stretch>
            <a:fillRect/>
          </a:stretch>
        </p:blipFill>
        <p:spPr bwMode="auto">
          <a:xfrm>
            <a:off x="1214414" y="1643050"/>
            <a:ext cx="6229368" cy="20634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latin typeface="Times New Roman" pitchFamily="18" charset="0"/>
                <a:cs typeface="Times New Roman" pitchFamily="18" charset="0"/>
              </a:rPr>
              <a:t>Онкологические заболевания</a:t>
            </a:r>
            <a:endParaRPr lang="ru-RU" b="1" dirty="0">
              <a:latin typeface="Times New Roman" pitchFamily="18" charset="0"/>
              <a:cs typeface="Times New Roman" pitchFamily="18" charset="0"/>
            </a:endParaRPr>
          </a:p>
        </p:txBody>
      </p:sp>
      <p:sp>
        <p:nvSpPr>
          <p:cNvPr id="5" name="Содержимое 4"/>
          <p:cNvSpPr>
            <a:spLocks noGrp="1"/>
          </p:cNvSpPr>
          <p:nvPr>
            <p:ph idx="1"/>
          </p:nvPr>
        </p:nvSpPr>
        <p:spPr/>
        <p:txBody>
          <a:bodyPr>
            <a:normAutofit/>
          </a:bodyPr>
          <a:lstStyle/>
          <a:p>
            <a:pPr>
              <a:defRPr/>
            </a:pPr>
            <a:r>
              <a:rPr lang="ru-RU" sz="2800" dirty="0" smtClean="0">
                <a:latin typeface="Times New Roman" pitchFamily="18" charset="0"/>
                <a:cs typeface="Times New Roman" pitchFamily="18" charset="0"/>
              </a:rPr>
              <a:t>Щитовидная железа — один из органов, наиболее подверженных риску возникновения рака в результате радиоактивного загрязнения, потому что она накапливает иод-131; особенно высок риск для детей</a:t>
            </a:r>
          </a:p>
          <a:p>
            <a:pPr>
              <a:defRPr/>
            </a:pPr>
            <a:r>
              <a:rPr lang="ru-RU" sz="2800" dirty="0" smtClean="0">
                <a:latin typeface="Times New Roman" pitchFamily="18" charset="0"/>
                <a:cs typeface="Times New Roman" pitchFamily="18" charset="0"/>
              </a:rPr>
              <a:t>В 1990—1998 годах было зарегистрировано более 4000 случаев заболевания раком щитовидной железы среди тех, кому в момент аварии было менее 18 лет</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800" b="1" dirty="0" smtClean="0">
                <a:latin typeface="Times New Roman" pitchFamily="18" charset="0"/>
                <a:cs typeface="Times New Roman" pitchFamily="18" charset="0"/>
              </a:rPr>
              <a:t>Наследственные болезни</a:t>
            </a:r>
            <a:endParaRPr lang="ru-RU" b="1" dirty="0">
              <a:latin typeface="Times New Roman" pitchFamily="18" charset="0"/>
              <a:cs typeface="Times New Roman" pitchFamily="18" charset="0"/>
            </a:endParaRPr>
          </a:p>
        </p:txBody>
      </p:sp>
      <p:sp>
        <p:nvSpPr>
          <p:cNvPr id="5" name="Содержимое 4"/>
          <p:cNvSpPr>
            <a:spLocks noGrp="1"/>
          </p:cNvSpPr>
          <p:nvPr>
            <p:ph sz="half" idx="2"/>
          </p:nvPr>
        </p:nvSpPr>
        <p:spPr>
          <a:xfrm>
            <a:off x="714348" y="4714884"/>
            <a:ext cx="7210452" cy="1571636"/>
          </a:xfrm>
        </p:spPr>
        <p:txBody>
          <a:bodyPr>
            <a:normAutofit/>
          </a:bodyPr>
          <a:lstStyle/>
          <a:p>
            <a:r>
              <a:rPr lang="ru-RU" sz="2400" dirty="0" smtClean="0">
                <a:latin typeface="Times New Roman" pitchFamily="18" charset="0"/>
                <a:cs typeface="Times New Roman" pitchFamily="18" charset="0"/>
              </a:rPr>
              <a:t>Количество детей с синдромом Дауна, родившихся в Белоруссии в 80-х — 90-х годах. Пик частоты появления заболевания приходится на январь 1987 года.</a:t>
            </a:r>
          </a:p>
        </p:txBody>
      </p:sp>
      <p:pic>
        <p:nvPicPr>
          <p:cNvPr id="6" name="Picture 2" descr="C:\Users\Алексей\Desktop\Новая папка (3)\Down_syndrome_in_Belarus.gif"/>
          <p:cNvPicPr>
            <a:picLocks noGrp="1" noChangeAspect="1" noChangeArrowheads="1"/>
          </p:cNvPicPr>
          <p:nvPr>
            <p:ph sz="half" idx="1"/>
          </p:nvPr>
        </p:nvPicPr>
        <p:blipFill>
          <a:blip r:embed="rId2"/>
          <a:srcRect/>
          <a:stretch>
            <a:fillRect/>
          </a:stretch>
        </p:blipFill>
        <p:spPr bwMode="auto">
          <a:xfrm>
            <a:off x="928662" y="1571611"/>
            <a:ext cx="6572296" cy="30480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a:xfrm>
            <a:off x="457200" y="274638"/>
            <a:ext cx="8229600" cy="2797172"/>
          </a:xfrm>
        </p:spPr>
        <p:txBody>
          <a:bodyPr>
            <a:normAutofit/>
          </a:bodyPr>
          <a:lstStyle/>
          <a:p>
            <a:pPr>
              <a:lnSpc>
                <a:spcPct val="90000"/>
              </a:lnSpc>
            </a:pPr>
            <a:r>
              <a:rPr lang="ru-RU" sz="3600" dirty="0" smtClean="0">
                <a:latin typeface="Times New Roman" pitchFamily="18" charset="0"/>
                <a:cs typeface="Times New Roman" pitchFamily="18" charset="0"/>
              </a:rPr>
              <a:t> При каждом акте распада  нуклида  высвобождается  энергия,  которая  и</a:t>
            </a:r>
            <a:br>
              <a:rPr lang="ru-RU" sz="3600" dirty="0" smtClean="0">
                <a:latin typeface="Times New Roman" pitchFamily="18" charset="0"/>
                <a:cs typeface="Times New Roman" pitchFamily="18" charset="0"/>
              </a:rPr>
            </a:br>
            <a:r>
              <a:rPr lang="ru-RU" sz="3600" dirty="0" smtClean="0">
                <a:latin typeface="Times New Roman" pitchFamily="18" charset="0"/>
                <a:cs typeface="Times New Roman" pitchFamily="18" charset="0"/>
              </a:rPr>
              <a:t>    передается дальше в виде излучения.</a:t>
            </a:r>
            <a:br>
              <a:rPr lang="ru-RU" sz="3600" dirty="0" smtClean="0">
                <a:latin typeface="Times New Roman" pitchFamily="18" charset="0"/>
                <a:cs typeface="Times New Roman" pitchFamily="18" charset="0"/>
              </a:rPr>
            </a:br>
            <a:r>
              <a:rPr lang="ru-RU" sz="3600" dirty="0" smtClean="0">
                <a:latin typeface="Times New Roman" pitchFamily="18" charset="0"/>
                <a:cs typeface="Times New Roman" pitchFamily="18" charset="0"/>
              </a:rPr>
              <a:t>      Существуют три вида ионизирующих излучений</a:t>
            </a:r>
            <a:r>
              <a:rPr lang="ru-RU" sz="3600" dirty="0" smtClean="0">
                <a:solidFill>
                  <a:schemeClr val="bg1"/>
                </a:solidFill>
                <a:latin typeface="Times New Roman" pitchFamily="18" charset="0"/>
                <a:cs typeface="Times New Roman" pitchFamily="18" charset="0"/>
              </a:rPr>
              <a:t>:</a:t>
            </a:r>
            <a:endParaRPr lang="ru-RU" sz="3600" dirty="0">
              <a:latin typeface="Times New Roman" pitchFamily="18" charset="0"/>
              <a:cs typeface="Times New Roman" pitchFamily="18" charset="0"/>
            </a:endParaRPr>
          </a:p>
        </p:txBody>
      </p:sp>
      <p:pic>
        <p:nvPicPr>
          <p:cNvPr id="9" name="Picture 12" descr="spectr"/>
          <p:cNvPicPr>
            <a:picLocks noChangeAspect="1" noChangeArrowheads="1"/>
          </p:cNvPicPr>
          <p:nvPr/>
        </p:nvPicPr>
        <p:blipFill>
          <a:blip r:embed="rId2"/>
          <a:srcRect/>
          <a:stretch>
            <a:fillRect/>
          </a:stretch>
        </p:blipFill>
        <p:spPr>
          <a:xfrm>
            <a:off x="2214563" y="2928938"/>
            <a:ext cx="4214812" cy="3176587"/>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928670"/>
            <a:ext cx="7467600" cy="1143000"/>
          </a:xfrm>
        </p:spPr>
        <p:txBody>
          <a:bodyPr>
            <a:normAutofit fontScale="90000"/>
          </a:bodyPr>
          <a:lstStyle/>
          <a:p>
            <a:r>
              <a:rPr lang="ru-RU" sz="2700" dirty="0" smtClean="0">
                <a:latin typeface="Times New Roman" pitchFamily="18" charset="0"/>
                <a:cs typeface="Times New Roman" pitchFamily="18" charset="0"/>
              </a:rPr>
              <a:t>Было обнаружено увеличение числа врождённых патологий в различных районах Белоруссии между 1986 и 1994 г.</a:t>
            </a:r>
            <a:br>
              <a:rPr lang="ru-RU" sz="2700" dirty="0" smtClean="0">
                <a:latin typeface="Times New Roman" pitchFamily="18" charset="0"/>
                <a:cs typeface="Times New Roman" pitchFamily="18" charset="0"/>
              </a:rPr>
            </a:br>
            <a:r>
              <a:rPr lang="ru-RU" sz="2700" dirty="0" smtClean="0">
                <a:latin typeface="Times New Roman" pitchFamily="18" charset="0"/>
                <a:cs typeface="Times New Roman" pitchFamily="18" charset="0"/>
              </a:rPr>
              <a:t>Детская смертность очень высока во всех трёх странах, пострадавших от чернобыльской аварии. </a:t>
            </a:r>
            <a:r>
              <a:rPr lang="ru-RU" dirty="0" smtClean="0">
                <a:solidFill>
                  <a:srgbClr val="FF0000"/>
                </a:solidFill>
                <a:latin typeface="Times New Roman" pitchFamily="18" charset="0"/>
                <a:cs typeface="Times New Roman" pitchFamily="18" charset="0"/>
              </a:rPr>
              <a:t/>
            </a:r>
            <a:br>
              <a:rPr lang="ru-RU" dirty="0" smtClean="0">
                <a:solidFill>
                  <a:srgbClr val="FF0000"/>
                </a:solidFill>
                <a:latin typeface="Times New Roman" pitchFamily="18" charset="0"/>
                <a:cs typeface="Times New Roman" pitchFamily="18" charset="0"/>
              </a:rPr>
            </a:br>
            <a:endParaRPr lang="ru-RU" dirty="0"/>
          </a:p>
        </p:txBody>
      </p:sp>
      <p:pic>
        <p:nvPicPr>
          <p:cNvPr id="5" name="Picture 3"/>
          <p:cNvPicPr>
            <a:picLocks noGrp="1" noChangeAspect="1" noChangeArrowheads="1"/>
          </p:cNvPicPr>
          <p:nvPr>
            <p:ph sz="half" idx="1"/>
          </p:nvPr>
        </p:nvPicPr>
        <p:blipFill>
          <a:blip r:embed="rId2"/>
          <a:srcRect/>
          <a:stretch>
            <a:fillRect/>
          </a:stretch>
        </p:blipFill>
        <p:spPr bwMode="auto">
          <a:xfrm>
            <a:off x="428596" y="3000372"/>
            <a:ext cx="3657600" cy="2443942"/>
          </a:xfrm>
          <a:prstGeom prst="rect">
            <a:avLst/>
          </a:prstGeom>
          <a:noFill/>
          <a:ln w="9525">
            <a:noFill/>
            <a:miter lim="800000"/>
            <a:headEnd/>
            <a:tailEnd/>
          </a:ln>
        </p:spPr>
      </p:pic>
      <p:pic>
        <p:nvPicPr>
          <p:cNvPr id="7" name="Picture 5" descr="06_04_26_Posledstviya"/>
          <p:cNvPicPr>
            <a:picLocks noChangeAspect="1" noChangeArrowheads="1"/>
          </p:cNvPicPr>
          <p:nvPr/>
        </p:nvPicPr>
        <p:blipFill>
          <a:blip r:embed="rId3"/>
          <a:srcRect/>
          <a:stretch>
            <a:fillRect/>
          </a:stretch>
        </p:blipFill>
        <p:spPr bwMode="auto">
          <a:xfrm>
            <a:off x="4643438" y="3000372"/>
            <a:ext cx="1442602" cy="2357454"/>
          </a:xfrm>
          <a:prstGeom prst="rect">
            <a:avLst/>
          </a:prstGeom>
          <a:noFill/>
          <a:ln w="9525">
            <a:noFill/>
            <a:miter lim="800000"/>
            <a:headEnd/>
            <a:tailEnd/>
          </a:ln>
        </p:spPr>
      </p:pic>
      <p:pic>
        <p:nvPicPr>
          <p:cNvPr id="8" name="Picture 4" descr="27"/>
          <p:cNvPicPr>
            <a:picLocks noGrp="1" noChangeAspect="1" noChangeArrowheads="1"/>
          </p:cNvPicPr>
          <p:nvPr>
            <p:ph sz="half" idx="2"/>
          </p:nvPr>
        </p:nvPicPr>
        <p:blipFill>
          <a:blip r:embed="rId4"/>
          <a:srcRect/>
          <a:stretch>
            <a:fillRect/>
          </a:stretch>
        </p:blipFill>
        <p:spPr bwMode="auto">
          <a:xfrm>
            <a:off x="6572264" y="2786058"/>
            <a:ext cx="2055291" cy="2840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sz="half" idx="1"/>
          </p:nvPr>
        </p:nvSpPr>
        <p:spPr/>
        <p:txBody>
          <a:bodyPr/>
          <a:lstStyle/>
          <a:p>
            <a:endParaRPr lang="ru-RU"/>
          </a:p>
        </p:txBody>
      </p:sp>
      <p:sp>
        <p:nvSpPr>
          <p:cNvPr id="4" name="Содержимое 3"/>
          <p:cNvSpPr>
            <a:spLocks noGrp="1"/>
          </p:cNvSpPr>
          <p:nvPr>
            <p:ph sz="half" idx="2"/>
          </p:nvPr>
        </p:nvSpPr>
        <p:spPr/>
        <p:txBody>
          <a:bodyPr/>
          <a:lstStyle/>
          <a:p>
            <a:endParaRPr lang="ru-RU"/>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b="1" dirty="0" smtClean="0">
                <a:latin typeface="Times New Roman" pitchFamily="18" charset="0"/>
                <a:cs typeface="Times New Roman" pitchFamily="18" charset="0"/>
              </a:rPr>
              <a:t>Альфа- излучение</a:t>
            </a:r>
            <a:endParaRPr lang="ru-RU" dirty="0">
              <a:latin typeface="Times New Roman" pitchFamily="18" charset="0"/>
              <a:cs typeface="Times New Roman" pitchFamily="18" charset="0"/>
            </a:endParaRPr>
          </a:p>
        </p:txBody>
      </p:sp>
      <p:sp>
        <p:nvSpPr>
          <p:cNvPr id="4" name="Содержимое 3"/>
          <p:cNvSpPr>
            <a:spLocks noGrp="1"/>
          </p:cNvSpPr>
          <p:nvPr>
            <p:ph sz="half" idx="1"/>
          </p:nvPr>
        </p:nvSpPr>
        <p:spPr/>
        <p:txBody>
          <a:bodyPr>
            <a:normAutofit fontScale="92500" lnSpcReduction="10000"/>
          </a:bodyPr>
          <a:lstStyle/>
          <a:p>
            <a:r>
              <a:rPr lang="ru-RU" sz="1600" dirty="0" smtClean="0">
                <a:latin typeface="Times New Roman" pitchFamily="18" charset="0"/>
                <a:cs typeface="Times New Roman" pitchFamily="18" charset="0"/>
              </a:rPr>
              <a:t> Представляет собой поток ядер атомов  гелия,  называемых  альфа–частицами.</a:t>
            </a:r>
          </a:p>
          <a:p>
            <a:r>
              <a:rPr lang="ru-RU" sz="1600" dirty="0" smtClean="0">
                <a:latin typeface="Times New Roman" pitchFamily="18" charset="0"/>
                <a:cs typeface="Times New Roman" pitchFamily="18" charset="0"/>
              </a:rPr>
              <a:t>           Начальная скорость альфа-частиц достигает  10000-20000  км./сек.</a:t>
            </a:r>
          </a:p>
          <a:p>
            <a:r>
              <a:rPr lang="ru-RU" sz="1600" dirty="0" smtClean="0">
                <a:latin typeface="Times New Roman" pitchFamily="18" charset="0"/>
                <a:cs typeface="Times New Roman" pitchFamily="18" charset="0"/>
              </a:rPr>
              <a:t>           Они обладают большой ионизирующей  способностью.  Длина  пробега альфа-частиц в воздухе составляет всего  10  см.,  а  в  твердых            телах еще меньше.</a:t>
            </a:r>
          </a:p>
          <a:p>
            <a:r>
              <a:rPr lang="ru-RU" sz="1600" dirty="0" smtClean="0">
                <a:latin typeface="Times New Roman" pitchFamily="18" charset="0"/>
                <a:cs typeface="Times New Roman" pitchFamily="18" charset="0"/>
              </a:rPr>
              <a:t>       Одежда, индивидуальные средства защиты полностью  задерживают  альфа- частицы. Внешнее их воздействие не опасно  для  человека.  Из-за  высокой ионизирующей способности альфа-частицы крайне опасны при  попадании внутрь организма.</a:t>
            </a:r>
            <a:endParaRPr lang="ru-RU" sz="1600" dirty="0">
              <a:latin typeface="Times New Roman" pitchFamily="18" charset="0"/>
              <a:cs typeface="Times New Roman" pitchFamily="18" charset="0"/>
            </a:endParaRPr>
          </a:p>
        </p:txBody>
      </p:sp>
      <p:pic>
        <p:nvPicPr>
          <p:cNvPr id="6" name="Picture 17" descr="02_01"/>
          <p:cNvPicPr>
            <a:picLocks noGrp="1" noChangeAspect="1" noChangeArrowheads="1"/>
          </p:cNvPicPr>
          <p:nvPr>
            <p:ph sz="half" idx="2"/>
          </p:nvPr>
        </p:nvPicPr>
        <p:blipFill>
          <a:blip r:embed="rId2"/>
          <a:srcRect/>
          <a:stretch>
            <a:fillRect/>
          </a:stretch>
        </p:blipFill>
        <p:spPr>
          <a:xfrm>
            <a:off x="4429124" y="2906252"/>
            <a:ext cx="4714876" cy="1673781"/>
          </a:xfr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latin typeface="Times New Roman" pitchFamily="18" charset="0"/>
                <a:cs typeface="Times New Roman" pitchFamily="18" charset="0"/>
              </a:rPr>
              <a:t>Бета- излучение</a:t>
            </a:r>
            <a:endParaRPr lang="ru-RU" dirty="0">
              <a:latin typeface="Times New Roman" pitchFamily="18" charset="0"/>
              <a:cs typeface="Times New Roman" pitchFamily="18" charset="0"/>
            </a:endParaRPr>
          </a:p>
        </p:txBody>
      </p:sp>
      <p:sp>
        <p:nvSpPr>
          <p:cNvPr id="3" name="Содержимое 2"/>
          <p:cNvSpPr>
            <a:spLocks noGrp="1"/>
          </p:cNvSpPr>
          <p:nvPr>
            <p:ph sz="half" idx="1"/>
          </p:nvPr>
        </p:nvSpPr>
        <p:spPr/>
        <p:txBody>
          <a:bodyPr>
            <a:normAutofit fontScale="92500" lnSpcReduction="20000"/>
          </a:bodyPr>
          <a:lstStyle/>
          <a:p>
            <a:pPr>
              <a:lnSpc>
                <a:spcPct val="80000"/>
              </a:lnSpc>
              <a:buNone/>
            </a:pPr>
            <a:r>
              <a:rPr lang="ru-RU" sz="2400" dirty="0" smtClean="0">
                <a:latin typeface="Times New Roman" pitchFamily="18" charset="0"/>
                <a:cs typeface="Times New Roman" pitchFamily="18" charset="0"/>
              </a:rPr>
              <a:t>Это поток электронов, называемых бета–частицами.   Скорость  бета-частиц  может в некоторых случаях достигать скорости света.</a:t>
            </a:r>
          </a:p>
          <a:p>
            <a:pPr>
              <a:lnSpc>
                <a:spcPct val="80000"/>
              </a:lnSpc>
              <a:buNone/>
            </a:pPr>
            <a:r>
              <a:rPr lang="ru-RU" sz="2400" dirty="0" smtClean="0">
                <a:latin typeface="Times New Roman" pitchFamily="18" charset="0"/>
                <a:cs typeface="Times New Roman" pitchFamily="18" charset="0"/>
              </a:rPr>
              <a:t>            Проникающая способность их  меньше,  чем  гамма-излучения.  Одежда  и            индивидуальные  средства  защиты  значительно  ослабляют   бета-излучение.</a:t>
            </a:r>
          </a:p>
          <a:p>
            <a:pPr>
              <a:lnSpc>
                <a:spcPct val="80000"/>
              </a:lnSpc>
              <a:buNone/>
            </a:pPr>
            <a:r>
              <a:rPr lang="ru-RU" sz="2400" dirty="0" smtClean="0">
                <a:latin typeface="Times New Roman" pitchFamily="18" charset="0"/>
                <a:cs typeface="Times New Roman" pitchFamily="18" charset="0"/>
              </a:rPr>
              <a:t>           Ионизирующее действие  </a:t>
            </a:r>
            <a:r>
              <a:rPr lang="ru-RU" sz="2400" dirty="0" err="1" smtClean="0">
                <a:latin typeface="Times New Roman" pitchFamily="18" charset="0"/>
                <a:cs typeface="Times New Roman" pitchFamily="18" charset="0"/>
              </a:rPr>
              <a:t>бета-излучения</a:t>
            </a:r>
            <a:r>
              <a:rPr lang="ru-RU" sz="2400" dirty="0" smtClean="0">
                <a:latin typeface="Times New Roman" pitchFamily="18" charset="0"/>
                <a:cs typeface="Times New Roman" pitchFamily="18" charset="0"/>
              </a:rPr>
              <a:t>  в  сотни  раз  сильнее  гамма-излучения.</a:t>
            </a:r>
          </a:p>
          <a:p>
            <a:endParaRPr lang="ru-RU" dirty="0">
              <a:latin typeface="Times New Roman" pitchFamily="18" charset="0"/>
              <a:cs typeface="Times New Roman" pitchFamily="18" charset="0"/>
            </a:endParaRPr>
          </a:p>
        </p:txBody>
      </p:sp>
      <p:pic>
        <p:nvPicPr>
          <p:cNvPr id="5" name="Содержимое 11" descr="180px-Alfa_beta_gamma_radiation.svg.png"/>
          <p:cNvPicPr>
            <a:picLocks noGrp="1" noChangeAspect="1"/>
          </p:cNvPicPr>
          <p:nvPr>
            <p:ph sz="half" idx="2"/>
          </p:nvPr>
        </p:nvPicPr>
        <p:blipFill>
          <a:blip r:embed="rId2"/>
          <a:srcRect/>
          <a:stretch>
            <a:fillRect/>
          </a:stretch>
        </p:blipFill>
        <p:spPr>
          <a:xfrm>
            <a:off x="4714876" y="1281378"/>
            <a:ext cx="3677344" cy="4862266"/>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latin typeface="Times New Roman" pitchFamily="18" charset="0"/>
                <a:cs typeface="Times New Roman" pitchFamily="18" charset="0"/>
              </a:rPr>
              <a:t>Гамма- излучение</a:t>
            </a:r>
            <a:endParaRPr lang="ru-RU" b="1" dirty="0">
              <a:latin typeface="Times New Roman" pitchFamily="18" charset="0"/>
              <a:cs typeface="Times New Roman" pitchFamily="18" charset="0"/>
            </a:endParaRPr>
          </a:p>
        </p:txBody>
      </p:sp>
      <p:sp>
        <p:nvSpPr>
          <p:cNvPr id="3" name="Содержимое 2"/>
          <p:cNvSpPr>
            <a:spLocks noGrp="1"/>
          </p:cNvSpPr>
          <p:nvPr>
            <p:ph sz="half" idx="1"/>
          </p:nvPr>
        </p:nvSpPr>
        <p:spPr>
          <a:xfrm>
            <a:off x="500034" y="1142984"/>
            <a:ext cx="3657600" cy="4525963"/>
          </a:xfrm>
        </p:spPr>
        <p:txBody>
          <a:bodyPr>
            <a:noAutofit/>
          </a:bodyPr>
          <a:lstStyle/>
          <a:p>
            <a:pPr>
              <a:lnSpc>
                <a:spcPct val="80000"/>
              </a:lnSpc>
              <a:buNone/>
            </a:pPr>
            <a:r>
              <a:rPr lang="ru-RU" sz="2000" dirty="0" smtClean="0">
                <a:latin typeface="Times New Roman" pitchFamily="18" charset="0"/>
                <a:cs typeface="Times New Roman" pitchFamily="18" charset="0"/>
              </a:rPr>
              <a:t> Это электромагнитные волны, аналогичные рентгеновским  лучам  и  лучам света, распространяющиеся   в    воздухе    со    скоростью              300000км./сек. На сотни метров.</a:t>
            </a:r>
          </a:p>
          <a:p>
            <a:pPr>
              <a:lnSpc>
                <a:spcPct val="80000"/>
              </a:lnSpc>
              <a:buNone/>
            </a:pPr>
            <a:r>
              <a:rPr lang="ru-RU" sz="2000" dirty="0" smtClean="0">
                <a:latin typeface="Times New Roman" pitchFamily="18" charset="0"/>
                <a:cs typeface="Times New Roman" pitchFamily="18" charset="0"/>
              </a:rPr>
              <a:t>             Они способны  проникнуть  через  толщи  защитных  материалов  и  через                индивидуальные средства защиты.</a:t>
            </a:r>
          </a:p>
          <a:p>
            <a:pPr>
              <a:lnSpc>
                <a:spcPct val="80000"/>
              </a:lnSpc>
              <a:buNone/>
            </a:pPr>
            <a:r>
              <a:rPr lang="ru-RU" sz="2000" dirty="0" smtClean="0">
                <a:latin typeface="Times New Roman" pitchFamily="18" charset="0"/>
                <a:cs typeface="Times New Roman" pitchFamily="18" charset="0"/>
              </a:rPr>
              <a:t>             Гамма - излучение  представляет  основную  опасность  для  людей.   При              радиоактивном заражении местности гамма-излучение действует в  течение суток, недель и месяцев.</a:t>
            </a:r>
            <a:endParaRPr lang="ru-RU" sz="2000" dirty="0">
              <a:latin typeface="Times New Roman" pitchFamily="18" charset="0"/>
              <a:cs typeface="Times New Roman" pitchFamily="18" charset="0"/>
            </a:endParaRPr>
          </a:p>
        </p:txBody>
      </p:sp>
      <p:pic>
        <p:nvPicPr>
          <p:cNvPr id="5" name="Содержимое 7" descr="boom1.jpg"/>
          <p:cNvPicPr>
            <a:picLocks noGrp="1" noChangeAspect="1"/>
          </p:cNvPicPr>
          <p:nvPr>
            <p:ph sz="half" idx="2"/>
          </p:nvPr>
        </p:nvPicPr>
        <p:blipFill>
          <a:blip r:embed="rId2"/>
          <a:srcRect/>
          <a:stretch>
            <a:fillRect/>
          </a:stretch>
        </p:blipFill>
        <p:spPr>
          <a:xfrm>
            <a:off x="4643438" y="2071678"/>
            <a:ext cx="4038600" cy="3499127"/>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normAutofit/>
          </a:bodyPr>
          <a:lstStyle/>
          <a:p>
            <a:r>
              <a:rPr lang="ru-RU" sz="2800" b="1" dirty="0" smtClean="0">
                <a:latin typeface="Times New Roman" pitchFamily="18" charset="0"/>
                <a:cs typeface="Times New Roman" pitchFamily="18" charset="0"/>
              </a:rPr>
              <a:t>Радиационная защита населения при авариях с выбросом радиоактивных веществ</a:t>
            </a:r>
            <a:endParaRPr lang="ru-RU" sz="2800" dirty="0">
              <a:latin typeface="Times New Roman" pitchFamily="18" charset="0"/>
              <a:cs typeface="Times New Roman" pitchFamily="18" charset="0"/>
            </a:endParaRPr>
          </a:p>
        </p:txBody>
      </p:sp>
      <p:sp>
        <p:nvSpPr>
          <p:cNvPr id="6" name="Содержимое 5"/>
          <p:cNvSpPr>
            <a:spLocks noGrp="1"/>
          </p:cNvSpPr>
          <p:nvPr>
            <p:ph sz="half" idx="1"/>
          </p:nvPr>
        </p:nvSpPr>
        <p:spPr>
          <a:xfrm>
            <a:off x="428596" y="1500174"/>
            <a:ext cx="4038600" cy="4525963"/>
          </a:xfrm>
        </p:spPr>
        <p:txBody>
          <a:bodyPr>
            <a:noAutofit/>
          </a:bodyPr>
          <a:lstStyle/>
          <a:p>
            <a:pPr>
              <a:lnSpc>
                <a:spcPct val="80000"/>
              </a:lnSpc>
            </a:pPr>
            <a:r>
              <a:rPr lang="ru-RU" sz="1600" dirty="0" smtClean="0">
                <a:latin typeface="Times New Roman" pitchFamily="18" charset="0"/>
                <a:cs typeface="Times New Roman" pitchFamily="18" charset="0"/>
              </a:rPr>
              <a:t>Источником облучения, вокруг которого ведутся наиболее интенсивные споры, являются атомные электростанции, хотя в настоящее время они вносят весьма незначительный вклад в суммарное облучение населения. При нормальной работе ядерных установок выбросы радиоактивных материалов в окружающую среду очень невелики.</a:t>
            </a:r>
          </a:p>
          <a:p>
            <a:pPr>
              <a:lnSpc>
                <a:spcPct val="80000"/>
              </a:lnSpc>
            </a:pPr>
            <a:r>
              <a:rPr lang="ru-RU" sz="1600" dirty="0" smtClean="0">
                <a:latin typeface="Times New Roman" pitchFamily="18" charset="0"/>
                <a:cs typeface="Times New Roman" pitchFamily="18" charset="0"/>
              </a:rPr>
              <a:t>Атомные электростанции являются лишь частью ядерного топливного цикла, который начинается с добычи и обогащения урановой руды. Следующий этап — производство ядерного топлива. Отработанное в АЭС ядерное топливо иногда подвергают вторичной обработке, чтобы извлечь из него уран и плутоний. Заканчивается цикл, как правило, захоронением радиоактивных отходов.</a:t>
            </a:r>
          </a:p>
          <a:p>
            <a:pPr>
              <a:lnSpc>
                <a:spcPct val="80000"/>
              </a:lnSpc>
            </a:pPr>
            <a:r>
              <a:rPr lang="ru-RU" sz="1600" dirty="0" smtClean="0">
                <a:latin typeface="Times New Roman" pitchFamily="18" charset="0"/>
                <a:cs typeface="Times New Roman" pitchFamily="18" charset="0"/>
              </a:rPr>
              <a:t>На каждой стадии ядерного топливного цикла в окружающую среду попадают радиоактивные вещества.</a:t>
            </a:r>
          </a:p>
          <a:p>
            <a:endParaRPr lang="ru-RU" sz="1600" dirty="0">
              <a:latin typeface="Times New Roman" pitchFamily="18" charset="0"/>
              <a:cs typeface="Times New Roman" pitchFamily="18" charset="0"/>
            </a:endParaRPr>
          </a:p>
        </p:txBody>
      </p:sp>
      <p:pic>
        <p:nvPicPr>
          <p:cNvPr id="8" name="Picture 8" descr="RU_NO_071"/>
          <p:cNvPicPr>
            <a:picLocks noGrp="1" noChangeAspect="1" noChangeArrowheads="1"/>
          </p:cNvPicPr>
          <p:nvPr>
            <p:ph sz="half" idx="2"/>
          </p:nvPr>
        </p:nvPicPr>
        <p:blipFill>
          <a:blip r:embed="rId2"/>
          <a:srcRect/>
          <a:stretch>
            <a:fillRect/>
          </a:stretch>
        </p:blipFill>
        <p:spPr>
          <a:xfrm>
            <a:off x="4714876" y="1643050"/>
            <a:ext cx="3869823" cy="4437086"/>
          </a:xfr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Техническая">
  <a:themeElements>
    <a:clrScheme name="Техническая">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Техническая">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Техническая">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4826</TotalTime>
  <Words>4492</Words>
  <Application>Microsoft Office PowerPoint</Application>
  <PresentationFormat>Экран (4:3)</PresentationFormat>
  <Paragraphs>215</Paragraphs>
  <Slides>51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51</vt:i4>
      </vt:variant>
    </vt:vector>
  </HeadingPairs>
  <TitlesOfParts>
    <vt:vector size="52" baseType="lpstr">
      <vt:lpstr>Техническая</vt:lpstr>
      <vt:lpstr>Радиационная безопасность</vt:lpstr>
      <vt:lpstr>План презентации</vt:lpstr>
      <vt:lpstr>Основы физической природы и источники радиационной опасности</vt:lpstr>
      <vt:lpstr>Виды ионизирующим излучений, их характеристика</vt:lpstr>
      <vt:lpstr> При каждом акте распада  нуклида  высвобождается  энергия,  которая  и     передается дальше в виде излучения.       Существуют три вида ионизирующих излучений:</vt:lpstr>
      <vt:lpstr>Альфа- излучение</vt:lpstr>
      <vt:lpstr>Бета- излучение</vt:lpstr>
      <vt:lpstr>Гамма- излучение</vt:lpstr>
      <vt:lpstr>Радиационная защита населения при авариях с выбросом радиоактивных веществ</vt:lpstr>
      <vt:lpstr>Радиационная защита населения при авариях с выбросом радиоактивных веществ</vt:lpstr>
      <vt:lpstr>Эвакуация населения при аварии:</vt:lpstr>
      <vt:lpstr>При нахождении в доме.</vt:lpstr>
      <vt:lpstr>При движении по зараженной местности.</vt:lpstr>
      <vt:lpstr>Умелое и своевременное ИСПОЛЬЗОВАНИЕ СРЕДСТВ ИНДИВИДУАЛЬНОЙ ЗАЩИТЫ позволяет практически полностью исключить попадание радиоактивных веществ внутрь организма через органы дыхания. </vt:lpstr>
      <vt:lpstr>Презентация PowerPoint</vt:lpstr>
      <vt:lpstr>ПРОВЕДЕНИЕ ЙОДНОЙ ПРОФИЛАКТИКИ</vt:lpstr>
      <vt:lpstr>Понятие «Биологическое действие радиации»</vt:lpstr>
      <vt:lpstr>При изучении действия радиации на живой организм были определены следующие особенности: </vt:lpstr>
      <vt:lpstr>Презентация PowerPoint</vt:lpstr>
      <vt:lpstr>Соматические детерминированные эффекты</vt:lpstr>
      <vt:lpstr>Соматические детерминированные эффекты</vt:lpstr>
      <vt:lpstr>Соматические стохастические эффекты</vt:lpstr>
      <vt:lpstr>Генетические эффекты</vt:lpstr>
      <vt:lpstr>Острая лучевая болезнь</vt:lpstr>
      <vt:lpstr>Острая лучевая болезнь</vt:lpstr>
      <vt:lpstr>Острая лучевая болезнь. Клиника</vt:lpstr>
      <vt:lpstr>Острая лучевая болезнь. Клиника</vt:lpstr>
      <vt:lpstr>Острая лучевая болезнь. Клиника</vt:lpstr>
      <vt:lpstr>Острая лучевая болезнь. Клиника</vt:lpstr>
      <vt:lpstr>Острая лучевая болезнь. Лечение</vt:lpstr>
      <vt:lpstr>Острая лучевая болезнь. Лечение</vt:lpstr>
      <vt:lpstr>Острая лучевая болезнь. Лечение</vt:lpstr>
      <vt:lpstr>Хроническая лучевая болезнь</vt:lpstr>
      <vt:lpstr>Хроническая лучевая болезнь</vt:lpstr>
      <vt:lpstr>Хроническая лучевая болезнь</vt:lpstr>
      <vt:lpstr>Хроническая лучевая болезнь</vt:lpstr>
      <vt:lpstr>Средства защиты органов дыхания</vt:lpstr>
      <vt:lpstr>Средства защиты кожи</vt:lpstr>
      <vt:lpstr>Отдаленные последствия лучевого воздействия</vt:lpstr>
      <vt:lpstr>Катастрофа на ЧАЭС</vt:lpstr>
      <vt:lpstr>Катастрофа на ЧАЭС</vt:lpstr>
      <vt:lpstr>Схема работы АЭС</vt:lpstr>
      <vt:lpstr>Выброс в окружающую среду</vt:lpstr>
      <vt:lpstr>Выброс в окружающую среду</vt:lpstr>
      <vt:lpstr>Последствия</vt:lpstr>
      <vt:lpstr>Последствия</vt:lpstr>
      <vt:lpstr>Влияние различных изотопов на радиоактивное загрязнение после аварии</vt:lpstr>
      <vt:lpstr>Онкологические заболевания</vt:lpstr>
      <vt:lpstr>Наследственные болезни</vt:lpstr>
      <vt:lpstr>Было обнаружено увеличение числа врождённых патологий в различных районах Белоруссии между 1986 и 1994 г. Детская смертность очень высока во всех трёх странах, пострадавших от чернобыльской аварии.  </vt:lpstr>
      <vt:lpstr>Презентация PowerPoint</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Радиационная безопасность</dc:title>
  <dc:creator>Camisado</dc:creator>
  <cp:lastModifiedBy>academ103</cp:lastModifiedBy>
  <cp:revision>65</cp:revision>
  <dcterms:created xsi:type="dcterms:W3CDTF">2013-04-01T21:39:29Z</dcterms:created>
  <dcterms:modified xsi:type="dcterms:W3CDTF">2020-08-03T08:04:38Z</dcterms:modified>
</cp:coreProperties>
</file>