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f5e1d48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f5e1d48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5e1d48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5e1d48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f5e1d48d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f5e1d48d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f66811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f66811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 我国移动支付的方式主要是采用手机号与银行卡绑定的方式, 当前手机技术限制, 信息发送为明码plain code发送, 没有加密功能, 都是通过公网来传输, 手机号码、密码等重要的信息很容易就会被截取。</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2012年6月21日, 中国移动</a:t>
            </a:r>
            <a:r>
              <a:rPr lang="en">
                <a:highlight>
                  <a:srgbClr val="FFFFFF"/>
                </a:highlight>
                <a:latin typeface="Roboto"/>
                <a:ea typeface="Roboto"/>
                <a:cs typeface="Roboto"/>
                <a:sym typeface="Roboto"/>
              </a:rPr>
              <a:t>China Mobile</a:t>
            </a:r>
            <a:r>
              <a:rPr lang="en">
                <a:highlight>
                  <a:srgbClr val="FFFFFF"/>
                </a:highlight>
              </a:rPr>
              <a:t>与中国银联签</a:t>
            </a:r>
            <a:r>
              <a:rPr lang="en">
                <a:highlight>
                  <a:srgbClr val="FFFFFF"/>
                </a:highlight>
                <a:latin typeface="Roboto"/>
                <a:ea typeface="Roboto"/>
                <a:cs typeface="Roboto"/>
                <a:sym typeface="Roboto"/>
              </a:rPr>
              <a:t>UnionPay</a:t>
            </a:r>
            <a:r>
              <a:rPr lang="en">
                <a:highlight>
                  <a:srgbClr val="FFFFFF"/>
                </a:highlight>
              </a:rPr>
              <a:t>署移动支付业务合作协议,标志着中国移动支付标准基本确定为13.56MHz标准</a:t>
            </a:r>
            <a:endParaRPr>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f668115a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668115a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 in the middle attack :in the original data flow, data will send directly from client end to the server and an process all fucntions, but man in the middle will intercept the chain, the mid man is the stop of the tramsiation  from user to server. In this attacked process, all information can be read,or can be modified.This type of attack is </a:t>
            </a:r>
            <a:r>
              <a:rPr lang="en"/>
              <a:t>often</a:t>
            </a:r>
            <a:r>
              <a:rPr lang="en"/>
              <a:t> seen in Fake Wifi hotspot.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Finsihing: attackers disguise themselves as banks or </a:t>
            </a:r>
            <a:r>
              <a:rPr lang="en"/>
              <a:t>finance</a:t>
            </a:r>
            <a:r>
              <a:rPr lang="en"/>
              <a:t> institution, they will send you email or link to gain your personal information. In Cashless payment , </a:t>
            </a:r>
            <a:r>
              <a:rPr lang="en"/>
              <a:t>attackers will send you a fake  QR code, then waiting for you to insert your bank account and password.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Malware attack: malware will be installed in to users device. Virus is a type of Malware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Encription algothm crack: It is difficult, but it is possible. Some of cryptology algorithm has been deciphered. In cashless payment, server end will create public key and private key via </a:t>
            </a:r>
            <a:r>
              <a:rPr lang="en" sz="1150">
                <a:solidFill>
                  <a:srgbClr val="222222"/>
                </a:solidFill>
                <a:highlight>
                  <a:schemeClr val="lt1"/>
                </a:highlight>
              </a:rPr>
              <a:t>Public-key cryptographic algorithm. The pubilic key will be sent to client, then client end will create a random Symmetric-key. And then exchange with the encrypted public key. This process will lower the security. Keys will be leaked for either side is cracked.  </a:t>
            </a:r>
            <a:endParaRPr sz="1150">
              <a:solidFill>
                <a:srgbClr val="222222"/>
              </a:solidFill>
              <a:highlight>
                <a:schemeClr val="lt1"/>
              </a:highlight>
            </a:endParaRPr>
          </a:p>
          <a:p>
            <a:pPr indent="0" lvl="0" marL="0" rtl="0" algn="l">
              <a:spcBef>
                <a:spcPts val="0"/>
              </a:spcBef>
              <a:spcAft>
                <a:spcPts val="0"/>
              </a:spcAft>
              <a:buNone/>
            </a:pPr>
            <a:r>
              <a:rPr lang="en" sz="1150">
                <a:solidFill>
                  <a:srgbClr val="222222"/>
                </a:solidFill>
                <a:highlight>
                  <a:schemeClr val="lt1"/>
                </a:highlight>
              </a:rPr>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f668115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f668115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222222"/>
                </a:solidFill>
                <a:highlight>
                  <a:schemeClr val="lt1"/>
                </a:highlight>
              </a:rPr>
              <a:t>Symmetric-key algorithm encryption and deciperment use the same key, this algorithm is easy and fast.but the key management is complex. The key management decide how safe is your informatoin. </a:t>
            </a:r>
            <a:endParaRPr sz="1150">
              <a:solidFill>
                <a:srgbClr val="222222"/>
              </a:solidFill>
              <a:highlight>
                <a:schemeClr val="lt1"/>
              </a:highlight>
            </a:endParaRPr>
          </a:p>
          <a:p>
            <a:pPr indent="0" lvl="0" marL="0" rtl="0" algn="l">
              <a:lnSpc>
                <a:spcPct val="115000"/>
              </a:lnSpc>
              <a:spcBef>
                <a:spcPts val="1600"/>
              </a:spcBef>
              <a:spcAft>
                <a:spcPts val="1600"/>
              </a:spcAft>
              <a:buNone/>
            </a:pPr>
            <a:r>
              <a:rPr lang="en" sz="1150">
                <a:solidFill>
                  <a:srgbClr val="222222"/>
                </a:solidFill>
                <a:highlight>
                  <a:schemeClr val="lt1"/>
                </a:highlight>
              </a:rPr>
              <a:t>Pubilc key cryptology has public and private key, this algorithm is low and complex, but more safer and flexible.. </a:t>
            </a:r>
            <a:endParaRPr sz="1150">
              <a:solidFill>
                <a:srgbClr val="222222"/>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f79606ebd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f79606ebd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up secrity device, set up key base, and maange the initial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Store the </a:t>
            </a:r>
            <a:r>
              <a:rPr lang="en"/>
              <a:t>exclusive </a:t>
            </a:r>
            <a:r>
              <a:rPr lang="en" sz="1000">
                <a:solidFill>
                  <a:srgbClr val="3E3E3E"/>
                </a:solidFill>
                <a:latin typeface="Verdana"/>
                <a:ea typeface="Verdana"/>
                <a:cs typeface="Verdana"/>
                <a:sym typeface="Verdana"/>
              </a:rPr>
              <a:t>serial number ID and initial Key.</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Create </a:t>
            </a:r>
            <a:r>
              <a:rPr lang="en" sz="1000">
                <a:solidFill>
                  <a:srgbClr val="3E3E3E"/>
                </a:solidFill>
                <a:latin typeface="Verdana"/>
                <a:ea typeface="Verdana"/>
                <a:cs typeface="Verdana"/>
                <a:sym typeface="Verdana"/>
              </a:rPr>
              <a:t>random</a:t>
            </a:r>
            <a:r>
              <a:rPr lang="en" sz="1000">
                <a:solidFill>
                  <a:srgbClr val="3E3E3E"/>
                </a:solidFill>
                <a:latin typeface="Verdana"/>
                <a:ea typeface="Verdana"/>
                <a:cs typeface="Verdana"/>
                <a:sym typeface="Verdana"/>
              </a:rPr>
              <a:t> Seed key.</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Create an cryptology </a:t>
            </a:r>
            <a:r>
              <a:rPr lang="en" sz="1000">
                <a:solidFill>
                  <a:srgbClr val="3E3E3E"/>
                </a:solidFill>
                <a:latin typeface="Verdana"/>
                <a:ea typeface="Verdana"/>
                <a:cs typeface="Verdana"/>
                <a:sym typeface="Verdana"/>
              </a:rPr>
              <a:t>algorithm</a:t>
            </a:r>
            <a:r>
              <a:rPr lang="en" sz="1000">
                <a:solidFill>
                  <a:srgbClr val="3E3E3E"/>
                </a:solidFill>
                <a:latin typeface="Verdana"/>
                <a:ea typeface="Verdana"/>
                <a:cs typeface="Verdana"/>
                <a:sym typeface="Verdana"/>
              </a:rPr>
              <a:t> for basing on seed key and initial key</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Encrypt</a:t>
            </a:r>
            <a:r>
              <a:rPr lang="en" sz="1000">
                <a:solidFill>
                  <a:srgbClr val="3E3E3E"/>
                </a:solidFill>
                <a:latin typeface="Verdana"/>
                <a:ea typeface="Verdana"/>
                <a:cs typeface="Verdana"/>
                <a:sym typeface="Verdana"/>
              </a:rPr>
              <a:t> and </a:t>
            </a:r>
            <a:r>
              <a:rPr lang="en" sz="1000">
                <a:solidFill>
                  <a:srgbClr val="3E3E3E"/>
                </a:solidFill>
                <a:latin typeface="Verdana"/>
                <a:ea typeface="Verdana"/>
                <a:cs typeface="Verdana"/>
                <a:sym typeface="Verdana"/>
              </a:rPr>
              <a:t>decipher</a:t>
            </a:r>
            <a:r>
              <a:rPr lang="en" sz="1000">
                <a:solidFill>
                  <a:srgbClr val="3E3E3E"/>
                </a:solidFill>
                <a:latin typeface="Verdana"/>
                <a:ea typeface="Verdana"/>
                <a:cs typeface="Verdana"/>
                <a:sym typeface="Verdana"/>
              </a:rPr>
              <a:t>.</a:t>
            </a:r>
            <a:endParaRPr sz="1000">
              <a:solidFill>
                <a:srgbClr val="3E3E3E"/>
              </a:solidFill>
              <a:latin typeface="Verdana"/>
              <a:ea typeface="Verdana"/>
              <a:cs typeface="Verdana"/>
              <a:sym typeface="Verdana"/>
            </a:endParaRPr>
          </a:p>
          <a:p>
            <a:pPr indent="0" lvl="0" marL="0" rtl="0" algn="l">
              <a:spcBef>
                <a:spcPts val="0"/>
              </a:spcBef>
              <a:spcAft>
                <a:spcPts val="0"/>
              </a:spcAft>
              <a:buNone/>
            </a:pPr>
            <a:r>
              <a:t/>
            </a:r>
            <a:endParaRPr sz="1000">
              <a:solidFill>
                <a:srgbClr val="3E3E3E"/>
              </a:solidFill>
              <a:latin typeface="Verdana"/>
              <a:ea typeface="Verdana"/>
              <a:cs typeface="Verdana"/>
              <a:sym typeface="Verdana"/>
            </a:endParaRPr>
          </a:p>
          <a:p>
            <a:pPr indent="0" lvl="0" marL="0" rtl="0" algn="l">
              <a:spcBef>
                <a:spcPts val="0"/>
              </a:spcBef>
              <a:spcAft>
                <a:spcPts val="0"/>
              </a:spcAft>
              <a:buNone/>
            </a:pPr>
            <a:r>
              <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Securit payment client SDK is is developed by the 3rd-party payment platform. It will encrypt data and communicate with the payment server. </a:t>
            </a:r>
            <a:endParaRPr sz="1000">
              <a:solidFill>
                <a:srgbClr val="3E3E3E"/>
              </a:solidFill>
              <a:latin typeface="Verdana"/>
              <a:ea typeface="Verdana"/>
              <a:cs typeface="Verdana"/>
              <a:sym typeface="Verdana"/>
            </a:endParaRPr>
          </a:p>
          <a:p>
            <a:pPr indent="0" lvl="0" marL="0" rtl="0" algn="l">
              <a:spcBef>
                <a:spcPts val="0"/>
              </a:spcBef>
              <a:spcAft>
                <a:spcPts val="0"/>
              </a:spcAft>
              <a:buNone/>
            </a:pPr>
            <a:r>
              <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SecrityPayment Client SDK get the serial ID  A. this ID is </a:t>
            </a:r>
            <a:r>
              <a:rPr lang="en" sz="1000">
                <a:solidFill>
                  <a:srgbClr val="3E3E3E"/>
                </a:solidFill>
                <a:latin typeface="Verdana"/>
                <a:ea typeface="Verdana"/>
                <a:cs typeface="Verdana"/>
                <a:sym typeface="Verdana"/>
              </a:rPr>
              <a:t>unmodifiable, it is the only thine will recognize the sercity device</a:t>
            </a:r>
            <a:r>
              <a:rPr lang="en" sz="1000">
                <a:solidFill>
                  <a:srgbClr val="3E3E3E"/>
                </a:solidFill>
                <a:latin typeface="Verdana"/>
                <a:ea typeface="Verdana"/>
                <a:cs typeface="Verdana"/>
                <a:sym typeface="Verdana"/>
              </a:rPr>
              <a:t>.</a:t>
            </a:r>
            <a:endParaRPr sz="1000">
              <a:solidFill>
                <a:srgbClr val="3E3E3E"/>
              </a:solidFill>
              <a:latin typeface="Verdana"/>
              <a:ea typeface="Verdana"/>
              <a:cs typeface="Verdana"/>
              <a:sym typeface="Verdana"/>
            </a:endParaRPr>
          </a:p>
          <a:p>
            <a:pPr indent="0" lvl="0" marL="0" rtl="0" algn="l">
              <a:spcBef>
                <a:spcPts val="0"/>
              </a:spcBef>
              <a:spcAft>
                <a:spcPts val="0"/>
              </a:spcAft>
              <a:buNone/>
            </a:pPr>
            <a:r>
              <a:rPr lang="en" sz="1000">
                <a:solidFill>
                  <a:srgbClr val="3E3E3E"/>
                </a:solidFill>
                <a:latin typeface="Verdana"/>
                <a:ea typeface="Verdana"/>
                <a:cs typeface="Verdana"/>
                <a:sym typeface="Verdana"/>
              </a:rPr>
              <a:t>Then Serity payment client SDK will ask to renew secuity key, when the device recieve the apply, will releace a radom seed key RA, and using the alogoritm to </a:t>
            </a:r>
            <a:r>
              <a:rPr lang="en" sz="1000">
                <a:solidFill>
                  <a:srgbClr val="3E3E3E"/>
                </a:solidFill>
                <a:latin typeface="Verdana"/>
                <a:ea typeface="Verdana"/>
                <a:cs typeface="Verdana"/>
                <a:sym typeface="Verdana"/>
              </a:rPr>
              <a:t>calculate the seed key RA and initial key SA to get the final key, as the key for SM4. Meanwile the Seed key will be returned to seceriy payment client SDK.  When the SDK get seedkey RA, the RA will be send to payment server with serial ID. the server will check the key base and find the device initial SA. then send the SA with seedKey RA to security device B, After colulation, and B will get the security Key. if the Keys from A and B are the same, </a:t>
            </a:r>
            <a:r>
              <a:rPr lang="en" sz="1000">
                <a:solidFill>
                  <a:srgbClr val="3E3E3E"/>
                </a:solidFill>
                <a:latin typeface="Verdana"/>
                <a:ea typeface="Verdana"/>
                <a:cs typeface="Verdana"/>
                <a:sym typeface="Verdana"/>
              </a:rPr>
              <a:t> the communication will be achived udner the protection of SM4.</a:t>
            </a:r>
            <a:endParaRPr sz="1000">
              <a:solidFill>
                <a:srgbClr val="3E3E3E"/>
              </a:solidFill>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f5cffbc8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f5cffbc8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f5cffbc8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f5cffbc8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Briefly define again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f5cffbc8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f5cffbc8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79606eb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79606eb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f5cffbc8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f5cffbc8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f5cffbc8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f5cffbc8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f5cffbc8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f5cffbc8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f79606e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f79606e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f79606eb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f79606eb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f79606eb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f79606eb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f79606eb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f79606eb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f79606eb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f79606eb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5e1d48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f5e1d48d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f5e1d48d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f5e1d48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hyperlink" Target="https://walkthechat.com/author/wpwalkthecha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jpg"/><Relationship Id="rId6"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congress.gov/bill/116th-congress/house-bill/2013/text?q=%7B%22search%22%3A%22The+Information+Transparency+and+Personal+Data+Control+Act%22%7D&amp;r=1&amp;s=1" TargetMode="External"/><Relationship Id="rId4" Type="http://schemas.openxmlformats.org/officeDocument/2006/relationships/hyperlink" Target="https://www.congress.gov/bill/116th-congress/senate-bill/847/text?q=%7B%22search%22%3A%22The+Commercial+Facial+Recognition+Privacy+Act%22%7D" TargetMode="External"/><Relationship Id="rId5" Type="http://schemas.openxmlformats.org/officeDocument/2006/relationships/hyperlink" Target="https://www.congress.gov/bill/116th-congress/senate-bill/748/text?q=%7B%22search%22%3A%5B%22s.+748%22%5D%7D&amp;r=1&amp;s=6" TargetMode="External"/><Relationship Id="rId6" Type="http://schemas.openxmlformats.org/officeDocument/2006/relationships/hyperlink" Target="https://www.congress.gov/bill/116th-congress/senate-bill/583/text?q=%7B%22search%22%3A%5B%22%E2%80%A2%5CtThe+Digital+Accountability+and+Transparency+to+Advance+Privacy+Act%22%5D%7D&amp;r=1&amp;s=3" TargetMode="External"/><Relationship Id="rId7" Type="http://schemas.openxmlformats.org/officeDocument/2006/relationships/hyperlink" Target="https://www.congress.gov/bill/116th-congress/senate-bill/142/text?q=%7B%22search%22%3A%5B%22%E2%80%A2%5CtThe+American+Data+Dissemination+Act%22%5D%7D&amp;r=1&amp;s=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igiday.com/media/wtf-california-consumer-privacy-act/" TargetMode="External"/><Relationship Id="rId4" Type="http://schemas.openxmlformats.org/officeDocument/2006/relationships/hyperlink" Target="https://digiday.com/media/wtf-california-consumer-privacy-act/" TargetMode="External"/><Relationship Id="rId5" Type="http://schemas.openxmlformats.org/officeDocument/2006/relationships/hyperlink" Target="https://digiday.com/media/wtf-california-consumer-privacy-act/" TargetMode="External"/><Relationship Id="rId6"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igiday.com/media/wtf-california-consumer-privacy-act/" TargetMode="External"/><Relationship Id="rId4" Type="http://schemas.openxmlformats.org/officeDocument/2006/relationships/hyperlink" Target="https://digiday.com/media/wtf-california-consumer-privacy-ac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Privacy: Policies and Current Events CONTINUED...</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rgbClr val="000000"/>
                </a:solidFill>
                <a:latin typeface="Roboto"/>
                <a:ea typeface="Roboto"/>
                <a:cs typeface="Roboto"/>
                <a:sym typeface="Roboto"/>
              </a:rPr>
              <a:t>Presented By: Tenzing R, He W, Jiacheng Z.</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2" title="Zhao Shenji has a WeChat code to encourage people in Beijing to give him handouts."/>
          <p:cNvPicPr preferRelativeResize="0"/>
          <p:nvPr/>
        </p:nvPicPr>
        <p:blipFill>
          <a:blip r:embed="rId3">
            <a:alphaModFix/>
          </a:blip>
          <a:stretch>
            <a:fillRect/>
          </a:stretch>
        </p:blipFill>
        <p:spPr>
          <a:xfrm>
            <a:off x="6093925" y="853638"/>
            <a:ext cx="2324225" cy="3486325"/>
          </a:xfrm>
          <a:prstGeom prst="rect">
            <a:avLst/>
          </a:prstGeom>
          <a:noFill/>
          <a:ln>
            <a:noFill/>
          </a:ln>
        </p:spPr>
      </p:pic>
      <p:pic>
        <p:nvPicPr>
          <p:cNvPr descr="Related image" id="148" name="Google Shape;148;p22"/>
          <p:cNvPicPr preferRelativeResize="0"/>
          <p:nvPr/>
        </p:nvPicPr>
        <p:blipFill>
          <a:blip r:embed="rId4">
            <a:alphaModFix/>
          </a:blip>
          <a:stretch>
            <a:fillRect/>
          </a:stretch>
        </p:blipFill>
        <p:spPr>
          <a:xfrm>
            <a:off x="275225" y="1141725"/>
            <a:ext cx="5539324" cy="311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3"/>
          <p:cNvPicPr preferRelativeResize="0"/>
          <p:nvPr/>
        </p:nvPicPr>
        <p:blipFill>
          <a:blip r:embed="rId3">
            <a:alphaModFix/>
          </a:blip>
          <a:stretch>
            <a:fillRect/>
          </a:stretch>
        </p:blipFill>
        <p:spPr>
          <a:xfrm>
            <a:off x="729450" y="1987825"/>
            <a:ext cx="2407076" cy="2964900"/>
          </a:xfrm>
          <a:prstGeom prst="rect">
            <a:avLst/>
          </a:prstGeom>
          <a:noFill/>
          <a:ln>
            <a:noFill/>
          </a:ln>
        </p:spPr>
      </p:pic>
      <p:pic>
        <p:nvPicPr>
          <p:cNvPr id="156" name="Google Shape;156;p23"/>
          <p:cNvPicPr preferRelativeResize="0"/>
          <p:nvPr/>
        </p:nvPicPr>
        <p:blipFill>
          <a:blip r:embed="rId4">
            <a:alphaModFix/>
          </a:blip>
          <a:stretch>
            <a:fillRect/>
          </a:stretch>
        </p:blipFill>
        <p:spPr>
          <a:xfrm>
            <a:off x="3368451" y="2078875"/>
            <a:ext cx="2407076" cy="2964892"/>
          </a:xfrm>
          <a:prstGeom prst="rect">
            <a:avLst/>
          </a:prstGeom>
          <a:noFill/>
          <a:ln>
            <a:noFill/>
          </a:ln>
        </p:spPr>
      </p:pic>
      <p:sp>
        <p:nvSpPr>
          <p:cNvPr id="157" name="Google Shape;157;p23"/>
          <p:cNvSpPr txBox="1"/>
          <p:nvPr/>
        </p:nvSpPr>
        <p:spPr>
          <a:xfrm>
            <a:off x="6248900" y="4146775"/>
            <a:ext cx="1409400" cy="593400"/>
          </a:xfrm>
          <a:prstGeom prst="rect">
            <a:avLst/>
          </a:prstGeom>
          <a:noFill/>
          <a:ln>
            <a:noFill/>
          </a:ln>
        </p:spPr>
        <p:txBody>
          <a:bodyPr anchorCtr="0" anchor="t" bIns="91425" lIns="91425" spcFirstLastPara="1" rIns="91425" wrap="square" tIns="91425">
            <a:noAutofit/>
          </a:bodyPr>
          <a:lstStyle/>
          <a:p>
            <a:pPr indent="0" lvl="0" marL="0" rtl="0" algn="ctr">
              <a:lnSpc>
                <a:spcPct val="107700"/>
              </a:lnSpc>
              <a:spcBef>
                <a:spcPts val="400"/>
              </a:spcBef>
              <a:spcAft>
                <a:spcPts val="0"/>
              </a:spcAft>
              <a:buNone/>
            </a:pPr>
            <a:r>
              <a:rPr b="1" lang="en" sz="800">
                <a:highlight>
                  <a:srgbClr val="FFFFFF"/>
                </a:highlight>
              </a:rPr>
              <a:t>The Cashless Society Has Arrived— Only It’s in China</a:t>
            </a:r>
            <a:r>
              <a:rPr i="1" lang="en" sz="800">
                <a:highlight>
                  <a:srgbClr val="FFFFFF"/>
                </a:highlight>
              </a:rPr>
              <a:t>By</a:t>
            </a:r>
            <a:r>
              <a:rPr lang="en" sz="800">
                <a:highlight>
                  <a:srgbClr val="FFFFFF"/>
                </a:highlight>
              </a:rPr>
              <a:t> </a:t>
            </a:r>
            <a:r>
              <a:rPr i="1" lang="en" sz="800">
                <a:highlight>
                  <a:srgbClr val="FFFFFF"/>
                </a:highlight>
              </a:rPr>
              <a:t>Alyssa Abkowitz</a:t>
            </a:r>
            <a:endParaRPr i="1" sz="800">
              <a:highlight>
                <a:srgbClr val="FFFFFF"/>
              </a:highlight>
            </a:endParaRPr>
          </a:p>
          <a:p>
            <a:pPr indent="0" lvl="0" marL="0" rtl="0" algn="l">
              <a:lnSpc>
                <a:spcPct val="115000"/>
              </a:lnSpc>
              <a:spcBef>
                <a:spcPts val="0"/>
              </a:spcBef>
              <a:spcAft>
                <a:spcPts val="0"/>
              </a:spcAft>
              <a:buNone/>
            </a:pPr>
            <a:r>
              <a:rPr lang="en" sz="800">
                <a:highlight>
                  <a:srgbClr val="FFFFFF"/>
                </a:highlight>
              </a:rPr>
              <a:t>January 4, 2018</a:t>
            </a:r>
            <a:endParaRPr sz="800">
              <a:highlight>
                <a:srgbClr val="FFFFFF"/>
              </a:highlight>
            </a:endParaRPr>
          </a:p>
          <a:p>
            <a:pPr indent="0" lvl="0" marL="0" rtl="0" algn="ctr">
              <a:lnSpc>
                <a:spcPct val="107700"/>
              </a:lnSpc>
              <a:spcBef>
                <a:spcPts val="400"/>
              </a:spcBef>
              <a:spcAft>
                <a:spcPts val="0"/>
              </a:spcAft>
              <a:buNone/>
            </a:pPr>
            <a:r>
              <a:t/>
            </a:r>
            <a:endParaRPr b="1" sz="800">
              <a:highlight>
                <a:srgbClr val="FFFFFF"/>
              </a:highlight>
            </a:endParaRPr>
          </a:p>
          <a:p>
            <a:pPr indent="0" lvl="0" marL="0" rtl="0" algn="l">
              <a:spcBef>
                <a:spcPts val="0"/>
              </a:spcBef>
              <a:spcAft>
                <a:spcPts val="0"/>
              </a:spcAft>
              <a:buNone/>
            </a:pPr>
            <a:r>
              <a:t/>
            </a:r>
            <a:endParaRPr sz="800">
              <a:highlight>
                <a:srgbClr val="000000"/>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a:p>
            <a:pPr indent="0" lvl="0" marL="0" rtl="0" algn="l">
              <a:spcBef>
                <a:spcPts val="0"/>
              </a:spcBef>
              <a:spcAft>
                <a:spcPts val="0"/>
              </a:spcAft>
              <a:buNone/>
            </a:pPr>
            <a:r>
              <a:t/>
            </a:r>
            <a:endParaRPr/>
          </a:p>
        </p:txBody>
      </p:sp>
      <p:pic>
        <p:nvPicPr>
          <p:cNvPr id="163" name="Google Shape;163;p24"/>
          <p:cNvPicPr preferRelativeResize="0"/>
          <p:nvPr/>
        </p:nvPicPr>
        <p:blipFill>
          <a:blip r:embed="rId3">
            <a:alphaModFix/>
          </a:blip>
          <a:stretch>
            <a:fillRect/>
          </a:stretch>
        </p:blipFill>
        <p:spPr>
          <a:xfrm>
            <a:off x="566325" y="1755337"/>
            <a:ext cx="4684074" cy="3295525"/>
          </a:xfrm>
          <a:prstGeom prst="rect">
            <a:avLst/>
          </a:prstGeom>
          <a:noFill/>
          <a:ln>
            <a:noFill/>
          </a:ln>
        </p:spPr>
      </p:pic>
      <p:sp>
        <p:nvSpPr>
          <p:cNvPr id="164" name="Google Shape;16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5" name="Google Shape;165;p24"/>
          <p:cNvSpPr txBox="1"/>
          <p:nvPr/>
        </p:nvSpPr>
        <p:spPr>
          <a:xfrm>
            <a:off x="5586300" y="4628075"/>
            <a:ext cx="2711700" cy="254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800">
                <a:solidFill>
                  <a:srgbClr val="272727"/>
                </a:solidFill>
                <a:latin typeface="Lato"/>
                <a:ea typeface="Lato"/>
                <a:cs typeface="Lato"/>
                <a:sym typeface="Lato"/>
              </a:rPr>
              <a:t>WeChat impact report 2018: all the latest WeChat data 。</a:t>
            </a:r>
            <a:r>
              <a:rPr lang="en" sz="800" u="sng">
                <a:solidFill>
                  <a:srgbClr val="0088CC"/>
                </a:solidFill>
                <a:hlinkClick r:id="rId4"/>
              </a:rPr>
              <a:t>THOMAS GRAZIANI</a:t>
            </a:r>
            <a:r>
              <a:rPr lang="en" sz="800">
                <a:solidFill>
                  <a:srgbClr val="848484"/>
                </a:solidFill>
              </a:rPr>
              <a:t> JULY 4, 2018</a:t>
            </a:r>
            <a:endParaRPr sz="800">
              <a:solidFill>
                <a:srgbClr val="848484"/>
              </a:solidFill>
            </a:endParaRPr>
          </a:p>
          <a:p>
            <a:pPr indent="0" lvl="0" marL="0" rtl="0" algn="l">
              <a:spcBef>
                <a:spcPts val="0"/>
              </a:spcBef>
              <a:spcAft>
                <a:spcPts val="0"/>
              </a:spcAft>
              <a:buNone/>
            </a:pPr>
            <a:r>
              <a:t/>
            </a:r>
            <a:endParaRPr sz="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a:p>
            <a:pPr indent="0" lvl="0" marL="0" rtl="0" algn="l">
              <a:spcBef>
                <a:spcPts val="0"/>
              </a:spcBef>
              <a:spcAft>
                <a:spcPts val="0"/>
              </a:spcAft>
              <a:buNone/>
            </a:pPr>
            <a:r>
              <a:t/>
            </a:r>
            <a:endParaRPr/>
          </a:p>
        </p:txBody>
      </p:sp>
      <p:sp>
        <p:nvSpPr>
          <p:cNvPr id="171" name="Google Shape;17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5 </a:t>
            </a:r>
            <a:r>
              <a:rPr b="1" lang="en">
                <a:solidFill>
                  <a:srgbClr val="000000"/>
                </a:solidFill>
              </a:rPr>
              <a:t>TECHs</a:t>
            </a:r>
            <a:endParaRPr b="1">
              <a:solidFill>
                <a:srgbClr val="000000"/>
              </a:solidFill>
            </a:endParaRPr>
          </a:p>
          <a:p>
            <a:pPr indent="-304800" lvl="0" marL="457200" rtl="0" algn="l">
              <a:spcBef>
                <a:spcPts val="160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dual interface CPU card (13.56MHz) </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SIM Pass(13.56MHz) 、</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RFID-SIM (2.4GHz) 、</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NFC(13.56MHz) 、</a:t>
            </a:r>
            <a:endParaRPr sz="1200">
              <a:solidFill>
                <a:srgbClr val="333333"/>
              </a:solidFill>
              <a:highlight>
                <a:srgbClr val="FFFFFF"/>
              </a:highlight>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en" sz="1200">
                <a:solidFill>
                  <a:srgbClr val="333333"/>
                </a:solidFill>
                <a:highlight>
                  <a:srgbClr val="FFFFFF"/>
                </a:highlight>
                <a:latin typeface="Arial"/>
                <a:ea typeface="Arial"/>
                <a:cs typeface="Arial"/>
                <a:sym typeface="Arial"/>
              </a:rPr>
              <a:t>Smart SIM Card</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rPr lang="en" sz="800">
                <a:solidFill>
                  <a:srgbClr val="000000"/>
                </a:solidFill>
                <a:highlight>
                  <a:srgbClr val="FFFFFF"/>
                </a:highlight>
                <a:latin typeface="Arial"/>
                <a:ea typeface="Arial"/>
                <a:cs typeface="Arial"/>
                <a:sym typeface="Arial"/>
              </a:rPr>
              <a:t>                                                                                                                               邱宜干.我国移动支付发展的瓶颈问题探讨[J].中国集体经济,2019(16):27-28.</a:t>
            </a:r>
            <a:endParaRPr sz="8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a:p>
            <a:pPr indent="0" lvl="0" marL="0" rtl="0" algn="l">
              <a:spcBef>
                <a:spcPts val="0"/>
              </a:spcBef>
              <a:spcAft>
                <a:spcPts val="0"/>
              </a:spcAft>
              <a:buNone/>
            </a:pPr>
            <a:r>
              <a:t/>
            </a:r>
            <a:endParaRPr/>
          </a:p>
        </p:txBody>
      </p:sp>
      <p:sp>
        <p:nvSpPr>
          <p:cNvPr id="177" name="Google Shape;177;p26"/>
          <p:cNvSpPr txBox="1"/>
          <p:nvPr>
            <p:ph idx="1" type="body"/>
          </p:nvPr>
        </p:nvSpPr>
        <p:spPr>
          <a:xfrm>
            <a:off x="676200" y="21001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Roboto"/>
              <a:buChar char="●"/>
            </a:pPr>
            <a:r>
              <a:rPr lang="en" sz="1400">
                <a:solidFill>
                  <a:srgbClr val="222222"/>
                </a:solidFill>
                <a:highlight>
                  <a:srgbClr val="FFFFFF"/>
                </a:highlight>
                <a:latin typeface="Roboto"/>
                <a:ea typeface="Roboto"/>
                <a:cs typeface="Roboto"/>
                <a:sym typeface="Roboto"/>
              </a:rPr>
              <a:t>Man-in-the-middle attack</a:t>
            </a:r>
            <a:endParaRPr sz="1400">
              <a:solidFill>
                <a:srgbClr val="000000"/>
              </a:solidFill>
              <a:highlight>
                <a:srgbClr val="FFFFFF"/>
              </a:highlight>
              <a:latin typeface="Roboto"/>
              <a:ea typeface="Roboto"/>
              <a:cs typeface="Roboto"/>
              <a:sym typeface="Roboto"/>
            </a:endParaRPr>
          </a:p>
          <a:p>
            <a:pPr indent="-317500" lvl="0" marL="457200" rtl="0" algn="l">
              <a:spcBef>
                <a:spcPts val="0"/>
              </a:spcBef>
              <a:spcAft>
                <a:spcPts val="0"/>
              </a:spcAft>
              <a:buClr>
                <a:srgbClr val="222222"/>
              </a:buClr>
              <a:buSzPts val="1400"/>
              <a:buFont typeface="Roboto"/>
              <a:buChar char="●"/>
            </a:pPr>
            <a:r>
              <a:rPr lang="en" sz="1400">
                <a:solidFill>
                  <a:srgbClr val="222222"/>
                </a:solidFill>
                <a:highlight>
                  <a:srgbClr val="FFFFFF"/>
                </a:highlight>
                <a:latin typeface="Roboto"/>
                <a:ea typeface="Roboto"/>
                <a:cs typeface="Roboto"/>
                <a:sym typeface="Roboto"/>
              </a:rPr>
              <a:t>Phishing</a:t>
            </a:r>
            <a:endParaRPr sz="1400">
              <a:solidFill>
                <a:srgbClr val="222222"/>
              </a:solidFill>
              <a:highlight>
                <a:srgbClr val="FFFFFF"/>
              </a:highlight>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Malware attack</a:t>
            </a:r>
            <a:endParaRPr sz="1400">
              <a:solidFill>
                <a:srgbClr val="000000"/>
              </a:solidFill>
              <a:highlight>
                <a:srgbClr val="FFFFFF"/>
              </a:highlight>
              <a:latin typeface="Roboto"/>
              <a:ea typeface="Roboto"/>
              <a:cs typeface="Roboto"/>
              <a:sym typeface="Roboto"/>
            </a:endParaRPr>
          </a:p>
          <a:p>
            <a:pPr indent="-317500" lvl="0" marL="457200" marR="38100" rtl="0" algn="l">
              <a:lnSpc>
                <a:spcPct val="122727"/>
              </a:lnSpc>
              <a:spcBef>
                <a:spcPts val="0"/>
              </a:spcBef>
              <a:spcAft>
                <a:spcPts val="0"/>
              </a:spcAft>
              <a:buClr>
                <a:srgbClr val="000000"/>
              </a:buClr>
              <a:buSzPts val="1400"/>
              <a:buFont typeface="Roboto"/>
              <a:buChar char="●"/>
            </a:pPr>
            <a:r>
              <a:rPr lang="en" sz="1400">
                <a:solidFill>
                  <a:srgbClr val="222222"/>
                </a:solidFill>
                <a:highlight>
                  <a:srgbClr val="FFFFFF"/>
                </a:highlight>
                <a:latin typeface="Arial"/>
                <a:ea typeface="Arial"/>
                <a:cs typeface="Arial"/>
                <a:sym typeface="Arial"/>
              </a:rPr>
              <a:t>Encryption algorithm crack</a:t>
            </a:r>
            <a:endParaRPr sz="1100">
              <a:solidFill>
                <a:srgbClr val="000000"/>
              </a:solidFill>
              <a:highlight>
                <a:srgbClr val="FFFFFF"/>
              </a:highlight>
              <a:latin typeface="Roboto"/>
              <a:ea typeface="Roboto"/>
              <a:cs typeface="Roboto"/>
              <a:sym typeface="Roboto"/>
            </a:endParaRPr>
          </a:p>
        </p:txBody>
      </p:sp>
      <p:sp>
        <p:nvSpPr>
          <p:cNvPr id="178" name="Google Shape;178;p26"/>
          <p:cNvSpPr txBox="1"/>
          <p:nvPr/>
        </p:nvSpPr>
        <p:spPr>
          <a:xfrm>
            <a:off x="1852925" y="4110550"/>
            <a:ext cx="40572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骆培培. 国密算法在移动支付中的应用研究[D].郑州大学,2017.</a:t>
            </a:r>
            <a:endParaRPr>
              <a:latin typeface="Lato"/>
              <a:ea typeface="Lato"/>
              <a:cs typeface="Lato"/>
              <a:sym typeface="Lato"/>
            </a:endParaRPr>
          </a:p>
        </p:txBody>
      </p:sp>
      <p:pic>
        <p:nvPicPr>
          <p:cNvPr descr="Image result for man in the middle attack" id="179" name="Google Shape;179;p26"/>
          <p:cNvPicPr preferRelativeResize="0"/>
          <p:nvPr/>
        </p:nvPicPr>
        <p:blipFill>
          <a:blip r:embed="rId3">
            <a:alphaModFix/>
          </a:blip>
          <a:stretch>
            <a:fillRect/>
          </a:stretch>
        </p:blipFill>
        <p:spPr>
          <a:xfrm>
            <a:off x="4102700" y="1943325"/>
            <a:ext cx="4538774" cy="2077750"/>
          </a:xfrm>
          <a:prstGeom prst="rect">
            <a:avLst/>
          </a:prstGeom>
          <a:noFill/>
          <a:ln>
            <a:noFill/>
          </a:ln>
        </p:spPr>
      </p:pic>
      <p:pic>
        <p:nvPicPr>
          <p:cNvPr id="180" name="Google Shape;180;p26"/>
          <p:cNvPicPr preferRelativeResize="0"/>
          <p:nvPr/>
        </p:nvPicPr>
        <p:blipFill>
          <a:blip r:embed="rId4">
            <a:alphaModFix/>
          </a:blip>
          <a:stretch>
            <a:fillRect/>
          </a:stretch>
        </p:blipFill>
        <p:spPr>
          <a:xfrm>
            <a:off x="4410900" y="1547100"/>
            <a:ext cx="3175000" cy="2387600"/>
          </a:xfrm>
          <a:prstGeom prst="rect">
            <a:avLst/>
          </a:prstGeom>
          <a:noFill/>
          <a:ln>
            <a:noFill/>
          </a:ln>
        </p:spPr>
      </p:pic>
      <p:pic>
        <p:nvPicPr>
          <p:cNvPr descr="Image result for phishing" id="181" name="Google Shape;181;p26"/>
          <p:cNvPicPr preferRelativeResize="0"/>
          <p:nvPr/>
        </p:nvPicPr>
        <p:blipFill>
          <a:blip r:embed="rId5">
            <a:alphaModFix/>
          </a:blip>
          <a:stretch>
            <a:fillRect/>
          </a:stretch>
        </p:blipFill>
        <p:spPr>
          <a:xfrm>
            <a:off x="5200875" y="2172575"/>
            <a:ext cx="2000250" cy="1619250"/>
          </a:xfrm>
          <a:prstGeom prst="rect">
            <a:avLst/>
          </a:prstGeom>
          <a:noFill/>
          <a:ln>
            <a:noFill/>
          </a:ln>
        </p:spPr>
      </p:pic>
      <p:pic>
        <p:nvPicPr>
          <p:cNvPr descr="Image result for malware attack" id="182" name="Google Shape;182;p26"/>
          <p:cNvPicPr preferRelativeResize="0"/>
          <p:nvPr/>
        </p:nvPicPr>
        <p:blipFill>
          <a:blip r:embed="rId6">
            <a:alphaModFix/>
          </a:blip>
          <a:stretch>
            <a:fillRect/>
          </a:stretch>
        </p:blipFill>
        <p:spPr>
          <a:xfrm>
            <a:off x="4985575" y="2172575"/>
            <a:ext cx="2600325" cy="176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9"/>
                                        </p:tgtEl>
                                      </p:cBhvr>
                                    </p:animEffect>
                                    <p:set>
                                      <p:cBhvr>
                                        <p:cTn dur="1" fill="hold">
                                          <p:stCondLst>
                                            <p:cond delay="0"/>
                                          </p:stCondLst>
                                        </p:cTn>
                                        <p:tgtEl>
                                          <p:spTgt spid="1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1"/>
                                        </p:tgtEl>
                                      </p:cBhvr>
                                    </p:animEffect>
                                    <p:set>
                                      <p:cBhvr>
                                        <p:cTn dur="1" fill="hold">
                                          <p:stCondLst>
                                            <p:cond delay="0"/>
                                          </p:stCondLst>
                                        </p:cTn>
                                        <p:tgtEl>
                                          <p:spTgt spid="1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2"/>
                                        </p:tgtEl>
                                      </p:cBhvr>
                                    </p:animEffect>
                                    <p:set>
                                      <p:cBhvr>
                                        <p:cTn dur="1" fill="hold">
                                          <p:stCondLst>
                                            <p:cond delay="0"/>
                                          </p:stCondLst>
                                        </p:cTn>
                                        <p:tgtEl>
                                          <p:spTgt spid="1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p:txBody>
      </p:sp>
      <p:sp>
        <p:nvSpPr>
          <p:cNvPr id="188" name="Google Shape;188;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222"/>
              </a:buClr>
              <a:buSzPts val="1150"/>
              <a:buFont typeface="Arial"/>
              <a:buChar char="●"/>
            </a:pPr>
            <a:r>
              <a:rPr lang="en" sz="1150">
                <a:solidFill>
                  <a:srgbClr val="222222"/>
                </a:solidFill>
                <a:highlight>
                  <a:srgbClr val="FFFFFF"/>
                </a:highlight>
                <a:latin typeface="Arial"/>
                <a:ea typeface="Arial"/>
                <a:cs typeface="Arial"/>
                <a:sym typeface="Arial"/>
              </a:rPr>
              <a:t>Symmetric-key algorithm</a:t>
            </a:r>
            <a:endParaRPr sz="1150">
              <a:solidFill>
                <a:srgbClr val="222222"/>
              </a:solidFill>
              <a:highlight>
                <a:srgbClr val="FFFFFF"/>
              </a:highlight>
              <a:latin typeface="Arial"/>
              <a:ea typeface="Arial"/>
              <a:cs typeface="Arial"/>
              <a:sym typeface="Arial"/>
            </a:endParaRPr>
          </a:p>
          <a:p>
            <a:pPr indent="-301625" lvl="0" marL="457200" rtl="0" algn="l">
              <a:spcBef>
                <a:spcPts val="0"/>
              </a:spcBef>
              <a:spcAft>
                <a:spcPts val="0"/>
              </a:spcAft>
              <a:buClr>
                <a:srgbClr val="222222"/>
              </a:buClr>
              <a:buSzPts val="1150"/>
              <a:buFont typeface="Arial"/>
              <a:buChar char="●"/>
            </a:pPr>
            <a:r>
              <a:rPr lang="en" sz="1150">
                <a:solidFill>
                  <a:srgbClr val="222222"/>
                </a:solidFill>
                <a:highlight>
                  <a:srgbClr val="FFFFFF"/>
                </a:highlight>
                <a:latin typeface="Arial"/>
                <a:ea typeface="Arial"/>
                <a:cs typeface="Arial"/>
                <a:sym typeface="Arial"/>
              </a:rPr>
              <a:t>Public-key cryptography</a:t>
            </a:r>
            <a:endParaRPr sz="1150">
              <a:solidFill>
                <a:srgbClr val="222222"/>
              </a:solidFill>
              <a:highlight>
                <a:srgbClr val="FFFFFF"/>
              </a:highlight>
              <a:latin typeface="Arial"/>
              <a:ea typeface="Arial"/>
              <a:cs typeface="Arial"/>
              <a:sym typeface="Arial"/>
            </a:endParaRPr>
          </a:p>
          <a:p>
            <a:pPr indent="-301625" lvl="0" marL="457200" rtl="0" algn="l">
              <a:spcBef>
                <a:spcPts val="0"/>
              </a:spcBef>
              <a:spcAft>
                <a:spcPts val="0"/>
              </a:spcAft>
              <a:buClr>
                <a:srgbClr val="222222"/>
              </a:buClr>
              <a:buSzPts val="1150"/>
              <a:buFont typeface="Arial"/>
              <a:buChar char="●"/>
            </a:pPr>
            <a:r>
              <a:rPr lang="en" sz="1150">
                <a:solidFill>
                  <a:srgbClr val="222222"/>
                </a:solidFill>
                <a:highlight>
                  <a:srgbClr val="FFFFFF"/>
                </a:highlight>
                <a:latin typeface="Arial"/>
                <a:ea typeface="Arial"/>
                <a:cs typeface="Arial"/>
                <a:sym typeface="Arial"/>
              </a:rPr>
              <a:t>Hashing algorithm</a:t>
            </a:r>
            <a:endParaRPr sz="115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1150">
              <a:solidFill>
                <a:srgbClr val="222222"/>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Cashless Pay &amp; WeChat Pay</a:t>
            </a:r>
            <a:endParaRPr/>
          </a:p>
          <a:p>
            <a:pPr indent="0" lvl="0" marL="0" rtl="0" algn="l">
              <a:spcBef>
                <a:spcPts val="0"/>
              </a:spcBef>
              <a:spcAft>
                <a:spcPts val="0"/>
              </a:spcAft>
              <a:buNone/>
            </a:pPr>
            <a:r>
              <a:t/>
            </a:r>
            <a:endParaRPr/>
          </a:p>
        </p:txBody>
      </p:sp>
      <p:sp>
        <p:nvSpPr>
          <p:cNvPr id="194" name="Google Shape;194;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28"/>
          <p:cNvPicPr preferRelativeResize="0"/>
          <p:nvPr/>
        </p:nvPicPr>
        <p:blipFill>
          <a:blip r:embed="rId3">
            <a:alphaModFix/>
          </a:blip>
          <a:stretch>
            <a:fillRect/>
          </a:stretch>
        </p:blipFill>
        <p:spPr>
          <a:xfrm>
            <a:off x="1305650" y="650773"/>
            <a:ext cx="6536300" cy="4250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Data Privacy Policies Continued...</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of Concepts from Last Time</a:t>
            </a:r>
            <a:endParaRPr/>
          </a:p>
        </p:txBody>
      </p:sp>
      <p:sp>
        <p:nvSpPr>
          <p:cNvPr id="206" name="Google Shape;206;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Right To Be Forgotten: </a:t>
            </a:r>
            <a:endParaRPr sz="1400"/>
          </a:p>
          <a:p>
            <a:pPr indent="0" lvl="0" marL="0" rtl="0" algn="l">
              <a:spcBef>
                <a:spcPts val="1600"/>
              </a:spcBef>
              <a:spcAft>
                <a:spcPts val="0"/>
              </a:spcAft>
              <a:buNone/>
            </a:pPr>
            <a:r>
              <a:rPr lang="en" sz="1400">
                <a:highlight>
                  <a:schemeClr val="lt1"/>
                </a:highlight>
              </a:rPr>
              <a:t>"The right to silence on past events in life that are no longer occurring."</a:t>
            </a:r>
            <a:endParaRPr sz="1400">
              <a:highlight>
                <a:schemeClr val="lt1"/>
              </a:highlight>
            </a:endParaRPr>
          </a:p>
          <a:p>
            <a:pPr indent="-317500" lvl="1" marL="914400" rtl="0" algn="l">
              <a:spcBef>
                <a:spcPts val="1600"/>
              </a:spcBef>
              <a:spcAft>
                <a:spcPts val="0"/>
              </a:spcAft>
              <a:buClr>
                <a:schemeClr val="accent1"/>
              </a:buClr>
              <a:buSzPts val="1400"/>
              <a:buChar char="○"/>
            </a:pPr>
            <a:r>
              <a:rPr lang="en" sz="1400">
                <a:highlight>
                  <a:schemeClr val="lt1"/>
                </a:highlight>
              </a:rPr>
              <a:t>Example: Asking to have a photo taken down</a:t>
            </a:r>
            <a:endParaRPr sz="1400">
              <a:highlight>
                <a:schemeClr val="lt1"/>
              </a:highlight>
            </a:endParaRPr>
          </a:p>
          <a:p>
            <a:pPr indent="0" lvl="0" marL="0" rtl="0" algn="l">
              <a:spcBef>
                <a:spcPts val="1600"/>
              </a:spcBef>
              <a:spcAft>
                <a:spcPts val="0"/>
              </a:spcAft>
              <a:buNone/>
            </a:pPr>
            <a:r>
              <a:rPr lang="en" sz="1400">
                <a:highlight>
                  <a:schemeClr val="lt1"/>
                </a:highlight>
              </a:rPr>
              <a:t>GDPR:</a:t>
            </a:r>
            <a:endParaRPr sz="1400">
              <a:highlight>
                <a:schemeClr val="lt1"/>
              </a:highlight>
            </a:endParaRPr>
          </a:p>
          <a:p>
            <a:pPr indent="0" lvl="0" marL="0" rtl="0" algn="l">
              <a:spcBef>
                <a:spcPts val="1600"/>
              </a:spcBef>
              <a:spcAft>
                <a:spcPts val="1600"/>
              </a:spcAft>
              <a:buNone/>
            </a:pPr>
            <a:r>
              <a:rPr lang="en" sz="1400">
                <a:highlight>
                  <a:schemeClr val="lt1"/>
                </a:highlight>
              </a:rPr>
              <a:t> </a:t>
            </a:r>
            <a:r>
              <a:rPr lang="en" sz="1400">
                <a:highlight>
                  <a:schemeClr val="lt1"/>
                </a:highlight>
              </a:rPr>
              <a:t>“A legal framework that sets guidelines for the collection and processing of personal information from individuals who live in the European Union (EU).”</a:t>
            </a:r>
            <a:endParaRPr sz="1400">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Legislations Introduced In 2019 </a:t>
            </a:r>
            <a:endParaRPr/>
          </a:p>
        </p:txBody>
      </p:sp>
      <p:sp>
        <p:nvSpPr>
          <p:cNvPr id="212" name="Google Shape;212;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3"/>
              </a:rPr>
              <a:t>The Information Transparency and Personal Data Control Act</a:t>
            </a:r>
            <a:endParaRPr sz="1800"/>
          </a:p>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4"/>
              </a:rPr>
              <a:t>The Commercial Facial Recognition Privacy Act</a:t>
            </a:r>
            <a:endParaRPr sz="1800"/>
          </a:p>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5"/>
              </a:rPr>
              <a:t>An update to the Children's Online Privacy Protection Act (COPPA) of 1998</a:t>
            </a:r>
            <a:endParaRPr sz="1800"/>
          </a:p>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6"/>
              </a:rPr>
              <a:t>The Digital Accountability and Transparency to Advance Privacy Act</a:t>
            </a:r>
            <a:endParaRPr sz="1800"/>
          </a:p>
          <a:p>
            <a:pPr indent="-342900" lvl="0" marL="457200" rtl="0" algn="l">
              <a:spcBef>
                <a:spcPts val="0"/>
              </a:spcBef>
              <a:spcAft>
                <a:spcPts val="0"/>
              </a:spcAft>
              <a:buClr>
                <a:schemeClr val="accent1"/>
              </a:buClr>
              <a:buSzPts val="1800"/>
              <a:buChar char="●"/>
            </a:pPr>
            <a:r>
              <a:rPr lang="en" sz="1800">
                <a:highlight>
                  <a:srgbClr val="FFFFFF"/>
                </a:highlight>
                <a:uFill>
                  <a:noFill/>
                </a:uFill>
                <a:hlinkClick r:id="rId7"/>
              </a:rPr>
              <a:t>The American Data Dissemination Act</a:t>
            </a:r>
            <a:endParaRPr sz="18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Data protection in data privacy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3000">
                <a:solidFill>
                  <a:srgbClr val="000000"/>
                </a:solidFill>
                <a:uFill>
                  <a:noFill/>
                </a:uFill>
                <a:hlinkClick r:id="rId3"/>
              </a:rPr>
              <a:t>California Consumer Privacy Act </a:t>
            </a:r>
            <a:r>
              <a:rPr lang="en" sz="3000">
                <a:solidFill>
                  <a:srgbClr val="000000"/>
                </a:solidFill>
                <a:highlight>
                  <a:srgbClr val="FFFFFF"/>
                </a:highlight>
                <a:uFill>
                  <a:noFill/>
                </a:uFill>
                <a:hlinkClick r:id="rId4"/>
              </a:rPr>
              <a:t>(CCPA)</a:t>
            </a:r>
            <a:endParaRPr sz="3000">
              <a:solidFill>
                <a:srgbClr val="000000"/>
              </a:solidFill>
              <a:uFill>
                <a:noFill/>
              </a:uFill>
              <a:hlinkClick r:id="rId5"/>
            </a:endParaRPr>
          </a:p>
          <a:p>
            <a:pPr indent="0" lvl="0" marL="0" rtl="0" algn="l">
              <a:spcBef>
                <a:spcPts val="0"/>
              </a:spcBef>
              <a:spcAft>
                <a:spcPts val="0"/>
              </a:spcAft>
              <a:buNone/>
            </a:pPr>
            <a:r>
              <a:t/>
            </a:r>
            <a:endParaRPr>
              <a:solidFill>
                <a:srgbClr val="000000"/>
              </a:solidFill>
            </a:endParaRPr>
          </a:p>
        </p:txBody>
      </p:sp>
      <p:sp>
        <p:nvSpPr>
          <p:cNvPr id="218" name="Google Shape;21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First state to pass a law on data privacy</a:t>
            </a:r>
            <a:endParaRPr sz="1800"/>
          </a:p>
          <a:p>
            <a:pPr indent="0" lvl="0" marL="0" rtl="0" algn="l">
              <a:spcBef>
                <a:spcPts val="1600"/>
              </a:spcBef>
              <a:spcAft>
                <a:spcPts val="0"/>
              </a:spcAft>
              <a:buNone/>
            </a:pPr>
            <a:r>
              <a:rPr lang="en" sz="1800"/>
              <a:t>Signed into Law on June 28, 2018</a:t>
            </a:r>
            <a:endParaRPr sz="1800"/>
          </a:p>
          <a:p>
            <a:pPr indent="0" lvl="0" marL="0" rtl="0" algn="l">
              <a:spcBef>
                <a:spcPts val="1600"/>
              </a:spcBef>
              <a:spcAft>
                <a:spcPts val="0"/>
              </a:spcAft>
              <a:buNone/>
            </a:pPr>
            <a:r>
              <a:rPr lang="en" sz="1800">
                <a:highlight>
                  <a:srgbClr val="FFFFFF"/>
                </a:highlight>
              </a:rPr>
              <a:t>CCPA becomes effective on January 1, 2020</a:t>
            </a:r>
            <a:endParaRPr sz="1800">
              <a:highlight>
                <a:srgbClr val="FFFFFF"/>
              </a:highlight>
            </a:endParaRPr>
          </a:p>
          <a:p>
            <a:pPr indent="0" lvl="0" marL="0" rtl="0" algn="l">
              <a:spcBef>
                <a:spcPts val="1600"/>
              </a:spcBef>
              <a:spcAft>
                <a:spcPts val="0"/>
              </a:spcAft>
              <a:buNone/>
            </a:pPr>
            <a:r>
              <a:rPr lang="en" sz="1800">
                <a:highlight>
                  <a:srgbClr val="FFFFFF"/>
                </a:highlight>
              </a:rPr>
              <a:t>So what exactly is it?</a:t>
            </a:r>
            <a:endParaRPr sz="1800">
              <a:highlight>
                <a:srgbClr val="FFFFFF"/>
              </a:highlight>
            </a:endParaRPr>
          </a:p>
          <a:p>
            <a:pPr indent="0" lvl="0" marL="0" rtl="0" algn="l">
              <a:spcBef>
                <a:spcPts val="1600"/>
              </a:spcBef>
              <a:spcAft>
                <a:spcPts val="1600"/>
              </a:spcAft>
              <a:buNone/>
            </a:pPr>
            <a:r>
              <a:t/>
            </a:r>
            <a:endParaRPr sz="1050">
              <a:solidFill>
                <a:srgbClr val="222222"/>
              </a:solidFill>
              <a:highlight>
                <a:srgbClr val="FFFFFF"/>
              </a:highlight>
              <a:latin typeface="Arial"/>
              <a:ea typeface="Arial"/>
              <a:cs typeface="Arial"/>
              <a:sym typeface="Arial"/>
            </a:endParaRPr>
          </a:p>
        </p:txBody>
      </p:sp>
      <p:pic>
        <p:nvPicPr>
          <p:cNvPr id="219" name="Google Shape;219;p32"/>
          <p:cNvPicPr preferRelativeResize="0"/>
          <p:nvPr/>
        </p:nvPicPr>
        <p:blipFill>
          <a:blip r:embed="rId6">
            <a:alphaModFix/>
          </a:blip>
          <a:stretch>
            <a:fillRect/>
          </a:stretch>
        </p:blipFill>
        <p:spPr>
          <a:xfrm>
            <a:off x="5337100" y="2160900"/>
            <a:ext cx="3343734" cy="222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3000">
                <a:solidFill>
                  <a:srgbClr val="000000"/>
                </a:solidFill>
                <a:uFill>
                  <a:noFill/>
                </a:uFill>
                <a:hlinkClick r:id="rId3"/>
              </a:rPr>
              <a:t>California Consumer Privacy Act </a:t>
            </a:r>
            <a:r>
              <a:rPr lang="en" sz="3000">
                <a:solidFill>
                  <a:srgbClr val="000000"/>
                </a:solidFill>
                <a:highlight>
                  <a:srgbClr val="FFFFFF"/>
                </a:highlight>
                <a:uFill>
                  <a:noFill/>
                </a:uFill>
                <a:hlinkClick r:id="rId4"/>
              </a:rPr>
              <a:t>(CCPA)</a:t>
            </a:r>
            <a:endParaRPr/>
          </a:p>
        </p:txBody>
      </p:sp>
      <p:sp>
        <p:nvSpPr>
          <p:cNvPr id="225" name="Google Shape;225;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Issues:</a:t>
            </a:r>
            <a:endParaRPr sz="1800"/>
          </a:p>
          <a:p>
            <a:pPr indent="-342900" lvl="0" marL="457200" rtl="0" algn="l">
              <a:spcBef>
                <a:spcPts val="1600"/>
              </a:spcBef>
              <a:spcAft>
                <a:spcPts val="0"/>
              </a:spcAft>
              <a:buSzPts val="1800"/>
              <a:buChar char="●"/>
            </a:pPr>
            <a:r>
              <a:rPr lang="en" sz="1800"/>
              <a:t>Doesn’t affect everyone</a:t>
            </a:r>
            <a:endParaRPr sz="1800"/>
          </a:p>
          <a:p>
            <a:pPr indent="-342900" lvl="0" marL="457200" rtl="0" algn="l">
              <a:spcBef>
                <a:spcPts val="0"/>
              </a:spcBef>
              <a:spcAft>
                <a:spcPts val="0"/>
              </a:spcAft>
              <a:buSzPts val="1800"/>
              <a:buChar char="●"/>
            </a:pPr>
            <a:r>
              <a:rPr lang="en" sz="1800"/>
              <a:t>Unlike GDPR, the act does not protect from data collecting</a:t>
            </a:r>
            <a:endParaRPr sz="1800"/>
          </a:p>
          <a:p>
            <a:pPr indent="-342900" lvl="0" marL="457200" rtl="0" algn="l">
              <a:spcBef>
                <a:spcPts val="0"/>
              </a:spcBef>
              <a:spcAft>
                <a:spcPts val="0"/>
              </a:spcAft>
              <a:buSzPts val="1800"/>
              <a:buChar char="●"/>
            </a:pPr>
            <a:r>
              <a:rPr lang="en" sz="1800"/>
              <a:t>Wouldn’t require companies to get people’s permission to collect their information in the first place.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Any </a:t>
            </a:r>
            <a:r>
              <a:rPr lang="en" sz="4800"/>
              <a:t>Questions?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7650" y="1480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Protection</a:t>
            </a:r>
            <a:endParaRPr/>
          </a:p>
        </p:txBody>
      </p:sp>
      <p:sp>
        <p:nvSpPr>
          <p:cNvPr id="98" name="Google Shape;98;p15"/>
          <p:cNvSpPr txBox="1"/>
          <p:nvPr>
            <p:ph idx="1" type="body"/>
          </p:nvPr>
        </p:nvSpPr>
        <p:spPr>
          <a:xfrm>
            <a:off x="727650" y="2243975"/>
            <a:ext cx="7688700" cy="18297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Data protection is more specific.</a:t>
            </a:r>
            <a:endParaRPr/>
          </a:p>
          <a:p>
            <a:pPr indent="0" lvl="0" marL="457200" rtl="0" algn="l">
              <a:lnSpc>
                <a:spcPct val="100000"/>
              </a:lnSpc>
              <a:spcBef>
                <a:spcPts val="1600"/>
              </a:spcBef>
              <a:spcAft>
                <a:spcPts val="0"/>
              </a:spcAft>
              <a:buNone/>
            </a:pPr>
            <a:r>
              <a:t/>
            </a:r>
            <a:endParaRPr/>
          </a:p>
          <a:p>
            <a:pPr indent="-311150" lvl="0" marL="457200" rtl="0" algn="l">
              <a:lnSpc>
                <a:spcPct val="100000"/>
              </a:lnSpc>
              <a:spcBef>
                <a:spcPts val="1600"/>
              </a:spcBef>
              <a:spcAft>
                <a:spcPts val="0"/>
              </a:spcAft>
              <a:buSzPts val="1300"/>
              <a:buChar char="●"/>
            </a:pPr>
            <a:r>
              <a:rPr lang="en"/>
              <a:t>It's concerned with the ways third parties handle the information they hold about us - how it is collected, processed, shared, stored, and used.</a:t>
            </a:r>
            <a:endParaRPr/>
          </a:p>
          <a:p>
            <a:pPr indent="0" lvl="0" marL="457200" rtl="0" algn="l">
              <a:lnSpc>
                <a:spcPct val="100000"/>
              </a:lnSpc>
              <a:spcBef>
                <a:spcPts val="1600"/>
              </a:spcBef>
              <a:spcAft>
                <a:spcPts val="0"/>
              </a:spcAft>
              <a:buNone/>
            </a:pPr>
            <a:r>
              <a:t/>
            </a:r>
            <a:endParaRPr/>
          </a:p>
          <a:p>
            <a:pPr indent="-311150" lvl="0" marL="457200" rtl="0" algn="l">
              <a:lnSpc>
                <a:spcPct val="100000"/>
              </a:lnSpc>
              <a:spcBef>
                <a:spcPts val="1600"/>
              </a:spcBef>
              <a:spcAft>
                <a:spcPts val="0"/>
              </a:spcAft>
              <a:buSzPts val="1300"/>
              <a:buChar char="●"/>
            </a:pPr>
            <a:r>
              <a:rPr lang="en"/>
              <a:t>In other words, privacy is the big picture - and data protection is one corner of it.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Ways </a:t>
            </a:r>
            <a:r>
              <a:rPr lang="en"/>
              <a:t>challenge</a:t>
            </a:r>
            <a:r>
              <a:rPr lang="en"/>
              <a:t> for data protection</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One challenge:  the way companies use our data</a:t>
            </a:r>
            <a:endParaRPr b="1"/>
          </a:p>
          <a:p>
            <a:pPr indent="0" lvl="0" marL="0" rtl="0" algn="l">
              <a:spcBef>
                <a:spcPts val="1600"/>
              </a:spcBef>
              <a:spcAft>
                <a:spcPts val="0"/>
              </a:spcAft>
              <a:buNone/>
            </a:pPr>
            <a:r>
              <a:rPr lang="en"/>
              <a:t>The internet's business model depends on people sharing their personal data in exchange for access to content, services and social media platforms.</a:t>
            </a:r>
            <a:endParaRPr/>
          </a:p>
          <a:p>
            <a:pPr indent="-311150" lvl="0" marL="457200" rtl="0" algn="l">
              <a:spcBef>
                <a:spcPts val="1600"/>
              </a:spcBef>
              <a:spcAft>
                <a:spcPts val="0"/>
              </a:spcAft>
              <a:buSzPts val="1300"/>
              <a:buChar char="●"/>
            </a:pPr>
            <a:r>
              <a:rPr b="1" lang="en"/>
              <a:t>Another challenge: the collection of personal data by governments</a:t>
            </a:r>
            <a:endParaRPr b="1"/>
          </a:p>
          <a:p>
            <a:pPr indent="0" lvl="0" marL="0" rtl="0" algn="l">
              <a:spcBef>
                <a:spcPts val="1600"/>
              </a:spcBef>
              <a:spcAft>
                <a:spcPts val="0"/>
              </a:spcAft>
              <a:buNone/>
            </a:pPr>
            <a:r>
              <a:rPr lang="en"/>
              <a:t>Technological developments now enable governments to monitor our conversations,transactions, and the locations we visit.</a:t>
            </a:r>
            <a:endParaRPr b="1" sz="1100">
              <a:solidFill>
                <a:srgbClr val="000000"/>
              </a:solidFill>
              <a:latin typeface="Arial"/>
              <a:ea typeface="Arial"/>
              <a:cs typeface="Arial"/>
              <a:sym typeface="Arial"/>
            </a:endParaRPr>
          </a:p>
          <a:p>
            <a:pPr indent="0" lvl="0" marL="0" rtl="0" algn="l">
              <a:spcBef>
                <a:spcPts val="1600"/>
              </a:spcBef>
              <a:spcAft>
                <a:spcPts val="0"/>
              </a:spcAft>
              <a:buNone/>
            </a:pPr>
            <a:r>
              <a:rPr lang="en" sz="1000">
                <a:solidFill>
                  <a:srgbClr val="000000"/>
                </a:solidFill>
                <a:latin typeface="Arial"/>
                <a:ea typeface="Arial"/>
                <a:cs typeface="Arial"/>
                <a:sym typeface="Arial"/>
              </a:rPr>
              <a:t>The digital age has created new ways to collect, access, analyse and use data, often across multiple borders and jurisdictions. Unsurprisingly, this poses challenges for data protection</a:t>
            </a:r>
            <a:endParaRPr sz="1000">
              <a:solidFill>
                <a:srgbClr val="000000"/>
              </a:solidFill>
              <a:latin typeface="Arial"/>
              <a:ea typeface="Arial"/>
              <a:cs typeface="Arial"/>
              <a:sym typeface="Arial"/>
            </a:endParaRPr>
          </a:p>
          <a:p>
            <a:pPr indent="0" lvl="0" marL="0" rtl="0" algn="l">
              <a:spcBef>
                <a:spcPts val="1600"/>
              </a:spcBef>
              <a:spcAft>
                <a:spcPts val="0"/>
              </a:spcAft>
              <a:buNone/>
            </a:pPr>
            <a:r>
              <a:t/>
            </a:r>
            <a:endParaRPr b="1"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echanisms </a:t>
            </a:r>
            <a:endParaRPr/>
          </a:p>
        </p:txBody>
      </p:sp>
      <p:sp>
        <p:nvSpPr>
          <p:cNvPr id="110" name="Google Shape;110;p17"/>
          <p:cNvSpPr txBox="1"/>
          <p:nvPr>
            <p:ph idx="1" type="body"/>
          </p:nvPr>
        </p:nvSpPr>
        <p:spPr>
          <a:xfrm>
            <a:off x="729450" y="2078875"/>
            <a:ext cx="7688700" cy="268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International Level:  </a:t>
            </a:r>
            <a:endParaRPr/>
          </a:p>
          <a:p>
            <a:pPr indent="0" lvl="0" marL="0" rtl="0" algn="l">
              <a:spcBef>
                <a:spcPts val="1600"/>
              </a:spcBef>
              <a:spcAft>
                <a:spcPts val="0"/>
              </a:spcAft>
              <a:buNone/>
            </a:pPr>
            <a:r>
              <a:rPr lang="en"/>
              <a:t>Following a UN resolution on the right privacy in the digital age, the Human Rights Council has established a new Special Rapporteur for Privacy. </a:t>
            </a:r>
            <a:r>
              <a:rPr lang="en">
                <a:solidFill>
                  <a:srgbClr val="000000"/>
                </a:solidFill>
              </a:rPr>
              <a:t>Various internet policy forums, like the Internet Governance Forum (IGF),the Council of Europe. </a:t>
            </a:r>
            <a:r>
              <a:rPr lang="en"/>
              <a:t>Contribute to shaping the scope of privacy in the digital age.</a:t>
            </a:r>
            <a:endParaRPr/>
          </a:p>
          <a:p>
            <a:pPr indent="-311150" lvl="0" marL="457200" rtl="0" algn="l">
              <a:spcBef>
                <a:spcPts val="1600"/>
              </a:spcBef>
              <a:spcAft>
                <a:spcPts val="0"/>
              </a:spcAft>
              <a:buSzPts val="1300"/>
              <a:buChar char="●"/>
            </a:pPr>
            <a:r>
              <a:rPr lang="en"/>
              <a:t>Companies: </a:t>
            </a:r>
            <a:endParaRPr/>
          </a:p>
          <a:p>
            <a:pPr indent="0" lvl="0" marL="0" rtl="0" algn="l">
              <a:spcBef>
                <a:spcPts val="1600"/>
              </a:spcBef>
              <a:spcAft>
                <a:spcPts val="0"/>
              </a:spcAft>
              <a:buNone/>
            </a:pPr>
            <a:r>
              <a:rPr lang="en"/>
              <a:t>The decisions of companies can also have a huge impact on data protection and privacy rights.  </a:t>
            </a:r>
            <a:endParaRPr/>
          </a:p>
          <a:p>
            <a:pPr indent="457200" lvl="0" marL="0" rtl="0" algn="l">
              <a:spcBef>
                <a:spcPts val="1600"/>
              </a:spcBef>
              <a:spcAft>
                <a:spcPts val="0"/>
              </a:spcAft>
              <a:buNone/>
            </a:pPr>
            <a:r>
              <a:rPr lang="en" sz="1100"/>
              <a:t>For example, by building end-to-end encryption into their software, as WhatsApp did in early 2016.</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1" name="Google Shape;111;p17"/>
          <p:cNvPicPr preferRelativeResize="0"/>
          <p:nvPr/>
        </p:nvPicPr>
        <p:blipFill>
          <a:blip r:embed="rId3">
            <a:alphaModFix/>
          </a:blip>
          <a:stretch>
            <a:fillRect/>
          </a:stretch>
        </p:blipFill>
        <p:spPr>
          <a:xfrm>
            <a:off x="3998625" y="1264075"/>
            <a:ext cx="1411851" cy="1192974"/>
          </a:xfrm>
          <a:prstGeom prst="rect">
            <a:avLst/>
          </a:prstGeom>
          <a:noFill/>
          <a:ln>
            <a:noFill/>
          </a:ln>
        </p:spPr>
      </p:pic>
      <p:pic>
        <p:nvPicPr>
          <p:cNvPr id="112" name="Google Shape;112;p17"/>
          <p:cNvPicPr preferRelativeResize="0"/>
          <p:nvPr/>
        </p:nvPicPr>
        <p:blipFill>
          <a:blip r:embed="rId4">
            <a:alphaModFix/>
          </a:blip>
          <a:stretch>
            <a:fillRect/>
          </a:stretch>
        </p:blipFill>
        <p:spPr>
          <a:xfrm>
            <a:off x="5410474" y="531125"/>
            <a:ext cx="1682175" cy="1322724"/>
          </a:xfrm>
          <a:prstGeom prst="rect">
            <a:avLst/>
          </a:prstGeom>
          <a:noFill/>
          <a:ln>
            <a:noFill/>
          </a:ln>
        </p:spPr>
      </p:pic>
      <p:pic>
        <p:nvPicPr>
          <p:cNvPr id="113" name="Google Shape;113;p17"/>
          <p:cNvPicPr preferRelativeResize="0"/>
          <p:nvPr/>
        </p:nvPicPr>
        <p:blipFill>
          <a:blip r:embed="rId5">
            <a:alphaModFix/>
          </a:blip>
          <a:stretch>
            <a:fillRect/>
          </a:stretch>
        </p:blipFill>
        <p:spPr>
          <a:xfrm>
            <a:off x="6760575" y="1793297"/>
            <a:ext cx="2507450" cy="778450"/>
          </a:xfrm>
          <a:prstGeom prst="rect">
            <a:avLst/>
          </a:prstGeom>
          <a:noFill/>
          <a:ln>
            <a:noFill/>
          </a:ln>
        </p:spPr>
      </p:pic>
      <p:pic>
        <p:nvPicPr>
          <p:cNvPr id="114" name="Google Shape;114;p17"/>
          <p:cNvPicPr preferRelativeResize="0"/>
          <p:nvPr/>
        </p:nvPicPr>
        <p:blipFill>
          <a:blip r:embed="rId6">
            <a:alphaModFix/>
          </a:blip>
          <a:stretch>
            <a:fillRect/>
          </a:stretch>
        </p:blipFill>
        <p:spPr>
          <a:xfrm>
            <a:off x="7671678" y="3923350"/>
            <a:ext cx="1054042" cy="77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r>
              <a:rPr lang="en"/>
              <a:t>data protection in the real world</a:t>
            </a:r>
            <a:endParaRPr/>
          </a:p>
          <a:p>
            <a:pPr indent="0" lvl="0" marL="0" rtl="0" algn="l">
              <a:spcBef>
                <a:spcPts val="0"/>
              </a:spcBef>
              <a:spcAft>
                <a:spcPts val="0"/>
              </a:spcAft>
              <a:buNone/>
            </a:pPr>
            <a:r>
              <a:t/>
            </a:r>
            <a:endParaRPr/>
          </a:p>
        </p:txBody>
      </p:sp>
      <p:sp>
        <p:nvSpPr>
          <p:cNvPr id="120" name="Google Shape;120;p18"/>
          <p:cNvSpPr txBox="1"/>
          <p:nvPr>
            <p:ph idx="1" type="body"/>
          </p:nvPr>
        </p:nvSpPr>
        <p:spPr>
          <a:xfrm>
            <a:off x="727650" y="22625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Apple vs. FBI case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After the 2016 terrorist attacks in the US city of San Bernardino, the FBI asked apple for the information stored on the iPhone of one of the suspects.</a:t>
            </a:r>
            <a:endParaRPr/>
          </a:p>
          <a:p>
            <a:pPr indent="0" lvl="0" marL="0" rtl="0" algn="l">
              <a:spcBef>
                <a:spcPts val="1600"/>
              </a:spcBef>
              <a:spcAft>
                <a:spcPts val="1600"/>
              </a:spcAft>
              <a:buNone/>
            </a:pPr>
            <a:r>
              <a:t/>
            </a:r>
            <a:endParaRPr/>
          </a:p>
        </p:txBody>
      </p:sp>
      <p:pic>
        <p:nvPicPr>
          <p:cNvPr id="121" name="Google Shape;121;p18"/>
          <p:cNvPicPr preferRelativeResize="0"/>
          <p:nvPr/>
        </p:nvPicPr>
        <p:blipFill>
          <a:blip r:embed="rId3">
            <a:alphaModFix/>
          </a:blip>
          <a:stretch>
            <a:fillRect/>
          </a:stretch>
        </p:blipFill>
        <p:spPr>
          <a:xfrm>
            <a:off x="4873350" y="1951098"/>
            <a:ext cx="2851675" cy="1566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trengthen data protection</a:t>
            </a:r>
            <a:endParaRPr/>
          </a:p>
          <a:p>
            <a:pPr indent="0" lvl="0" marL="0" rtl="0" algn="l">
              <a:spcBef>
                <a:spcPts val="0"/>
              </a:spcBef>
              <a:spcAft>
                <a:spcPts val="0"/>
              </a:spcAft>
              <a:buNone/>
            </a:pPr>
            <a:r>
              <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easy step:  taking digital security measures yourself.</a:t>
            </a:r>
            <a:endParaRPr/>
          </a:p>
          <a:p>
            <a:pPr indent="0" lvl="0" marL="0" rtl="0" algn="l">
              <a:spcBef>
                <a:spcPts val="1600"/>
              </a:spcBef>
              <a:spcAft>
                <a:spcPts val="0"/>
              </a:spcAft>
              <a:buNone/>
            </a:pPr>
            <a:r>
              <a:rPr lang="en"/>
              <a:t>For example, over the last few years, the number of users using adblock software globally has exploded. There is evidence that this is already pushing companies to less invasive advertising practices.</a:t>
            </a:r>
            <a:endParaRPr/>
          </a:p>
          <a:p>
            <a:pPr indent="0" lvl="0" marL="0" rtl="0" algn="l">
              <a:spcBef>
                <a:spcPts val="1600"/>
              </a:spcBef>
              <a:spcAft>
                <a:spcPts val="0"/>
              </a:spcAft>
              <a:buNone/>
            </a:pPr>
            <a:r>
              <a:rPr lang="en"/>
              <a:t>We also need to make sure legislation is keeping up with new technological developments - like the Internet of Things.</a:t>
            </a:r>
            <a:endParaRPr/>
          </a:p>
          <a:p>
            <a:pPr indent="0" lvl="0" marL="0" rtl="0" algn="l">
              <a:spcBef>
                <a:spcPts val="1600"/>
              </a:spcBef>
              <a:spcAft>
                <a:spcPts val="0"/>
              </a:spcAft>
              <a:buNone/>
            </a:pPr>
            <a:r>
              <a:rPr lang="en"/>
              <a:t>When people see how data protection and privacy affects them on a day-to-day basis, they may be more inclined to engage with these concepts.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8" name="Google Shape;128;p19"/>
          <p:cNvPicPr preferRelativeResize="0"/>
          <p:nvPr/>
        </p:nvPicPr>
        <p:blipFill>
          <a:blip r:embed="rId3">
            <a:alphaModFix/>
          </a:blip>
          <a:stretch>
            <a:fillRect/>
          </a:stretch>
        </p:blipFill>
        <p:spPr>
          <a:xfrm>
            <a:off x="6190812" y="1853850"/>
            <a:ext cx="2087363" cy="64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WeChat &amp; Cashless Payment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Wechat</a:t>
            </a:r>
            <a:endParaRPr/>
          </a:p>
        </p:txBody>
      </p:sp>
      <p:sp>
        <p:nvSpPr>
          <p:cNvPr id="139" name="Google Shape;139;p21"/>
          <p:cNvSpPr txBox="1"/>
          <p:nvPr>
            <p:ph idx="1" type="body"/>
          </p:nvPr>
        </p:nvSpPr>
        <p:spPr>
          <a:xfrm>
            <a:off x="727650" y="20932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&amp; Voice &amp; Video Chat</a:t>
            </a:r>
            <a:endParaRPr/>
          </a:p>
          <a:p>
            <a:pPr indent="0" lvl="0" marL="0" rtl="0" algn="l">
              <a:spcBef>
                <a:spcPts val="1600"/>
              </a:spcBef>
              <a:spcAft>
                <a:spcPts val="0"/>
              </a:spcAft>
              <a:buNone/>
            </a:pPr>
            <a:r>
              <a:rPr lang="en"/>
              <a:t>News Feed ( Moments)</a:t>
            </a:r>
            <a:endParaRPr/>
          </a:p>
          <a:p>
            <a:pPr indent="0" lvl="0" marL="0" rtl="0" algn="l">
              <a:spcBef>
                <a:spcPts val="1600"/>
              </a:spcBef>
              <a:spcAft>
                <a:spcPts val="0"/>
              </a:spcAft>
              <a:buNone/>
            </a:pPr>
            <a:r>
              <a:rPr lang="en"/>
              <a:t>Searching </a:t>
            </a:r>
            <a:endParaRPr/>
          </a:p>
          <a:p>
            <a:pPr indent="0" lvl="0" marL="0" rtl="0" algn="l">
              <a:spcBef>
                <a:spcPts val="1600"/>
              </a:spcBef>
              <a:spcAft>
                <a:spcPts val="0"/>
              </a:spcAft>
              <a:buNone/>
            </a:pPr>
            <a:r>
              <a:rPr lang="en"/>
              <a:t>Scan QR Code</a:t>
            </a:r>
            <a:endParaRPr/>
          </a:p>
          <a:p>
            <a:pPr indent="0" lvl="0" marL="0" rtl="0" algn="l">
              <a:spcBef>
                <a:spcPts val="1600"/>
              </a:spcBef>
              <a:spcAft>
                <a:spcPts val="0"/>
              </a:spcAft>
              <a:buNone/>
            </a:pPr>
            <a:r>
              <a:rPr lang="en"/>
              <a:t>E-Wallet &amp; Wechat Pay</a:t>
            </a:r>
            <a:endParaRPr/>
          </a:p>
          <a:p>
            <a:pPr indent="0" lvl="0" marL="0" rtl="0" algn="l">
              <a:spcBef>
                <a:spcPts val="1600"/>
              </a:spcBef>
              <a:spcAft>
                <a:spcPts val="1600"/>
              </a:spcAft>
              <a:buNone/>
            </a:pPr>
            <a:r>
              <a:rPr lang="en"/>
              <a:t>etc…...</a:t>
            </a:r>
            <a:endParaRPr/>
          </a:p>
        </p:txBody>
      </p:sp>
      <p:pic>
        <p:nvPicPr>
          <p:cNvPr descr="Image result for Weixin" id="140" name="Google Shape;140;p21"/>
          <p:cNvPicPr preferRelativeResize="0"/>
          <p:nvPr/>
        </p:nvPicPr>
        <p:blipFill>
          <a:blip r:embed="rId3">
            <a:alphaModFix/>
          </a:blip>
          <a:stretch>
            <a:fillRect/>
          </a:stretch>
        </p:blipFill>
        <p:spPr>
          <a:xfrm>
            <a:off x="4909350" y="1548900"/>
            <a:ext cx="2805425" cy="280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