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5143500" cx="9144000"/>
  <p:notesSz cx="6858000" cy="9144000"/>
  <p:embeddedFontLst>
    <p:embeddedFont>
      <p:font typeface="Raleway"/>
      <p:regular r:id="rId28"/>
      <p:bold r:id="rId29"/>
      <p:italic r:id="rId30"/>
      <p:boldItalic r:id="rId31"/>
    </p:embeddedFont>
    <p:embeddedFont>
      <p:font typeface="Roboto"/>
      <p:regular r:id="rId32"/>
      <p:bold r:id="rId33"/>
      <p:italic r:id="rId34"/>
      <p:boldItalic r:id="rId35"/>
    </p:embeddedFont>
    <p:embeddedFont>
      <p:font typeface="Lato"/>
      <p:regular r:id="rId36"/>
      <p:bold r:id="rId37"/>
      <p:italic r:id="rId38"/>
      <p:boldItalic r:id="rId39"/>
    </p:embeddedFont>
    <p:embeddedFont>
      <p:font typeface="Lora"/>
      <p:regular r:id="rId40"/>
      <p:bold r:id="rId41"/>
      <p:italic r:id="rId42"/>
      <p:boldItalic r:id="rId4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Lora-regular.fntdata"/><Relationship Id="rId20" Type="http://schemas.openxmlformats.org/officeDocument/2006/relationships/slide" Target="slides/slide15.xml"/><Relationship Id="rId42" Type="http://schemas.openxmlformats.org/officeDocument/2006/relationships/font" Target="fonts/Lora-italic.fntdata"/><Relationship Id="rId41" Type="http://schemas.openxmlformats.org/officeDocument/2006/relationships/font" Target="fonts/Lora-bold.fntdata"/><Relationship Id="rId22" Type="http://schemas.openxmlformats.org/officeDocument/2006/relationships/slide" Target="slides/slide17.xml"/><Relationship Id="rId21" Type="http://schemas.openxmlformats.org/officeDocument/2006/relationships/slide" Target="slides/slide16.xml"/><Relationship Id="rId43" Type="http://schemas.openxmlformats.org/officeDocument/2006/relationships/font" Target="fonts/Lora-boldItalic.fntdata"/><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Raleway-regular.fntdata"/><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aleway-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aleway-boldItalic.fntdata"/><Relationship Id="rId30" Type="http://schemas.openxmlformats.org/officeDocument/2006/relationships/font" Target="fonts/Raleway-italic.fntdata"/><Relationship Id="rId11" Type="http://schemas.openxmlformats.org/officeDocument/2006/relationships/slide" Target="slides/slide6.xml"/><Relationship Id="rId33" Type="http://schemas.openxmlformats.org/officeDocument/2006/relationships/font" Target="fonts/Roboto-bold.fntdata"/><Relationship Id="rId10" Type="http://schemas.openxmlformats.org/officeDocument/2006/relationships/slide" Target="slides/slide5.xml"/><Relationship Id="rId32" Type="http://schemas.openxmlformats.org/officeDocument/2006/relationships/font" Target="fonts/Roboto-regular.fntdata"/><Relationship Id="rId13" Type="http://schemas.openxmlformats.org/officeDocument/2006/relationships/slide" Target="slides/slide8.xml"/><Relationship Id="rId35" Type="http://schemas.openxmlformats.org/officeDocument/2006/relationships/font" Target="fonts/Roboto-boldItalic.fntdata"/><Relationship Id="rId12" Type="http://schemas.openxmlformats.org/officeDocument/2006/relationships/slide" Target="slides/slide7.xml"/><Relationship Id="rId34" Type="http://schemas.openxmlformats.org/officeDocument/2006/relationships/font" Target="fonts/Roboto-italic.fntdata"/><Relationship Id="rId15" Type="http://schemas.openxmlformats.org/officeDocument/2006/relationships/slide" Target="slides/slide10.xml"/><Relationship Id="rId37" Type="http://schemas.openxmlformats.org/officeDocument/2006/relationships/font" Target="fonts/Lato-bold.fntdata"/><Relationship Id="rId14" Type="http://schemas.openxmlformats.org/officeDocument/2006/relationships/slide" Target="slides/slide9.xml"/><Relationship Id="rId36" Type="http://schemas.openxmlformats.org/officeDocument/2006/relationships/font" Target="fonts/Lato-regular.fntdata"/><Relationship Id="rId17" Type="http://schemas.openxmlformats.org/officeDocument/2006/relationships/slide" Target="slides/slide12.xml"/><Relationship Id="rId39" Type="http://schemas.openxmlformats.org/officeDocument/2006/relationships/font" Target="fonts/Lato-boldItalic.fntdata"/><Relationship Id="rId16" Type="http://schemas.openxmlformats.org/officeDocument/2006/relationships/slide" Target="slides/slide11.xml"/><Relationship Id="rId38" Type="http://schemas.openxmlformats.org/officeDocument/2006/relationships/font" Target="fonts/Lato-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en.wikipedia.org/wiki/Personal_data" TargetMode="External"/><Relationship Id="rId3" Type="http://schemas.openxmlformats.org/officeDocument/2006/relationships/hyperlink" Target="https://en.wikipedia.org/wiki/California_Consumer_Privacy_Act#cite_note-8" TargetMode="External"/><Relationship Id="rId4" Type="http://schemas.openxmlformats.org/officeDocument/2006/relationships/hyperlink" Target="https://en.wikipedia.org/wiki/California_Consumer_Privacy_Act#cite_note-8" TargetMode="External"/><Relationship Id="rId5" Type="http://schemas.openxmlformats.org/officeDocument/2006/relationships/hyperlink" Target="https://en.wikipedia.org/wiki/Privacy" TargetMode="External"/><Relationship Id="rId6" Type="http://schemas.openxmlformats.org/officeDocument/2006/relationships/hyperlink" Target="https://en.wikipedia.org/wiki/Bill_(law)" TargetMode="External"/><Relationship Id="rId7" Type="http://schemas.openxmlformats.org/officeDocument/2006/relationships/hyperlink" Target="https://en.wikipedia.org/wiki/Privacy" TargetMode="External"/><Relationship Id="rId8" Type="http://schemas.openxmlformats.org/officeDocument/2006/relationships/hyperlink" Target="https://en.wikipedia.org/wiki/Consumer_protection" TargetMode="Externa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Google Shape;142;g5f5e1d48d8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5f5e1d48d8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Google Shape;150;g5f5e1d48d8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5f5e1d48d8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Google Shape;159;g5f5e1d48d8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5f5e1d48d8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Google Shape;167;g5f668115a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5f668115a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highlight>
                  <a:srgbClr val="FFFFFF"/>
                </a:highlight>
              </a:rPr>
              <a:t> 我国移动支付的方式主要是采用手机号与银行卡绑定的方式, 当前手机技术限制, 信息发送为明码plain code发送, 没有加密功能, 都是通过公网来传输, 手机号码、密码等重要的信息很容易就会被截取。</a:t>
            </a:r>
            <a:endParaRPr>
              <a:highlight>
                <a:srgbClr val="FFFFFF"/>
              </a:highlight>
            </a:endParaRPr>
          </a:p>
          <a:p>
            <a:pPr indent="0" lvl="0" marL="0" rtl="0" algn="l">
              <a:spcBef>
                <a:spcPts val="0"/>
              </a:spcBef>
              <a:spcAft>
                <a:spcPts val="0"/>
              </a:spcAft>
              <a:buNone/>
            </a:pPr>
            <a:r>
              <a:t/>
            </a:r>
            <a:endParaRPr>
              <a:highlight>
                <a:srgbClr val="FFFFFF"/>
              </a:highlight>
            </a:endParaRPr>
          </a:p>
          <a:p>
            <a:pPr indent="0" lvl="0" marL="0" rtl="0" algn="l">
              <a:spcBef>
                <a:spcPts val="0"/>
              </a:spcBef>
              <a:spcAft>
                <a:spcPts val="0"/>
              </a:spcAft>
              <a:buNone/>
            </a:pPr>
            <a:r>
              <a:rPr lang="en">
                <a:highlight>
                  <a:srgbClr val="FFFFFF"/>
                </a:highlight>
              </a:rPr>
              <a:t>2012年6月21日, 中国移动</a:t>
            </a:r>
            <a:r>
              <a:rPr lang="en">
                <a:highlight>
                  <a:srgbClr val="FFFFFF"/>
                </a:highlight>
                <a:latin typeface="Roboto"/>
                <a:ea typeface="Roboto"/>
                <a:cs typeface="Roboto"/>
                <a:sym typeface="Roboto"/>
              </a:rPr>
              <a:t>China Mobile</a:t>
            </a:r>
            <a:r>
              <a:rPr lang="en">
                <a:highlight>
                  <a:srgbClr val="FFFFFF"/>
                </a:highlight>
              </a:rPr>
              <a:t>与中国银联签</a:t>
            </a:r>
            <a:r>
              <a:rPr lang="en">
                <a:highlight>
                  <a:srgbClr val="FFFFFF"/>
                </a:highlight>
                <a:latin typeface="Roboto"/>
                <a:ea typeface="Roboto"/>
                <a:cs typeface="Roboto"/>
                <a:sym typeface="Roboto"/>
              </a:rPr>
              <a:t>UnionPay</a:t>
            </a:r>
            <a:r>
              <a:rPr lang="en">
                <a:highlight>
                  <a:srgbClr val="FFFFFF"/>
                </a:highlight>
              </a:rPr>
              <a:t>署移动支付业务合作协议,标志着中国移动支付标准基本确定为13.56MHz标准</a:t>
            </a:r>
            <a:endParaRPr>
              <a:highlight>
                <a:srgbClr val="FFFFFF"/>
              </a:highlight>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Google Shape;173;g5f668115a6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5f668115a6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Man in the middle attack :in the original data flow, data will send directly from client end to the server and an process all fucntions, but man in the middle will intercept the chain, the mid man is the stop of the tramsiation  from user to server. In this attacked process, all information can be read,or can be modified.This type of attack is </a:t>
            </a:r>
            <a:r>
              <a:rPr lang="en"/>
              <a:t>often</a:t>
            </a:r>
            <a:r>
              <a:rPr lang="en"/>
              <a:t> seen in Fake Wifi hotspot.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Finsihing: attackers disguise themselves as banks or </a:t>
            </a:r>
            <a:r>
              <a:rPr lang="en"/>
              <a:t>finance</a:t>
            </a:r>
            <a:r>
              <a:rPr lang="en"/>
              <a:t> institution, they will send you email or link to gain your personal information. In Cashless payment , </a:t>
            </a:r>
            <a:r>
              <a:rPr lang="en"/>
              <a:t>attackers will send you a fake  QR code, then waiting for you to insert your bank account and password.</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Malware attack: malware will be installed in to users device. Virus is a type of Malware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Encription algothm crack: It is difficult, but it is possible. Some of cryptology algorithm has been deciphered. In cashless payment, server end will create public key and private key via </a:t>
            </a:r>
            <a:r>
              <a:rPr lang="en" sz="1150">
                <a:solidFill>
                  <a:srgbClr val="222222"/>
                </a:solidFill>
                <a:highlight>
                  <a:schemeClr val="lt1"/>
                </a:highlight>
              </a:rPr>
              <a:t>Public-key cryptographic algorithm. The pubilic key will be sent to client, then client end will create a random Symmetric-key. And then exchange with the encrypted public key. This process will lower the security. Keys will be leaked for either side is cracked.  </a:t>
            </a:r>
            <a:endParaRPr sz="1150">
              <a:solidFill>
                <a:srgbClr val="222222"/>
              </a:solidFill>
              <a:highlight>
                <a:schemeClr val="lt1"/>
              </a:highlight>
            </a:endParaRPr>
          </a:p>
          <a:p>
            <a:pPr indent="0" lvl="0" marL="0" rtl="0" algn="l">
              <a:spcBef>
                <a:spcPts val="0"/>
              </a:spcBef>
              <a:spcAft>
                <a:spcPts val="0"/>
              </a:spcAft>
              <a:buNone/>
            </a:pPr>
            <a:r>
              <a:rPr lang="en" sz="1150">
                <a:solidFill>
                  <a:srgbClr val="222222"/>
                </a:solidFill>
                <a:highlight>
                  <a:schemeClr val="lt1"/>
                </a:highlight>
              </a:rPr>
              <a:t>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Google Shape;184;g5f668115a6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5f668115a6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150">
                <a:solidFill>
                  <a:srgbClr val="222222"/>
                </a:solidFill>
                <a:highlight>
                  <a:schemeClr val="lt1"/>
                </a:highlight>
              </a:rPr>
              <a:t>Symmetric-key algorithm encryption and deciperment use the same key, this algorithm is easy and fast.but the key management is complex. The key management decide how safe is your informatoin. </a:t>
            </a:r>
            <a:endParaRPr sz="1150">
              <a:solidFill>
                <a:srgbClr val="222222"/>
              </a:solidFill>
              <a:highlight>
                <a:schemeClr val="lt1"/>
              </a:highlight>
            </a:endParaRPr>
          </a:p>
          <a:p>
            <a:pPr indent="0" lvl="0" marL="0" rtl="0" algn="l">
              <a:lnSpc>
                <a:spcPct val="115000"/>
              </a:lnSpc>
              <a:spcBef>
                <a:spcPts val="1600"/>
              </a:spcBef>
              <a:spcAft>
                <a:spcPts val="1600"/>
              </a:spcAft>
              <a:buNone/>
            </a:pPr>
            <a:r>
              <a:rPr lang="en" sz="1150">
                <a:solidFill>
                  <a:srgbClr val="222222"/>
                </a:solidFill>
                <a:highlight>
                  <a:schemeClr val="lt1"/>
                </a:highlight>
              </a:rPr>
              <a:t>Pubilc key cryptology has public and private key, this algorithm is low and complex, but more safer and flexible.. </a:t>
            </a:r>
            <a:endParaRPr sz="1150">
              <a:solidFill>
                <a:srgbClr val="222222"/>
              </a:solidFill>
              <a:highlight>
                <a:schemeClr val="lt1"/>
              </a:highlight>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9" name="Shape 189"/>
        <p:cNvGrpSpPr/>
        <p:nvPr/>
      </p:nvGrpSpPr>
      <p:grpSpPr>
        <a:xfrm>
          <a:off x="0" y="0"/>
          <a:ext cx="0" cy="0"/>
          <a:chOff x="0" y="0"/>
          <a:chExt cx="0" cy="0"/>
        </a:xfrm>
      </p:grpSpPr>
      <p:sp>
        <p:nvSpPr>
          <p:cNvPr id="190" name="Google Shape;190;g5f5cffbc8a_0_2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5f5cffbc8a_0_2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Build up secrity device, set up key base, and maange the initial key</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sz="1050">
                <a:solidFill>
                  <a:srgbClr val="222222"/>
                </a:solidFill>
                <a:highlight>
                  <a:srgbClr val="FFFFFF"/>
                </a:highlight>
                <a:latin typeface="Roboto"/>
                <a:ea typeface="Roboto"/>
                <a:cs typeface="Roboto"/>
                <a:sym typeface="Roboto"/>
              </a:rPr>
              <a:t>SM4 is a block cipher used in the Chinese National Standard for Wireless LAN WAPI.</a:t>
            </a:r>
            <a:endParaRPr sz="1050">
              <a:solidFill>
                <a:srgbClr val="222222"/>
              </a:solidFill>
              <a:highlight>
                <a:srgbClr val="FFFFFF"/>
              </a:highlight>
              <a:latin typeface="Roboto"/>
              <a:ea typeface="Roboto"/>
              <a:cs typeface="Roboto"/>
              <a:sym typeface="Roboto"/>
            </a:endParaRPr>
          </a:p>
          <a:p>
            <a:pPr indent="0" lvl="0" marL="0" rtl="0" algn="l">
              <a:spcBef>
                <a:spcPts val="0"/>
              </a:spcBef>
              <a:spcAft>
                <a:spcPts val="0"/>
              </a:spcAft>
              <a:buNone/>
            </a:pPr>
            <a:r>
              <a:t/>
            </a:r>
            <a:endParaRPr sz="1050">
              <a:solidFill>
                <a:srgbClr val="222222"/>
              </a:solidFill>
              <a:highlight>
                <a:srgbClr val="FFFFFF"/>
              </a:highlight>
              <a:latin typeface="Roboto"/>
              <a:ea typeface="Roboto"/>
              <a:cs typeface="Roboto"/>
              <a:sym typeface="Roboto"/>
            </a:endParaRPr>
          </a:p>
          <a:p>
            <a:pPr indent="0" lvl="0" marL="0" rtl="0" algn="l">
              <a:spcBef>
                <a:spcPts val="0"/>
              </a:spcBef>
              <a:spcAft>
                <a:spcPts val="0"/>
              </a:spcAft>
              <a:buNone/>
            </a:pPr>
            <a:r>
              <a:t/>
            </a:r>
            <a:endParaRPr sz="1050">
              <a:solidFill>
                <a:srgbClr val="222222"/>
              </a:solidFill>
              <a:highlight>
                <a:srgbClr val="FFFFFF"/>
              </a:highlight>
              <a:latin typeface="Roboto"/>
              <a:ea typeface="Roboto"/>
              <a:cs typeface="Roboto"/>
              <a:sym typeface="Roboto"/>
            </a:endParaRPr>
          </a:p>
          <a:p>
            <a:pPr indent="0" lvl="0" marL="0" rtl="0" algn="l">
              <a:spcBef>
                <a:spcPts val="0"/>
              </a:spcBef>
              <a:spcAft>
                <a:spcPts val="0"/>
              </a:spcAft>
              <a:buNone/>
            </a:pPr>
            <a:r>
              <a:rPr lang="en"/>
              <a:t>Store the exclusive </a:t>
            </a:r>
            <a:r>
              <a:rPr lang="en" sz="1000">
                <a:solidFill>
                  <a:srgbClr val="3E3E3E"/>
                </a:solidFill>
                <a:latin typeface="Verdana"/>
                <a:ea typeface="Verdana"/>
                <a:cs typeface="Verdana"/>
                <a:sym typeface="Verdana"/>
              </a:rPr>
              <a:t>serial number ID and initial Key.</a:t>
            </a:r>
            <a:endParaRPr sz="1000">
              <a:solidFill>
                <a:srgbClr val="3E3E3E"/>
              </a:solidFill>
              <a:latin typeface="Verdana"/>
              <a:ea typeface="Verdana"/>
              <a:cs typeface="Verdana"/>
              <a:sym typeface="Verdana"/>
            </a:endParaRPr>
          </a:p>
          <a:p>
            <a:pPr indent="0" lvl="0" marL="0" rtl="0" algn="l">
              <a:spcBef>
                <a:spcPts val="0"/>
              </a:spcBef>
              <a:spcAft>
                <a:spcPts val="0"/>
              </a:spcAft>
              <a:buNone/>
            </a:pPr>
            <a:r>
              <a:rPr lang="en" sz="1000">
                <a:solidFill>
                  <a:srgbClr val="3E3E3E"/>
                </a:solidFill>
                <a:latin typeface="Verdana"/>
                <a:ea typeface="Verdana"/>
                <a:cs typeface="Verdana"/>
                <a:sym typeface="Verdana"/>
              </a:rPr>
              <a:t>Create random Seed key.</a:t>
            </a:r>
            <a:endParaRPr sz="1000">
              <a:solidFill>
                <a:srgbClr val="3E3E3E"/>
              </a:solidFill>
              <a:latin typeface="Verdana"/>
              <a:ea typeface="Verdana"/>
              <a:cs typeface="Verdana"/>
              <a:sym typeface="Verdana"/>
            </a:endParaRPr>
          </a:p>
          <a:p>
            <a:pPr indent="0" lvl="0" marL="0" rtl="0" algn="l">
              <a:spcBef>
                <a:spcPts val="0"/>
              </a:spcBef>
              <a:spcAft>
                <a:spcPts val="0"/>
              </a:spcAft>
              <a:buNone/>
            </a:pPr>
            <a:r>
              <a:rPr lang="en" sz="1000">
                <a:solidFill>
                  <a:srgbClr val="3E3E3E"/>
                </a:solidFill>
                <a:latin typeface="Verdana"/>
                <a:ea typeface="Verdana"/>
                <a:cs typeface="Verdana"/>
                <a:sym typeface="Verdana"/>
              </a:rPr>
              <a:t>Create an cryptology algorithm for basing on seed key and initial key</a:t>
            </a:r>
            <a:endParaRPr sz="1000">
              <a:solidFill>
                <a:srgbClr val="3E3E3E"/>
              </a:solidFill>
              <a:latin typeface="Verdana"/>
              <a:ea typeface="Verdana"/>
              <a:cs typeface="Verdana"/>
              <a:sym typeface="Verdana"/>
            </a:endParaRPr>
          </a:p>
          <a:p>
            <a:pPr indent="0" lvl="0" marL="0" rtl="0" algn="l">
              <a:spcBef>
                <a:spcPts val="0"/>
              </a:spcBef>
              <a:spcAft>
                <a:spcPts val="0"/>
              </a:spcAft>
              <a:buNone/>
            </a:pPr>
            <a:r>
              <a:rPr lang="en" sz="1000">
                <a:solidFill>
                  <a:srgbClr val="3E3E3E"/>
                </a:solidFill>
                <a:latin typeface="Verdana"/>
                <a:ea typeface="Verdana"/>
                <a:cs typeface="Verdana"/>
                <a:sym typeface="Verdana"/>
              </a:rPr>
              <a:t>Encrypt and decipher.</a:t>
            </a:r>
            <a:endParaRPr sz="1000">
              <a:solidFill>
                <a:srgbClr val="3E3E3E"/>
              </a:solidFill>
              <a:latin typeface="Verdana"/>
              <a:ea typeface="Verdana"/>
              <a:cs typeface="Verdana"/>
              <a:sym typeface="Verdana"/>
            </a:endParaRPr>
          </a:p>
          <a:p>
            <a:pPr indent="0" lvl="0" marL="0" rtl="0" algn="l">
              <a:spcBef>
                <a:spcPts val="0"/>
              </a:spcBef>
              <a:spcAft>
                <a:spcPts val="0"/>
              </a:spcAft>
              <a:buNone/>
            </a:pPr>
            <a:r>
              <a:t/>
            </a:r>
            <a:endParaRPr sz="1000">
              <a:solidFill>
                <a:srgbClr val="3E3E3E"/>
              </a:solidFill>
              <a:latin typeface="Verdana"/>
              <a:ea typeface="Verdana"/>
              <a:cs typeface="Verdana"/>
              <a:sym typeface="Verdana"/>
            </a:endParaRPr>
          </a:p>
          <a:p>
            <a:pPr indent="0" lvl="0" marL="0" rtl="0" algn="l">
              <a:spcBef>
                <a:spcPts val="0"/>
              </a:spcBef>
              <a:spcAft>
                <a:spcPts val="0"/>
              </a:spcAft>
              <a:buNone/>
            </a:pPr>
            <a:r>
              <a:t/>
            </a:r>
            <a:endParaRPr sz="1000">
              <a:solidFill>
                <a:srgbClr val="3E3E3E"/>
              </a:solidFill>
              <a:latin typeface="Verdana"/>
              <a:ea typeface="Verdana"/>
              <a:cs typeface="Verdana"/>
              <a:sym typeface="Verdana"/>
            </a:endParaRPr>
          </a:p>
          <a:p>
            <a:pPr indent="0" lvl="0" marL="0" rtl="0" algn="l">
              <a:spcBef>
                <a:spcPts val="0"/>
              </a:spcBef>
              <a:spcAft>
                <a:spcPts val="0"/>
              </a:spcAft>
              <a:buNone/>
            </a:pPr>
            <a:r>
              <a:rPr lang="en" sz="1000">
                <a:solidFill>
                  <a:srgbClr val="3E3E3E"/>
                </a:solidFill>
                <a:latin typeface="Verdana"/>
                <a:ea typeface="Verdana"/>
                <a:cs typeface="Verdana"/>
                <a:sym typeface="Verdana"/>
              </a:rPr>
              <a:t>Securit payment client SDK is is developed by the 3rd-party payment platform. It will encrypt data and communicate with the payment server. </a:t>
            </a:r>
            <a:endParaRPr sz="1000">
              <a:solidFill>
                <a:srgbClr val="3E3E3E"/>
              </a:solidFill>
              <a:latin typeface="Verdana"/>
              <a:ea typeface="Verdana"/>
              <a:cs typeface="Verdana"/>
              <a:sym typeface="Verdana"/>
            </a:endParaRPr>
          </a:p>
          <a:p>
            <a:pPr indent="0" lvl="0" marL="0" rtl="0" algn="l">
              <a:spcBef>
                <a:spcPts val="0"/>
              </a:spcBef>
              <a:spcAft>
                <a:spcPts val="0"/>
              </a:spcAft>
              <a:buNone/>
            </a:pPr>
            <a:r>
              <a:t/>
            </a:r>
            <a:endParaRPr sz="1000">
              <a:solidFill>
                <a:srgbClr val="3E3E3E"/>
              </a:solidFill>
              <a:latin typeface="Verdana"/>
              <a:ea typeface="Verdana"/>
              <a:cs typeface="Verdana"/>
              <a:sym typeface="Verdana"/>
            </a:endParaRPr>
          </a:p>
          <a:p>
            <a:pPr indent="0" lvl="0" marL="0" rtl="0" algn="l">
              <a:spcBef>
                <a:spcPts val="0"/>
              </a:spcBef>
              <a:spcAft>
                <a:spcPts val="0"/>
              </a:spcAft>
              <a:buNone/>
            </a:pPr>
            <a:r>
              <a:rPr lang="en" sz="1000">
                <a:solidFill>
                  <a:srgbClr val="3E3E3E"/>
                </a:solidFill>
                <a:latin typeface="Verdana"/>
                <a:ea typeface="Verdana"/>
                <a:cs typeface="Verdana"/>
                <a:sym typeface="Verdana"/>
              </a:rPr>
              <a:t>SecrityPayment Client SDK get the serial ID  A. this ID is unmodifiable, it is the only thine will recognize the sercity device.</a:t>
            </a:r>
            <a:endParaRPr sz="1000">
              <a:solidFill>
                <a:srgbClr val="3E3E3E"/>
              </a:solidFill>
              <a:latin typeface="Verdana"/>
              <a:ea typeface="Verdana"/>
              <a:cs typeface="Verdana"/>
              <a:sym typeface="Verdana"/>
            </a:endParaRPr>
          </a:p>
          <a:p>
            <a:pPr indent="0" lvl="0" marL="0" rtl="0" algn="l">
              <a:spcBef>
                <a:spcPts val="0"/>
              </a:spcBef>
              <a:spcAft>
                <a:spcPts val="0"/>
              </a:spcAft>
              <a:buNone/>
            </a:pPr>
            <a:r>
              <a:rPr lang="en" sz="1000">
                <a:solidFill>
                  <a:srgbClr val="3E3E3E"/>
                </a:solidFill>
                <a:latin typeface="Verdana"/>
                <a:ea typeface="Verdana"/>
                <a:cs typeface="Verdana"/>
                <a:sym typeface="Verdana"/>
              </a:rPr>
              <a:t>Then Serity payment client SDK will ask to renew secuity key, when the device recieve the apply, will releace a radom seed key RA, and using the alogoritm to calculate the seed key RA and initial key SA to get the final key, as the key for SM4. Meanwile the Seed key will be returned to seceriy payment client SDK.  When the SDK get seedkey RA, the RA will be send to payment server with serial ID. the server will check the key base and find the device initial SA. then send the SA with seedKey RA to security device B, After colulation, and B will get the security Key. if the Keys from A and B are the same,  the communication will be achived udner the protection of SM4.</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4" name="Shape 194"/>
        <p:cNvGrpSpPr/>
        <p:nvPr/>
      </p:nvGrpSpPr>
      <p:grpSpPr>
        <a:xfrm>
          <a:off x="0" y="0"/>
          <a:ext cx="0" cy="0"/>
          <a:chOff x="0" y="0"/>
          <a:chExt cx="0" cy="0"/>
        </a:xfrm>
      </p:grpSpPr>
      <p:sp>
        <p:nvSpPr>
          <p:cNvPr id="195" name="Google Shape;195;g5f5cffbc8a_0_2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5f5cffbc8a_0_2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9" name="Shape 199"/>
        <p:cNvGrpSpPr/>
        <p:nvPr/>
      </p:nvGrpSpPr>
      <p:grpSpPr>
        <a:xfrm>
          <a:off x="0" y="0"/>
          <a:ext cx="0" cy="0"/>
          <a:chOff x="0" y="0"/>
          <a:chExt cx="0" cy="0"/>
        </a:xfrm>
      </p:grpSpPr>
      <p:sp>
        <p:nvSpPr>
          <p:cNvPr id="200" name="Google Shape;200;g5f5cffbc8a_0_2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5f5cffbc8a_0_2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Briefly define again</a:t>
            </a:r>
            <a:endParaRPr/>
          </a:p>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5" name="Shape 205"/>
        <p:cNvGrpSpPr/>
        <p:nvPr/>
      </p:nvGrpSpPr>
      <p:grpSpPr>
        <a:xfrm>
          <a:off x="0" y="0"/>
          <a:ext cx="0" cy="0"/>
          <a:chOff x="0" y="0"/>
          <a:chExt cx="0" cy="0"/>
        </a:xfrm>
      </p:grpSpPr>
      <p:sp>
        <p:nvSpPr>
          <p:cNvPr id="206" name="Google Shape;206;g5f5cffbc8a_0_2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5f5cffbc8a_0_2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5f79606ebd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5f79606ebd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1" name="Shape 211"/>
        <p:cNvGrpSpPr/>
        <p:nvPr/>
      </p:nvGrpSpPr>
      <p:grpSpPr>
        <a:xfrm>
          <a:off x="0" y="0"/>
          <a:ext cx="0" cy="0"/>
          <a:chOff x="0" y="0"/>
          <a:chExt cx="0" cy="0"/>
        </a:xfrm>
      </p:grpSpPr>
      <p:sp>
        <p:nvSpPr>
          <p:cNvPr id="212" name="Google Shape;212;g5f5cffbc8a_0_2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5f5cffbc8a_0_2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5275" lvl="0" marL="901700" rtl="0" algn="l">
              <a:lnSpc>
                <a:spcPct val="115000"/>
              </a:lnSpc>
              <a:spcBef>
                <a:spcPts val="600"/>
              </a:spcBef>
              <a:spcAft>
                <a:spcPts val="0"/>
              </a:spcAft>
              <a:buClr>
                <a:srgbClr val="222222"/>
              </a:buClr>
              <a:buSzPts val="1050"/>
              <a:buAutoNum type="arabicPeriod"/>
            </a:pPr>
            <a:r>
              <a:rPr lang="en" sz="1050">
                <a:solidFill>
                  <a:srgbClr val="222222"/>
                </a:solidFill>
              </a:rPr>
              <a:t>Know what </a:t>
            </a:r>
            <a:r>
              <a:rPr lang="en" sz="1050" u="sng">
                <a:solidFill>
                  <a:srgbClr val="0B0080"/>
                </a:solidFill>
                <a:hlinkClick r:id="rId2"/>
              </a:rPr>
              <a:t>personal data</a:t>
            </a:r>
            <a:r>
              <a:rPr lang="en" sz="1050">
                <a:solidFill>
                  <a:srgbClr val="222222"/>
                </a:solidFill>
              </a:rPr>
              <a:t> is being collected about them.</a:t>
            </a:r>
            <a:endParaRPr sz="1050">
              <a:solidFill>
                <a:srgbClr val="222222"/>
              </a:solidFill>
            </a:endParaRPr>
          </a:p>
          <a:p>
            <a:pPr indent="-295275" lvl="0" marL="901700" rtl="0" algn="l">
              <a:lnSpc>
                <a:spcPct val="115000"/>
              </a:lnSpc>
              <a:spcBef>
                <a:spcPts val="0"/>
              </a:spcBef>
              <a:spcAft>
                <a:spcPts val="0"/>
              </a:spcAft>
              <a:buClr>
                <a:srgbClr val="222222"/>
              </a:buClr>
              <a:buSzPts val="1050"/>
              <a:buAutoNum type="arabicPeriod"/>
            </a:pPr>
            <a:r>
              <a:rPr lang="en" sz="1050">
                <a:solidFill>
                  <a:srgbClr val="222222"/>
                </a:solidFill>
              </a:rPr>
              <a:t>Know whether their personal data is sold or disclosed and to whom.</a:t>
            </a:r>
            <a:endParaRPr sz="1050">
              <a:solidFill>
                <a:srgbClr val="222222"/>
              </a:solidFill>
            </a:endParaRPr>
          </a:p>
          <a:p>
            <a:pPr indent="-295275" lvl="0" marL="901700" rtl="0" algn="l">
              <a:lnSpc>
                <a:spcPct val="115000"/>
              </a:lnSpc>
              <a:spcBef>
                <a:spcPts val="0"/>
              </a:spcBef>
              <a:spcAft>
                <a:spcPts val="0"/>
              </a:spcAft>
              <a:buClr>
                <a:srgbClr val="222222"/>
              </a:buClr>
              <a:buSzPts val="1050"/>
              <a:buAutoNum type="arabicPeriod"/>
            </a:pPr>
            <a:r>
              <a:rPr lang="en" sz="1050">
                <a:solidFill>
                  <a:srgbClr val="222222"/>
                </a:solidFill>
              </a:rPr>
              <a:t>Say no to the sale of personal data.</a:t>
            </a:r>
            <a:endParaRPr sz="1050">
              <a:solidFill>
                <a:srgbClr val="222222"/>
              </a:solidFill>
            </a:endParaRPr>
          </a:p>
          <a:p>
            <a:pPr indent="-295275" lvl="0" marL="901700" rtl="0" algn="l">
              <a:lnSpc>
                <a:spcPct val="115000"/>
              </a:lnSpc>
              <a:spcBef>
                <a:spcPts val="0"/>
              </a:spcBef>
              <a:spcAft>
                <a:spcPts val="0"/>
              </a:spcAft>
              <a:buClr>
                <a:srgbClr val="222222"/>
              </a:buClr>
              <a:buSzPts val="1050"/>
              <a:buAutoNum type="arabicPeriod"/>
            </a:pPr>
            <a:r>
              <a:rPr lang="en" sz="1050">
                <a:solidFill>
                  <a:srgbClr val="222222"/>
                </a:solidFill>
              </a:rPr>
              <a:t>Access their personal data.</a:t>
            </a:r>
            <a:endParaRPr sz="1050">
              <a:solidFill>
                <a:srgbClr val="222222"/>
              </a:solidFill>
            </a:endParaRPr>
          </a:p>
          <a:p>
            <a:pPr indent="-295275" lvl="0" marL="901700" rtl="0" algn="l">
              <a:lnSpc>
                <a:spcPct val="115000"/>
              </a:lnSpc>
              <a:spcBef>
                <a:spcPts val="0"/>
              </a:spcBef>
              <a:spcAft>
                <a:spcPts val="0"/>
              </a:spcAft>
              <a:buClr>
                <a:srgbClr val="222222"/>
              </a:buClr>
              <a:buSzPts val="1050"/>
              <a:buAutoNum type="arabicPeriod"/>
            </a:pPr>
            <a:r>
              <a:rPr lang="en" sz="1050">
                <a:solidFill>
                  <a:srgbClr val="222222"/>
                </a:solidFill>
              </a:rPr>
              <a:t>Request a business delete any personal information about a consumer collected from that consumer.</a:t>
            </a:r>
            <a:r>
              <a:rPr baseline="30000" lang="en" sz="1400" u="sng">
                <a:solidFill>
                  <a:srgbClr val="0B0080"/>
                </a:solidFill>
                <a:hlinkClick r:id="rId3"/>
              </a:rPr>
              <a:t>[8]</a:t>
            </a:r>
            <a:endParaRPr baseline="30000" sz="1400" u="sng">
              <a:solidFill>
                <a:srgbClr val="0B0080"/>
              </a:solidFill>
              <a:hlinkClick r:id="rId4"/>
            </a:endParaRPr>
          </a:p>
          <a:p>
            <a:pPr indent="-295275" lvl="0" marL="901700" rtl="0" algn="l">
              <a:lnSpc>
                <a:spcPct val="115000"/>
              </a:lnSpc>
              <a:spcBef>
                <a:spcPts val="0"/>
              </a:spcBef>
              <a:spcAft>
                <a:spcPts val="0"/>
              </a:spcAft>
              <a:buClr>
                <a:srgbClr val="222222"/>
              </a:buClr>
              <a:buSzPts val="1050"/>
              <a:buAutoNum type="arabicPeriod"/>
            </a:pPr>
            <a:r>
              <a:rPr lang="en" sz="1050">
                <a:solidFill>
                  <a:srgbClr val="222222"/>
                </a:solidFill>
              </a:rPr>
              <a:t>Not be discriminated against for exercising their </a:t>
            </a:r>
            <a:r>
              <a:rPr lang="en" sz="1050" u="sng">
                <a:solidFill>
                  <a:srgbClr val="0B0080"/>
                </a:solidFill>
                <a:hlinkClick r:id="rId5"/>
              </a:rPr>
              <a:t>privacy</a:t>
            </a:r>
            <a:r>
              <a:rPr lang="en" sz="1050">
                <a:solidFill>
                  <a:srgbClr val="222222"/>
                </a:solidFill>
              </a:rPr>
              <a:t> rights.</a:t>
            </a:r>
            <a:endParaRPr sz="1050">
              <a:solidFill>
                <a:srgbClr val="222222"/>
              </a:solidFill>
            </a:endParaRPr>
          </a:p>
          <a:p>
            <a:pPr indent="0" lvl="0" marL="0" rtl="0" algn="l">
              <a:lnSpc>
                <a:spcPct val="115000"/>
              </a:lnSpc>
              <a:spcBef>
                <a:spcPts val="600"/>
              </a:spcBef>
              <a:spcAft>
                <a:spcPts val="0"/>
              </a:spcAft>
              <a:buNone/>
            </a:pPr>
            <a:r>
              <a:t/>
            </a:r>
            <a:endParaRPr sz="1050">
              <a:solidFill>
                <a:srgbClr val="222222"/>
              </a:solidFill>
            </a:endParaRPr>
          </a:p>
          <a:p>
            <a:pPr indent="0" lvl="0" marL="0" rtl="0" algn="l">
              <a:lnSpc>
                <a:spcPct val="115000"/>
              </a:lnSpc>
              <a:spcBef>
                <a:spcPts val="600"/>
              </a:spcBef>
              <a:spcAft>
                <a:spcPts val="0"/>
              </a:spcAft>
              <a:buNone/>
            </a:pPr>
            <a:r>
              <a:rPr lang="en" sz="1050">
                <a:solidFill>
                  <a:srgbClr val="222222"/>
                </a:solidFill>
                <a:highlight>
                  <a:srgbClr val="FFFFFF"/>
                </a:highlight>
              </a:rPr>
              <a:t>is a </a:t>
            </a:r>
            <a:r>
              <a:rPr lang="en" sz="1050" u="sng">
                <a:solidFill>
                  <a:srgbClr val="0B0080"/>
                </a:solidFill>
                <a:highlight>
                  <a:srgbClr val="FFFFFF"/>
                </a:highlight>
                <a:hlinkClick r:id="rId6"/>
              </a:rPr>
              <a:t>bill</a:t>
            </a:r>
            <a:r>
              <a:rPr lang="en" sz="1050">
                <a:solidFill>
                  <a:srgbClr val="222222"/>
                </a:solidFill>
                <a:highlight>
                  <a:srgbClr val="FFFFFF"/>
                </a:highlight>
              </a:rPr>
              <a:t> that enhances </a:t>
            </a:r>
            <a:r>
              <a:rPr lang="en" sz="1050" u="sng">
                <a:solidFill>
                  <a:srgbClr val="0B0080"/>
                </a:solidFill>
                <a:highlight>
                  <a:srgbClr val="FFFFFF"/>
                </a:highlight>
                <a:hlinkClick r:id="rId7"/>
              </a:rPr>
              <a:t>privacy</a:t>
            </a:r>
            <a:r>
              <a:rPr lang="en" sz="1050">
                <a:solidFill>
                  <a:srgbClr val="222222"/>
                </a:solidFill>
                <a:highlight>
                  <a:srgbClr val="FFFFFF"/>
                </a:highlight>
              </a:rPr>
              <a:t> rights and </a:t>
            </a:r>
            <a:r>
              <a:rPr lang="en" sz="1050" u="sng">
                <a:solidFill>
                  <a:srgbClr val="0B0080"/>
                </a:solidFill>
                <a:highlight>
                  <a:srgbClr val="FFFFFF"/>
                </a:highlight>
                <a:hlinkClick r:id="rId8"/>
              </a:rPr>
              <a:t>consumer protection</a:t>
            </a:r>
            <a:r>
              <a:rPr lang="en" sz="1050">
                <a:solidFill>
                  <a:srgbClr val="222222"/>
                </a:solidFill>
                <a:highlight>
                  <a:srgbClr val="FFFFFF"/>
                </a:highlight>
              </a:rPr>
              <a:t> for residents</a:t>
            </a:r>
            <a:endParaRPr sz="1050">
              <a:solidFill>
                <a:srgbClr val="222222"/>
              </a:solidFill>
            </a:endParaRPr>
          </a:p>
          <a:p>
            <a:pPr indent="0" lvl="0" marL="0" rtl="0" algn="l">
              <a:spcBef>
                <a:spcPts val="10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8" name="Shape 218"/>
        <p:cNvGrpSpPr/>
        <p:nvPr/>
      </p:nvGrpSpPr>
      <p:grpSpPr>
        <a:xfrm>
          <a:off x="0" y="0"/>
          <a:ext cx="0" cy="0"/>
          <a:chOff x="0" y="0"/>
          <a:chExt cx="0" cy="0"/>
        </a:xfrm>
      </p:grpSpPr>
      <p:sp>
        <p:nvSpPr>
          <p:cNvPr id="219" name="Google Shape;219;g5f5cffbc8a_0_2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5f5cffbc8a_0_2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50"/>
              <a:t> even if a company sells a person’s information and that person asks it to stop, the company can still collect that information?</a:t>
            </a:r>
            <a:endParaRPr sz="1350"/>
          </a:p>
          <a:p>
            <a:pPr indent="0" lvl="0" marL="0" rtl="0" algn="l">
              <a:spcBef>
                <a:spcPts val="0"/>
              </a:spcBef>
              <a:spcAft>
                <a:spcPts val="0"/>
              </a:spcAft>
              <a:buNone/>
            </a:pPr>
            <a:r>
              <a:t/>
            </a:r>
            <a:endParaRPr sz="1350"/>
          </a:p>
          <a:p>
            <a:pPr indent="0" lvl="0" marL="0" rtl="0" algn="l">
              <a:spcBef>
                <a:spcPts val="0"/>
              </a:spcBef>
              <a:spcAft>
                <a:spcPts val="0"/>
              </a:spcAft>
              <a:buNone/>
            </a:pPr>
            <a:r>
              <a:rPr lang="en" sz="1350"/>
              <a:t>the company can keep collecting people’s personal information and sharing it for business purposes, so long as it complies with people’s requests to know what kind of information is being collected and who it’s being shared with?</a:t>
            </a:r>
            <a:endParaRPr sz="1350"/>
          </a:p>
          <a:p>
            <a:pPr indent="0" lvl="0" marL="0" rtl="0" algn="l">
              <a:spcBef>
                <a:spcPts val="0"/>
              </a:spcBef>
              <a:spcAft>
                <a:spcPts val="0"/>
              </a:spcAft>
              <a:buNone/>
            </a:pPr>
            <a:r>
              <a:t/>
            </a:r>
            <a:endParaRPr sz="1350"/>
          </a:p>
          <a:p>
            <a:pPr indent="0" lvl="0" marL="0" rtl="0" algn="l">
              <a:spcBef>
                <a:spcPts val="0"/>
              </a:spcBef>
              <a:spcAft>
                <a:spcPts val="0"/>
              </a:spcAft>
              <a:buNone/>
            </a:pPr>
            <a:r>
              <a:rPr lang="en" sz="1350"/>
              <a:t> unless a company operates its site or app in complete isolation — without any programmatic ads or traffic analytics software — it’s probably collecting people’s personal information and sharing it for business purposes?</a:t>
            </a:r>
            <a:endParaRPr sz="1350"/>
          </a:p>
          <a:p>
            <a:pPr indent="0" lvl="0" marL="0" rtl="0" algn="l">
              <a:spcBef>
                <a:spcPts val="0"/>
              </a:spcBef>
              <a:spcAft>
                <a:spcPts val="0"/>
              </a:spcAft>
              <a:buNone/>
            </a:pPr>
            <a:r>
              <a:t/>
            </a:r>
            <a:endParaRPr sz="1350"/>
          </a:p>
          <a:p>
            <a:pPr indent="0" lvl="0" marL="0" rtl="0" algn="l">
              <a:lnSpc>
                <a:spcPct val="115000"/>
              </a:lnSpc>
              <a:spcBef>
                <a:spcPts val="0"/>
              </a:spcBef>
              <a:spcAft>
                <a:spcPts val="0"/>
              </a:spcAft>
              <a:buNone/>
            </a:pPr>
            <a:r>
              <a:rPr lang="en" sz="1350"/>
              <a:t>What would it require?</a:t>
            </a:r>
            <a:endParaRPr sz="1350"/>
          </a:p>
          <a:p>
            <a:pPr indent="0" lvl="0" marL="0" rtl="0" algn="l">
              <a:spcBef>
                <a:spcPts val="0"/>
              </a:spcBef>
              <a:spcAft>
                <a:spcPts val="0"/>
              </a:spcAft>
              <a:buNone/>
            </a:pPr>
            <a:r>
              <a:rPr lang="en" sz="1350">
                <a:latin typeface="Lora"/>
                <a:ea typeface="Lora"/>
                <a:cs typeface="Lora"/>
                <a:sym typeface="Lora"/>
              </a:rPr>
              <a:t>Companies would have to tell California residents what kind of personal information they collect, but only if the resident asked to know. Then, if a company sells or shares that information with another company, it would have to tell the person who those other companies are, but only if asked. And if the company sells the information — but only if they do — the person could ask the company to stop selling it, and the company would have to honor the request.</a:t>
            </a:r>
            <a:endParaRPr sz="1350">
              <a:latin typeface="Lora"/>
              <a:ea typeface="Lora"/>
              <a:cs typeface="Lora"/>
              <a:sym typeface="Lora"/>
            </a:endParaRPr>
          </a:p>
          <a:p>
            <a:pPr indent="0" lvl="0" marL="0" rtl="0" algn="l">
              <a:spcBef>
                <a:spcPts val="0"/>
              </a:spcBef>
              <a:spcAft>
                <a:spcPts val="0"/>
              </a:spcAft>
              <a:buNone/>
            </a:pPr>
            <a:r>
              <a:t/>
            </a:r>
            <a:endParaRPr sz="1350">
              <a:latin typeface="Lora"/>
              <a:ea typeface="Lora"/>
              <a:cs typeface="Lora"/>
              <a:sym typeface="Lora"/>
            </a:endParaRPr>
          </a:p>
          <a:p>
            <a:pPr indent="0" lvl="0" marL="952500" marR="952500" rtl="0" algn="l">
              <a:lnSpc>
                <a:spcPct val="170000"/>
              </a:lnSpc>
              <a:spcBef>
                <a:spcPts val="0"/>
              </a:spcBef>
              <a:spcAft>
                <a:spcPts val="0"/>
              </a:spcAft>
              <a:buNone/>
            </a:pPr>
            <a:r>
              <a:rPr lang="en" sz="1350">
                <a:latin typeface="Lora"/>
                <a:ea typeface="Lora"/>
                <a:cs typeface="Lora"/>
                <a:sym typeface="Lora"/>
              </a:rPr>
              <a:t>Companies wouldn’t even have to let people opt out of having their data collected.</a:t>
            </a:r>
            <a:endParaRPr sz="1350">
              <a:latin typeface="Lora"/>
              <a:ea typeface="Lora"/>
              <a:cs typeface="Lora"/>
              <a:sym typeface="Lora"/>
            </a:endParaRPr>
          </a:p>
          <a:p>
            <a:pPr indent="0" lvl="0" marL="0" rtl="0" algn="l">
              <a:lnSpc>
                <a:spcPct val="115000"/>
              </a:lnSpc>
              <a:spcBef>
                <a:spcPts val="1500"/>
              </a:spcBef>
              <a:spcAft>
                <a:spcPts val="0"/>
              </a:spcAft>
              <a:buNone/>
            </a:pPr>
            <a:r>
              <a:t/>
            </a:r>
            <a:endParaRPr/>
          </a:p>
          <a:p>
            <a:pPr indent="0" lvl="0" marL="0" rtl="0" algn="l">
              <a:spcBef>
                <a:spcPts val="0"/>
              </a:spcBef>
              <a:spcAft>
                <a:spcPts val="0"/>
              </a:spcAft>
              <a:buNone/>
            </a:pPr>
            <a:r>
              <a:t/>
            </a:r>
            <a:endParaRPr sz="1350">
              <a:latin typeface="Lora"/>
              <a:ea typeface="Lora"/>
              <a:cs typeface="Lora"/>
              <a:sym typeface="Lora"/>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4" name="Shape 224"/>
        <p:cNvGrpSpPr/>
        <p:nvPr/>
      </p:nvGrpSpPr>
      <p:grpSpPr>
        <a:xfrm>
          <a:off x="0" y="0"/>
          <a:ext cx="0" cy="0"/>
          <a:chOff x="0" y="0"/>
          <a:chExt cx="0" cy="0"/>
        </a:xfrm>
      </p:grpSpPr>
      <p:sp>
        <p:nvSpPr>
          <p:cNvPr id="225" name="Google Shape;225;g5f5cffbc8a_0_2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5f5cffbc8a_0_2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g5f79606ebd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5f79606ebd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g5f79606ebd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5f79606ebd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g5f79606ebd_1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5f79606ebd_1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Google Shape;116;g5f79606ebd_1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5f79606ebd_1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Google Shape;123;g5f79606ebd_1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5f79606ebd_1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g5f5e1d48d8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5f5e1d48d8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Google Shape;135;g5f5e1d48d8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5f5e1d48d8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jpg"/><Relationship Id="rId4" Type="http://schemas.openxmlformats.org/officeDocument/2006/relationships/image" Target="../media/image14.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3.pn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6.png"/><Relationship Id="rId4" Type="http://schemas.openxmlformats.org/officeDocument/2006/relationships/hyperlink" Target="https://walkthechat.com/author/wpwalkthechat/"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0.png"/><Relationship Id="rId4" Type="http://schemas.openxmlformats.org/officeDocument/2006/relationships/image" Target="../media/image6.png"/><Relationship Id="rId5" Type="http://schemas.openxmlformats.org/officeDocument/2006/relationships/image" Target="../media/image11.jpg"/><Relationship Id="rId6" Type="http://schemas.openxmlformats.org/officeDocument/2006/relationships/image" Target="../media/image2.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 Id="rId3" Type="http://schemas.openxmlformats.org/officeDocument/2006/relationships/image" Target="../media/image1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hyperlink" Target="https://www.congress.gov/bill/116th-congress/house-bill/2013/text?q=%7B%22search%22%3A%22The+Information+Transparency+and+Personal+Data+Control+Act%22%7D&amp;r=1&amp;s=1" TargetMode="External"/><Relationship Id="rId4" Type="http://schemas.openxmlformats.org/officeDocument/2006/relationships/hyperlink" Target="https://www.congress.gov/bill/116th-congress/senate-bill/847/text?q=%7B%22search%22%3A%22The+Commercial+Facial+Recognition+Privacy+Act%22%7D" TargetMode="External"/><Relationship Id="rId5" Type="http://schemas.openxmlformats.org/officeDocument/2006/relationships/hyperlink" Target="https://www.congress.gov/bill/116th-congress/senate-bill/748/text?q=%7B%22search%22%3A%5B%22s.+748%22%5D%7D&amp;r=1&amp;s=6" TargetMode="External"/><Relationship Id="rId6" Type="http://schemas.openxmlformats.org/officeDocument/2006/relationships/hyperlink" Target="https://www.congress.gov/bill/116th-congress/senate-bill/583/text?q=%7B%22search%22%3A%5B%22%E2%80%A2%5CtThe+Digital+Accountability+and+Transparency+to+Advance+Privacy+Act%22%5D%7D&amp;r=1&amp;s=3" TargetMode="External"/><Relationship Id="rId7" Type="http://schemas.openxmlformats.org/officeDocument/2006/relationships/hyperlink" Target="https://www.congress.gov/bill/116th-congress/senate-bill/142/text?q=%7B%22search%22%3A%5B%22%E2%80%A2%5CtThe+American+Data+Dissemination+Act%22%5D%7D&amp;r=1&amp;s=5"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hyperlink" Target="https://digiday.com/media/wtf-california-consumer-privacy-act/" TargetMode="External"/><Relationship Id="rId4" Type="http://schemas.openxmlformats.org/officeDocument/2006/relationships/hyperlink" Target="https://digiday.com/media/wtf-california-consumer-privacy-act/" TargetMode="External"/><Relationship Id="rId5" Type="http://schemas.openxmlformats.org/officeDocument/2006/relationships/hyperlink" Target="https://digiday.com/media/wtf-california-consumer-privacy-act/" TargetMode="External"/><Relationship Id="rId6" Type="http://schemas.openxmlformats.org/officeDocument/2006/relationships/image" Target="../media/image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hyperlink" Target="https://digiday.com/media/wtf-california-consumer-privacy-act/" TargetMode="External"/><Relationship Id="rId4" Type="http://schemas.openxmlformats.org/officeDocument/2006/relationships/hyperlink" Target="https://digiday.com/media/wtf-california-consumer-privacy-act/"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5.png"/><Relationship Id="rId4" Type="http://schemas.openxmlformats.org/officeDocument/2006/relationships/image" Target="../media/image9.png"/><Relationship Id="rId5" Type="http://schemas.openxmlformats.org/officeDocument/2006/relationships/image" Target="../media/image5.png"/><Relationship Id="rId6"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Privacy: Policies and Current Events Continued...</a:t>
            </a:r>
            <a:endParaRPr/>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2100">
                <a:solidFill>
                  <a:srgbClr val="000000"/>
                </a:solidFill>
                <a:latin typeface="Roboto"/>
                <a:ea typeface="Roboto"/>
                <a:cs typeface="Roboto"/>
                <a:sym typeface="Roboto"/>
              </a:rPr>
              <a:t>Presented By: Tenzing R, He W, Jiacheng Z.</a:t>
            </a:r>
            <a:endParaRPr>
              <a:solidFill>
                <a:srgbClr val="00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Google Shape;145;p2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22"/>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47" name="Google Shape;147;p22" title="Zhao Shenji has a WeChat code to encourage people in Beijing to give him handouts."/>
          <p:cNvPicPr preferRelativeResize="0"/>
          <p:nvPr/>
        </p:nvPicPr>
        <p:blipFill>
          <a:blip r:embed="rId3">
            <a:alphaModFix/>
          </a:blip>
          <a:stretch>
            <a:fillRect/>
          </a:stretch>
        </p:blipFill>
        <p:spPr>
          <a:xfrm>
            <a:off x="6093925" y="853638"/>
            <a:ext cx="2324225" cy="3486325"/>
          </a:xfrm>
          <a:prstGeom prst="rect">
            <a:avLst/>
          </a:prstGeom>
          <a:noFill/>
          <a:ln>
            <a:noFill/>
          </a:ln>
        </p:spPr>
      </p:pic>
      <p:pic>
        <p:nvPicPr>
          <p:cNvPr descr="Related image" id="148" name="Google Shape;148;p22"/>
          <p:cNvPicPr preferRelativeResize="0"/>
          <p:nvPr/>
        </p:nvPicPr>
        <p:blipFill>
          <a:blip r:embed="rId4">
            <a:alphaModFix/>
          </a:blip>
          <a:stretch>
            <a:fillRect/>
          </a:stretch>
        </p:blipFill>
        <p:spPr>
          <a:xfrm>
            <a:off x="275225" y="1141725"/>
            <a:ext cx="5539324" cy="31101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Google Shape;153;p2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Cashless Pay &amp; WeChat Pay</a:t>
            </a:r>
            <a:endParaRPr/>
          </a:p>
        </p:txBody>
      </p:sp>
      <p:sp>
        <p:nvSpPr>
          <p:cNvPr id="154" name="Google Shape;154;p23"/>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55" name="Google Shape;155;p23"/>
          <p:cNvPicPr preferRelativeResize="0"/>
          <p:nvPr/>
        </p:nvPicPr>
        <p:blipFill>
          <a:blip r:embed="rId3">
            <a:alphaModFix/>
          </a:blip>
          <a:stretch>
            <a:fillRect/>
          </a:stretch>
        </p:blipFill>
        <p:spPr>
          <a:xfrm>
            <a:off x="729450" y="1987825"/>
            <a:ext cx="2407076" cy="2964900"/>
          </a:xfrm>
          <a:prstGeom prst="rect">
            <a:avLst/>
          </a:prstGeom>
          <a:noFill/>
          <a:ln>
            <a:noFill/>
          </a:ln>
        </p:spPr>
      </p:pic>
      <p:pic>
        <p:nvPicPr>
          <p:cNvPr id="156" name="Google Shape;156;p23"/>
          <p:cNvPicPr preferRelativeResize="0"/>
          <p:nvPr/>
        </p:nvPicPr>
        <p:blipFill>
          <a:blip r:embed="rId4">
            <a:alphaModFix/>
          </a:blip>
          <a:stretch>
            <a:fillRect/>
          </a:stretch>
        </p:blipFill>
        <p:spPr>
          <a:xfrm>
            <a:off x="3368451" y="2078875"/>
            <a:ext cx="2407076" cy="2964892"/>
          </a:xfrm>
          <a:prstGeom prst="rect">
            <a:avLst/>
          </a:prstGeom>
          <a:noFill/>
          <a:ln>
            <a:noFill/>
          </a:ln>
        </p:spPr>
      </p:pic>
      <p:sp>
        <p:nvSpPr>
          <p:cNvPr id="157" name="Google Shape;157;p23"/>
          <p:cNvSpPr txBox="1"/>
          <p:nvPr/>
        </p:nvSpPr>
        <p:spPr>
          <a:xfrm>
            <a:off x="6248900" y="4146775"/>
            <a:ext cx="1409400" cy="593400"/>
          </a:xfrm>
          <a:prstGeom prst="rect">
            <a:avLst/>
          </a:prstGeom>
          <a:noFill/>
          <a:ln>
            <a:noFill/>
          </a:ln>
        </p:spPr>
        <p:txBody>
          <a:bodyPr anchorCtr="0" anchor="t" bIns="91425" lIns="91425" spcFirstLastPara="1" rIns="91425" wrap="square" tIns="91425">
            <a:noAutofit/>
          </a:bodyPr>
          <a:lstStyle/>
          <a:p>
            <a:pPr indent="0" lvl="0" marL="0" rtl="0" algn="ctr">
              <a:lnSpc>
                <a:spcPct val="107700"/>
              </a:lnSpc>
              <a:spcBef>
                <a:spcPts val="400"/>
              </a:spcBef>
              <a:spcAft>
                <a:spcPts val="0"/>
              </a:spcAft>
              <a:buNone/>
            </a:pPr>
            <a:r>
              <a:rPr b="1" lang="en" sz="800">
                <a:highlight>
                  <a:srgbClr val="FFFFFF"/>
                </a:highlight>
              </a:rPr>
              <a:t>The Cashless Society Has Arrived— Only It’s in China</a:t>
            </a:r>
            <a:r>
              <a:rPr i="1" lang="en" sz="800">
                <a:highlight>
                  <a:srgbClr val="FFFFFF"/>
                </a:highlight>
              </a:rPr>
              <a:t>By</a:t>
            </a:r>
            <a:r>
              <a:rPr lang="en" sz="800">
                <a:highlight>
                  <a:srgbClr val="FFFFFF"/>
                </a:highlight>
              </a:rPr>
              <a:t> </a:t>
            </a:r>
            <a:r>
              <a:rPr i="1" lang="en" sz="800">
                <a:highlight>
                  <a:srgbClr val="FFFFFF"/>
                </a:highlight>
              </a:rPr>
              <a:t>Alyssa Abkowitz</a:t>
            </a:r>
            <a:endParaRPr i="1" sz="800">
              <a:highlight>
                <a:srgbClr val="FFFFFF"/>
              </a:highlight>
            </a:endParaRPr>
          </a:p>
          <a:p>
            <a:pPr indent="0" lvl="0" marL="0" rtl="0" algn="l">
              <a:lnSpc>
                <a:spcPct val="115000"/>
              </a:lnSpc>
              <a:spcBef>
                <a:spcPts val="0"/>
              </a:spcBef>
              <a:spcAft>
                <a:spcPts val="0"/>
              </a:spcAft>
              <a:buNone/>
            </a:pPr>
            <a:r>
              <a:rPr lang="en" sz="800">
                <a:highlight>
                  <a:srgbClr val="FFFFFF"/>
                </a:highlight>
              </a:rPr>
              <a:t>January 4, 2018</a:t>
            </a:r>
            <a:endParaRPr sz="800">
              <a:highlight>
                <a:srgbClr val="FFFFFF"/>
              </a:highlight>
            </a:endParaRPr>
          </a:p>
          <a:p>
            <a:pPr indent="0" lvl="0" marL="0" rtl="0" algn="ctr">
              <a:lnSpc>
                <a:spcPct val="107700"/>
              </a:lnSpc>
              <a:spcBef>
                <a:spcPts val="400"/>
              </a:spcBef>
              <a:spcAft>
                <a:spcPts val="0"/>
              </a:spcAft>
              <a:buNone/>
            </a:pPr>
            <a:r>
              <a:t/>
            </a:r>
            <a:endParaRPr b="1" sz="800">
              <a:highlight>
                <a:srgbClr val="FFFFFF"/>
              </a:highlight>
            </a:endParaRPr>
          </a:p>
          <a:p>
            <a:pPr indent="0" lvl="0" marL="0" rtl="0" algn="l">
              <a:spcBef>
                <a:spcPts val="0"/>
              </a:spcBef>
              <a:spcAft>
                <a:spcPts val="0"/>
              </a:spcAft>
              <a:buNone/>
            </a:pPr>
            <a:r>
              <a:t/>
            </a:r>
            <a:endParaRPr sz="800">
              <a:highlight>
                <a:srgbClr val="000000"/>
              </a:highlight>
              <a:latin typeface="Lato"/>
              <a:ea typeface="Lato"/>
              <a:cs typeface="Lato"/>
              <a:sym typeface="La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sp>
        <p:nvSpPr>
          <p:cNvPr id="162" name="Google Shape;162;p2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Cashless Pay &amp; WeChat Pay</a:t>
            </a:r>
            <a:endParaRPr/>
          </a:p>
          <a:p>
            <a:pPr indent="0" lvl="0" marL="0" rtl="0" algn="l">
              <a:spcBef>
                <a:spcPts val="0"/>
              </a:spcBef>
              <a:spcAft>
                <a:spcPts val="0"/>
              </a:spcAft>
              <a:buNone/>
            </a:pPr>
            <a:r>
              <a:t/>
            </a:r>
            <a:endParaRPr/>
          </a:p>
        </p:txBody>
      </p:sp>
      <p:pic>
        <p:nvPicPr>
          <p:cNvPr id="163" name="Google Shape;163;p24"/>
          <p:cNvPicPr preferRelativeResize="0"/>
          <p:nvPr/>
        </p:nvPicPr>
        <p:blipFill>
          <a:blip r:embed="rId3">
            <a:alphaModFix/>
          </a:blip>
          <a:stretch>
            <a:fillRect/>
          </a:stretch>
        </p:blipFill>
        <p:spPr>
          <a:xfrm>
            <a:off x="566325" y="1755337"/>
            <a:ext cx="4684074" cy="3295525"/>
          </a:xfrm>
          <a:prstGeom prst="rect">
            <a:avLst/>
          </a:prstGeom>
          <a:noFill/>
          <a:ln>
            <a:noFill/>
          </a:ln>
        </p:spPr>
      </p:pic>
      <p:sp>
        <p:nvSpPr>
          <p:cNvPr id="164" name="Google Shape;164;p2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165" name="Google Shape;165;p24"/>
          <p:cNvSpPr txBox="1"/>
          <p:nvPr/>
        </p:nvSpPr>
        <p:spPr>
          <a:xfrm>
            <a:off x="5586300" y="4628075"/>
            <a:ext cx="2711700" cy="254700"/>
          </a:xfrm>
          <a:prstGeom prst="rect">
            <a:avLst/>
          </a:prstGeom>
          <a:noFill/>
          <a:ln>
            <a:noFill/>
          </a:ln>
        </p:spPr>
        <p:txBody>
          <a:bodyPr anchorCtr="0" anchor="t" bIns="91425" lIns="91425" spcFirstLastPara="1" rIns="91425" wrap="square" tIns="91425">
            <a:noAutofit/>
          </a:bodyPr>
          <a:lstStyle/>
          <a:p>
            <a:pPr indent="0" lvl="0" marL="0" rtl="0" algn="l">
              <a:lnSpc>
                <a:spcPct val="105000"/>
              </a:lnSpc>
              <a:spcBef>
                <a:spcPts val="0"/>
              </a:spcBef>
              <a:spcAft>
                <a:spcPts val="0"/>
              </a:spcAft>
              <a:buNone/>
            </a:pPr>
            <a:r>
              <a:rPr b="1" lang="en" sz="800">
                <a:solidFill>
                  <a:srgbClr val="272727"/>
                </a:solidFill>
                <a:latin typeface="Lato"/>
                <a:ea typeface="Lato"/>
                <a:cs typeface="Lato"/>
                <a:sym typeface="Lato"/>
              </a:rPr>
              <a:t>WeChat impact report 2018: all the latest WeChat data 。</a:t>
            </a:r>
            <a:r>
              <a:rPr lang="en" sz="800" u="sng">
                <a:solidFill>
                  <a:srgbClr val="0088CC"/>
                </a:solidFill>
                <a:hlinkClick r:id="rId4"/>
              </a:rPr>
              <a:t>THOMAS GRAZIANI</a:t>
            </a:r>
            <a:r>
              <a:rPr lang="en" sz="800">
                <a:solidFill>
                  <a:srgbClr val="848484"/>
                </a:solidFill>
              </a:rPr>
              <a:t> JULY 4, 2018</a:t>
            </a:r>
            <a:endParaRPr sz="800">
              <a:solidFill>
                <a:srgbClr val="848484"/>
              </a:solidFill>
            </a:endParaRPr>
          </a:p>
          <a:p>
            <a:pPr indent="0" lvl="0" marL="0" rtl="0" algn="l">
              <a:spcBef>
                <a:spcPts val="0"/>
              </a:spcBef>
              <a:spcAft>
                <a:spcPts val="0"/>
              </a:spcAft>
              <a:buNone/>
            </a:pPr>
            <a:r>
              <a:t/>
            </a:r>
            <a:endParaRPr sz="800">
              <a:latin typeface="Lato"/>
              <a:ea typeface="Lato"/>
              <a:cs typeface="Lato"/>
              <a:sym typeface="La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Google Shape;170;p2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Cashless Pay &amp; WeChat Pay</a:t>
            </a:r>
            <a:endParaRPr/>
          </a:p>
          <a:p>
            <a:pPr indent="0" lvl="0" marL="0" rtl="0" algn="l">
              <a:spcBef>
                <a:spcPts val="0"/>
              </a:spcBef>
              <a:spcAft>
                <a:spcPts val="0"/>
              </a:spcAft>
              <a:buNone/>
            </a:pPr>
            <a:r>
              <a:t/>
            </a:r>
            <a:endParaRPr/>
          </a:p>
        </p:txBody>
      </p:sp>
      <p:sp>
        <p:nvSpPr>
          <p:cNvPr id="171" name="Google Shape;171;p2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400">
                <a:solidFill>
                  <a:srgbClr val="000000"/>
                </a:solidFill>
              </a:rPr>
              <a:t>5 </a:t>
            </a:r>
            <a:r>
              <a:rPr b="1" lang="en" sz="1400">
                <a:solidFill>
                  <a:srgbClr val="000000"/>
                </a:solidFill>
              </a:rPr>
              <a:t>TECHs</a:t>
            </a:r>
            <a:endParaRPr b="1" sz="1400">
              <a:solidFill>
                <a:srgbClr val="000000"/>
              </a:solidFill>
            </a:endParaRPr>
          </a:p>
          <a:p>
            <a:pPr indent="-317500" lvl="0" marL="457200" rtl="0" algn="l">
              <a:spcBef>
                <a:spcPts val="1600"/>
              </a:spcBef>
              <a:spcAft>
                <a:spcPts val="0"/>
              </a:spcAft>
              <a:buSzPts val="1400"/>
              <a:buFont typeface="Arial"/>
              <a:buChar char="●"/>
            </a:pPr>
            <a:r>
              <a:rPr lang="en" sz="1400">
                <a:highlight>
                  <a:srgbClr val="FFFFFF"/>
                </a:highlight>
                <a:latin typeface="Arial"/>
                <a:ea typeface="Arial"/>
                <a:cs typeface="Arial"/>
                <a:sym typeface="Arial"/>
              </a:rPr>
              <a:t>dual interface CPU card (13.56MHz) </a:t>
            </a:r>
            <a:endParaRPr sz="1400">
              <a:highlight>
                <a:srgbClr val="FFFFFF"/>
              </a:highlight>
              <a:latin typeface="Arial"/>
              <a:ea typeface="Arial"/>
              <a:cs typeface="Arial"/>
              <a:sym typeface="Arial"/>
            </a:endParaRPr>
          </a:p>
          <a:p>
            <a:pPr indent="-317500" lvl="0" marL="457200" rtl="0" algn="l">
              <a:spcBef>
                <a:spcPts val="0"/>
              </a:spcBef>
              <a:spcAft>
                <a:spcPts val="0"/>
              </a:spcAft>
              <a:buSzPts val="1400"/>
              <a:buFont typeface="Arial"/>
              <a:buChar char="●"/>
            </a:pPr>
            <a:r>
              <a:rPr lang="en" sz="1400">
                <a:highlight>
                  <a:srgbClr val="FFFFFF"/>
                </a:highlight>
                <a:latin typeface="Arial"/>
                <a:ea typeface="Arial"/>
                <a:cs typeface="Arial"/>
                <a:sym typeface="Arial"/>
              </a:rPr>
              <a:t>SIM Pass(13.56MHz) 、</a:t>
            </a:r>
            <a:endParaRPr sz="1400">
              <a:highlight>
                <a:srgbClr val="FFFFFF"/>
              </a:highlight>
              <a:latin typeface="Arial"/>
              <a:ea typeface="Arial"/>
              <a:cs typeface="Arial"/>
              <a:sym typeface="Arial"/>
            </a:endParaRPr>
          </a:p>
          <a:p>
            <a:pPr indent="-317500" lvl="0" marL="457200" rtl="0" algn="l">
              <a:spcBef>
                <a:spcPts val="0"/>
              </a:spcBef>
              <a:spcAft>
                <a:spcPts val="0"/>
              </a:spcAft>
              <a:buSzPts val="1400"/>
              <a:buFont typeface="Arial"/>
              <a:buChar char="●"/>
            </a:pPr>
            <a:r>
              <a:rPr lang="en" sz="1400">
                <a:highlight>
                  <a:srgbClr val="FFFFFF"/>
                </a:highlight>
                <a:latin typeface="Arial"/>
                <a:ea typeface="Arial"/>
                <a:cs typeface="Arial"/>
                <a:sym typeface="Arial"/>
              </a:rPr>
              <a:t>RFID-SIM (2.4GHz) 、</a:t>
            </a:r>
            <a:endParaRPr sz="1400">
              <a:highlight>
                <a:srgbClr val="FFFFFF"/>
              </a:highlight>
              <a:latin typeface="Arial"/>
              <a:ea typeface="Arial"/>
              <a:cs typeface="Arial"/>
              <a:sym typeface="Arial"/>
            </a:endParaRPr>
          </a:p>
          <a:p>
            <a:pPr indent="-317500" lvl="0" marL="457200" rtl="0" algn="l">
              <a:spcBef>
                <a:spcPts val="0"/>
              </a:spcBef>
              <a:spcAft>
                <a:spcPts val="0"/>
              </a:spcAft>
              <a:buSzPts val="1400"/>
              <a:buFont typeface="Arial"/>
              <a:buChar char="●"/>
            </a:pPr>
            <a:r>
              <a:rPr lang="en" sz="1400">
                <a:highlight>
                  <a:srgbClr val="FFFFFF"/>
                </a:highlight>
                <a:latin typeface="Arial"/>
                <a:ea typeface="Arial"/>
                <a:cs typeface="Arial"/>
                <a:sym typeface="Arial"/>
              </a:rPr>
              <a:t>NFC(13.56MHz) 、</a:t>
            </a:r>
            <a:endParaRPr sz="1400">
              <a:highlight>
                <a:srgbClr val="FFFFFF"/>
              </a:highlight>
              <a:latin typeface="Arial"/>
              <a:ea typeface="Arial"/>
              <a:cs typeface="Arial"/>
              <a:sym typeface="Arial"/>
            </a:endParaRPr>
          </a:p>
          <a:p>
            <a:pPr indent="-317500" lvl="0" marL="457200" rtl="0" algn="l">
              <a:spcBef>
                <a:spcPts val="0"/>
              </a:spcBef>
              <a:spcAft>
                <a:spcPts val="0"/>
              </a:spcAft>
              <a:buSzPts val="1400"/>
              <a:buFont typeface="Arial"/>
              <a:buChar char="●"/>
            </a:pPr>
            <a:r>
              <a:rPr lang="en" sz="1400">
                <a:highlight>
                  <a:srgbClr val="FFFFFF"/>
                </a:highlight>
                <a:latin typeface="Arial"/>
                <a:ea typeface="Arial"/>
                <a:cs typeface="Arial"/>
                <a:sym typeface="Arial"/>
              </a:rPr>
              <a:t>Smart SIM Card</a:t>
            </a:r>
            <a:endParaRPr sz="1400">
              <a:highlight>
                <a:srgbClr val="FFFFFF"/>
              </a:highlight>
              <a:latin typeface="Arial"/>
              <a:ea typeface="Arial"/>
              <a:cs typeface="Arial"/>
              <a:sym typeface="Arial"/>
            </a:endParaRPr>
          </a:p>
          <a:p>
            <a:pPr indent="0" lvl="0" marL="0" rtl="0" algn="l">
              <a:spcBef>
                <a:spcPts val="1600"/>
              </a:spcBef>
              <a:spcAft>
                <a:spcPts val="0"/>
              </a:spcAft>
              <a:buNone/>
            </a:pPr>
            <a:r>
              <a:rPr lang="en" sz="800">
                <a:solidFill>
                  <a:srgbClr val="000000"/>
                </a:solidFill>
                <a:highlight>
                  <a:srgbClr val="FFFFFF"/>
                </a:highlight>
                <a:latin typeface="Arial"/>
                <a:ea typeface="Arial"/>
                <a:cs typeface="Arial"/>
                <a:sym typeface="Arial"/>
              </a:rPr>
              <a:t>                                                                                                                               邱宜干.我国移动支付发展的瓶颈问题探讨[J].中国集体经济,2019(16):27-28.</a:t>
            </a:r>
            <a:endParaRPr sz="800">
              <a:solidFill>
                <a:srgbClr val="333333"/>
              </a:solidFill>
              <a:highlight>
                <a:srgbClr val="FFFFFF"/>
              </a:highlight>
              <a:latin typeface="Arial"/>
              <a:ea typeface="Arial"/>
              <a:cs typeface="Arial"/>
              <a:sym typeface="Arial"/>
            </a:endParaRPr>
          </a:p>
          <a:p>
            <a:pPr indent="0" lvl="0" marL="0" rtl="0" algn="l">
              <a:spcBef>
                <a:spcPts val="1600"/>
              </a:spcBef>
              <a:spcAft>
                <a:spcPts val="16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id="176" name="Google Shape;176;p2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Cashless Pay &amp; WeChat Pay</a:t>
            </a:r>
            <a:endParaRPr/>
          </a:p>
          <a:p>
            <a:pPr indent="0" lvl="0" marL="0" rtl="0" algn="l">
              <a:spcBef>
                <a:spcPts val="0"/>
              </a:spcBef>
              <a:spcAft>
                <a:spcPts val="0"/>
              </a:spcAft>
              <a:buNone/>
            </a:pPr>
            <a:r>
              <a:t/>
            </a:r>
            <a:endParaRPr/>
          </a:p>
        </p:txBody>
      </p:sp>
      <p:sp>
        <p:nvSpPr>
          <p:cNvPr id="177" name="Google Shape;177;p26"/>
          <p:cNvSpPr txBox="1"/>
          <p:nvPr>
            <p:ph idx="1" type="body"/>
          </p:nvPr>
        </p:nvSpPr>
        <p:spPr>
          <a:xfrm>
            <a:off x="676200" y="2100175"/>
            <a:ext cx="7688700" cy="22611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highlight>
                  <a:srgbClr val="FFFFFF"/>
                </a:highlight>
              </a:rPr>
              <a:t>Man-in-the-middle attack</a:t>
            </a:r>
            <a:endParaRPr sz="1400">
              <a:highlight>
                <a:srgbClr val="FFFFFF"/>
              </a:highlight>
            </a:endParaRPr>
          </a:p>
          <a:p>
            <a:pPr indent="-317500" lvl="0" marL="457200" rtl="0" algn="l">
              <a:spcBef>
                <a:spcPts val="0"/>
              </a:spcBef>
              <a:spcAft>
                <a:spcPts val="0"/>
              </a:spcAft>
              <a:buSzPts val="1400"/>
              <a:buChar char="●"/>
            </a:pPr>
            <a:r>
              <a:rPr lang="en" sz="1400">
                <a:highlight>
                  <a:srgbClr val="FFFFFF"/>
                </a:highlight>
              </a:rPr>
              <a:t>Phishing</a:t>
            </a:r>
            <a:endParaRPr sz="1400">
              <a:highlight>
                <a:srgbClr val="FFFFFF"/>
              </a:highlight>
            </a:endParaRPr>
          </a:p>
          <a:p>
            <a:pPr indent="-317500" lvl="0" marL="457200" rtl="0" algn="l">
              <a:spcBef>
                <a:spcPts val="0"/>
              </a:spcBef>
              <a:spcAft>
                <a:spcPts val="0"/>
              </a:spcAft>
              <a:buSzPts val="1400"/>
              <a:buChar char="●"/>
            </a:pPr>
            <a:r>
              <a:rPr lang="en" sz="1400">
                <a:highlight>
                  <a:srgbClr val="FFFFFF"/>
                </a:highlight>
              </a:rPr>
              <a:t>Malware attack</a:t>
            </a:r>
            <a:endParaRPr sz="1400">
              <a:highlight>
                <a:srgbClr val="FFFFFF"/>
              </a:highlight>
            </a:endParaRPr>
          </a:p>
          <a:p>
            <a:pPr indent="-317500" lvl="0" marL="457200" marR="38100" rtl="0" algn="l">
              <a:lnSpc>
                <a:spcPct val="122727"/>
              </a:lnSpc>
              <a:spcBef>
                <a:spcPts val="0"/>
              </a:spcBef>
              <a:spcAft>
                <a:spcPts val="0"/>
              </a:spcAft>
              <a:buSzPts val="1400"/>
              <a:buChar char="●"/>
            </a:pPr>
            <a:r>
              <a:rPr lang="en" sz="1400">
                <a:highlight>
                  <a:srgbClr val="FFFFFF"/>
                </a:highlight>
              </a:rPr>
              <a:t>Encryption algorithm crack</a:t>
            </a:r>
            <a:endParaRPr sz="1400">
              <a:highlight>
                <a:srgbClr val="FFFFFF"/>
              </a:highlight>
            </a:endParaRPr>
          </a:p>
        </p:txBody>
      </p:sp>
      <p:sp>
        <p:nvSpPr>
          <p:cNvPr id="178" name="Google Shape;178;p26"/>
          <p:cNvSpPr txBox="1"/>
          <p:nvPr/>
        </p:nvSpPr>
        <p:spPr>
          <a:xfrm>
            <a:off x="1852925" y="4110550"/>
            <a:ext cx="4057200" cy="34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50">
                <a:solidFill>
                  <a:srgbClr val="333333"/>
                </a:solidFill>
                <a:highlight>
                  <a:srgbClr val="FFFFFF"/>
                </a:highlight>
              </a:rPr>
              <a:t>骆培培. 国密算法在移动支付中的应用研究[D].郑州大学,2017.</a:t>
            </a:r>
            <a:endParaRPr>
              <a:latin typeface="Lato"/>
              <a:ea typeface="Lato"/>
              <a:cs typeface="Lato"/>
              <a:sym typeface="Lato"/>
            </a:endParaRPr>
          </a:p>
        </p:txBody>
      </p:sp>
      <p:pic>
        <p:nvPicPr>
          <p:cNvPr descr="Image result for man in the middle attack" id="179" name="Google Shape;179;p26"/>
          <p:cNvPicPr preferRelativeResize="0"/>
          <p:nvPr/>
        </p:nvPicPr>
        <p:blipFill>
          <a:blip r:embed="rId3">
            <a:alphaModFix/>
          </a:blip>
          <a:stretch>
            <a:fillRect/>
          </a:stretch>
        </p:blipFill>
        <p:spPr>
          <a:xfrm>
            <a:off x="4102700" y="1943325"/>
            <a:ext cx="4538774" cy="2077750"/>
          </a:xfrm>
          <a:prstGeom prst="rect">
            <a:avLst/>
          </a:prstGeom>
          <a:noFill/>
          <a:ln>
            <a:noFill/>
          </a:ln>
        </p:spPr>
      </p:pic>
      <p:pic>
        <p:nvPicPr>
          <p:cNvPr id="180" name="Google Shape;180;p26"/>
          <p:cNvPicPr preferRelativeResize="0"/>
          <p:nvPr/>
        </p:nvPicPr>
        <p:blipFill>
          <a:blip r:embed="rId4">
            <a:alphaModFix/>
          </a:blip>
          <a:stretch>
            <a:fillRect/>
          </a:stretch>
        </p:blipFill>
        <p:spPr>
          <a:xfrm>
            <a:off x="4410900" y="1547100"/>
            <a:ext cx="3175000" cy="2387600"/>
          </a:xfrm>
          <a:prstGeom prst="rect">
            <a:avLst/>
          </a:prstGeom>
          <a:noFill/>
          <a:ln>
            <a:noFill/>
          </a:ln>
        </p:spPr>
      </p:pic>
      <p:pic>
        <p:nvPicPr>
          <p:cNvPr descr="Image result for phishing" id="181" name="Google Shape;181;p26"/>
          <p:cNvPicPr preferRelativeResize="0"/>
          <p:nvPr/>
        </p:nvPicPr>
        <p:blipFill>
          <a:blip r:embed="rId5">
            <a:alphaModFix/>
          </a:blip>
          <a:stretch>
            <a:fillRect/>
          </a:stretch>
        </p:blipFill>
        <p:spPr>
          <a:xfrm>
            <a:off x="5200875" y="2172575"/>
            <a:ext cx="2000250" cy="1619250"/>
          </a:xfrm>
          <a:prstGeom prst="rect">
            <a:avLst/>
          </a:prstGeom>
          <a:noFill/>
          <a:ln>
            <a:noFill/>
          </a:ln>
        </p:spPr>
      </p:pic>
      <p:pic>
        <p:nvPicPr>
          <p:cNvPr descr="Image result for malware attack" id="182" name="Google Shape;182;p26"/>
          <p:cNvPicPr preferRelativeResize="0"/>
          <p:nvPr/>
        </p:nvPicPr>
        <p:blipFill>
          <a:blip r:embed="rId6">
            <a:alphaModFix/>
          </a:blip>
          <a:stretch>
            <a:fillRect/>
          </a:stretch>
        </p:blipFill>
        <p:spPr>
          <a:xfrm>
            <a:off x="4985575" y="2172575"/>
            <a:ext cx="2600325" cy="17621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9"/>
                                        </p:tgtEl>
                                        <p:attrNameLst>
                                          <p:attrName>style.visibility</p:attrName>
                                        </p:attrNameLst>
                                      </p:cBhvr>
                                      <p:to>
                                        <p:strVal val="visible"/>
                                      </p:to>
                                    </p:set>
                                    <p:animEffect filter="fade" transition="in">
                                      <p:cBhvr>
                                        <p:cTn dur="1000"/>
                                        <p:tgtEl>
                                          <p:spTgt spid="17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179"/>
                                        </p:tgtEl>
                                      </p:cBhvr>
                                    </p:animEffect>
                                    <p:set>
                                      <p:cBhvr>
                                        <p:cTn dur="1" fill="hold">
                                          <p:stCondLst>
                                            <p:cond delay="0"/>
                                          </p:stCondLst>
                                        </p:cTn>
                                        <p:tgtEl>
                                          <p:spTgt spid="179"/>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1"/>
                                        </p:tgtEl>
                                        <p:attrNameLst>
                                          <p:attrName>style.visibility</p:attrName>
                                        </p:attrNameLst>
                                      </p:cBhvr>
                                      <p:to>
                                        <p:strVal val="visible"/>
                                      </p:to>
                                    </p:set>
                                    <p:animEffect filter="fade" transition="in">
                                      <p:cBhvr>
                                        <p:cTn dur="1000"/>
                                        <p:tgtEl>
                                          <p:spTgt spid="18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181"/>
                                        </p:tgtEl>
                                      </p:cBhvr>
                                    </p:animEffect>
                                    <p:set>
                                      <p:cBhvr>
                                        <p:cTn dur="1" fill="hold">
                                          <p:stCondLst>
                                            <p:cond delay="0"/>
                                          </p:stCondLst>
                                        </p:cTn>
                                        <p:tgtEl>
                                          <p:spTgt spid="181"/>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2"/>
                                        </p:tgtEl>
                                        <p:attrNameLst>
                                          <p:attrName>style.visibility</p:attrName>
                                        </p:attrNameLst>
                                      </p:cBhvr>
                                      <p:to>
                                        <p:strVal val="visible"/>
                                      </p:to>
                                    </p:set>
                                    <p:animEffect filter="fade" transition="in">
                                      <p:cBhvr>
                                        <p:cTn dur="1000"/>
                                        <p:tgtEl>
                                          <p:spTgt spid="18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182"/>
                                        </p:tgtEl>
                                      </p:cBhvr>
                                    </p:animEffect>
                                    <p:set>
                                      <p:cBhvr>
                                        <p:cTn dur="1" fill="hold">
                                          <p:stCondLst>
                                            <p:cond delay="0"/>
                                          </p:stCondLst>
                                        </p:cTn>
                                        <p:tgtEl>
                                          <p:spTgt spid="182"/>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0"/>
                                        </p:tgtEl>
                                        <p:attrNameLst>
                                          <p:attrName>style.visibility</p:attrName>
                                        </p:attrNameLst>
                                      </p:cBhvr>
                                      <p:to>
                                        <p:strVal val="visible"/>
                                      </p:to>
                                    </p:set>
                                    <p:animEffect filter="fade" transition="in">
                                      <p:cBhvr>
                                        <p:cTn dur="1000"/>
                                        <p:tgtEl>
                                          <p:spTgt spid="18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 name="Shape 186"/>
        <p:cNvGrpSpPr/>
        <p:nvPr/>
      </p:nvGrpSpPr>
      <p:grpSpPr>
        <a:xfrm>
          <a:off x="0" y="0"/>
          <a:ext cx="0" cy="0"/>
          <a:chOff x="0" y="0"/>
          <a:chExt cx="0" cy="0"/>
        </a:xfrm>
      </p:grpSpPr>
      <p:sp>
        <p:nvSpPr>
          <p:cNvPr id="187" name="Google Shape;187;p2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Cashless Pay &amp; WeChat Pay</a:t>
            </a:r>
            <a:endParaRPr/>
          </a:p>
        </p:txBody>
      </p:sp>
      <p:sp>
        <p:nvSpPr>
          <p:cNvPr id="188" name="Google Shape;188;p2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highlight>
                  <a:srgbClr val="FFFFFF"/>
                </a:highlight>
              </a:rPr>
              <a:t>Symmetric-key algorithm</a:t>
            </a:r>
            <a:endParaRPr sz="1800">
              <a:highlight>
                <a:srgbClr val="FFFFFF"/>
              </a:highlight>
            </a:endParaRPr>
          </a:p>
          <a:p>
            <a:pPr indent="-342900" lvl="0" marL="457200" rtl="0" algn="l">
              <a:spcBef>
                <a:spcPts val="0"/>
              </a:spcBef>
              <a:spcAft>
                <a:spcPts val="0"/>
              </a:spcAft>
              <a:buSzPts val="1800"/>
              <a:buChar char="●"/>
            </a:pPr>
            <a:r>
              <a:rPr lang="en" sz="1800">
                <a:highlight>
                  <a:srgbClr val="FFFFFF"/>
                </a:highlight>
              </a:rPr>
              <a:t>Public-key cryptography</a:t>
            </a:r>
            <a:endParaRPr sz="1800">
              <a:highlight>
                <a:srgbClr val="FFFFFF"/>
              </a:highlight>
            </a:endParaRPr>
          </a:p>
          <a:p>
            <a:pPr indent="-342900" lvl="0" marL="457200" rtl="0" algn="l">
              <a:spcBef>
                <a:spcPts val="0"/>
              </a:spcBef>
              <a:spcAft>
                <a:spcPts val="0"/>
              </a:spcAft>
              <a:buSzPts val="1800"/>
              <a:buChar char="●"/>
            </a:pPr>
            <a:r>
              <a:rPr lang="en" sz="1800">
                <a:highlight>
                  <a:srgbClr val="FFFFFF"/>
                </a:highlight>
              </a:rPr>
              <a:t>Hashing algorithm</a:t>
            </a:r>
            <a:endParaRPr sz="1800">
              <a:highlight>
                <a:srgbClr val="FFFFFF"/>
              </a:highlight>
            </a:endParaRPr>
          </a:p>
          <a:p>
            <a:pPr indent="0" lvl="0" marL="0" rtl="0" algn="l">
              <a:spcBef>
                <a:spcPts val="1600"/>
              </a:spcBef>
              <a:spcAft>
                <a:spcPts val="1600"/>
              </a:spcAft>
              <a:buNone/>
            </a:pPr>
            <a:r>
              <a:t/>
            </a:r>
            <a:endParaRPr b="1" sz="1800">
              <a:highlight>
                <a:srgbClr val="FFFFFF"/>
              </a:highlight>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2" name="Shape 192"/>
        <p:cNvGrpSpPr/>
        <p:nvPr/>
      </p:nvGrpSpPr>
      <p:grpSpPr>
        <a:xfrm>
          <a:off x="0" y="0"/>
          <a:ext cx="0" cy="0"/>
          <a:chOff x="0" y="0"/>
          <a:chExt cx="0" cy="0"/>
        </a:xfrm>
      </p:grpSpPr>
      <p:pic>
        <p:nvPicPr>
          <p:cNvPr id="193" name="Google Shape;193;p28"/>
          <p:cNvPicPr preferRelativeResize="0"/>
          <p:nvPr/>
        </p:nvPicPr>
        <p:blipFill>
          <a:blip r:embed="rId3">
            <a:alphaModFix/>
          </a:blip>
          <a:stretch>
            <a:fillRect/>
          </a:stretch>
        </p:blipFill>
        <p:spPr>
          <a:xfrm>
            <a:off x="1305650" y="650773"/>
            <a:ext cx="6536300" cy="4250349"/>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7" name="Shape 197"/>
        <p:cNvGrpSpPr/>
        <p:nvPr/>
      </p:nvGrpSpPr>
      <p:grpSpPr>
        <a:xfrm>
          <a:off x="0" y="0"/>
          <a:ext cx="0" cy="0"/>
          <a:chOff x="0" y="0"/>
          <a:chExt cx="0" cy="0"/>
        </a:xfrm>
      </p:grpSpPr>
      <p:sp>
        <p:nvSpPr>
          <p:cNvPr id="198" name="Google Shape;198;p29"/>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4800"/>
              <a:t>Data Privacy Policies Continued...</a:t>
            </a:r>
            <a:endParaRPr sz="48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2" name="Shape 202"/>
        <p:cNvGrpSpPr/>
        <p:nvPr/>
      </p:nvGrpSpPr>
      <p:grpSpPr>
        <a:xfrm>
          <a:off x="0" y="0"/>
          <a:ext cx="0" cy="0"/>
          <a:chOff x="0" y="0"/>
          <a:chExt cx="0" cy="0"/>
        </a:xfrm>
      </p:grpSpPr>
      <p:sp>
        <p:nvSpPr>
          <p:cNvPr id="203" name="Google Shape;203;p3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Recap of Concepts from Last Time</a:t>
            </a:r>
            <a:endParaRPr/>
          </a:p>
        </p:txBody>
      </p:sp>
      <p:sp>
        <p:nvSpPr>
          <p:cNvPr id="204" name="Google Shape;204;p30"/>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Right To Be Forgotten: </a:t>
            </a:r>
            <a:endParaRPr sz="1400"/>
          </a:p>
          <a:p>
            <a:pPr indent="0" lvl="0" marL="0" rtl="0" algn="l">
              <a:spcBef>
                <a:spcPts val="1600"/>
              </a:spcBef>
              <a:spcAft>
                <a:spcPts val="0"/>
              </a:spcAft>
              <a:buNone/>
            </a:pPr>
            <a:r>
              <a:rPr lang="en" sz="1400">
                <a:highlight>
                  <a:schemeClr val="lt1"/>
                </a:highlight>
              </a:rPr>
              <a:t>"The right to silence on past events in life that are no longer occurring."</a:t>
            </a:r>
            <a:endParaRPr sz="1400">
              <a:highlight>
                <a:schemeClr val="lt1"/>
              </a:highlight>
            </a:endParaRPr>
          </a:p>
          <a:p>
            <a:pPr indent="-317500" lvl="1" marL="914400" rtl="0" algn="l">
              <a:spcBef>
                <a:spcPts val="1600"/>
              </a:spcBef>
              <a:spcAft>
                <a:spcPts val="0"/>
              </a:spcAft>
              <a:buClr>
                <a:schemeClr val="accent1"/>
              </a:buClr>
              <a:buSzPts val="1400"/>
              <a:buChar char="○"/>
            </a:pPr>
            <a:r>
              <a:rPr lang="en" sz="1400">
                <a:highlight>
                  <a:schemeClr val="lt1"/>
                </a:highlight>
              </a:rPr>
              <a:t>Example: Asking to have a photo taken down</a:t>
            </a:r>
            <a:endParaRPr sz="1400">
              <a:highlight>
                <a:schemeClr val="lt1"/>
              </a:highlight>
            </a:endParaRPr>
          </a:p>
          <a:p>
            <a:pPr indent="0" lvl="0" marL="0" rtl="0" algn="l">
              <a:spcBef>
                <a:spcPts val="1600"/>
              </a:spcBef>
              <a:spcAft>
                <a:spcPts val="0"/>
              </a:spcAft>
              <a:buNone/>
            </a:pPr>
            <a:r>
              <a:rPr lang="en" sz="1400">
                <a:highlight>
                  <a:schemeClr val="lt1"/>
                </a:highlight>
              </a:rPr>
              <a:t>GDPR:</a:t>
            </a:r>
            <a:endParaRPr sz="1400">
              <a:highlight>
                <a:schemeClr val="lt1"/>
              </a:highlight>
            </a:endParaRPr>
          </a:p>
          <a:p>
            <a:pPr indent="0" lvl="0" marL="0" rtl="0" algn="l">
              <a:spcBef>
                <a:spcPts val="1600"/>
              </a:spcBef>
              <a:spcAft>
                <a:spcPts val="1600"/>
              </a:spcAft>
              <a:buNone/>
            </a:pPr>
            <a:r>
              <a:rPr lang="en" sz="1400">
                <a:highlight>
                  <a:schemeClr val="lt1"/>
                </a:highlight>
              </a:rPr>
              <a:t> </a:t>
            </a:r>
            <a:r>
              <a:rPr lang="en" sz="1400">
                <a:highlight>
                  <a:schemeClr val="lt1"/>
                </a:highlight>
              </a:rPr>
              <a:t>“A legal framework that sets guidelines for the collection and processing of personal information from individuals who live in the European Union (EU).”</a:t>
            </a:r>
            <a:endParaRPr sz="1400">
              <a:highlight>
                <a:schemeClr val="lt1"/>
              </a:highlight>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8" name="Shape 208"/>
        <p:cNvGrpSpPr/>
        <p:nvPr/>
      </p:nvGrpSpPr>
      <p:grpSpPr>
        <a:xfrm>
          <a:off x="0" y="0"/>
          <a:ext cx="0" cy="0"/>
          <a:chOff x="0" y="0"/>
          <a:chExt cx="0" cy="0"/>
        </a:xfrm>
      </p:grpSpPr>
      <p:sp>
        <p:nvSpPr>
          <p:cNvPr id="209" name="Google Shape;209;p3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Privacy Legislations Introduced In 2019 </a:t>
            </a:r>
            <a:endParaRPr/>
          </a:p>
        </p:txBody>
      </p:sp>
      <p:sp>
        <p:nvSpPr>
          <p:cNvPr id="210" name="Google Shape;210;p31"/>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accent1"/>
              </a:buClr>
              <a:buSzPts val="1800"/>
              <a:buChar char="●"/>
            </a:pPr>
            <a:r>
              <a:rPr lang="en" sz="1800">
                <a:highlight>
                  <a:srgbClr val="FFFFFF"/>
                </a:highlight>
                <a:uFill>
                  <a:noFill/>
                </a:uFill>
                <a:hlinkClick r:id="rId3"/>
              </a:rPr>
              <a:t>The Information Transparency and Personal Data Control Act</a:t>
            </a:r>
            <a:endParaRPr sz="1800"/>
          </a:p>
          <a:p>
            <a:pPr indent="-342900" lvl="0" marL="457200" rtl="0" algn="l">
              <a:spcBef>
                <a:spcPts val="0"/>
              </a:spcBef>
              <a:spcAft>
                <a:spcPts val="0"/>
              </a:spcAft>
              <a:buClr>
                <a:schemeClr val="accent1"/>
              </a:buClr>
              <a:buSzPts val="1800"/>
              <a:buChar char="●"/>
            </a:pPr>
            <a:r>
              <a:rPr lang="en" sz="1800">
                <a:highlight>
                  <a:srgbClr val="FFFFFF"/>
                </a:highlight>
                <a:uFill>
                  <a:noFill/>
                </a:uFill>
                <a:hlinkClick r:id="rId4"/>
              </a:rPr>
              <a:t>The Commercial Facial Recognition Privacy Act</a:t>
            </a:r>
            <a:endParaRPr sz="1800"/>
          </a:p>
          <a:p>
            <a:pPr indent="-342900" lvl="0" marL="457200" rtl="0" algn="l">
              <a:spcBef>
                <a:spcPts val="0"/>
              </a:spcBef>
              <a:spcAft>
                <a:spcPts val="0"/>
              </a:spcAft>
              <a:buClr>
                <a:schemeClr val="accent1"/>
              </a:buClr>
              <a:buSzPts val="1800"/>
              <a:buChar char="●"/>
            </a:pPr>
            <a:r>
              <a:rPr lang="en" sz="1800">
                <a:highlight>
                  <a:srgbClr val="FFFFFF"/>
                </a:highlight>
                <a:uFill>
                  <a:noFill/>
                </a:uFill>
                <a:hlinkClick r:id="rId5"/>
              </a:rPr>
              <a:t>An update to the Children's Online Privacy Protection Act (COPPA) of 1998</a:t>
            </a:r>
            <a:endParaRPr sz="1800"/>
          </a:p>
          <a:p>
            <a:pPr indent="-342900" lvl="0" marL="457200" rtl="0" algn="l">
              <a:spcBef>
                <a:spcPts val="0"/>
              </a:spcBef>
              <a:spcAft>
                <a:spcPts val="0"/>
              </a:spcAft>
              <a:buClr>
                <a:schemeClr val="accent1"/>
              </a:buClr>
              <a:buSzPts val="1800"/>
              <a:buChar char="●"/>
            </a:pPr>
            <a:r>
              <a:rPr lang="en" sz="1800">
                <a:highlight>
                  <a:srgbClr val="FFFFFF"/>
                </a:highlight>
                <a:uFill>
                  <a:noFill/>
                </a:uFill>
                <a:hlinkClick r:id="rId6"/>
              </a:rPr>
              <a:t>The Digital Accountability and Transparency to Advance Privacy Act</a:t>
            </a:r>
            <a:endParaRPr sz="1800"/>
          </a:p>
          <a:p>
            <a:pPr indent="-342900" lvl="0" marL="457200" rtl="0" algn="l">
              <a:spcBef>
                <a:spcPts val="0"/>
              </a:spcBef>
              <a:spcAft>
                <a:spcPts val="0"/>
              </a:spcAft>
              <a:buClr>
                <a:schemeClr val="accent1"/>
              </a:buClr>
              <a:buSzPts val="1800"/>
              <a:buChar char="●"/>
            </a:pPr>
            <a:r>
              <a:rPr lang="en" sz="1800">
                <a:highlight>
                  <a:srgbClr val="FFFFFF"/>
                </a:highlight>
                <a:uFill>
                  <a:noFill/>
                </a:uFill>
                <a:hlinkClick r:id="rId7"/>
              </a:rPr>
              <a:t>The American Data Dissemination Act</a:t>
            </a:r>
            <a:endParaRPr sz="1800"/>
          </a:p>
          <a:p>
            <a:pPr indent="0" lvl="0" marL="0" rtl="0" algn="l">
              <a:spcBef>
                <a:spcPts val="1600"/>
              </a:spcBef>
              <a:spcAft>
                <a:spcPts val="16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 Data protection in data privacy</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4" name="Shape 214"/>
        <p:cNvGrpSpPr/>
        <p:nvPr/>
      </p:nvGrpSpPr>
      <p:grpSpPr>
        <a:xfrm>
          <a:off x="0" y="0"/>
          <a:ext cx="0" cy="0"/>
          <a:chOff x="0" y="0"/>
          <a:chExt cx="0" cy="0"/>
        </a:xfrm>
      </p:grpSpPr>
      <p:sp>
        <p:nvSpPr>
          <p:cNvPr id="215" name="Google Shape;215;p3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lnSpc>
                <a:spcPct val="110000"/>
              </a:lnSpc>
              <a:spcBef>
                <a:spcPts val="0"/>
              </a:spcBef>
              <a:spcAft>
                <a:spcPts val="0"/>
              </a:spcAft>
              <a:buNone/>
            </a:pPr>
            <a:r>
              <a:rPr lang="en" sz="3000">
                <a:solidFill>
                  <a:srgbClr val="000000"/>
                </a:solidFill>
                <a:uFill>
                  <a:noFill/>
                </a:uFill>
                <a:hlinkClick r:id="rId3"/>
              </a:rPr>
              <a:t>California Consumer Privacy Act </a:t>
            </a:r>
            <a:r>
              <a:rPr lang="en" sz="3000">
                <a:solidFill>
                  <a:srgbClr val="000000"/>
                </a:solidFill>
                <a:highlight>
                  <a:srgbClr val="FFFFFF"/>
                </a:highlight>
                <a:uFill>
                  <a:noFill/>
                </a:uFill>
                <a:hlinkClick r:id="rId4"/>
              </a:rPr>
              <a:t>(CCPA)</a:t>
            </a:r>
            <a:endParaRPr sz="3000">
              <a:solidFill>
                <a:srgbClr val="000000"/>
              </a:solidFill>
              <a:uFill>
                <a:noFill/>
              </a:uFill>
              <a:hlinkClick r:id="rId5"/>
            </a:endParaRPr>
          </a:p>
          <a:p>
            <a:pPr indent="0" lvl="0" marL="0" rtl="0" algn="l">
              <a:spcBef>
                <a:spcPts val="0"/>
              </a:spcBef>
              <a:spcAft>
                <a:spcPts val="0"/>
              </a:spcAft>
              <a:buNone/>
            </a:pPr>
            <a:r>
              <a:t/>
            </a:r>
            <a:endParaRPr>
              <a:solidFill>
                <a:srgbClr val="000000"/>
              </a:solidFill>
            </a:endParaRPr>
          </a:p>
        </p:txBody>
      </p:sp>
      <p:sp>
        <p:nvSpPr>
          <p:cNvPr id="216" name="Google Shape;216;p32"/>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First state to pass a law on data privacy</a:t>
            </a:r>
            <a:endParaRPr sz="1800"/>
          </a:p>
          <a:p>
            <a:pPr indent="0" lvl="0" marL="0" rtl="0" algn="l">
              <a:spcBef>
                <a:spcPts val="1600"/>
              </a:spcBef>
              <a:spcAft>
                <a:spcPts val="0"/>
              </a:spcAft>
              <a:buNone/>
            </a:pPr>
            <a:r>
              <a:rPr lang="en" sz="1800"/>
              <a:t>Signed into Law on June 28, 2018</a:t>
            </a:r>
            <a:endParaRPr sz="1800"/>
          </a:p>
          <a:p>
            <a:pPr indent="0" lvl="0" marL="0" rtl="0" algn="l">
              <a:spcBef>
                <a:spcPts val="1600"/>
              </a:spcBef>
              <a:spcAft>
                <a:spcPts val="0"/>
              </a:spcAft>
              <a:buNone/>
            </a:pPr>
            <a:r>
              <a:rPr lang="en" sz="1800">
                <a:highlight>
                  <a:srgbClr val="FFFFFF"/>
                </a:highlight>
              </a:rPr>
              <a:t>CCPA becomes effective on January 1, 2020</a:t>
            </a:r>
            <a:endParaRPr sz="1800">
              <a:highlight>
                <a:srgbClr val="FFFFFF"/>
              </a:highlight>
            </a:endParaRPr>
          </a:p>
          <a:p>
            <a:pPr indent="0" lvl="0" marL="0" rtl="0" algn="l">
              <a:spcBef>
                <a:spcPts val="1600"/>
              </a:spcBef>
              <a:spcAft>
                <a:spcPts val="0"/>
              </a:spcAft>
              <a:buNone/>
            </a:pPr>
            <a:r>
              <a:rPr lang="en" sz="1800">
                <a:highlight>
                  <a:srgbClr val="FFFFFF"/>
                </a:highlight>
              </a:rPr>
              <a:t>So what exactly is it?</a:t>
            </a:r>
            <a:endParaRPr sz="1800">
              <a:highlight>
                <a:srgbClr val="FFFFFF"/>
              </a:highlight>
            </a:endParaRPr>
          </a:p>
          <a:p>
            <a:pPr indent="0" lvl="0" marL="0" rtl="0" algn="l">
              <a:spcBef>
                <a:spcPts val="1600"/>
              </a:spcBef>
              <a:spcAft>
                <a:spcPts val="1600"/>
              </a:spcAft>
              <a:buNone/>
            </a:pPr>
            <a:r>
              <a:t/>
            </a:r>
            <a:endParaRPr sz="1050">
              <a:solidFill>
                <a:srgbClr val="222222"/>
              </a:solidFill>
              <a:highlight>
                <a:srgbClr val="FFFFFF"/>
              </a:highlight>
              <a:latin typeface="Arial"/>
              <a:ea typeface="Arial"/>
              <a:cs typeface="Arial"/>
              <a:sym typeface="Arial"/>
            </a:endParaRPr>
          </a:p>
        </p:txBody>
      </p:sp>
      <p:pic>
        <p:nvPicPr>
          <p:cNvPr id="217" name="Google Shape;217;p32"/>
          <p:cNvPicPr preferRelativeResize="0"/>
          <p:nvPr/>
        </p:nvPicPr>
        <p:blipFill>
          <a:blip r:embed="rId6">
            <a:alphaModFix/>
          </a:blip>
          <a:stretch>
            <a:fillRect/>
          </a:stretch>
        </p:blipFill>
        <p:spPr>
          <a:xfrm>
            <a:off x="5337100" y="2160900"/>
            <a:ext cx="3343734" cy="22291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1" name="Shape 221"/>
        <p:cNvGrpSpPr/>
        <p:nvPr/>
      </p:nvGrpSpPr>
      <p:grpSpPr>
        <a:xfrm>
          <a:off x="0" y="0"/>
          <a:ext cx="0" cy="0"/>
          <a:chOff x="0" y="0"/>
          <a:chExt cx="0" cy="0"/>
        </a:xfrm>
      </p:grpSpPr>
      <p:sp>
        <p:nvSpPr>
          <p:cNvPr id="222" name="Google Shape;222;p3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lnSpc>
                <a:spcPct val="110000"/>
              </a:lnSpc>
              <a:spcBef>
                <a:spcPts val="0"/>
              </a:spcBef>
              <a:spcAft>
                <a:spcPts val="0"/>
              </a:spcAft>
              <a:buNone/>
            </a:pPr>
            <a:r>
              <a:rPr lang="en" sz="3000">
                <a:solidFill>
                  <a:srgbClr val="000000"/>
                </a:solidFill>
                <a:uFill>
                  <a:noFill/>
                </a:uFill>
                <a:hlinkClick r:id="rId3"/>
              </a:rPr>
              <a:t>California Consumer Privacy Act </a:t>
            </a:r>
            <a:r>
              <a:rPr lang="en" sz="3000">
                <a:solidFill>
                  <a:srgbClr val="000000"/>
                </a:solidFill>
                <a:highlight>
                  <a:srgbClr val="FFFFFF"/>
                </a:highlight>
                <a:uFill>
                  <a:noFill/>
                </a:uFill>
                <a:hlinkClick r:id="rId4"/>
              </a:rPr>
              <a:t>(CCPA)</a:t>
            </a:r>
            <a:endParaRPr/>
          </a:p>
        </p:txBody>
      </p:sp>
      <p:sp>
        <p:nvSpPr>
          <p:cNvPr id="223" name="Google Shape;223;p33"/>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Issues:</a:t>
            </a:r>
            <a:endParaRPr sz="1800"/>
          </a:p>
          <a:p>
            <a:pPr indent="-342900" lvl="0" marL="457200" rtl="0" algn="l">
              <a:spcBef>
                <a:spcPts val="1600"/>
              </a:spcBef>
              <a:spcAft>
                <a:spcPts val="0"/>
              </a:spcAft>
              <a:buSzPts val="1800"/>
              <a:buChar char="●"/>
            </a:pPr>
            <a:r>
              <a:rPr lang="en" sz="1800"/>
              <a:t>Doesn’t affect everyone</a:t>
            </a:r>
            <a:endParaRPr sz="1800"/>
          </a:p>
          <a:p>
            <a:pPr indent="-342900" lvl="0" marL="457200" rtl="0" algn="l">
              <a:spcBef>
                <a:spcPts val="0"/>
              </a:spcBef>
              <a:spcAft>
                <a:spcPts val="0"/>
              </a:spcAft>
              <a:buSzPts val="1800"/>
              <a:buChar char="●"/>
            </a:pPr>
            <a:r>
              <a:rPr lang="en" sz="1800"/>
              <a:t>Unlike GDPR, the act does not protect from data collecting</a:t>
            </a:r>
            <a:endParaRPr sz="1800"/>
          </a:p>
          <a:p>
            <a:pPr indent="-342900" lvl="0" marL="457200" rtl="0" algn="l">
              <a:spcBef>
                <a:spcPts val="0"/>
              </a:spcBef>
              <a:spcAft>
                <a:spcPts val="0"/>
              </a:spcAft>
              <a:buSzPts val="1800"/>
              <a:buChar char="●"/>
            </a:pPr>
            <a:r>
              <a:rPr lang="en" sz="1800"/>
              <a:t>Wouldn’t require companies to get people’s permission to collect their information in the first place.</a:t>
            </a:r>
            <a:endParaRPr sz="18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7" name="Shape 227"/>
        <p:cNvGrpSpPr/>
        <p:nvPr/>
      </p:nvGrpSpPr>
      <p:grpSpPr>
        <a:xfrm>
          <a:off x="0" y="0"/>
          <a:ext cx="0" cy="0"/>
          <a:chOff x="0" y="0"/>
          <a:chExt cx="0" cy="0"/>
        </a:xfrm>
      </p:grpSpPr>
      <p:sp>
        <p:nvSpPr>
          <p:cNvPr id="228" name="Google Shape;228;p34"/>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4800"/>
              <a:t>Any </a:t>
            </a:r>
            <a:r>
              <a:rPr lang="en" sz="4800"/>
              <a:t>Questions?</a:t>
            </a:r>
            <a:endParaRPr sz="48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15"/>
          <p:cNvSpPr txBox="1"/>
          <p:nvPr>
            <p:ph type="title"/>
          </p:nvPr>
        </p:nvSpPr>
        <p:spPr>
          <a:xfrm>
            <a:off x="727650" y="148022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Protection</a:t>
            </a:r>
            <a:endParaRPr/>
          </a:p>
        </p:txBody>
      </p:sp>
      <p:sp>
        <p:nvSpPr>
          <p:cNvPr id="98" name="Google Shape;98;p15"/>
          <p:cNvSpPr txBox="1"/>
          <p:nvPr>
            <p:ph idx="1" type="body"/>
          </p:nvPr>
        </p:nvSpPr>
        <p:spPr>
          <a:xfrm>
            <a:off x="727650" y="2243975"/>
            <a:ext cx="7688700" cy="1829700"/>
          </a:xfrm>
          <a:prstGeom prst="rect">
            <a:avLst/>
          </a:prstGeom>
        </p:spPr>
        <p:txBody>
          <a:bodyPr anchorCtr="0" anchor="t" bIns="91425" lIns="91425" spcFirstLastPara="1" rIns="91425" wrap="square" tIns="91425">
            <a:noAutofit/>
          </a:bodyPr>
          <a:lstStyle/>
          <a:p>
            <a:pPr indent="-311150" lvl="0" marL="457200" rtl="0" algn="l">
              <a:lnSpc>
                <a:spcPct val="100000"/>
              </a:lnSpc>
              <a:spcBef>
                <a:spcPts val="0"/>
              </a:spcBef>
              <a:spcAft>
                <a:spcPts val="0"/>
              </a:spcAft>
              <a:buSzPts val="1300"/>
              <a:buChar char="●"/>
            </a:pPr>
            <a:r>
              <a:rPr lang="en"/>
              <a:t>Data protection is more specific.</a:t>
            </a:r>
            <a:endParaRPr/>
          </a:p>
          <a:p>
            <a:pPr indent="0" lvl="0" marL="457200" rtl="0" algn="l">
              <a:lnSpc>
                <a:spcPct val="100000"/>
              </a:lnSpc>
              <a:spcBef>
                <a:spcPts val="1600"/>
              </a:spcBef>
              <a:spcAft>
                <a:spcPts val="0"/>
              </a:spcAft>
              <a:buNone/>
            </a:pPr>
            <a:r>
              <a:t/>
            </a:r>
            <a:endParaRPr/>
          </a:p>
          <a:p>
            <a:pPr indent="-311150" lvl="0" marL="457200" rtl="0" algn="l">
              <a:lnSpc>
                <a:spcPct val="100000"/>
              </a:lnSpc>
              <a:spcBef>
                <a:spcPts val="1600"/>
              </a:spcBef>
              <a:spcAft>
                <a:spcPts val="0"/>
              </a:spcAft>
              <a:buSzPts val="1300"/>
              <a:buChar char="●"/>
            </a:pPr>
            <a:r>
              <a:rPr lang="en"/>
              <a:t>It's concerned with the ways third parties handle the information they hold about us - how it is collected, processed, shared, stored, and used.</a:t>
            </a:r>
            <a:endParaRPr/>
          </a:p>
          <a:p>
            <a:pPr indent="0" lvl="0" marL="457200" rtl="0" algn="l">
              <a:lnSpc>
                <a:spcPct val="100000"/>
              </a:lnSpc>
              <a:spcBef>
                <a:spcPts val="1600"/>
              </a:spcBef>
              <a:spcAft>
                <a:spcPts val="0"/>
              </a:spcAft>
              <a:buNone/>
            </a:pPr>
            <a:r>
              <a:t/>
            </a:r>
            <a:endParaRPr/>
          </a:p>
          <a:p>
            <a:pPr indent="-311150" lvl="0" marL="457200" rtl="0" algn="l">
              <a:lnSpc>
                <a:spcPct val="100000"/>
              </a:lnSpc>
              <a:spcBef>
                <a:spcPts val="1600"/>
              </a:spcBef>
              <a:spcAft>
                <a:spcPts val="0"/>
              </a:spcAft>
              <a:buSzPts val="1300"/>
              <a:buChar char="●"/>
            </a:pPr>
            <a:r>
              <a:rPr lang="en"/>
              <a:t>In other words, privacy is the big picture - data protection is one corner of it.</a:t>
            </a:r>
            <a:endParaRPr/>
          </a:p>
          <a:p>
            <a:pPr indent="0" lvl="0" marL="0" rtl="0" algn="l">
              <a:spcBef>
                <a:spcPts val="160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Google Shape;103;p1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New Ways </a:t>
            </a:r>
            <a:r>
              <a:rPr lang="en"/>
              <a:t>challenge</a:t>
            </a:r>
            <a:r>
              <a:rPr lang="en"/>
              <a:t> for data protection</a:t>
            </a:r>
            <a:endParaRPr/>
          </a:p>
        </p:txBody>
      </p:sp>
      <p:sp>
        <p:nvSpPr>
          <p:cNvPr id="104" name="Google Shape;104;p1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b="1" lang="en"/>
              <a:t>One challenge:  the way companies use our data</a:t>
            </a:r>
            <a:endParaRPr b="1"/>
          </a:p>
          <a:p>
            <a:pPr indent="0" lvl="0" marL="0" rtl="0" algn="l">
              <a:spcBef>
                <a:spcPts val="1600"/>
              </a:spcBef>
              <a:spcAft>
                <a:spcPts val="0"/>
              </a:spcAft>
              <a:buNone/>
            </a:pPr>
            <a:r>
              <a:rPr lang="en"/>
              <a:t>The internet's business model depends on people sharing their personal data in exchange for access to content, services and social media platforms.</a:t>
            </a:r>
            <a:endParaRPr/>
          </a:p>
          <a:p>
            <a:pPr indent="-311150" lvl="0" marL="457200" rtl="0" algn="l">
              <a:spcBef>
                <a:spcPts val="1600"/>
              </a:spcBef>
              <a:spcAft>
                <a:spcPts val="0"/>
              </a:spcAft>
              <a:buSzPts val="1300"/>
              <a:buChar char="●"/>
            </a:pPr>
            <a:r>
              <a:rPr b="1" lang="en"/>
              <a:t>Another challenge: the collection of personal data by governments</a:t>
            </a:r>
            <a:endParaRPr b="1"/>
          </a:p>
          <a:p>
            <a:pPr indent="0" lvl="0" marL="0" rtl="0" algn="l">
              <a:spcBef>
                <a:spcPts val="1600"/>
              </a:spcBef>
              <a:spcAft>
                <a:spcPts val="0"/>
              </a:spcAft>
              <a:buNone/>
            </a:pPr>
            <a:r>
              <a:rPr lang="en"/>
              <a:t>Technological developments now enable governments to monitor our conversations,transactions, and the locations we visit.</a:t>
            </a:r>
            <a:endParaRPr b="1" sz="1100">
              <a:solidFill>
                <a:srgbClr val="000000"/>
              </a:solidFill>
              <a:latin typeface="Arial"/>
              <a:ea typeface="Arial"/>
              <a:cs typeface="Arial"/>
              <a:sym typeface="Arial"/>
            </a:endParaRPr>
          </a:p>
          <a:p>
            <a:pPr indent="0" lvl="0" marL="0" rtl="0" algn="l">
              <a:spcBef>
                <a:spcPts val="1600"/>
              </a:spcBef>
              <a:spcAft>
                <a:spcPts val="0"/>
              </a:spcAft>
              <a:buNone/>
            </a:pPr>
            <a:r>
              <a:rPr lang="en" sz="1000">
                <a:solidFill>
                  <a:srgbClr val="000000"/>
                </a:solidFill>
                <a:latin typeface="Arial"/>
                <a:ea typeface="Arial"/>
                <a:cs typeface="Arial"/>
                <a:sym typeface="Arial"/>
              </a:rPr>
              <a:t>The digital age has created new ways to collect, access, analyze and use data, often across multiple borders and jurisdictions. Unsurprisingly, this poses challenges for data protection</a:t>
            </a:r>
            <a:endParaRPr sz="1000">
              <a:solidFill>
                <a:srgbClr val="000000"/>
              </a:solidFill>
              <a:latin typeface="Arial"/>
              <a:ea typeface="Arial"/>
              <a:cs typeface="Arial"/>
              <a:sym typeface="Arial"/>
            </a:endParaRPr>
          </a:p>
          <a:p>
            <a:pPr indent="0" lvl="0" marL="0" rtl="0" algn="l">
              <a:spcBef>
                <a:spcPts val="1600"/>
              </a:spcBef>
              <a:spcAft>
                <a:spcPts val="0"/>
              </a:spcAft>
              <a:buNone/>
            </a:pPr>
            <a:r>
              <a:t/>
            </a:r>
            <a:endParaRPr b="1" sz="1100">
              <a:solidFill>
                <a:srgbClr val="000000"/>
              </a:solidFill>
              <a:latin typeface="Arial"/>
              <a:ea typeface="Arial"/>
              <a:cs typeface="Arial"/>
              <a:sym typeface="Arial"/>
            </a:endParaRPr>
          </a:p>
          <a:p>
            <a:pPr indent="0" lvl="0" marL="0" rtl="0" algn="l">
              <a:spcBef>
                <a:spcPts val="160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Google Shape;109;p1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t>
            </a:r>
            <a:r>
              <a:rPr lang="en"/>
              <a:t>echanisms </a:t>
            </a:r>
            <a:endParaRPr/>
          </a:p>
        </p:txBody>
      </p:sp>
      <p:sp>
        <p:nvSpPr>
          <p:cNvPr id="110" name="Google Shape;110;p17"/>
          <p:cNvSpPr txBox="1"/>
          <p:nvPr>
            <p:ph idx="1" type="body"/>
          </p:nvPr>
        </p:nvSpPr>
        <p:spPr>
          <a:xfrm>
            <a:off x="729450" y="2078875"/>
            <a:ext cx="7688700" cy="2680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International Level:  </a:t>
            </a:r>
            <a:endParaRPr/>
          </a:p>
          <a:p>
            <a:pPr indent="0" lvl="0" marL="0" rtl="0" algn="l">
              <a:spcBef>
                <a:spcPts val="1600"/>
              </a:spcBef>
              <a:spcAft>
                <a:spcPts val="0"/>
              </a:spcAft>
              <a:buNone/>
            </a:pPr>
            <a:r>
              <a:rPr lang="en"/>
              <a:t>Following an UN resolution on the right privacy in the digital age, the Human Rights Council has established a new Special Rapporteur for Privacy. </a:t>
            </a:r>
            <a:r>
              <a:rPr lang="en">
                <a:solidFill>
                  <a:srgbClr val="000000"/>
                </a:solidFill>
              </a:rPr>
              <a:t>Various internet policy forums, like the Internet Governance Forum (IGF),the Council of Europe. </a:t>
            </a:r>
            <a:r>
              <a:rPr lang="en"/>
              <a:t>Contribute to shape the scope of privacy in the digital age.</a:t>
            </a:r>
            <a:endParaRPr/>
          </a:p>
          <a:p>
            <a:pPr indent="-311150" lvl="0" marL="457200" rtl="0" algn="l">
              <a:spcBef>
                <a:spcPts val="1600"/>
              </a:spcBef>
              <a:spcAft>
                <a:spcPts val="0"/>
              </a:spcAft>
              <a:buSzPts val="1300"/>
              <a:buChar char="●"/>
            </a:pPr>
            <a:r>
              <a:rPr lang="en"/>
              <a:t>Companies: </a:t>
            </a:r>
            <a:endParaRPr/>
          </a:p>
          <a:p>
            <a:pPr indent="0" lvl="0" marL="0" rtl="0" algn="l">
              <a:spcBef>
                <a:spcPts val="1600"/>
              </a:spcBef>
              <a:spcAft>
                <a:spcPts val="0"/>
              </a:spcAft>
              <a:buNone/>
            </a:pPr>
            <a:r>
              <a:rPr lang="en"/>
              <a:t>The decisions of companies can also have a huge impact on data protection and privacy rights.  </a:t>
            </a:r>
            <a:endParaRPr/>
          </a:p>
          <a:p>
            <a:pPr indent="457200" lvl="0" marL="0" rtl="0" algn="l">
              <a:spcBef>
                <a:spcPts val="1600"/>
              </a:spcBef>
              <a:spcAft>
                <a:spcPts val="0"/>
              </a:spcAft>
              <a:buNone/>
            </a:pPr>
            <a:r>
              <a:rPr lang="en" sz="1100"/>
              <a:t>For example, by building end-to-end encryption into their software, as WhatsApp did in early 2016.</a:t>
            </a:r>
            <a:endParaRPr sz="1100"/>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111" name="Google Shape;111;p17"/>
          <p:cNvPicPr preferRelativeResize="0"/>
          <p:nvPr/>
        </p:nvPicPr>
        <p:blipFill>
          <a:blip r:embed="rId3">
            <a:alphaModFix/>
          </a:blip>
          <a:stretch>
            <a:fillRect/>
          </a:stretch>
        </p:blipFill>
        <p:spPr>
          <a:xfrm>
            <a:off x="3998625" y="1264075"/>
            <a:ext cx="1411851" cy="1192974"/>
          </a:xfrm>
          <a:prstGeom prst="rect">
            <a:avLst/>
          </a:prstGeom>
          <a:noFill/>
          <a:ln>
            <a:noFill/>
          </a:ln>
        </p:spPr>
      </p:pic>
      <p:pic>
        <p:nvPicPr>
          <p:cNvPr id="112" name="Google Shape;112;p17"/>
          <p:cNvPicPr preferRelativeResize="0"/>
          <p:nvPr/>
        </p:nvPicPr>
        <p:blipFill>
          <a:blip r:embed="rId4">
            <a:alphaModFix/>
          </a:blip>
          <a:stretch>
            <a:fillRect/>
          </a:stretch>
        </p:blipFill>
        <p:spPr>
          <a:xfrm>
            <a:off x="5410474" y="531125"/>
            <a:ext cx="1682175" cy="1322724"/>
          </a:xfrm>
          <a:prstGeom prst="rect">
            <a:avLst/>
          </a:prstGeom>
          <a:noFill/>
          <a:ln>
            <a:noFill/>
          </a:ln>
        </p:spPr>
      </p:pic>
      <p:pic>
        <p:nvPicPr>
          <p:cNvPr id="113" name="Google Shape;113;p17"/>
          <p:cNvPicPr preferRelativeResize="0"/>
          <p:nvPr/>
        </p:nvPicPr>
        <p:blipFill>
          <a:blip r:embed="rId5">
            <a:alphaModFix/>
          </a:blip>
          <a:stretch>
            <a:fillRect/>
          </a:stretch>
        </p:blipFill>
        <p:spPr>
          <a:xfrm>
            <a:off x="6760575" y="1793297"/>
            <a:ext cx="2507450" cy="778450"/>
          </a:xfrm>
          <a:prstGeom prst="rect">
            <a:avLst/>
          </a:prstGeom>
          <a:noFill/>
          <a:ln>
            <a:noFill/>
          </a:ln>
        </p:spPr>
      </p:pic>
      <p:pic>
        <p:nvPicPr>
          <p:cNvPr id="114" name="Google Shape;114;p17"/>
          <p:cNvPicPr preferRelativeResize="0"/>
          <p:nvPr/>
        </p:nvPicPr>
        <p:blipFill>
          <a:blip r:embed="rId6">
            <a:alphaModFix/>
          </a:blip>
          <a:stretch>
            <a:fillRect/>
          </a:stretch>
        </p:blipFill>
        <p:spPr>
          <a:xfrm>
            <a:off x="7671678" y="3923350"/>
            <a:ext cx="1054042" cy="7784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Google Shape;119;p1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
            </a:r>
            <a:r>
              <a:rPr lang="en"/>
              <a:t>ata protection in the real world</a:t>
            </a:r>
            <a:endParaRPr/>
          </a:p>
          <a:p>
            <a:pPr indent="0" lvl="0" marL="0" rtl="0" algn="l">
              <a:spcBef>
                <a:spcPts val="0"/>
              </a:spcBef>
              <a:spcAft>
                <a:spcPts val="0"/>
              </a:spcAft>
              <a:buNone/>
            </a:pPr>
            <a:r>
              <a:t/>
            </a:r>
            <a:endParaRPr/>
          </a:p>
        </p:txBody>
      </p:sp>
      <p:sp>
        <p:nvSpPr>
          <p:cNvPr id="120" name="Google Shape;120;p18"/>
          <p:cNvSpPr txBox="1"/>
          <p:nvPr>
            <p:ph idx="1" type="body"/>
          </p:nvPr>
        </p:nvSpPr>
        <p:spPr>
          <a:xfrm>
            <a:off x="727650" y="2262575"/>
            <a:ext cx="70632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Apple vs. FBI case </a:t>
            </a:r>
            <a:endParaRPr/>
          </a:p>
          <a:p>
            <a:pPr indent="0" lvl="0" marL="0" rtl="0" algn="l">
              <a:spcBef>
                <a:spcPts val="1600"/>
              </a:spcBef>
              <a:spcAft>
                <a:spcPts val="0"/>
              </a:spcAft>
              <a:buNone/>
            </a:pPr>
            <a:r>
              <a:rPr lang="en"/>
              <a:t>After 2016 terrorist attacks in San Bernardino.</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n"/>
              <a:t>FBI : the information of the suspects.        Apple: Operating System is encrypted.</a:t>
            </a:r>
            <a:endParaRPr/>
          </a:p>
          <a:p>
            <a:pPr indent="0" lvl="0" marL="0" rtl="0" algn="l">
              <a:spcBef>
                <a:spcPts val="1600"/>
              </a:spcBef>
              <a:spcAft>
                <a:spcPts val="0"/>
              </a:spcAft>
              <a:buNone/>
            </a:pPr>
            <a:r>
              <a:rPr lang="en"/>
              <a:t>FBI:  modified system for me.  		    Apple: No.</a:t>
            </a:r>
            <a:endParaRPr/>
          </a:p>
          <a:p>
            <a:pPr indent="0" lvl="0" marL="0" rtl="0" algn="l">
              <a:spcBef>
                <a:spcPts val="1600"/>
              </a:spcBef>
              <a:spcAft>
                <a:spcPts val="1600"/>
              </a:spcAft>
              <a:buNone/>
            </a:pPr>
            <a:r>
              <a:rPr lang="en"/>
              <a:t>FBI: </a:t>
            </a:r>
            <a:r>
              <a:rPr lang="en"/>
              <a:t>Vulnerability</a:t>
            </a:r>
            <a:r>
              <a:rPr lang="en"/>
              <a:t>.</a:t>
            </a:r>
            <a:endParaRPr/>
          </a:p>
        </p:txBody>
      </p:sp>
      <p:pic>
        <p:nvPicPr>
          <p:cNvPr id="121" name="Google Shape;121;p18"/>
          <p:cNvPicPr preferRelativeResize="0"/>
          <p:nvPr/>
        </p:nvPicPr>
        <p:blipFill>
          <a:blip r:embed="rId3">
            <a:alphaModFix/>
          </a:blip>
          <a:stretch>
            <a:fillRect/>
          </a:stretch>
        </p:blipFill>
        <p:spPr>
          <a:xfrm>
            <a:off x="4873350" y="1951098"/>
            <a:ext cx="2851675" cy="156690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Google Shape;126;p1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t>
            </a:r>
            <a:r>
              <a:rPr lang="en"/>
              <a:t>trengthen data protection</a:t>
            </a:r>
            <a:endParaRPr/>
          </a:p>
          <a:p>
            <a:pPr indent="0" lvl="0" marL="0" rtl="0" algn="l">
              <a:spcBef>
                <a:spcPts val="0"/>
              </a:spcBef>
              <a:spcAft>
                <a:spcPts val="0"/>
              </a:spcAft>
              <a:buNone/>
            </a:pPr>
            <a:r>
              <a:t/>
            </a:r>
            <a:endParaRPr/>
          </a:p>
        </p:txBody>
      </p:sp>
      <p:sp>
        <p:nvSpPr>
          <p:cNvPr id="127" name="Google Shape;127;p19"/>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 easy step:  taking digital security measures yourself.</a:t>
            </a:r>
            <a:endParaRPr/>
          </a:p>
          <a:p>
            <a:pPr indent="0" lvl="0" marL="0" rtl="0" algn="l">
              <a:spcBef>
                <a:spcPts val="1600"/>
              </a:spcBef>
              <a:spcAft>
                <a:spcPts val="0"/>
              </a:spcAft>
              <a:buNone/>
            </a:pPr>
            <a:r>
              <a:rPr lang="en"/>
              <a:t>For example, over the last few years, the number of users using adblock software globally has exploded. There is evidence that this is already pushing companies to less invasive advertising practices.</a:t>
            </a:r>
            <a:endParaRPr/>
          </a:p>
          <a:p>
            <a:pPr indent="0" lvl="0" marL="0" rtl="0" algn="l">
              <a:spcBef>
                <a:spcPts val="1600"/>
              </a:spcBef>
              <a:spcAft>
                <a:spcPts val="0"/>
              </a:spcAft>
              <a:buNone/>
            </a:pPr>
            <a:r>
              <a:rPr lang="en"/>
              <a:t>We also need to make sure legislation is keeping up with new technological developments - like the Internet of Things.</a:t>
            </a:r>
            <a:endParaRPr/>
          </a:p>
          <a:p>
            <a:pPr indent="0" lvl="0" marL="0" rtl="0" algn="l">
              <a:spcBef>
                <a:spcPts val="1600"/>
              </a:spcBef>
              <a:spcAft>
                <a:spcPts val="0"/>
              </a:spcAft>
              <a:buNone/>
            </a:pPr>
            <a:r>
              <a:rPr lang="en"/>
              <a:t>When people see how data protection and privacy affects them on a day-to-day basis, they may be more inclined to engage with these concepts.</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128" name="Google Shape;128;p19"/>
          <p:cNvPicPr preferRelativeResize="0"/>
          <p:nvPr/>
        </p:nvPicPr>
        <p:blipFill>
          <a:blip r:embed="rId3">
            <a:alphaModFix/>
          </a:blip>
          <a:stretch>
            <a:fillRect/>
          </a:stretch>
        </p:blipFill>
        <p:spPr>
          <a:xfrm>
            <a:off x="6190812" y="1853850"/>
            <a:ext cx="2087363" cy="6400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Google Shape;133;p20"/>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WeChat &amp; Cashless Payment</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Google Shape;138;p2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Wechat</a:t>
            </a:r>
            <a:endParaRPr/>
          </a:p>
        </p:txBody>
      </p:sp>
      <p:sp>
        <p:nvSpPr>
          <p:cNvPr id="139" name="Google Shape;139;p21"/>
          <p:cNvSpPr txBox="1"/>
          <p:nvPr>
            <p:ph idx="1" type="body"/>
          </p:nvPr>
        </p:nvSpPr>
        <p:spPr>
          <a:xfrm>
            <a:off x="727650" y="209322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Message &amp; Voice &amp; Video Chat</a:t>
            </a:r>
            <a:endParaRPr/>
          </a:p>
          <a:p>
            <a:pPr indent="0" lvl="0" marL="0" rtl="0" algn="l">
              <a:spcBef>
                <a:spcPts val="1600"/>
              </a:spcBef>
              <a:spcAft>
                <a:spcPts val="0"/>
              </a:spcAft>
              <a:buNone/>
            </a:pPr>
            <a:r>
              <a:rPr lang="en"/>
              <a:t>News Feed ( Moments)</a:t>
            </a:r>
            <a:endParaRPr/>
          </a:p>
          <a:p>
            <a:pPr indent="0" lvl="0" marL="0" rtl="0" algn="l">
              <a:spcBef>
                <a:spcPts val="1600"/>
              </a:spcBef>
              <a:spcAft>
                <a:spcPts val="0"/>
              </a:spcAft>
              <a:buNone/>
            </a:pPr>
            <a:r>
              <a:rPr lang="en"/>
              <a:t>Searching </a:t>
            </a:r>
            <a:endParaRPr/>
          </a:p>
          <a:p>
            <a:pPr indent="0" lvl="0" marL="0" rtl="0" algn="l">
              <a:spcBef>
                <a:spcPts val="1600"/>
              </a:spcBef>
              <a:spcAft>
                <a:spcPts val="0"/>
              </a:spcAft>
              <a:buNone/>
            </a:pPr>
            <a:r>
              <a:rPr lang="en"/>
              <a:t>Scan QR Code</a:t>
            </a:r>
            <a:endParaRPr/>
          </a:p>
          <a:p>
            <a:pPr indent="0" lvl="0" marL="0" rtl="0" algn="l">
              <a:spcBef>
                <a:spcPts val="1600"/>
              </a:spcBef>
              <a:spcAft>
                <a:spcPts val="0"/>
              </a:spcAft>
              <a:buNone/>
            </a:pPr>
            <a:r>
              <a:rPr lang="en"/>
              <a:t>E-Wallet &amp; Wechat Pay</a:t>
            </a:r>
            <a:endParaRPr/>
          </a:p>
          <a:p>
            <a:pPr indent="0" lvl="0" marL="0" rtl="0" algn="l">
              <a:spcBef>
                <a:spcPts val="1600"/>
              </a:spcBef>
              <a:spcAft>
                <a:spcPts val="1600"/>
              </a:spcAft>
              <a:buNone/>
            </a:pPr>
            <a:r>
              <a:rPr lang="en"/>
              <a:t>etc…...</a:t>
            </a:r>
            <a:endParaRPr/>
          </a:p>
        </p:txBody>
      </p:sp>
      <p:pic>
        <p:nvPicPr>
          <p:cNvPr descr="Image result for Weixin" id="140" name="Google Shape;140;p21"/>
          <p:cNvPicPr preferRelativeResize="0"/>
          <p:nvPr/>
        </p:nvPicPr>
        <p:blipFill>
          <a:blip r:embed="rId3">
            <a:alphaModFix/>
          </a:blip>
          <a:stretch>
            <a:fillRect/>
          </a:stretch>
        </p:blipFill>
        <p:spPr>
          <a:xfrm>
            <a:off x="4909350" y="1548900"/>
            <a:ext cx="2805425" cy="28054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