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Controlling Micro Servos Using Processing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Tristrum Tuttle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Processing Code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292025" y="878275"/>
            <a:ext cx="3857699" cy="4023300"/>
            <a:chOff x="63425" y="878275"/>
            <a:chExt cx="3857699" cy="4023300"/>
          </a:xfrm>
        </p:grpSpPr>
        <p:pic>
          <p:nvPicPr>
            <p:cNvPr id="118" name="Shape 118"/>
            <p:cNvPicPr preferRelativeResize="0"/>
            <p:nvPr/>
          </p:nvPicPr>
          <p:blipFill rotWithShape="1">
            <a:blip r:embed="rId3">
              <a:alphaModFix/>
            </a:blip>
            <a:srcRect b="43082" l="0" r="72696" t="2962"/>
            <a:stretch/>
          </p:blipFill>
          <p:spPr>
            <a:xfrm>
              <a:off x="216050" y="954825"/>
              <a:ext cx="3552450" cy="394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Shape 119"/>
            <p:cNvSpPr/>
            <p:nvPr/>
          </p:nvSpPr>
          <p:spPr>
            <a:xfrm>
              <a:off x="63425" y="878275"/>
              <a:ext cx="3857699" cy="4023299"/>
            </a:xfrm>
            <a:prstGeom prst="frame">
              <a:avLst>
                <a:gd fmla="val 1649" name="adj1"/>
              </a:avLst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0" name="Shape 120"/>
          <p:cNvCxnSpPr/>
          <p:nvPr/>
        </p:nvCxnSpPr>
        <p:spPr>
          <a:xfrm>
            <a:off x="2431700" y="2087950"/>
            <a:ext cx="2622599" cy="15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5054250" y="1922450"/>
            <a:ext cx="2049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Serial Library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2533550" y="3068400"/>
            <a:ext cx="2406300" cy="1271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4939775" y="2779850"/>
            <a:ext cx="2673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Find Arduino Port</a:t>
            </a:r>
          </a:p>
        </p:txBody>
      </p:sp>
      <p:cxnSp>
        <p:nvCxnSpPr>
          <p:cNvPr id="124" name="Shape 124"/>
          <p:cNvCxnSpPr/>
          <p:nvPr/>
        </p:nvCxnSpPr>
        <p:spPr>
          <a:xfrm flipH="1" rot="10800000">
            <a:off x="1756950" y="3921550"/>
            <a:ext cx="3081299" cy="251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4838250" y="3571300"/>
            <a:ext cx="2113500" cy="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Value</a:t>
            </a:r>
          </a:p>
        </p:txBody>
      </p:sp>
      <p:cxnSp>
        <p:nvCxnSpPr>
          <p:cNvPr id="126" name="Shape 126"/>
          <p:cNvCxnSpPr/>
          <p:nvPr/>
        </p:nvCxnSpPr>
        <p:spPr>
          <a:xfrm flipH="1" rot="10800000">
            <a:off x="1718750" y="4519499"/>
            <a:ext cx="3055499" cy="102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4774250" y="4233350"/>
            <a:ext cx="1387799" cy="2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Change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49181" l="0" r="76317" t="14446"/>
          <a:stretch/>
        </p:blipFill>
        <p:spPr>
          <a:xfrm>
            <a:off x="266225" y="1249750"/>
            <a:ext cx="3282924" cy="28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190975" y="1084250"/>
            <a:ext cx="2558999" cy="3000600"/>
          </a:xfrm>
          <a:prstGeom prst="frame">
            <a:avLst>
              <a:gd fmla="val 1915" name="adj1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Processing Code</a:t>
            </a:r>
          </a:p>
        </p:txBody>
      </p:sp>
      <p:sp>
        <p:nvSpPr>
          <p:cNvPr id="135" name="Shape 135"/>
          <p:cNvSpPr/>
          <p:nvPr/>
        </p:nvSpPr>
        <p:spPr>
          <a:xfrm>
            <a:off x="4430525" y="1667800"/>
            <a:ext cx="4077900" cy="15914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/>
          <p:nvPr/>
        </p:nvCxnSpPr>
        <p:spPr>
          <a:xfrm>
            <a:off x="2495350" y="2278925"/>
            <a:ext cx="1667699" cy="38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>
            <a:off x="4672425" y="2444425"/>
            <a:ext cx="1642199" cy="0"/>
          </a:xfrm>
          <a:prstGeom prst="straightConnector1">
            <a:avLst/>
          </a:prstGeom>
          <a:noFill/>
          <a:ln cap="flat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6938650" y="1986175"/>
            <a:ext cx="0" cy="916500"/>
          </a:xfrm>
          <a:prstGeom prst="straightConnector1">
            <a:avLst/>
          </a:prstGeom>
          <a:noFill/>
          <a:ln cap="flat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9" name="Shape 139"/>
          <p:cNvSpPr/>
          <p:nvPr/>
        </p:nvSpPr>
        <p:spPr>
          <a:xfrm>
            <a:off x="7817100" y="2342575"/>
            <a:ext cx="241800" cy="203700"/>
          </a:xfrm>
          <a:prstGeom prst="rect">
            <a:avLst/>
          </a:prstGeom>
          <a:solidFill>
            <a:srgbClr val="FF00FF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825225" y="2368050"/>
            <a:ext cx="57299" cy="203700"/>
          </a:xfrm>
          <a:prstGeom prst="rect">
            <a:avLst/>
          </a:prstGeom>
          <a:solidFill>
            <a:srgbClr val="00FF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5400000">
            <a:off x="6874099" y="2468899"/>
            <a:ext cx="127199" cy="256500"/>
          </a:xfrm>
          <a:prstGeom prst="rect">
            <a:avLst/>
          </a:prstGeom>
          <a:solidFill>
            <a:srgbClr val="FF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816700" y="2316500"/>
            <a:ext cx="127199" cy="256500"/>
          </a:xfrm>
          <a:prstGeom prst="rect">
            <a:avLst/>
          </a:prstGeom>
          <a:solidFill>
            <a:srgbClr val="00FF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60765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Processing Code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60661" l="0" r="76904" t="15001"/>
          <a:stretch/>
        </p:blipFill>
        <p:spPr>
          <a:xfrm>
            <a:off x="381975" y="233550"/>
            <a:ext cx="3005025" cy="17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33686" l="0" r="83463" t="26808"/>
          <a:stretch/>
        </p:blipFill>
        <p:spPr>
          <a:xfrm>
            <a:off x="381975" y="2141200"/>
            <a:ext cx="2151600" cy="289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318275" y="233550"/>
            <a:ext cx="3005100" cy="4910100"/>
          </a:xfrm>
          <a:prstGeom prst="frame">
            <a:avLst>
              <a:gd fmla="val 1897" name="adj1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1" name="Shape 151"/>
          <p:cNvCxnSpPr/>
          <p:nvPr/>
        </p:nvCxnSpPr>
        <p:spPr>
          <a:xfrm>
            <a:off x="305737" y="2013875"/>
            <a:ext cx="3005100" cy="0"/>
          </a:xfrm>
          <a:prstGeom prst="straightConnector1">
            <a:avLst/>
          </a:prstGeom>
          <a:noFill/>
          <a:ln cap="flat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2584475" y="1438650"/>
            <a:ext cx="2278799" cy="89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4863275" y="1222225"/>
            <a:ext cx="32081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Keyboard Controls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2328850" y="2724150"/>
            <a:ext cx="2278799" cy="89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" name="Shape 155"/>
          <p:cNvSpPr txBox="1"/>
          <p:nvPr/>
        </p:nvSpPr>
        <p:spPr>
          <a:xfrm>
            <a:off x="4607650" y="2558650"/>
            <a:ext cx="32081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Debug Purposes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2328850" y="4327925"/>
            <a:ext cx="2278799" cy="89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4607650" y="4173850"/>
            <a:ext cx="32081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Send to Arduino Code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48175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Arduino Code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506775" y="2605425"/>
            <a:ext cx="2715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Initial Positions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178275" y="692025"/>
            <a:ext cx="2851800" cy="4297800"/>
            <a:chOff x="305550" y="649300"/>
            <a:chExt cx="2851800" cy="4297800"/>
          </a:xfrm>
        </p:grpSpPr>
        <p:pic>
          <p:nvPicPr>
            <p:cNvPr id="165" name="Shape 165"/>
            <p:cNvPicPr preferRelativeResize="0"/>
            <p:nvPr/>
          </p:nvPicPr>
          <p:blipFill rotWithShape="1">
            <a:blip r:embed="rId3">
              <a:alphaModFix/>
            </a:blip>
            <a:srcRect b="51960" l="0" r="83659" t="2961"/>
            <a:stretch/>
          </p:blipFill>
          <p:spPr>
            <a:xfrm>
              <a:off x="381550" y="734836"/>
              <a:ext cx="2715901" cy="4212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Shape 166"/>
            <p:cNvSpPr/>
            <p:nvPr/>
          </p:nvSpPr>
          <p:spPr>
            <a:xfrm>
              <a:off x="305550" y="649300"/>
              <a:ext cx="2851800" cy="4297800"/>
            </a:xfrm>
            <a:prstGeom prst="frame">
              <a:avLst>
                <a:gd fmla="val 1846" name="adj1"/>
              </a:avLst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7" name="Shape 167"/>
          <p:cNvCxnSpPr/>
          <p:nvPr/>
        </p:nvCxnSpPr>
        <p:spPr>
          <a:xfrm flipH="1" rot="10800000">
            <a:off x="1935150" y="2898412"/>
            <a:ext cx="2484899" cy="123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>
            <a:off x="2293950" y="3717550"/>
            <a:ext cx="2126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4506775" y="3450200"/>
            <a:ext cx="2715900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Servos to Pins</a:t>
            </a:r>
          </a:p>
        </p:txBody>
      </p:sp>
      <p:cxnSp>
        <p:nvCxnSpPr>
          <p:cNvPr id="170" name="Shape 170"/>
          <p:cNvCxnSpPr/>
          <p:nvPr/>
        </p:nvCxnSpPr>
        <p:spPr>
          <a:xfrm flipH="1" rot="10800000">
            <a:off x="2113425" y="1820450"/>
            <a:ext cx="1986000" cy="3056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4188650" y="1387725"/>
            <a:ext cx="2715900" cy="64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Servo Library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2788175" y="4748825"/>
            <a:ext cx="16296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4506775" y="4411475"/>
            <a:ext cx="4721399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Communication and Debug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48175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Arduino Code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126175" y="1862800"/>
            <a:ext cx="2715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Formula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048475" y="2612162"/>
            <a:ext cx="2715900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Send to Arduino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126175" y="1078125"/>
            <a:ext cx="3259200" cy="64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Data from Processing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35013" l="0" r="83659" t="22801"/>
          <a:stretch/>
        </p:blipFill>
        <p:spPr>
          <a:xfrm>
            <a:off x="282750" y="770500"/>
            <a:ext cx="2642851" cy="38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152775" y="674775"/>
            <a:ext cx="2772900" cy="4010399"/>
          </a:xfrm>
          <a:prstGeom prst="frame">
            <a:avLst>
              <a:gd fmla="val 2133" name="adj1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4" name="Shape 184"/>
          <p:cNvCxnSpPr/>
          <p:nvPr/>
        </p:nvCxnSpPr>
        <p:spPr>
          <a:xfrm>
            <a:off x="2788175" y="2095887"/>
            <a:ext cx="1260300" cy="47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>
            <a:off x="2355275" y="2870825"/>
            <a:ext cx="1616999" cy="65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 flipH="1" rot="10800000">
            <a:off x="2715150" y="1400325"/>
            <a:ext cx="1333499" cy="47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Summary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Improvements / Changes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Hypothesis = True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Application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23850" y="1521450"/>
            <a:ext cx="4837799" cy="21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Thank you!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Questions?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750" y="875512"/>
            <a:ext cx="3566300" cy="349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532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Circuit Diagram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268400" y="1247691"/>
            <a:ext cx="7930621" cy="3752276"/>
            <a:chOff x="-75350" y="910600"/>
            <a:chExt cx="8762150" cy="4025615"/>
          </a:xfrm>
        </p:grpSpPr>
        <p:grpSp>
          <p:nvGrpSpPr>
            <p:cNvPr id="210" name="Shape 210"/>
            <p:cNvGrpSpPr/>
            <p:nvPr/>
          </p:nvGrpSpPr>
          <p:grpSpPr>
            <a:xfrm rot="10800000">
              <a:off x="646800" y="910600"/>
              <a:ext cx="8039999" cy="4025615"/>
              <a:chOff x="658475" y="1055850"/>
              <a:chExt cx="8039999" cy="4025615"/>
            </a:xfrm>
          </p:grpSpPr>
          <p:sp>
            <p:nvSpPr>
              <p:cNvPr id="211" name="Shape 211"/>
              <p:cNvSpPr/>
              <p:nvPr/>
            </p:nvSpPr>
            <p:spPr>
              <a:xfrm>
                <a:off x="658475" y="2323350"/>
                <a:ext cx="2720699" cy="2385299"/>
              </a:xfrm>
              <a:prstGeom prst="rect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3565650" y="1055850"/>
                <a:ext cx="2795400" cy="3652799"/>
              </a:xfrm>
              <a:prstGeom prst="rect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807550" y="2969325"/>
                <a:ext cx="596399" cy="770399"/>
              </a:xfrm>
              <a:prstGeom prst="rect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807550" y="3801725"/>
                <a:ext cx="596399" cy="770399"/>
              </a:xfrm>
              <a:prstGeom prst="rect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3714750" y="1279625"/>
                <a:ext cx="298199" cy="3292499"/>
              </a:xfrm>
              <a:prstGeom prst="rect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6" name="Shape 216"/>
              <p:cNvCxnSpPr>
                <a:stCxn id="215" idx="0"/>
                <a:endCxn id="215" idx="2"/>
              </p:cNvCxnSpPr>
              <p:nvPr/>
            </p:nvCxnSpPr>
            <p:spPr>
              <a:xfrm>
                <a:off x="3863849" y="1279625"/>
                <a:ext cx="0" cy="3292500"/>
              </a:xfrm>
              <a:prstGeom prst="straightConnector1">
                <a:avLst/>
              </a:prstGeom>
              <a:noFill/>
              <a:ln cap="flat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7" name="Shape 217"/>
              <p:cNvCxnSpPr/>
              <p:nvPr/>
            </p:nvCxnSpPr>
            <p:spPr>
              <a:xfrm>
                <a:off x="1155425" y="3466275"/>
                <a:ext cx="2658600" cy="844799"/>
              </a:xfrm>
              <a:prstGeom prst="straightConnector1">
                <a:avLst/>
              </a:prstGeom>
              <a:noFill/>
              <a:ln cap="flat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8" name="Shape 218"/>
              <p:cNvCxnSpPr/>
              <p:nvPr/>
            </p:nvCxnSpPr>
            <p:spPr>
              <a:xfrm>
                <a:off x="1155425" y="3548712"/>
                <a:ext cx="2820300" cy="931800"/>
              </a:xfrm>
              <a:prstGeom prst="straightConnector1">
                <a:avLst/>
              </a:prstGeom>
              <a:noFill/>
              <a:ln cap="flat" w="1905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219" name="Shape 219"/>
              <p:cNvSpPr/>
              <p:nvPr/>
            </p:nvSpPr>
            <p:spPr>
              <a:xfrm>
                <a:off x="1056025" y="2502275"/>
                <a:ext cx="6000714" cy="2385403"/>
              </a:xfrm>
              <a:custGeom>
                <a:pathLst>
                  <a:path extrusionOk="0" h="112612" w="244503">
                    <a:moveTo>
                      <a:pt x="0" y="67089"/>
                    </a:moveTo>
                    <a:cubicBezTo>
                      <a:pt x="7702" y="73135"/>
                      <a:pt x="9525" y="97320"/>
                      <a:pt x="46217" y="103367"/>
                    </a:cubicBezTo>
                    <a:cubicBezTo>
                      <a:pt x="82909" y="109413"/>
                      <a:pt x="187104" y="120594"/>
                      <a:pt x="220152" y="103367"/>
                    </a:cubicBezTo>
                    <a:cubicBezTo>
                      <a:pt x="253199" y="86139"/>
                      <a:pt x="240444" y="17227"/>
                      <a:pt x="244503" y="0"/>
                    </a:cubicBezTo>
                  </a:path>
                </a:pathLst>
              </a:custGeom>
              <a:noFill/>
              <a:ln cap="flat" w="19050">
                <a:solidFill>
                  <a:srgbClr val="0000FF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  <p:sp>
            <p:nvSpPr>
              <p:cNvPr id="220" name="Shape 220"/>
              <p:cNvSpPr/>
              <p:nvPr/>
            </p:nvSpPr>
            <p:spPr>
              <a:xfrm>
                <a:off x="1056025" y="2719150"/>
                <a:ext cx="6621752" cy="2271947"/>
              </a:xfrm>
              <a:custGeom>
                <a:pathLst>
                  <a:path extrusionOk="0" h="112612" w="244503">
                    <a:moveTo>
                      <a:pt x="0" y="67089"/>
                    </a:moveTo>
                    <a:cubicBezTo>
                      <a:pt x="7702" y="73135"/>
                      <a:pt x="9525" y="97320"/>
                      <a:pt x="46217" y="103367"/>
                    </a:cubicBezTo>
                    <a:cubicBezTo>
                      <a:pt x="82909" y="109413"/>
                      <a:pt x="187104" y="120594"/>
                      <a:pt x="220152" y="103367"/>
                    </a:cubicBezTo>
                    <a:cubicBezTo>
                      <a:pt x="253199" y="86139"/>
                      <a:pt x="240444" y="17227"/>
                      <a:pt x="244503" y="0"/>
                    </a:cubicBezTo>
                  </a:path>
                </a:pathLst>
              </a:custGeom>
              <a:noFill/>
              <a:ln cap="flat" w="19050">
                <a:solidFill>
                  <a:srgbClr val="00FF00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  <p:sp>
            <p:nvSpPr>
              <p:cNvPr id="221" name="Shape 221"/>
              <p:cNvSpPr/>
              <p:nvPr/>
            </p:nvSpPr>
            <p:spPr>
              <a:xfrm>
                <a:off x="1056025" y="2947750"/>
                <a:ext cx="7230564" cy="2133715"/>
              </a:xfrm>
              <a:custGeom>
                <a:pathLst>
                  <a:path extrusionOk="0" h="112612" w="244503">
                    <a:moveTo>
                      <a:pt x="0" y="67089"/>
                    </a:moveTo>
                    <a:cubicBezTo>
                      <a:pt x="7702" y="73135"/>
                      <a:pt x="9525" y="97320"/>
                      <a:pt x="46217" y="103367"/>
                    </a:cubicBezTo>
                    <a:cubicBezTo>
                      <a:pt x="82909" y="109413"/>
                      <a:pt x="187104" y="120594"/>
                      <a:pt x="220152" y="103367"/>
                    </a:cubicBezTo>
                    <a:cubicBezTo>
                      <a:pt x="253199" y="86139"/>
                      <a:pt x="240444" y="17227"/>
                      <a:pt x="244503" y="0"/>
                    </a:cubicBezTo>
                  </a:path>
                </a:pathLst>
              </a:custGeom>
              <a:noFill/>
              <a:ln cap="flat" w="19050">
                <a:solidFill>
                  <a:srgbClr val="9900FF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  <p:sp>
            <p:nvSpPr>
              <p:cNvPr id="222" name="Shape 222"/>
              <p:cNvSpPr/>
              <p:nvPr/>
            </p:nvSpPr>
            <p:spPr>
              <a:xfrm>
                <a:off x="7007075" y="1925700"/>
                <a:ext cx="472199" cy="576600"/>
              </a:xfrm>
              <a:prstGeom prst="rect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7616675" y="2306700"/>
                <a:ext cx="472199" cy="576600"/>
              </a:xfrm>
              <a:prstGeom prst="rect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8226275" y="2687700"/>
                <a:ext cx="472199" cy="576600"/>
              </a:xfrm>
              <a:prstGeom prst="rect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Shape 225"/>
              <p:cNvCxnSpPr/>
              <p:nvPr/>
            </p:nvCxnSpPr>
            <p:spPr>
              <a:xfrm flipH="1" rot="10800000">
                <a:off x="3950800" y="3279825"/>
                <a:ext cx="4236599" cy="683399"/>
              </a:xfrm>
              <a:prstGeom prst="straightConnector1">
                <a:avLst/>
              </a:prstGeom>
              <a:noFill/>
              <a:ln cap="flat" w="1905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6" name="Shape 226"/>
              <p:cNvCxnSpPr/>
              <p:nvPr/>
            </p:nvCxnSpPr>
            <p:spPr>
              <a:xfrm flipH="1" rot="10800000">
                <a:off x="3950800" y="2845124"/>
                <a:ext cx="3652499" cy="695700"/>
              </a:xfrm>
              <a:prstGeom prst="straightConnector1">
                <a:avLst/>
              </a:prstGeom>
              <a:noFill/>
              <a:ln cap="flat" w="1905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7" name="Shape 227"/>
              <p:cNvCxnSpPr/>
              <p:nvPr/>
            </p:nvCxnSpPr>
            <p:spPr>
              <a:xfrm flipH="1" rot="10800000">
                <a:off x="3963225" y="2472325"/>
                <a:ext cx="3006600" cy="807599"/>
              </a:xfrm>
              <a:prstGeom prst="straightConnector1">
                <a:avLst/>
              </a:prstGeom>
              <a:noFill/>
              <a:ln cap="flat" w="1905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8" name="Shape 228"/>
              <p:cNvCxnSpPr>
                <a:endCxn id="222" idx="2"/>
              </p:cNvCxnSpPr>
              <p:nvPr/>
            </p:nvCxnSpPr>
            <p:spPr>
              <a:xfrm flipH="1" rot="10800000">
                <a:off x="3789274" y="2502300"/>
                <a:ext cx="3453900" cy="963900"/>
              </a:xfrm>
              <a:prstGeom prst="straightConnector1">
                <a:avLst/>
              </a:prstGeom>
              <a:noFill/>
              <a:ln cap="flat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9" name="Shape 229"/>
              <p:cNvCxnSpPr>
                <a:endCxn id="223" idx="2"/>
              </p:cNvCxnSpPr>
              <p:nvPr/>
            </p:nvCxnSpPr>
            <p:spPr>
              <a:xfrm flipH="1" rot="10800000">
                <a:off x="3801874" y="2883300"/>
                <a:ext cx="4050900" cy="955800"/>
              </a:xfrm>
              <a:prstGeom prst="straightConnector1">
                <a:avLst/>
              </a:prstGeom>
              <a:noFill/>
              <a:ln cap="flat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30" name="Shape 230"/>
              <p:cNvCxnSpPr>
                <a:endCxn id="224" idx="2"/>
              </p:cNvCxnSpPr>
              <p:nvPr/>
            </p:nvCxnSpPr>
            <p:spPr>
              <a:xfrm flipH="1" rot="10800000">
                <a:off x="3826174" y="3264300"/>
                <a:ext cx="4636200" cy="823200"/>
              </a:xfrm>
              <a:prstGeom prst="straightConnector1">
                <a:avLst/>
              </a:prstGeom>
              <a:noFill/>
              <a:ln cap="flat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231" name="Shape 231"/>
            <p:cNvCxnSpPr/>
            <p:nvPr/>
          </p:nvCxnSpPr>
          <p:spPr>
            <a:xfrm>
              <a:off x="6696725" y="3259250"/>
              <a:ext cx="0" cy="1489499"/>
            </a:xfrm>
            <a:prstGeom prst="straightConnector1">
              <a:avLst/>
            </a:prstGeom>
            <a:noFill/>
            <a:ln cap="flat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2" name="Shape 232"/>
            <p:cNvCxnSpPr/>
            <p:nvPr/>
          </p:nvCxnSpPr>
          <p:spPr>
            <a:xfrm>
              <a:off x="8211400" y="3259250"/>
              <a:ext cx="0" cy="1489499"/>
            </a:xfrm>
            <a:prstGeom prst="straightConnector1">
              <a:avLst/>
            </a:prstGeom>
            <a:noFill/>
            <a:ln cap="flat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33" name="Shape 233"/>
            <p:cNvSpPr txBox="1"/>
            <p:nvPr/>
          </p:nvSpPr>
          <p:spPr>
            <a:xfrm>
              <a:off x="355350" y="4188650"/>
              <a:ext cx="1605299" cy="4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800"/>
                <a:t>Servo Motors</a:t>
              </a:r>
            </a:p>
          </p:txBody>
        </p:sp>
        <p:sp>
          <p:nvSpPr>
            <p:cNvPr id="234" name="Shape 234"/>
            <p:cNvSpPr/>
            <p:nvPr/>
          </p:nvSpPr>
          <p:spPr>
            <a:xfrm rot="-3655404">
              <a:off x="890653" y="2555570"/>
              <a:ext cx="759293" cy="2657409"/>
            </a:xfrm>
            <a:prstGeom prst="leftBrace">
              <a:avLst>
                <a:gd fmla="val 51021" name="adj1"/>
                <a:gd fmla="val 50861" name="adj2"/>
              </a:avLst>
            </a:prstGeom>
            <a:noFill/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3386550" y="3539325"/>
              <a:ext cx="1795500" cy="458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800"/>
                <a:t>Bread Board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6174750" y="2418975"/>
              <a:ext cx="1605299" cy="7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800"/>
                <a:t>Arduino</a:t>
              </a:r>
            </a:p>
          </p:txBody>
        </p:sp>
      </p:grpSp>
      <p:sp>
        <p:nvSpPr>
          <p:cNvPr id="237" name="Shape 237"/>
          <p:cNvSpPr/>
          <p:nvPr/>
        </p:nvSpPr>
        <p:spPr>
          <a:xfrm>
            <a:off x="5168975" y="254625"/>
            <a:ext cx="229199" cy="202799"/>
          </a:xfrm>
          <a:prstGeom prst="rect">
            <a:avLst/>
          </a:prstGeom>
          <a:solidFill>
            <a:srgbClr val="FF0000"/>
          </a:solidFill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5168975" y="687125"/>
            <a:ext cx="229199" cy="202799"/>
          </a:xfrm>
          <a:prstGeom prst="rect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5487250" y="177825"/>
            <a:ext cx="3017400" cy="35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= Power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487250" y="610325"/>
            <a:ext cx="3017400" cy="35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= Ground</a:t>
            </a:r>
          </a:p>
        </p:txBody>
      </p:sp>
      <p:sp>
        <p:nvSpPr>
          <p:cNvPr id="241" name="Shape 241"/>
          <p:cNvSpPr/>
          <p:nvPr/>
        </p:nvSpPr>
        <p:spPr>
          <a:xfrm>
            <a:off x="7269675" y="177825"/>
            <a:ext cx="547500" cy="776699"/>
          </a:xfrm>
          <a:prstGeom prst="rect">
            <a:avLst/>
          </a:prstGeom>
          <a:solidFill>
            <a:srgbClr val="0000FF"/>
          </a:solidFill>
          <a:ln cap="flat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7269775" y="178250"/>
            <a:ext cx="547500" cy="279299"/>
          </a:xfrm>
          <a:prstGeom prst="rect">
            <a:avLst/>
          </a:prstGeom>
          <a:solidFill>
            <a:srgbClr val="9900FF"/>
          </a:solidFill>
          <a:ln cap="flat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7269775" y="458025"/>
            <a:ext cx="547500" cy="279299"/>
          </a:xfrm>
          <a:prstGeom prst="rect">
            <a:avLst/>
          </a:prstGeom>
          <a:solidFill>
            <a:srgbClr val="00FF00"/>
          </a:solidFill>
          <a:ln cap="flat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7817275" y="346125"/>
            <a:ext cx="1438800" cy="50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= Analog Pins 1,2,3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817275" y="4388950"/>
            <a:ext cx="1922399" cy="35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9 Volt Battery (Power)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423100" y="4455925"/>
            <a:ext cx="1145700" cy="7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Computer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(Input)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Physical Analysis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Torque rating : 1.8 kg*cm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Arm Length = 10 cm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1.8/10 = 0.18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The arm can lift 0.18 kg or about 180 grams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Explanation and Application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11253" t="0"/>
          <a:stretch/>
        </p:blipFill>
        <p:spPr>
          <a:xfrm>
            <a:off x="457200" y="1405275"/>
            <a:ext cx="5006026" cy="317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975" y="1143475"/>
            <a:ext cx="1877850" cy="36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Programs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00" y="1063375"/>
            <a:ext cx="6631749" cy="37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First Project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25" y="1217424"/>
            <a:ext cx="2495549" cy="249554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 Information 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237525" y="1063375"/>
            <a:ext cx="5170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Servo Motor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Arduino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000"/>
              <a:t>2 Programs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Processing (the language)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775" y="1063375"/>
            <a:ext cx="2011849" cy="150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3100" y="3249800"/>
            <a:ext cx="1584375" cy="1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Experimental Design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Goals:</a:t>
            </a:r>
            <a:r>
              <a:rPr lang="en"/>
              <a:t> To control servo using a computer keyboard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lang="en"/>
              <a:t>Hypothesis: </a:t>
            </a:r>
            <a:r>
              <a:rPr lang="en"/>
              <a:t>If I write a program on Processing and use it to send data to an arduino, I will be able to move servos with my keyboard.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Experimental Design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Variables: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Dependent: Servo movement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Independent: Lines of programming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Uncontrolled: Faulty components, </a:t>
            </a:r>
            <a:r>
              <a:rPr i="1" lang="en"/>
              <a:t>Miracles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Procedure: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Build Lego Arm				3. Write Code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Build Circuit                    4. Test / Analyze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Materials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04425" y="2962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Computer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Arduino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3 Servos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Legos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Glue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3 Screws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Copper wire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Arduino software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Processing software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9V battery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Connector wires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18991" r="11341" t="0"/>
          <a:stretch/>
        </p:blipFill>
        <p:spPr>
          <a:xfrm>
            <a:off x="4023125" y="665425"/>
            <a:ext cx="4927078" cy="39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Set-up</a:t>
            </a:r>
          </a:p>
        </p:txBody>
      </p:sp>
      <p:sp>
        <p:nvSpPr>
          <p:cNvPr id="72" name="Shape 72"/>
          <p:cNvSpPr/>
          <p:nvPr/>
        </p:nvSpPr>
        <p:spPr>
          <a:xfrm>
            <a:off x="792650" y="1503275"/>
            <a:ext cx="2310899" cy="15156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36050" y="3018875"/>
            <a:ext cx="2867500" cy="757849"/>
          </a:xfrm>
          <a:prstGeom prst="flowChartInputOutpu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82100" y="1627525"/>
            <a:ext cx="2124599" cy="12671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565650" y="1764200"/>
            <a:ext cx="2310899" cy="25842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519250" y="3317175"/>
            <a:ext cx="997199" cy="1739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941650" y="2559375"/>
            <a:ext cx="161400" cy="7578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519350" y="2677400"/>
            <a:ext cx="360299" cy="7578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941650" y="2559375"/>
            <a:ext cx="1938000" cy="1739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689850" y="1925725"/>
            <a:ext cx="2062500" cy="9690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351650" y="3105850"/>
            <a:ext cx="1341899" cy="8574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006325" y="4286250"/>
            <a:ext cx="1254900" cy="546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 flipH="1" rot="10800000">
            <a:off x="2686950" y="3279849"/>
            <a:ext cx="1686299" cy="290700"/>
          </a:xfrm>
          <a:prstGeom prst="curvedConnector3">
            <a:avLst>
              <a:gd fmla="val 50000" name="adj1"/>
            </a:avLst>
          </a:prstGeom>
          <a:noFill/>
          <a:ln cap="flat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>
            <a:stCxn id="82" idx="3"/>
            <a:endCxn id="81" idx="1"/>
          </p:cNvCxnSpPr>
          <p:nvPr/>
        </p:nvCxnSpPr>
        <p:spPr>
          <a:xfrm flipH="1" rot="10800000">
            <a:off x="2261225" y="3534450"/>
            <a:ext cx="2090400" cy="1025100"/>
          </a:xfrm>
          <a:prstGeom prst="curvedConnector3">
            <a:avLst>
              <a:gd fmla="val 50001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endCxn id="86" idx="1"/>
          </p:cNvCxnSpPr>
          <p:nvPr/>
        </p:nvCxnSpPr>
        <p:spPr>
          <a:xfrm>
            <a:off x="4484950" y="2733099"/>
            <a:ext cx="2456700" cy="5004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>
            <a:endCxn id="76" idx="1"/>
          </p:cNvCxnSpPr>
          <p:nvPr/>
        </p:nvCxnSpPr>
        <p:spPr>
          <a:xfrm>
            <a:off x="3975550" y="2770575"/>
            <a:ext cx="2543700" cy="6336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endCxn id="89" idx="1"/>
          </p:cNvCxnSpPr>
          <p:nvPr/>
        </p:nvCxnSpPr>
        <p:spPr>
          <a:xfrm flipH="1" rot="10800000">
            <a:off x="5267650" y="2472374"/>
            <a:ext cx="1674000" cy="2733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" name="Shape 86"/>
          <p:cNvSpPr/>
          <p:nvPr/>
        </p:nvSpPr>
        <p:spPr>
          <a:xfrm>
            <a:off x="6941650" y="3146500"/>
            <a:ext cx="161400" cy="173999"/>
          </a:xfrm>
          <a:prstGeom prst="rect">
            <a:avLst/>
          </a:prstGeom>
          <a:solidFill>
            <a:srgbClr val="0000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523500" y="3320500"/>
            <a:ext cx="161400" cy="173999"/>
          </a:xfrm>
          <a:prstGeom prst="rect">
            <a:avLst/>
          </a:prstGeom>
          <a:solidFill>
            <a:srgbClr val="0000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941650" y="2385375"/>
            <a:ext cx="161400" cy="173999"/>
          </a:xfrm>
          <a:prstGeom prst="rect">
            <a:avLst/>
          </a:prstGeom>
          <a:solidFill>
            <a:srgbClr val="0000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913525" y="2062375"/>
            <a:ext cx="15033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Bread Board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509875" y="3391725"/>
            <a:ext cx="997199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168025" y="4236550"/>
            <a:ext cx="1093199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9 Volt Battery</a:t>
            </a:r>
          </a:p>
        </p:txBody>
      </p:sp>
      <p:sp>
        <p:nvSpPr>
          <p:cNvPr id="94" name="Shape 94"/>
          <p:cNvSpPr/>
          <p:nvPr/>
        </p:nvSpPr>
        <p:spPr>
          <a:xfrm>
            <a:off x="6713050" y="4290375"/>
            <a:ext cx="161400" cy="173999"/>
          </a:xfrm>
          <a:prstGeom prst="rect">
            <a:avLst/>
          </a:prstGeom>
          <a:solidFill>
            <a:srgbClr val="0000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6874450" y="4155825"/>
            <a:ext cx="1503300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= Servo Motor</a:t>
            </a:r>
          </a:p>
        </p:txBody>
      </p:sp>
      <p:sp>
        <p:nvSpPr>
          <p:cNvPr id="96" name="Shape 96"/>
          <p:cNvSpPr/>
          <p:nvPr/>
        </p:nvSpPr>
        <p:spPr>
          <a:xfrm>
            <a:off x="6384225" y="4118950"/>
            <a:ext cx="2062500" cy="546599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997250" y="3218250"/>
            <a:ext cx="1503300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Computer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969075" y="1726925"/>
            <a:ext cx="15315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Processing Code</a:t>
            </a:r>
          </a:p>
        </p:txBody>
      </p:sp>
      <p:sp>
        <p:nvSpPr>
          <p:cNvPr id="99" name="Shape 99"/>
          <p:cNvSpPr/>
          <p:nvPr/>
        </p:nvSpPr>
        <p:spPr>
          <a:xfrm>
            <a:off x="969075" y="1711875"/>
            <a:ext cx="1419599" cy="857400"/>
          </a:xfrm>
          <a:prstGeom prst="frame">
            <a:avLst>
              <a:gd fmla="val 5656" name="adj1"/>
            </a:avLst>
          </a:prstGeom>
          <a:solidFill>
            <a:srgbClr val="0000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Circuit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75" y="929700"/>
            <a:ext cx="6949054" cy="391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Arm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11253" t="0"/>
          <a:stretch/>
        </p:blipFill>
        <p:spPr>
          <a:xfrm>
            <a:off x="2138500" y="844850"/>
            <a:ext cx="5991224" cy="380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