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59" r:id="rId4"/>
    <p:sldId id="276" r:id="rId5"/>
    <p:sldId id="260" r:id="rId6"/>
    <p:sldId id="258" r:id="rId7"/>
    <p:sldId id="274" r:id="rId8"/>
    <p:sldId id="262" r:id="rId9"/>
    <p:sldId id="266" r:id="rId10"/>
    <p:sldId id="267" r:id="rId11"/>
    <p:sldId id="269" r:id="rId12"/>
    <p:sldId id="278" r:id="rId13"/>
    <p:sldId id="271" r:id="rId14"/>
    <p:sldId id="268" r:id="rId15"/>
    <p:sldId id="272" r:id="rId16"/>
    <p:sldId id="277" r:id="rId17"/>
    <p:sldId id="257" r:id="rId18"/>
    <p:sldId id="273" r:id="rId19"/>
    <p:sldId id="275" r:id="rId20"/>
    <p:sldId id="265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cbookpro:Documents:Microsoft%20User%20Data:Office%202011%20AutoRecovery:PJAS%202012-2013%20Chem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359971444541654"/>
                  <c:y val="-0.148943992692826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sz="2400" baseline="0" dirty="0"/>
                      <a:t>y = -0.0114x + 0.0028
</a:t>
                    </a:r>
                    <a:endParaRPr lang="en-US" sz="2400" dirty="0"/>
                  </a:p>
                </c:rich>
              </c:tx>
              <c:numFmt formatCode="General" sourceLinked="0"/>
            </c:trendlineLbl>
          </c:trendline>
          <c:xVal>
            <c:numRef>
              <c:f>Sheet1!$Y$1:$AA$1</c:f>
              <c:numCache>
                <c:formatCode>General</c:formatCode>
                <c:ptCount val="3"/>
                <c:pt idx="0">
                  <c:v>0.111111111111111</c:v>
                </c:pt>
                <c:pt idx="1">
                  <c:v>0.0625</c:v>
                </c:pt>
                <c:pt idx="2">
                  <c:v>0.04</c:v>
                </c:pt>
              </c:numCache>
            </c:numRef>
          </c:xVal>
          <c:yVal>
            <c:numRef>
              <c:f>Sheet1!$Y$2:$AA$2</c:f>
              <c:numCache>
                <c:formatCode>General</c:formatCode>
                <c:ptCount val="3"/>
                <c:pt idx="0">
                  <c:v>0.00151354429288693</c:v>
                </c:pt>
                <c:pt idx="1">
                  <c:v>0.00206155281280883</c:v>
                </c:pt>
                <c:pt idx="2">
                  <c:v>0.0023270774065764</c:v>
                </c:pt>
              </c:numCache>
            </c:numRef>
          </c:y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axId val="2145062104"/>
        <c:axId val="2145035768"/>
      </c:scatterChart>
      <c:valAx>
        <c:axId val="2145062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baseline="0" dirty="0" smtClean="0"/>
                  <a:t>1/n</a:t>
                </a:r>
                <a:r>
                  <a:rPr lang="en-US" sz="1400" baseline="30000" dirty="0" smtClean="0"/>
                  <a:t>2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145035768"/>
        <c:crosses val="autoZero"/>
        <c:crossBetween val="midCat"/>
      </c:valAx>
      <c:valAx>
        <c:axId val="2145035768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1/wavelength(nm)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1450621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171F8-B693-4A43-9742-D1681B4F525C}" type="datetimeFigureOut">
              <a:rPr lang="en-US" smtClean="0"/>
              <a:t>1/25/13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3D9E5-B9B5-0142-A0BA-ACC3806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of atomic spectra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D9E5-B9B5-0142-A0BA-ACC3806C93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76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D9E5-B9B5-0142-A0BA-ACC3806C93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85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D9E5-B9B5-0142-A0BA-ACC3806C93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64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D9E5-B9B5-0142-A0BA-ACC3806C93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85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original</a:t>
            </a:r>
            <a:r>
              <a:rPr lang="en-US" baseline="0" dirty="0" smtClean="0"/>
              <a:t>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D9E5-B9B5-0142-A0BA-ACC3806C93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85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 Units</a:t>
            </a:r>
            <a:r>
              <a:rPr lang="en-US" baseline="0" dirty="0" smtClean="0"/>
              <a:t> of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D9E5-B9B5-0142-A0BA-ACC3806C93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7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D9E5-B9B5-0142-A0BA-ACC3806C93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5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D9E5-B9B5-0142-A0BA-ACC3806C93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83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D9E5-B9B5-0142-A0BA-ACC3806C93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68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D9E5-B9B5-0142-A0BA-ACC3806C93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0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L,</a:t>
            </a:r>
            <a:r>
              <a:rPr lang="en-US" baseline="0" dirty="0" smtClean="0"/>
              <a:t> Z, and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D9E5-B9B5-0142-A0BA-ACC3806C93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41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 less</a:t>
            </a:r>
            <a:r>
              <a:rPr lang="en-US" baseline="0" dirty="0" smtClean="0"/>
              <a:t> stretched, add lines showing constructive and destructive interference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D9E5-B9B5-0142-A0BA-ACC3806C93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2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D9E5-B9B5-0142-A0BA-ACC3806C93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85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D9E5-B9B5-0142-A0BA-ACC3806C93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85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D9E5-B9B5-0142-A0BA-ACC3806C93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8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213-DDF2-A54D-B69A-4D6250E9E294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60A-6171-1342-A2C0-02190A8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1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213-DDF2-A54D-B69A-4D6250E9E294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60A-6171-1342-A2C0-02190A8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3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213-DDF2-A54D-B69A-4D6250E9E294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60A-6171-1342-A2C0-02190A8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213-DDF2-A54D-B69A-4D6250E9E294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60A-6171-1342-A2C0-02190A8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6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213-DDF2-A54D-B69A-4D6250E9E294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60A-6171-1342-A2C0-02190A8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213-DDF2-A54D-B69A-4D6250E9E294}" type="datetimeFigureOut">
              <a:rPr lang="en-US" smtClean="0"/>
              <a:t>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60A-6171-1342-A2C0-02190A8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4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213-DDF2-A54D-B69A-4D6250E9E294}" type="datetimeFigureOut">
              <a:rPr lang="en-US" smtClean="0"/>
              <a:t>1/25/13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60A-6171-1342-A2C0-02190A8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213-DDF2-A54D-B69A-4D6250E9E294}" type="datetimeFigureOut">
              <a:rPr lang="en-US" smtClean="0"/>
              <a:t>1/25/13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60A-6171-1342-A2C0-02190A8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1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213-DDF2-A54D-B69A-4D6250E9E294}" type="datetimeFigureOut">
              <a:rPr lang="en-US" smtClean="0"/>
              <a:t>1/25/13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60A-6171-1342-A2C0-02190A8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2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213-DDF2-A54D-B69A-4D6250E9E294}" type="datetimeFigureOut">
              <a:rPr lang="en-US" smtClean="0"/>
              <a:t>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60A-6171-1342-A2C0-02190A8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7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213-DDF2-A54D-B69A-4D6250E9E294}" type="datetimeFigureOut">
              <a:rPr lang="en-US" smtClean="0"/>
              <a:t>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60A-6171-1342-A2C0-02190A8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3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65213-DDF2-A54D-B69A-4D6250E9E294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860A-6171-1342-A2C0-02190A88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file:///\\localhost\Users\macbookpro\Documents\Macintosh%20HD:Users:macbookpro:Documents:PJAS%20final%20chemistry%20project.docx!OLE_LINK3" TargetMode="External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file:///\\localhost\Users\macbookpro\Documents\Macintosh%20HD:Users:macbookpro:Documents:PJAS%20final%20chemistry%20project.docx!OLE_LINK5" TargetMode="External"/><Relationship Id="rId5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file:///\\localhost\Users\macbookpro\Documents\Macintosh%20HD:Users:macbookpro:Documents:PJAS%20final%20chemistry%20project.docx!OLE_LINK6" TargetMode="External"/><Relationship Id="rId5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file:///\\localhost\Users\macbookpro\Documents\Macintosh%20HD:Users:macbookpro:Documents:PJAS%20final%20chemistry%20project.docx!OLE_LINK4" TargetMode="External"/><Relationship Id="rId5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file:///\\localhost\Users\macbookpro\Documents\Macintosh%20HD:Users:macbookpro:Documents:PJAS%20final%20chemistry%20project.docx!OLE_LINK1" TargetMode="External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file:///\\localhost\Users\macbookpro\Documents\Macintosh%20HD:Users:macbookpro:Documents:PJAS%20final%20chemistry%20project.docx!OLE_LINK2" TargetMode="External"/><Relationship Id="rId5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Atomic Emission </a:t>
            </a:r>
            <a:r>
              <a:rPr lang="en-US" dirty="0"/>
              <a:t>S</a:t>
            </a:r>
            <a:r>
              <a:rPr lang="en-US" dirty="0" smtClean="0"/>
              <a:t>pectra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Tristrum </a:t>
            </a:r>
            <a:r>
              <a:rPr lang="en-US" dirty="0" smtClean="0">
                <a:solidFill>
                  <a:schemeClr val="tx1"/>
                </a:solidFill>
              </a:rPr>
              <a:t>Tuttle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Sophomore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Fairview </a:t>
            </a:r>
            <a:r>
              <a:rPr lang="en-US" dirty="0" smtClean="0">
                <a:solidFill>
                  <a:schemeClr val="tx1"/>
                </a:solidFill>
              </a:rPr>
              <a:t>High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chool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3122"/>
          <a:stretch/>
        </p:blipFill>
        <p:spPr>
          <a:xfrm>
            <a:off x="1374893" y="280035"/>
            <a:ext cx="6397507" cy="222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9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Mercury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692238"/>
              </p:ext>
            </p:extLst>
          </p:nvPr>
        </p:nvGraphicFramePr>
        <p:xfrm>
          <a:off x="906849" y="2082924"/>
          <a:ext cx="11786977" cy="2474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4" imgW="5626100" imgH="1181100" progId="Word.Document.12">
                  <p:link updateAutomatic="1"/>
                </p:oleObj>
              </mc:Choice>
              <mc:Fallback>
                <p:oleObj name="Document" r:id="rId4" imgW="5626100" imgH="11811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6849" y="2082924"/>
                        <a:ext cx="11786977" cy="2474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89125" y="28575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9125" y="5178126"/>
            <a:ext cx="4948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dirty="0" smtClean="0">
                <a:sym typeface="Zapf Dingbats"/>
              </a:rPr>
              <a:t>Emission Spectrum of Mercury – </a:t>
            </a:r>
            <a:r>
              <a:rPr lang="en-US" dirty="0" err="1" smtClean="0">
                <a:sym typeface="Zapf Dingbats"/>
              </a:rPr>
              <a:t>web.centre.edu</a:t>
            </a:r>
            <a:endParaRPr lang="en-US" dirty="0" smtClean="0">
              <a:sym typeface="Zapf Dingbats"/>
            </a:endParaRPr>
          </a:p>
          <a:p>
            <a:r>
              <a:rPr lang="en-US" dirty="0" smtClean="0">
                <a:sym typeface="Zapf Dingbats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7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Argon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558787"/>
              </p:ext>
            </p:extLst>
          </p:nvPr>
        </p:nvGraphicFramePr>
        <p:xfrm>
          <a:off x="457200" y="1822399"/>
          <a:ext cx="9755731" cy="3787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4" imgW="5626100" imgH="2184400" progId="Word.Document.12">
                  <p:link updateAutomatic="1"/>
                </p:oleObj>
              </mc:Choice>
              <mc:Fallback>
                <p:oleObj name="Document" r:id="rId4" imgW="5626100" imgH="21844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822399"/>
                        <a:ext cx="9755731" cy="3787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5401201"/>
            <a:ext cx="7283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 smtClean="0"/>
              <a:t>		</a:t>
            </a:r>
            <a:r>
              <a:rPr lang="en-US" dirty="0" smtClean="0"/>
              <a:t>Source:</a:t>
            </a:r>
            <a:endParaRPr lang="en-US" baseline="30000" dirty="0" smtClean="0"/>
          </a:p>
          <a:p>
            <a:r>
              <a:rPr lang="en-US" baseline="30000" dirty="0" smtClean="0"/>
              <a:t>7</a:t>
            </a:r>
            <a:r>
              <a:rPr lang="en-US" dirty="0" smtClean="0"/>
              <a:t>Humphreys, Curtis. “First spectra of neon, argon, and xenon.” J. Phys. Chem. vol. 2, no. 3, (1973) First spectra of neon, argon, and xenon. Web. 9 Dec. 2012.</a:t>
            </a:r>
            <a:endParaRPr lang="en-US" dirty="0"/>
          </a:p>
        </p:txBody>
      </p:sp>
      <p:sp>
        <p:nvSpPr>
          <p:cNvPr id="3" name="Frame 2"/>
          <p:cNvSpPr/>
          <p:nvPr/>
        </p:nvSpPr>
        <p:spPr>
          <a:xfrm>
            <a:off x="3063874" y="2159001"/>
            <a:ext cx="1222375" cy="1492250"/>
          </a:xfrm>
          <a:prstGeom prst="frame">
            <a:avLst>
              <a:gd name="adj1" fmla="val 73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9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Data Argon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045" t="12649" r="8443" b="48520"/>
          <a:stretch/>
        </p:blipFill>
        <p:spPr>
          <a:xfrm>
            <a:off x="457199" y="1417637"/>
            <a:ext cx="8357715" cy="3043237"/>
          </a:xfrm>
        </p:spPr>
      </p:pic>
      <p:sp>
        <p:nvSpPr>
          <p:cNvPr id="7" name="Frame 6"/>
          <p:cNvSpPr/>
          <p:nvPr/>
        </p:nvSpPr>
        <p:spPr>
          <a:xfrm>
            <a:off x="4714874" y="2960687"/>
            <a:ext cx="1603376" cy="365125"/>
          </a:xfrm>
          <a:prstGeom prst="frame">
            <a:avLst>
              <a:gd name="adj1" fmla="val 73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5036076"/>
            <a:ext cx="7283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 smtClean="0"/>
              <a:t>		</a:t>
            </a:r>
            <a:r>
              <a:rPr lang="en-US" dirty="0" smtClean="0"/>
              <a:t>Source:</a:t>
            </a:r>
            <a:endParaRPr lang="en-US" baseline="30000" dirty="0" smtClean="0"/>
          </a:p>
          <a:p>
            <a:r>
              <a:rPr lang="en-US" baseline="30000" dirty="0" smtClean="0"/>
              <a:t>7</a:t>
            </a:r>
            <a:r>
              <a:rPr lang="en-US" dirty="0" smtClean="0"/>
              <a:t>Humphreys, Curtis. “First spectra of neon, argon, and xenon.” J. Phys. Chem. vol. 2, no. 3, (1973) First spectra of neon, argon, and xenon. Web. 9 Dec. 2012.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5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Xenon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64899"/>
              </p:ext>
            </p:extLst>
          </p:nvPr>
        </p:nvGraphicFramePr>
        <p:xfrm>
          <a:off x="457200" y="1684136"/>
          <a:ext cx="9054296" cy="355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Document" r:id="rId4" imgW="5626100" imgH="2209800" progId="Word.Document.12">
                  <p:link updateAutomatic="1"/>
                </p:oleObj>
              </mc:Choice>
              <mc:Fallback>
                <p:oleObj name="Document" r:id="rId4" imgW="5626100" imgH="22098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684136"/>
                        <a:ext cx="9054296" cy="355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5240451"/>
            <a:ext cx="7283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 smtClean="0"/>
              <a:t>		</a:t>
            </a:r>
            <a:r>
              <a:rPr lang="en-US" dirty="0" smtClean="0"/>
              <a:t>Source:</a:t>
            </a:r>
            <a:endParaRPr lang="en-US" baseline="30000" dirty="0" smtClean="0"/>
          </a:p>
          <a:p>
            <a:r>
              <a:rPr lang="en-US" baseline="30000" dirty="0" smtClean="0"/>
              <a:t>7</a:t>
            </a:r>
            <a:r>
              <a:rPr lang="en-US" dirty="0" smtClean="0"/>
              <a:t>Humphreys, Curtis. “First spectra of neon, argon, and xenon.” J. Phys. Chem. vol. 2, no. 3, (1973) First spectra of neon, argon, and xenon. Web. 9 Dec. 2012.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73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Krypton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86540"/>
              </p:ext>
            </p:extLst>
          </p:nvPr>
        </p:nvGraphicFramePr>
        <p:xfrm>
          <a:off x="457199" y="2340124"/>
          <a:ext cx="10293215" cy="2160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ocument" r:id="rId4" imgW="5626100" imgH="1181100" progId="Word.Document.12">
                  <p:link updateAutomatic="1"/>
                </p:oleObj>
              </mc:Choice>
              <mc:Fallback>
                <p:oleObj name="Document" r:id="rId4" imgW="5626100" imgH="11811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199" y="2340124"/>
                        <a:ext cx="10293215" cy="2160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78786" y="4709977"/>
            <a:ext cx="7475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 smtClean="0"/>
              <a:t>		</a:t>
            </a:r>
            <a:r>
              <a:rPr lang="en-US" dirty="0" smtClean="0"/>
              <a:t>Source:</a:t>
            </a:r>
            <a:endParaRPr lang="en-US" baseline="30000" dirty="0" smtClean="0"/>
          </a:p>
          <a:p>
            <a:r>
              <a:rPr lang="en-US" baseline="30000" dirty="0" smtClean="0"/>
              <a:t>6</a:t>
            </a:r>
            <a:r>
              <a:rPr lang="en-US" dirty="0" smtClean="0"/>
              <a:t>Bruce, C. F., and R. M. Hill. "Wavelengths of Krypton 86, Mercury 198, and Cadmium 114." Australian Journal of Physics vol. 14 (1961): 64. Wavelengths of Krypton 86, Mercury 198, and Cadmium 114. Web. 9 Dec. 2012.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5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253851"/>
            <a:ext cx="8713930" cy="59477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Hypothesis: Accepted</a:t>
            </a:r>
          </a:p>
          <a:p>
            <a:pPr marL="0" indent="0">
              <a:buNone/>
            </a:pPr>
            <a:r>
              <a:rPr lang="en-US" sz="3600" dirty="0" smtClean="0"/>
              <a:t>Ways my experiment/data could be used</a:t>
            </a:r>
            <a:r>
              <a:rPr lang="en-US" sz="3600" dirty="0" smtClean="0"/>
              <a:t>: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- Lighting companies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/>
              <a:t>- </a:t>
            </a:r>
            <a:r>
              <a:rPr lang="en-US" sz="3600" dirty="0" smtClean="0"/>
              <a:t>Comparison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dirty="0" smtClean="0"/>
              <a:t>Sources:</a:t>
            </a:r>
          </a:p>
          <a:p>
            <a:r>
              <a:rPr lang="en-US" sz="1400" baseline="30000" dirty="0" smtClean="0"/>
              <a:t>1</a:t>
            </a:r>
            <a:r>
              <a:rPr lang="en-US" sz="1400" dirty="0" smtClean="0"/>
              <a:t>Dingrando</a:t>
            </a:r>
            <a:r>
              <a:rPr lang="en-US" sz="1400" dirty="0"/>
              <a:t>, Laurel. Chemistry: matter and change. New York, N.Y.: Glencoe/McGraw-Hill, 2005. </a:t>
            </a:r>
            <a:r>
              <a:rPr lang="en-US" sz="1400" dirty="0" smtClean="0"/>
              <a:t>Print</a:t>
            </a:r>
            <a:endParaRPr lang="en-US" sz="1400" dirty="0"/>
          </a:p>
          <a:p>
            <a:r>
              <a:rPr lang="en-US" sz="1400" baseline="30000" dirty="0"/>
              <a:t>2</a:t>
            </a:r>
            <a:r>
              <a:rPr lang="en-US" sz="1400" dirty="0"/>
              <a:t>"Chapter 14: Interference and Diffraction." Study Guide. MIT, </a:t>
            </a:r>
            <a:r>
              <a:rPr lang="en-US" sz="1400" dirty="0" err="1"/>
              <a:t>n.d.</a:t>
            </a:r>
            <a:r>
              <a:rPr lang="en-US" sz="1400" dirty="0"/>
              <a:t> Web. 6 Dec. </a:t>
            </a:r>
            <a:r>
              <a:rPr lang="en-US" sz="1400" dirty="0" smtClean="0"/>
              <a:t>2012</a:t>
            </a:r>
            <a:endParaRPr lang="en-US" sz="1400" dirty="0"/>
          </a:p>
          <a:p>
            <a:r>
              <a:rPr lang="en-US" sz="1400" baseline="30000" dirty="0"/>
              <a:t>3</a:t>
            </a:r>
            <a:r>
              <a:rPr lang="en-US" sz="1400" dirty="0"/>
              <a:t>"The Electromagnetic and Visible Spectra." The Physics Classroom. </a:t>
            </a:r>
            <a:r>
              <a:rPr lang="en-US" sz="1400" dirty="0" err="1"/>
              <a:t>comPADRE</a:t>
            </a:r>
            <a:r>
              <a:rPr lang="en-US" sz="1400" dirty="0"/>
              <a:t>, </a:t>
            </a:r>
            <a:r>
              <a:rPr lang="en-US" sz="1400" dirty="0" err="1"/>
              <a:t>n.d.</a:t>
            </a:r>
            <a:r>
              <a:rPr lang="en-US" sz="1400" dirty="0"/>
              <a:t> Web. 10 Dec. 2012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baseline="30000" dirty="0"/>
              <a:t>4</a:t>
            </a:r>
            <a:r>
              <a:rPr lang="en-US" sz="1400" dirty="0"/>
              <a:t>"Emission Spectrum of Hydrogen." Purdue University College of Science Welcome. National Institute of Standards and Technology, </a:t>
            </a:r>
            <a:r>
              <a:rPr lang="en-US" sz="1400" dirty="0" err="1"/>
              <a:t>n.d.</a:t>
            </a:r>
            <a:r>
              <a:rPr lang="en-US" sz="1400" dirty="0"/>
              <a:t> Web. 10 Dec. 2012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baseline="30000" dirty="0"/>
              <a:t>5</a:t>
            </a:r>
            <a:r>
              <a:rPr lang="en-US" sz="1400" dirty="0"/>
              <a:t>”Emmision spectrum of helium." </a:t>
            </a:r>
            <a:r>
              <a:rPr lang="en-US" sz="1400" dirty="0" err="1"/>
              <a:t>web.centre.edu</a:t>
            </a:r>
            <a:r>
              <a:rPr lang="en-US" sz="1400" dirty="0"/>
              <a:t>. </a:t>
            </a:r>
            <a:r>
              <a:rPr lang="en-US" sz="1400" dirty="0" err="1"/>
              <a:t>N.p</a:t>
            </a:r>
            <a:r>
              <a:rPr lang="en-US" sz="1400" dirty="0"/>
              <a:t>., </a:t>
            </a:r>
            <a:r>
              <a:rPr lang="en-US" sz="1400" dirty="0" err="1"/>
              <a:t>n.d.</a:t>
            </a:r>
            <a:r>
              <a:rPr lang="en-US" sz="1400" dirty="0"/>
              <a:t> Web. 9 Dec. 2012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394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9273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2541704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Thank you!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Are there any questions?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072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29"/>
            <a:ext cx="8229600" cy="1143000"/>
          </a:xfrm>
        </p:spPr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626"/>
            <a:ext cx="8464550" cy="4935538"/>
          </a:xfrm>
        </p:spPr>
        <p:txBody>
          <a:bodyPr>
            <a:normAutofit/>
          </a:bodyPr>
          <a:lstStyle/>
          <a:p>
            <a:r>
              <a:rPr lang="en-US" dirty="0" smtClean="0"/>
              <a:t>Light: electromagnetic radiation</a:t>
            </a:r>
          </a:p>
          <a:p>
            <a:pPr lvl="1"/>
            <a:r>
              <a:rPr lang="en-US" dirty="0" smtClean="0"/>
              <a:t>Particle and wave characteristics</a:t>
            </a:r>
          </a:p>
          <a:p>
            <a:pPr lvl="1"/>
            <a:r>
              <a:rPr lang="en-US" dirty="0" smtClean="0"/>
              <a:t>Electromagnetic spectra</a:t>
            </a:r>
          </a:p>
          <a:p>
            <a:pPr lvl="1"/>
            <a:r>
              <a:rPr lang="en-US" dirty="0" smtClean="0"/>
              <a:t>Amplitude, Frequency, and Wavelength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3540124"/>
            <a:ext cx="6539804" cy="30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7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Bohr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1912: Bohr’s Model</a:t>
            </a:r>
          </a:p>
          <a:p>
            <a:r>
              <a:rPr lang="en-US" dirty="0" smtClean="0"/>
              <a:t>E</a:t>
            </a:r>
            <a:r>
              <a:rPr lang="en-US" baseline="-25000" dirty="0" smtClean="0"/>
              <a:t>n</a:t>
            </a:r>
            <a:r>
              <a:rPr lang="en-US" dirty="0" smtClean="0"/>
              <a:t>=-13.6eV/n</a:t>
            </a:r>
            <a:r>
              <a:rPr lang="en-US" baseline="30000" dirty="0" smtClean="0"/>
              <a:t>2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15980"/>
            <a:ext cx="3729390" cy="3552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1786" r="1"/>
          <a:stretch/>
        </p:blipFill>
        <p:spPr>
          <a:xfrm>
            <a:off x="4935750" y="2275350"/>
            <a:ext cx="3452613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Hydrogen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838141"/>
              </p:ext>
            </p:extLst>
          </p:nvPr>
        </p:nvGraphicFramePr>
        <p:xfrm>
          <a:off x="457200" y="141763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2349140" y="5876095"/>
            <a:ext cx="57374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</a:t>
            </a:r>
            <a:r>
              <a:rPr lang="en-US" dirty="0" err="1"/>
              <a:t>λ</a:t>
            </a:r>
            <a:r>
              <a:rPr lang="en-US" dirty="0"/>
              <a:t> = R * (1/2</a:t>
            </a:r>
            <a:r>
              <a:rPr lang="en-US" baseline="30000" dirty="0"/>
              <a:t>2 </a:t>
            </a:r>
            <a:r>
              <a:rPr lang="en-US" dirty="0" smtClean="0"/>
              <a:t>- </a:t>
            </a:r>
            <a:r>
              <a:rPr lang="en-US" dirty="0"/>
              <a:t>1/n</a:t>
            </a:r>
            <a:r>
              <a:rPr lang="en-US" baseline="30000" dirty="0"/>
              <a:t>2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 </a:t>
            </a:r>
            <a:r>
              <a:rPr lang="en-US" dirty="0" smtClean="0"/>
              <a:t>1</a:t>
            </a:r>
            <a:r>
              <a:rPr lang="en-US" dirty="0"/>
              <a:t>/</a:t>
            </a:r>
            <a:r>
              <a:rPr lang="en-US" dirty="0" err="1"/>
              <a:t>λ</a:t>
            </a:r>
            <a:r>
              <a:rPr lang="en-US" dirty="0"/>
              <a:t> = </a:t>
            </a:r>
            <a:r>
              <a:rPr lang="en-US" dirty="0" smtClean="0"/>
              <a:t>- R </a:t>
            </a:r>
            <a:r>
              <a:rPr lang="en-US" dirty="0"/>
              <a:t>* (1</a:t>
            </a:r>
            <a:r>
              <a:rPr lang="en-US" dirty="0" smtClean="0"/>
              <a:t>/n</a:t>
            </a:r>
            <a:r>
              <a:rPr lang="en-US" baseline="30000" dirty="0" smtClean="0"/>
              <a:t>2 </a:t>
            </a:r>
            <a:r>
              <a:rPr lang="en-US" dirty="0" smtClean="0"/>
              <a:t>) +  R/2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>
                <a:sym typeface="Wingdings"/>
              </a:rPr>
              <a:t>		My Value			</a:t>
            </a:r>
            <a:r>
              <a:rPr lang="en-US" dirty="0" err="1" smtClean="0">
                <a:sym typeface="Wingdings"/>
              </a:rPr>
              <a:t>Balmer’s</a:t>
            </a:r>
            <a:r>
              <a:rPr lang="en-US" dirty="0" smtClean="0">
                <a:sym typeface="Wingdings"/>
              </a:rPr>
              <a:t> Value		%diff  </a:t>
            </a:r>
          </a:p>
          <a:p>
            <a:r>
              <a:rPr lang="en-US" dirty="0" smtClean="0">
                <a:sym typeface="Wingdings"/>
              </a:rPr>
              <a:t>R(nm^-1)  0.0114			0.01097				+3.92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2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Atomic Spectra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Visible Spectrum: 400 – 750 </a:t>
            </a:r>
            <a:r>
              <a:rPr lang="en-US" dirty="0" smtClean="0"/>
              <a:t>nm</a:t>
            </a:r>
            <a:endParaRPr lang="en-US" dirty="0" smtClean="0"/>
          </a:p>
          <a:p>
            <a:r>
              <a:rPr lang="en-US" dirty="0" smtClean="0"/>
              <a:t>Hot objects </a:t>
            </a:r>
            <a:r>
              <a:rPr lang="en-US" dirty="0" smtClean="0">
                <a:sym typeface="Wingdings"/>
              </a:rPr>
              <a:t> Continuous Spectrum</a:t>
            </a:r>
          </a:p>
          <a:p>
            <a:pPr lvl="1"/>
            <a:r>
              <a:rPr lang="en-US" dirty="0" smtClean="0">
                <a:sym typeface="Wingdings"/>
              </a:rPr>
              <a:t>Ex: Sun  Rainbow of color</a:t>
            </a:r>
            <a:r>
              <a:rPr lang="en-US" dirty="0" smtClean="0">
                <a:sym typeface="Wingdings"/>
              </a:rPr>
              <a:t> </a:t>
            </a:r>
          </a:p>
          <a:p>
            <a:r>
              <a:rPr lang="en-US" dirty="0" smtClean="0">
                <a:sym typeface="Wingdings"/>
              </a:rPr>
              <a:t>“Hot” Atoms  Discrete Spectrum</a:t>
            </a:r>
          </a:p>
          <a:p>
            <a:r>
              <a:rPr lang="en-US" dirty="0" smtClean="0"/>
              <a:t>1860s</a:t>
            </a:r>
            <a:r>
              <a:rPr lang="en-US" dirty="0" smtClean="0"/>
              <a:t>: </a:t>
            </a:r>
            <a:r>
              <a:rPr lang="en-US" dirty="0" err="1" smtClean="0"/>
              <a:t>Balmer</a:t>
            </a:r>
            <a:r>
              <a:rPr lang="en-US" dirty="0" smtClean="0"/>
              <a:t>:  visible </a:t>
            </a:r>
            <a:r>
              <a:rPr lang="en-US" dirty="0" smtClean="0"/>
              <a:t>spectral lines of hydrogen </a:t>
            </a:r>
            <a:endParaRPr lang="en-US" baseline="30000" dirty="0" smtClean="0"/>
          </a:p>
          <a:p>
            <a:r>
              <a:rPr lang="en-US" dirty="0" smtClean="0"/>
              <a:t>1912: Bohr’s Model: Physical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341" cy="4525963"/>
          </a:xfrm>
        </p:spPr>
        <p:txBody>
          <a:bodyPr/>
          <a:lstStyle/>
          <a:p>
            <a:r>
              <a:rPr lang="en-US" dirty="0" smtClean="0"/>
              <a:t>Using my data…</a:t>
            </a:r>
          </a:p>
          <a:p>
            <a:pPr lvl="1"/>
            <a:r>
              <a:rPr lang="en-US" dirty="0" smtClean="0"/>
              <a:t>Second energy level: -3.40eV</a:t>
            </a:r>
          </a:p>
          <a:p>
            <a:pPr lvl="1"/>
            <a:r>
              <a:rPr lang="en-US" dirty="0" smtClean="0"/>
              <a:t>Third energy level: -1.52eV</a:t>
            </a:r>
          </a:p>
          <a:p>
            <a:pPr lvl="1"/>
            <a:r>
              <a:rPr lang="en-US" dirty="0" smtClean="0"/>
              <a:t>Fourth energy level: -0.84eV</a:t>
            </a:r>
          </a:p>
          <a:p>
            <a:pPr lvl="1"/>
            <a:r>
              <a:rPr lang="en-US" dirty="0" smtClean="0"/>
              <a:t>Fifth energy level: -0.51eV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166"/>
          <a:stretch/>
        </p:blipFill>
        <p:spPr>
          <a:xfrm>
            <a:off x="5616400" y="1889550"/>
            <a:ext cx="3233825" cy="45813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52493" y="1426805"/>
            <a:ext cx="135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Actual: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0439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wavelength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Measure Z  and L = 1 meter </a:t>
            </a:r>
          </a:p>
          <a:p>
            <a:pPr marL="400050" lvl="1" indent="0">
              <a:buNone/>
            </a:pPr>
            <a:r>
              <a:rPr lang="en-US" dirty="0" smtClean="0"/>
              <a:t>*absolute </a:t>
            </a:r>
            <a:r>
              <a:rPr lang="en-US" dirty="0" smtClean="0"/>
              <a:t>value(central line – point)</a:t>
            </a:r>
          </a:p>
          <a:p>
            <a:pPr marL="514350" indent="-514350">
              <a:buAutoNum type="arabicPeriod"/>
            </a:pPr>
            <a:r>
              <a:rPr lang="en-US" dirty="0" smtClean="0"/>
              <a:t>Z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dirty="0"/>
              <a:t>L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= Hypotenuse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Hypotenuse</a:t>
            </a:r>
            <a:r>
              <a:rPr lang="en-US" dirty="0" smtClean="0"/>
              <a:t>/Z </a:t>
            </a:r>
            <a:r>
              <a:rPr lang="en-US" dirty="0" smtClean="0"/>
              <a:t>= </a:t>
            </a:r>
            <a:r>
              <a:rPr lang="en-US" dirty="0" err="1" smtClean="0"/>
              <a:t>sinθ</a:t>
            </a:r>
            <a:r>
              <a:rPr lang="en-US" dirty="0" smtClean="0"/>
              <a:t> = Vertical angle</a:t>
            </a:r>
          </a:p>
          <a:p>
            <a:pPr marL="514350" indent="-514350">
              <a:buAutoNum type="arabicPeriod"/>
            </a:pPr>
            <a:r>
              <a:rPr lang="en-US" dirty="0" smtClean="0"/>
              <a:t>d </a:t>
            </a:r>
            <a:r>
              <a:rPr lang="en-US" dirty="0" err="1" smtClean="0"/>
              <a:t>sinθ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l-GR" dirty="0" smtClean="0"/>
              <a:t>λ</a:t>
            </a:r>
            <a:r>
              <a:rPr lang="en-US" dirty="0" smtClean="0"/>
              <a:t> 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843" y="3940813"/>
            <a:ext cx="3297813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1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140"/>
            <a:ext cx="8229600" cy="1143000"/>
          </a:xfrm>
        </p:spPr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402"/>
            <a:ext cx="8229600" cy="53354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Measure the wavelength of visible light emitted from various elements</a:t>
            </a:r>
          </a:p>
          <a:p>
            <a:pPr marL="0" indent="0">
              <a:buNone/>
            </a:pPr>
            <a:r>
              <a:rPr lang="en-US" b="1" dirty="0" smtClean="0"/>
              <a:t>Hypothesis</a:t>
            </a:r>
            <a:r>
              <a:rPr lang="en-US" dirty="0" smtClean="0"/>
              <a:t>: If I measure the wavelengths of light emitted by different atomic lamps, then my results will be comparable to those done </a:t>
            </a:r>
            <a:r>
              <a:rPr lang="en-US" dirty="0" smtClean="0"/>
              <a:t>previously</a:t>
            </a:r>
            <a:r>
              <a:rPr lang="en-US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Procedure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1.	Look at atomic lamp through diffraction lens, record location of spectral and central lines on meter stick</a:t>
            </a:r>
          </a:p>
          <a:p>
            <a:pPr marL="0" indent="0">
              <a:buNone/>
            </a:pPr>
            <a:r>
              <a:rPr lang="en-US" dirty="0" smtClean="0"/>
              <a:t>2. Calculate the wavelength of spectral lines seen</a:t>
            </a:r>
          </a:p>
          <a:p>
            <a:pPr marL="0" indent="0">
              <a:buNone/>
            </a:pPr>
            <a:r>
              <a:rPr lang="en-US" dirty="0" smtClean="0"/>
              <a:t>3. Apply to hydrogen, helium, mercury lamps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C</a:t>
            </a:r>
            <a:r>
              <a:rPr lang="en-US" dirty="0" smtClean="0"/>
              <a:t>ompare results to previous </a:t>
            </a:r>
            <a:r>
              <a:rPr lang="en-US" dirty="0" smtClean="0"/>
              <a:t>experiments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414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Set-up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 bwMode="auto">
          <a:xfrm>
            <a:off x="239983" y="1417638"/>
            <a:ext cx="8686800" cy="47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82" y="3359020"/>
            <a:ext cx="3402579" cy="27671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804572" y="6298574"/>
            <a:ext cx="5388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Experiments done at Behrend Physics Lab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158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Set-up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7"/>
          <a:stretch/>
        </p:blipFill>
        <p:spPr bwMode="auto">
          <a:xfrm>
            <a:off x="1190626" y="1624850"/>
            <a:ext cx="6540500" cy="4708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67145" y="5264137"/>
            <a:ext cx="735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625853" y="3576270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7355" y="268888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Z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76804" y="5687044"/>
            <a:ext cx="2453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is measured ~ 5-35 cm </a:t>
            </a:r>
          </a:p>
          <a:p>
            <a:r>
              <a:rPr lang="en-US" dirty="0" smtClean="0"/>
              <a:t>Z uncertainty ~ 0.2 cm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8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425"/>
          </a:xfrm>
        </p:spPr>
        <p:txBody>
          <a:bodyPr>
            <a:normAutofit/>
          </a:bodyPr>
          <a:lstStyle/>
          <a:p>
            <a:r>
              <a:rPr lang="en-US" dirty="0" smtClean="0"/>
              <a:t>Diffraction </a:t>
            </a:r>
            <a:endParaRPr lang="en-US" dirty="0" smtClean="0"/>
          </a:p>
          <a:p>
            <a:r>
              <a:rPr lang="en-US" dirty="0" smtClean="0"/>
              <a:t>Interference</a:t>
            </a:r>
          </a:p>
          <a:p>
            <a:pPr lvl="1"/>
            <a:r>
              <a:rPr lang="en-US" dirty="0" smtClean="0"/>
              <a:t>Top View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Constructive </a:t>
            </a:r>
            <a:r>
              <a:rPr lang="en-US" dirty="0" smtClean="0"/>
              <a:t>Interference = bright spots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λ</a:t>
            </a:r>
            <a:r>
              <a:rPr lang="en-US" dirty="0" smtClean="0"/>
              <a:t> = d </a:t>
            </a:r>
            <a:r>
              <a:rPr lang="en-US" dirty="0" err="1" smtClean="0"/>
              <a:t>sinθ</a:t>
            </a:r>
            <a:endParaRPr lang="en-US" dirty="0" smtClean="0"/>
          </a:p>
          <a:p>
            <a:r>
              <a:rPr lang="en-US" dirty="0" smtClean="0"/>
              <a:t>Not to scale:  d &lt;&lt; Z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9506" r="24690" b="10142"/>
          <a:stretch/>
        </p:blipFill>
        <p:spPr>
          <a:xfrm>
            <a:off x="3799076" y="1600201"/>
            <a:ext cx="3516124" cy="2755088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23" idx="1"/>
          </p:cNvCxnSpPr>
          <p:nvPr/>
        </p:nvCxnSpPr>
        <p:spPr>
          <a:xfrm flipV="1">
            <a:off x="5868237" y="2954616"/>
            <a:ext cx="1929284" cy="39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22" idx="1"/>
          </p:cNvCxnSpPr>
          <p:nvPr/>
        </p:nvCxnSpPr>
        <p:spPr>
          <a:xfrm flipV="1">
            <a:off x="5868237" y="2517954"/>
            <a:ext cx="1929284" cy="429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4" idx="1"/>
          </p:cNvCxnSpPr>
          <p:nvPr/>
        </p:nvCxnSpPr>
        <p:spPr>
          <a:xfrm>
            <a:off x="5868237" y="3031806"/>
            <a:ext cx="1929284" cy="428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797521" y="1816476"/>
            <a:ext cx="530553" cy="23951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97521" y="2445616"/>
            <a:ext cx="530553" cy="1446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797521" y="2877426"/>
            <a:ext cx="530553" cy="15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97521" y="3375727"/>
            <a:ext cx="530553" cy="1687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74464" y="2609789"/>
            <a:ext cx="345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θ</a:t>
            </a:r>
            <a:endParaRPr lang="en-US" sz="2000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622315" y="2609789"/>
            <a:ext cx="0" cy="6430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12546" y="269276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84585" y="4170623"/>
            <a:ext cx="29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λ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746219" y="4355289"/>
            <a:ext cx="20513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26649" y="3985957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L=1m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2" idx="1"/>
            <a:endCxn id="23" idx="1"/>
          </p:cNvCxnSpPr>
          <p:nvPr/>
        </p:nvCxnSpPr>
        <p:spPr>
          <a:xfrm>
            <a:off x="7797521" y="2517954"/>
            <a:ext cx="0" cy="4366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97521" y="2531511"/>
            <a:ext cx="29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6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- Hydrogen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4" y="1967034"/>
            <a:ext cx="7892353" cy="3519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05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Hydrogen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09227"/>
              </p:ext>
            </p:extLst>
          </p:nvPr>
        </p:nvGraphicFramePr>
        <p:xfrm>
          <a:off x="457200" y="2014864"/>
          <a:ext cx="11067535" cy="2323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4" imgW="5626100" imgH="1181100" progId="Word.Document.12">
                  <p:link updateAutomatic="1"/>
                </p:oleObj>
              </mc:Choice>
              <mc:Fallback>
                <p:oleObj name="Document" r:id="rId4" imgW="5626100" imgH="11811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014864"/>
                        <a:ext cx="11067535" cy="2323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62984" y="27416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4335" y="4677845"/>
            <a:ext cx="229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dirty="0" smtClean="0">
                <a:ea typeface="Zapf Dingbats"/>
                <a:cs typeface="Zapf Dingbats"/>
                <a:sym typeface="Zapf Dingbats"/>
              </a:rPr>
              <a:t>Textbook, Wikipedia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7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Helium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094176"/>
              </p:ext>
            </p:extLst>
          </p:nvPr>
        </p:nvGraphicFramePr>
        <p:xfrm>
          <a:off x="1030458" y="1727428"/>
          <a:ext cx="9825822" cy="4081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4" imgW="5626100" imgH="2336800" progId="Word.Document.12">
                  <p:link updateAutomatic="1"/>
                </p:oleObj>
              </mc:Choice>
              <mc:Fallback>
                <p:oleObj name="Document" r:id="rId4" imgW="5626100" imgH="23368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0458" y="1727428"/>
                        <a:ext cx="9825822" cy="4081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1775" y="23336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1775" y="43592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48707" y="5808582"/>
            <a:ext cx="4822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dirty="0" smtClean="0">
                <a:sym typeface="Zapf Dingbats"/>
              </a:rPr>
              <a:t>Emission Spectrum of Helium – </a:t>
            </a:r>
            <a:r>
              <a:rPr lang="en-US" dirty="0" err="1" smtClean="0">
                <a:sym typeface="Zapf Dingbats"/>
              </a:rPr>
              <a:t>web.centre.edu</a:t>
            </a:r>
            <a:endParaRPr lang="en-US" dirty="0" smtClean="0">
              <a:sym typeface="Zapf Dingbats"/>
            </a:endParaRPr>
          </a:p>
          <a:p>
            <a:r>
              <a:rPr lang="en-US" dirty="0" smtClean="0">
                <a:sym typeface="Zapf Dingbats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8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4866</TotalTime>
  <Words>415</Words>
  <Application>Microsoft Macintosh PowerPoint</Application>
  <PresentationFormat>On-screen Show (4:3)</PresentationFormat>
  <Paragraphs>132</Paragraphs>
  <Slides>21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Office Theme</vt:lpstr>
      <vt:lpstr>\\localhost\Users\macbookpro\Documents\Macintosh HD:Users:macbookpro:Documents:PJAS final chemistry project.docx!OLE_LINK1</vt:lpstr>
      <vt:lpstr>\\localhost\Users\macbookpro\Documents\Macintosh HD:Users:macbookpro:Documents:PJAS final chemistry project.docx!OLE_LINK2</vt:lpstr>
      <vt:lpstr>\\localhost\Users\macbookpro\Documents\Macintosh HD:Users:macbookpro:Documents:PJAS final chemistry project.docx!OLE_LINK3</vt:lpstr>
      <vt:lpstr>\\localhost\Users\macbookpro\Documents\Macintosh HD:Users:macbookpro:Documents:PJAS final chemistry project.docx!OLE_LINK4</vt:lpstr>
      <vt:lpstr>\\localhost\Users\macbookpro\Documents\Macintosh HD:Users:macbookpro:Documents:PJAS final chemistry project.docx!OLE_LINK5</vt:lpstr>
      <vt:lpstr>\\localhost\Users\macbookpro\Documents\Macintosh HD:Users:macbookpro:Documents:PJAS final chemistry project.docx!OLE_LINK6</vt:lpstr>
      <vt:lpstr>Atomic Emission Spectra</vt:lpstr>
      <vt:lpstr>Introduction to Atomic Spectra</vt:lpstr>
      <vt:lpstr>Experimental Design</vt:lpstr>
      <vt:lpstr>Set-up</vt:lpstr>
      <vt:lpstr>Set-up</vt:lpstr>
      <vt:lpstr>Basic Theory</vt:lpstr>
      <vt:lpstr>Data - Hydrogen</vt:lpstr>
      <vt:lpstr>Results: Hydrogen</vt:lpstr>
      <vt:lpstr>Results: Helium</vt:lpstr>
      <vt:lpstr>Results: Mercury</vt:lpstr>
      <vt:lpstr>Results: Argon</vt:lpstr>
      <vt:lpstr>Reference Data Argon</vt:lpstr>
      <vt:lpstr>Results: Xenon</vt:lpstr>
      <vt:lpstr>Results: Krypton</vt:lpstr>
      <vt:lpstr>Conclusion</vt:lpstr>
      <vt:lpstr>The End</vt:lpstr>
      <vt:lpstr>Background Information</vt:lpstr>
      <vt:lpstr>The Bohr Model</vt:lpstr>
      <vt:lpstr>Analysis - Hydrogen</vt:lpstr>
      <vt:lpstr>Analysis</vt:lpstr>
      <vt:lpstr>Calculating wavelength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 Emission Spectra</dc:title>
  <dc:creator>MacBook Pro</dc:creator>
  <cp:lastModifiedBy>MacBook Pro</cp:lastModifiedBy>
  <cp:revision>41</cp:revision>
  <dcterms:created xsi:type="dcterms:W3CDTF">2013-01-21T01:09:19Z</dcterms:created>
  <dcterms:modified xsi:type="dcterms:W3CDTF">2013-01-26T04:53:07Z</dcterms:modified>
</cp:coreProperties>
</file>