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425E4C-8BDB-4B82-AD84-45EFC732D307}" v="4" dt="2019-12-07T10:52:48.375"/>
  </p1510:revLst>
</p1510:revInfo>
</file>

<file path=ppt/tableStyles.xml><?xml version="1.0" encoding="utf-8"?>
<a:tblStyleLst xmlns:a="http://schemas.openxmlformats.org/drawingml/2006/main" def="{96CB7590-EFCD-49F5-BB6F-EA3D6BD79A1E}">
  <a:tblStyle styleId="{96CB7590-EFCD-49F5-BB6F-EA3D6BD79A1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microsoft.com/office/2015/10/relationships/revisionInfo" Target="revisionInfo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603421" y="756444"/>
            <a:ext cx="109851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6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Лекция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 6</a:t>
            </a:r>
            <a:br>
              <a:rPr lang="en-US" sz="6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6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Продолжаем</a:t>
            </a:r>
            <a:r>
              <a:rPr lang="en-US" sz="6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6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знакомство</a:t>
            </a:r>
            <a:r>
              <a:rPr lang="en-US" sz="6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с ES6</a:t>
            </a:r>
            <a:endParaRPr sz="6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603421" y="4445794"/>
            <a:ext cx="247958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endsWith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8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Возвращает true, если строка str заканчивается подстрокой searchString </a:t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957942" y="2496457"/>
            <a:ext cx="10395857" cy="2031325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str = 'To be, or not to be, that is the question.';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console.log(str.endsWith('question.'));//true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console.log(str.endsWith('to be'));    //false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console.log(str.endsWith('to be', 19));//true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startsWith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87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Возвращает true, если строка str начинается со строки searchString </a:t>
            </a:r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838200" y="2206171"/>
            <a:ext cx="10515600" cy="2031325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str = 'To be, or not to be, that is the question.';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console.log(str.startsWith('To be'));        //true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console.log(str.startsWith('not to be'));    //false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console.log(str.startsWith('not to be', 10));//true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repeat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602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Повторяет строку str count раз </a:t>
            </a:r>
            <a:endParaRPr/>
          </a:p>
        </p:txBody>
      </p:sp>
      <p:sp>
        <p:nvSpPr>
          <p:cNvPr id="157" name="Google Shape;157;p24"/>
          <p:cNvSpPr txBox="1"/>
          <p:nvPr/>
        </p:nvSpPr>
        <p:spPr>
          <a:xfrm>
            <a:off x="838200" y="1930400"/>
            <a:ext cx="10515600" cy="313932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'abc'.repeat(-1);   //RangeError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'abc'.repeat(0);    //''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'abc'.repeat(1);    //'abc'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'abc'.repeat(2);    //'abcabc'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'abc'.repeat(3.5);  //'abcabcabc' (count will be converted to integer)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'abc'.repeat(1/0);  //RangeError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Функции шаблонизации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602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Процесс использования своей функции шаблонизации для строк </a:t>
            </a:r>
            <a:endParaRPr/>
          </a:p>
        </p:txBody>
      </p:sp>
      <p:sp>
        <p:nvSpPr>
          <p:cNvPr id="164" name="Google Shape;164;p25"/>
          <p:cNvSpPr txBox="1"/>
          <p:nvPr/>
        </p:nvSpPr>
        <p:spPr>
          <a:xfrm>
            <a:off x="838200" y="1930400"/>
            <a:ext cx="10515600" cy="369332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str = func`моя строка`; </a:t>
            </a:r>
            <a:endParaRPr/>
          </a:p>
        </p:txBody>
      </p:sp>
      <p:sp>
        <p:nvSpPr>
          <p:cNvPr id="165" name="Google Shape;165;p25"/>
          <p:cNvSpPr txBox="1"/>
          <p:nvPr/>
        </p:nvSpPr>
        <p:spPr>
          <a:xfrm>
            <a:off x="838199" y="2415844"/>
            <a:ext cx="10515599" cy="258532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 f(strings, ...values)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console.log(JSON.stringify(strings));	//["Sum of "," + "," =\n ","!"]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console.log(JSON.stringify(strings.raw));	//["Sum of "," + "," =\\n ","!"]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console.log(JSON.stringify(values));	//[3,5,8]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arg1 = 3;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arg2 = 5;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str = f`Sum of ${arg1} + ${arg2} =\n ${arg1 + arg2}!`;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Необработанные строки</a:t>
            </a:r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Статический метод Raw является теговой функцией для шаблонных строк и используется для получения необработанной строки из шаблона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838200" y="2653008"/>
            <a:ext cx="10515600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String.raw(callSite, ...substitutions)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String.raw`templateString`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838199" y="3648762"/>
            <a:ext cx="10515600" cy="1754326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String.raw`Привет\n Ответ = ${2+3}!`;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//"Привет\n Ответ = 5!"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//Экранирующие символы не имеют особого значения и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//обратные слеши будут присутствовать в выходной строке.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//Можно убедиться в этом, проверив свойство .length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Symbol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7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Тип данных Symbol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188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Уникальный и неизменяемый тип данных, который может быть использован как идентификатор для свойств объектов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Символьный объект — это объект-обертка для примитивного символьного типа </a:t>
            </a:r>
            <a:endParaRPr/>
          </a:p>
        </p:txBody>
      </p:sp>
      <p:sp>
        <p:nvSpPr>
          <p:cNvPr id="186" name="Google Shape;186;p28"/>
          <p:cNvSpPr txBox="1"/>
          <p:nvPr/>
        </p:nvSpPr>
        <p:spPr>
          <a:xfrm>
            <a:off x="838200" y="3109686"/>
            <a:ext cx="10381343" cy="258532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sym = Symbol("foo");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console.log(typeof sym);//symbol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symObj = Object(sym);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console.log(typeof symObj);//object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console.log(Symbol("name") == Symbol("name"));//false 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Тип данных Symbol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en-US" sz="238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isAdmin = Symbol("isAdmin");</a:t>
            </a:r>
            <a:endParaRPr/>
          </a:p>
          <a:p>
            <a:pPr marL="514350" marR="0" lvl="0" indent="-36322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Calibri"/>
              <a:buNone/>
            </a:pPr>
            <a:endParaRPr sz="238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en-US" sz="238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user = {</a:t>
            </a:r>
            <a:endParaRPr/>
          </a:p>
          <a:p>
            <a:pPr marL="514350" marR="0" lvl="0" indent="-36322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Calibri"/>
              <a:buNone/>
            </a:pPr>
            <a:endParaRPr sz="238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en-US" sz="238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name: "Вася",</a:t>
            </a:r>
            <a:endParaRPr/>
          </a:p>
          <a:p>
            <a:pPr marL="514350" marR="0" lvl="0" indent="-36322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Calibri"/>
              <a:buNone/>
            </a:pPr>
            <a:endParaRPr sz="238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en-US" sz="238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[isAdmin]: true</a:t>
            </a:r>
            <a:endParaRPr/>
          </a:p>
          <a:p>
            <a:pPr marL="514350" marR="0" lvl="0" indent="-36322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Calibri"/>
              <a:buNone/>
            </a:pPr>
            <a:endParaRPr sz="238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en-US" sz="238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marL="514350" marR="0" lvl="0" indent="-36322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Calibri"/>
              <a:buNone/>
            </a:pPr>
            <a:endParaRPr sz="238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en-US" sz="238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console.log(user[isAdmin]);//true</a:t>
            </a:r>
            <a:endParaRPr sz="238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Тип данных Symbol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Свойство, объявленное через символ, не будет видно в for-in, Object.keys, Object.getOwnPropertyNames, также не будет добавлено при использовании JSON.stringify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Тип данных Symbol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31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user = {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name: "Вася",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age: 30,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[Symbol.for("isAdmin")]: true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5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//в цикле for..in не будет символа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console.log(Object.keys(user));//["name", "age"]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5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//доступ к свойству через глобальный символ — работает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console.log(user[Symbol.for("isAdmin")]);//true</a:t>
            </a:r>
            <a:endParaRPr sz="175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Строки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Глобальные символы</a:t>
            </a:r>
            <a:endParaRPr/>
          </a:p>
        </p:txBody>
      </p:sp>
      <p:sp>
        <p:nvSpPr>
          <p:cNvPr id="210" name="Google Shape;210;p32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Глобальный реестр символов позволяет иметь общие глобальные символы, которые можно получить из реестра по имени. Используется метод for</a:t>
            </a:r>
            <a:endParaRPr sz="28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838201" y="2653008"/>
            <a:ext cx="10515599" cy="2031325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//создание символа в реестре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name = Symbol.for("name");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//символ уже есть, чтение из реестра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console.log(Symbol.for("name") == name);//true 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Встроенные символы (Well-known)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17" name="Google Shape;217;p33"/>
          <p:cNvGraphicFramePr/>
          <p:nvPr/>
        </p:nvGraphicFramePr>
        <p:xfrm>
          <a:off x="838200" y="1327150"/>
          <a:ext cx="10515600" cy="4760030"/>
        </p:xfrm>
        <a:graphic>
          <a:graphicData uri="http://schemas.openxmlformats.org/drawingml/2006/table">
            <a:tbl>
              <a:tblPr bandRow="1">
                <a:noFill/>
                <a:tableStyleId>{96CB7590-EFCD-49F5-BB6F-EA3D6BD79A1E}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Symbol.iterator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возвращающий итератор для объекта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Symbol.match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сопоставление объекта со строкой (String.prototype.match)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Symbol.replace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заменяет совпавшие подстроки в строке (String.prototype.replace)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Symbol.search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возвращает индекс вхождения подстроки, соответствующей регулярному выражению (String.prototype.search)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Symbol.split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разбивает строку на части в местах, соответствующих регулярному выражению (String.prototype.split)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Symbol.for(key)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ищет существующие символы по заданному ключу и возвращает его, если он найден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Symbol.species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определяет конструктор для порожденных объектов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Symbol.iterator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34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465244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str = "Hello";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iterator = str[Symbol.iterator]();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while(true) {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let result = iterator.next();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if (result.done) break;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console.log(result.value);//H e l l o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iterableType = {}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iterableType[Symbol.iterator] = function* () {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yield 1;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yield 2;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yield 3;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console.log([...iterableType]);//[1, 2, 3]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Symbol.match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35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"/bar/".startsWith(/bar/);</a:t>
            </a:r>
            <a:endParaRPr/>
          </a:p>
          <a:p>
            <a: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//Uncaught TypeError: First argument to String.prototype.startsWith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//must not be a regular expression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reg = /foo/;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reg[Symbol.match] = false;</a:t>
            </a:r>
            <a:endParaRPr/>
          </a:p>
          <a:p>
            <a: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console.log("/foo/".startsWith(reg));//true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console.log("/baz/".endsWith(reg));//false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Объекты и прототипы</a:t>
            </a:r>
            <a:endParaRPr/>
          </a:p>
        </p:txBody>
      </p:sp>
      <p:sp>
        <p:nvSpPr>
          <p:cNvPr id="241" name="Google Shape;241;p37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Короткое свойство</a:t>
            </a:r>
            <a:endParaRPr/>
          </a:p>
        </p:txBody>
      </p:sp>
      <p:sp>
        <p:nvSpPr>
          <p:cNvPr id="247" name="Google Shape;247;p38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907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объявлении свойства объекта достаточно указать только его имя, а значение будет взято из переменной с аналогичным именем </a:t>
            </a:r>
            <a:endParaRPr/>
          </a:p>
        </p:txBody>
      </p:sp>
      <p:sp>
        <p:nvSpPr>
          <p:cNvPr id="248" name="Google Shape;248;p38"/>
          <p:cNvSpPr txBox="1"/>
          <p:nvPr/>
        </p:nvSpPr>
        <p:spPr>
          <a:xfrm>
            <a:off x="838200" y="2235200"/>
            <a:ext cx="10784114" cy="258532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name = "Вася";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isAdmin = true;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user = {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name,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isAdmin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console.log(JSON.stringify(user));//{"name": "Вася", "isAdmin": true}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Вычисляемые свойства</a:t>
            </a:r>
            <a:endParaRPr/>
          </a:p>
        </p:txBody>
      </p:sp>
      <p:sp>
        <p:nvSpPr>
          <p:cNvPr id="254" name="Google Shape;254;p39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propName = "firstName";</a:t>
            </a:r>
            <a:endParaRPr/>
          </a:p>
          <a:p>
            <a:pPr marL="514350" marR="0" lvl="0" indent="-3365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user = {</a:t>
            </a:r>
            <a:endParaRPr/>
          </a:p>
          <a:p>
            <a:pPr marL="514350" marR="0" lvl="0" indent="-3365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[propName]: "Вася"</a:t>
            </a:r>
            <a:endParaRPr/>
          </a:p>
          <a:p>
            <a:pPr marL="514350" marR="0" lvl="0" indent="-3365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marL="514350" marR="0" lvl="0" indent="-3365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console.log(user.firstName);//Вася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Вычисляемые свойства</a:t>
            </a:r>
            <a:endParaRPr/>
          </a:p>
        </p:txBody>
      </p:sp>
      <p:sp>
        <p:nvSpPr>
          <p:cNvPr id="260" name="Google Shape;260;p40"/>
          <p:cNvSpPr txBox="1">
            <a:spLocks noGrp="1"/>
          </p:cNvSpPr>
          <p:nvPr>
            <p:ph type="body" idx="1"/>
          </p:nvPr>
        </p:nvSpPr>
        <p:spPr>
          <a:xfrm>
            <a:off x="838200" y="1327450"/>
            <a:ext cx="10515600" cy="53466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en-US" sz="238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a = "Зелёный ";</a:t>
            </a:r>
            <a:endParaRPr/>
          </a:p>
          <a:p>
            <a:pPr marL="514350" marR="0" lvl="0" indent="-36322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Calibri"/>
              <a:buNone/>
            </a:pPr>
            <a:endParaRPr sz="238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en-US" sz="238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b = "Крокодил";</a:t>
            </a:r>
            <a:endParaRPr/>
          </a:p>
          <a:p>
            <a:pPr marL="514350" marR="0" lvl="0" indent="-36322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Calibri"/>
              <a:buNone/>
            </a:pPr>
            <a:endParaRPr sz="238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en-US" sz="238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user = {</a:t>
            </a:r>
            <a:endParaRPr/>
          </a:p>
          <a:p>
            <a:pPr marL="514350" marR="0" lvl="0" indent="-36322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Calibri"/>
              <a:buNone/>
            </a:pPr>
            <a:endParaRPr sz="238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en-US" sz="238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[(a + b).toLowerCase()]: "Петя"</a:t>
            </a:r>
            <a:endParaRPr/>
          </a:p>
          <a:p>
            <a:pPr marL="514350" marR="0" lvl="0" indent="-36322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Calibri"/>
              <a:buNone/>
            </a:pPr>
            <a:endParaRPr sz="238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en-US" sz="238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marL="514350" marR="0" lvl="0" indent="-36322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Calibri"/>
              <a:buNone/>
            </a:pPr>
            <a:endParaRPr sz="238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en-US" sz="238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 user["зелёный крокодил"] );//Петя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setPrototypeOf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41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951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устанавливает прототип (внутреннее свойство [[Prototype]]) указанного объекта в другой объект или null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41"/>
          <p:cNvSpPr txBox="1"/>
          <p:nvPr/>
        </p:nvSpPr>
        <p:spPr>
          <a:xfrm>
            <a:off x="838200" y="2670629"/>
            <a:ext cx="10515600" cy="313932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dict = Object.setPrototypeOf({}, null);               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person = {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name: 'unknown'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student = {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group: 1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p1 = Object.setPrototypeOf(student, person);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console.log(p1.group);//1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console.log(p1.name);//unknown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Object.assign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42"/>
          <p:cNvSpPr txBox="1">
            <a:spLocks noGrp="1"/>
          </p:cNvSpPr>
          <p:nvPr>
            <p:ph type="body" idx="1"/>
          </p:nvPr>
        </p:nvSpPr>
        <p:spPr>
          <a:xfrm>
            <a:off x="664028" y="133885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используется для копирования значений всех собственных перечисляемых свойств из одного или более объектов в целевой объект </a:t>
            </a:r>
            <a:endParaRPr/>
          </a:p>
        </p:txBody>
      </p:sp>
      <p:sp>
        <p:nvSpPr>
          <p:cNvPr id="274" name="Google Shape;274;p42"/>
          <p:cNvSpPr txBox="1"/>
          <p:nvPr/>
        </p:nvSpPr>
        <p:spPr>
          <a:xfrm>
            <a:off x="664028" y="2675824"/>
            <a:ext cx="10689772" cy="341632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Object.assign(target, src1, src2...)                                  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o1 = { a: 1 };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o2 = { b: 2 };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o3 = { c: 3 };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obj = Object.assign(o1, o2, o3);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console.log(obj);//{ a: 1, b: 2, c: 3 }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console.log(o1); //{ a: 1, b: 2, c: 3 }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//изменился и целевой объект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Шаблонные строки</a:t>
            </a:r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933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Выглядят как обычные строки, за исключением того, что обернуты символами обратных кавычек ` </a:t>
            </a:r>
            <a:endParaRPr sz="28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838200" y="2653008"/>
            <a:ext cx="10515600" cy="258532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`строка текста`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`строка текста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строка текста 2`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`строка текста ${выражение} строка текста`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tag `строка текста ${выражение} строка текста` 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Object.is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43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5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определяет, являются ли два значения одинаковыми </a:t>
            </a:r>
            <a:endParaRPr/>
          </a:p>
        </p:txBody>
      </p:sp>
      <p:sp>
        <p:nvSpPr>
          <p:cNvPr id="281" name="Google Shape;281;p43"/>
          <p:cNvSpPr txBox="1"/>
          <p:nvPr/>
        </p:nvSpPr>
        <p:spPr>
          <a:xfrm flipH="1">
            <a:off x="838199" y="1843314"/>
            <a:ext cx="10515598" cy="4247317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isSame = Object.is(value1, value2);                                          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Object.is('foo', 'foo');   //true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Object.is(window, window); //true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Object.is('foo', 'bar');   //false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Object.is([], []);         //false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test = { a: 1 };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Object.is(test, test);     //true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Object.is(null, null);     //true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//Специальные случаи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Object.is(0, -0);          //false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Object.is(-0, -0);         //true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Object.is(NaN, 0/0);       //true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Object.is(NaN, NaN);       //true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Объявление метода</a:t>
            </a:r>
            <a:endParaRPr/>
          </a:p>
        </p:txBody>
      </p:sp>
      <p:sp>
        <p:nvSpPr>
          <p:cNvPr id="287" name="Google Shape;287;p44"/>
          <p:cNvSpPr txBox="1">
            <a:spLocks noGrp="1"/>
          </p:cNvSpPr>
          <p:nvPr>
            <p:ph type="body" idx="1"/>
          </p:nvPr>
        </p:nvSpPr>
        <p:spPr>
          <a:xfrm>
            <a:off x="838200" y="1327446"/>
            <a:ext cx="10515600" cy="54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Более короткий и удобный синтаксис</a:t>
            </a:r>
            <a:endParaRPr/>
          </a:p>
        </p:txBody>
      </p:sp>
      <p:sp>
        <p:nvSpPr>
          <p:cNvPr id="288" name="Google Shape;288;p44"/>
          <p:cNvSpPr txBox="1"/>
          <p:nvPr/>
        </p:nvSpPr>
        <p:spPr>
          <a:xfrm>
            <a:off x="838200" y="1872344"/>
            <a:ext cx="10515600" cy="397031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name = "Вася";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user = {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name,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//something: function()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//{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//console.log(this.name);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//}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something() {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console.log(this.name);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user.something();//Вася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Классы</a:t>
            </a:r>
            <a:endParaRPr/>
          </a:p>
        </p:txBody>
      </p:sp>
      <p:sp>
        <p:nvSpPr>
          <p:cNvPr id="294" name="Google Shape;294;p45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Объявление класса</a:t>
            </a:r>
            <a:endParaRPr/>
          </a:p>
        </p:txBody>
      </p:sp>
      <p:sp>
        <p:nvSpPr>
          <p:cNvPr id="300" name="Google Shape;300;p46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Название [extends Родитель]  {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constructor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методы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                                  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Объявление класса</a:t>
            </a:r>
            <a:endParaRPr/>
          </a:p>
        </p:txBody>
      </p:sp>
      <p:sp>
        <p:nvSpPr>
          <p:cNvPr id="306" name="Google Shape;306;p47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Polygon {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constructor(height, width) {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this.height = height;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this.width = width;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 sz="2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Выражение класса</a:t>
            </a:r>
            <a:endParaRPr/>
          </a:p>
        </p:txBody>
      </p:sp>
      <p:sp>
        <p:nvSpPr>
          <p:cNvPr id="312" name="Google Shape;312;p48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471049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//безымянный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Polygon = class {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constructor(height, width) {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this.height = height;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this.width = width;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//именованный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Polygon = class Polygon {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constructor(height, width) {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this.height = height;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this.width = width;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 sz="175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объекта и прототип</a:t>
            </a:r>
            <a:endParaRPr/>
          </a:p>
        </p:txBody>
      </p:sp>
      <p:sp>
        <p:nvSpPr>
          <p:cNvPr id="318" name="Google Shape;318;p49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8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 запускается при создании new Object, остальные методы записываются в Object.prototype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49"/>
          <p:cNvSpPr txBox="1"/>
          <p:nvPr/>
        </p:nvSpPr>
        <p:spPr>
          <a:xfrm>
            <a:off x="838200" y="2380343"/>
            <a:ext cx="10515600" cy="3693319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User {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constructor(name) {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this.name = name;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sayHi() { console.log(this.name);}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user = new User("Вася");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0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объекта и прототип</a:t>
            </a:r>
            <a:endParaRPr/>
          </a:p>
        </p:txBody>
      </p:sp>
      <p:sp>
        <p:nvSpPr>
          <p:cNvPr id="325" name="Google Shape;325;p50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User(name) {</a:t>
            </a: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this.name = name;</a:t>
            </a: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3429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User.prototype.sayHi = function() {</a:t>
            </a:r>
            <a:endParaRPr/>
          </a:p>
          <a:p>
            <a:pPr marL="3429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console.log(this.name);</a:t>
            </a:r>
            <a:endParaRPr/>
          </a:p>
          <a:p>
            <a:pPr marL="3429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1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Всплытие (hoisting)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51"/>
          <p:cNvSpPr txBox="1">
            <a:spLocks noGrp="1"/>
          </p:cNvSpPr>
          <p:nvPr>
            <p:ph type="body" idx="1"/>
          </p:nvPr>
        </p:nvSpPr>
        <p:spPr>
          <a:xfrm>
            <a:off x="838200" y="1327446"/>
            <a:ext cx="10515600" cy="1473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Разница между объявлением функции (function declaration) и объявлением класса (class declaration) в том, что объявление функции совершает подъём (hoisted), в то время как объявление класса — нет </a:t>
            </a:r>
            <a:endParaRPr/>
          </a:p>
        </p:txBody>
      </p:sp>
      <p:sp>
        <p:nvSpPr>
          <p:cNvPr id="332" name="Google Shape;332;p51"/>
          <p:cNvSpPr txBox="1"/>
          <p:nvPr/>
        </p:nvSpPr>
        <p:spPr>
          <a:xfrm>
            <a:off x="838200" y="2960914"/>
            <a:ext cx="10515600" cy="147732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p = new Polygon();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Polygon {}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//Uncaught ReferenceError: Polygon is not defined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2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Статические методы</a:t>
            </a:r>
            <a:endParaRPr/>
          </a:p>
        </p:txBody>
      </p:sp>
      <p:sp>
        <p:nvSpPr>
          <p:cNvPr id="338" name="Google Shape;338;p52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Point {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constructor(x, y) {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this.x = x;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this.y = y;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static distance(a, b) {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const dx = a.x - b.x;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const dy = a.y - b.y;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Math.sqrt(dx*dx + dy*dy);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 p1 = new Point(5, 5);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 p2 = new Point(10, 10);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console.log(Point.distance(p1, p2));//7.07....</a:t>
            </a:r>
            <a:endParaRPr sz="154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Многострочные литералы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console.log(`string text line 1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text line 2`);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//"string text line 1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string text line 2"</a:t>
            </a:r>
            <a:endParaRPr sz="2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3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Геттеры, сеттеры</a:t>
            </a:r>
            <a:endParaRPr/>
          </a:p>
        </p:txBody>
      </p:sp>
      <p:sp>
        <p:nvSpPr>
          <p:cNvPr id="344" name="Google Shape;344;p53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User {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constructor(firstName, lastName) {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this.firstName = firstName;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this.lastName = lastName;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get fullName() {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`${this.firstName} ${this.lastName}`;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set fullName(newValue) {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[this.firstName, this.lastName] = newValue.split(' ');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user = new User('Maksim', 'Hladki');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console.log(user.fullName);//Maksim Hladki</a:t>
            </a: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user.fullName = "Ivan Ivanov";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console.log(user.fullName);//Ivan Ivanov</a:t>
            </a: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4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</a:t>
            </a:r>
            <a:endParaRPr/>
          </a:p>
        </p:txBody>
      </p:sp>
      <p:sp>
        <p:nvSpPr>
          <p:cNvPr id="350" name="Google Shape;350;p54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Rectangle {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constructor (width, height) {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this._width  = width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this._height = height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set width  (width)  { this._width = width}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get width  ()       { return this._width}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set height (height) { this._height = height}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get height ()       { return this._height}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get area   ()       { return this._width * this._height }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test = new Rectangle(50, 20);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console.log(test.area);//1000</a:t>
            </a:r>
            <a:endParaRPr sz="175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5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Вычисляемые имена методов</a:t>
            </a:r>
            <a:endParaRPr/>
          </a:p>
        </p:txBody>
      </p:sp>
      <p:sp>
        <p:nvSpPr>
          <p:cNvPr id="356" name="Google Shape;356;p55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Foo() {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myMethod() {}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                 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Foo() {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['my'+'Method']() {}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                 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endParaRPr sz="175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 m = 'myMethod';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Foo() {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[m]() {}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 sz="175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6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Наследование</a:t>
            </a:r>
            <a:endParaRPr/>
          </a:p>
        </p:txBody>
      </p:sp>
      <p:sp>
        <p:nvSpPr>
          <p:cNvPr id="362" name="Google Shape;362;p56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//Только один конструктор, прототип, базовый класс!</a:t>
            </a:r>
            <a:endParaRPr sz="2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Child extends Parent {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//TODO logic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7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</a:t>
            </a:r>
            <a:endParaRPr/>
          </a:p>
        </p:txBody>
      </p:sp>
      <p:sp>
        <p:nvSpPr>
          <p:cNvPr id="368" name="Google Shape;368;p57"/>
          <p:cNvSpPr txBox="1">
            <a:spLocks noGrp="1"/>
          </p:cNvSpPr>
          <p:nvPr>
            <p:ph type="body" idx="1"/>
          </p:nvPr>
        </p:nvSpPr>
        <p:spPr>
          <a:xfrm>
            <a:off x="838200" y="1327444"/>
            <a:ext cx="10515600" cy="5073355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Point {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constructor(x, y) {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this.x = x; this.y = y;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toString() {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'(' + this.x + ', ' + this.y + ')';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ColorPoint extends Point {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constructor(color) {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super(0, 0);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this.color = color;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toString() {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super.toString() + ' in ' + this.color;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cPoint = new ColorPoint('red');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console.log(cPoint.toString());//(0, 0) in red</a:t>
            </a:r>
            <a:endParaRPr sz="175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8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Наследование статических методов</a:t>
            </a:r>
            <a:endParaRPr/>
          </a:p>
        </p:txBody>
      </p:sp>
      <p:sp>
        <p:nvSpPr>
          <p:cNvPr id="374" name="Google Shape;374;p58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en-US" sz="259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Foo {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en-US" sz="259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static classMethod() {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en-US" sz="259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'hello';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en-US" sz="259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en-US" sz="259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en-US" sz="259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Bar extends Foo {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en-US" sz="259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//TODO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en-US" sz="259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en-US" sz="259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en-US" sz="259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console.log(Bar.classMethod());//hello</a:t>
            </a:r>
            <a:endParaRPr sz="259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9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59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//Используется для вызова функций, принадлежащих </a:t>
            </a:r>
            <a:endParaRPr sz="2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//родителю объекта </a:t>
            </a:r>
            <a:endParaRPr sz="2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super([arguments]);//вызов родительского конструктора </a:t>
            </a:r>
            <a:endParaRPr sz="2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super.functionOnParent([arguments]);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0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Пример: вызов конструктора</a:t>
            </a:r>
            <a:endParaRPr/>
          </a:p>
        </p:txBody>
      </p:sp>
      <p:sp>
        <p:nvSpPr>
          <p:cNvPr id="386" name="Google Shape;386;p60"/>
          <p:cNvSpPr txBox="1">
            <a:spLocks noGrp="1"/>
          </p:cNvSpPr>
          <p:nvPr>
            <p:ph type="body" idx="1"/>
          </p:nvPr>
        </p:nvSpPr>
        <p:spPr>
          <a:xfrm>
            <a:off x="838200" y="1327450"/>
            <a:ext cx="10515600" cy="55305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Polygon {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constructor(height, width) {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this.height = height;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this.width = width;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Square extends Polygon {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constructor(length) {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super(length, length);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get area() {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this.height * this.width;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1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Вызов метода </a:t>
            </a:r>
            <a:endParaRPr/>
          </a:p>
        </p:txBody>
      </p:sp>
      <p:sp>
        <p:nvSpPr>
          <p:cNvPr id="392" name="Google Shape;392;p61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en-US" sz="238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Foo {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en-US" sz="238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static classMethod() {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en-US" sz="238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'hello';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en-US" sz="238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en-US" sz="238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en-US" sz="238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Bar extends Foo {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en-US" sz="238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static classMethod() {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en-US" sz="238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super.classMethod() + ', too';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en-US" sz="238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en-US" sz="238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en-US" sz="238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Bar.classMethod();//hello, too</a:t>
            </a:r>
            <a:endParaRPr sz="238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2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Mixins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62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Интерполяция выражений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В строке создаётся конструкция ${...}, внутри которой вы можете поместить любую переменную или выражение.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Cтроки, созданные с помощью обычных кавычек (' и ") не поддерживают интерполяцию. Для поддержки интерполяции следует использовать обратную кавычку ` (клавиша ё на клавиатуре):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С помощью интерполяции в строку можно поместить результат выполнения любого выражения, например, вызов функции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3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Mixins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4" name="Google Shape;404;p63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43512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en-US" sz="238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Абстрактные подклассы (mix-ins) — это шаблоны для классов. 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en-US" sz="238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//У класса может быть только один родительский класс, поэтому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en-US" sz="238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множественное наследование невозможно. 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en-US" sz="238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//Функциональность должен предоставлять родительский класс       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en-US" sz="238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en-US" sz="238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B extends A, M {}//		Uncaught SyntaxError: Unexpected token ,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en-US" sz="238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          //	множественного наследования нет</a:t>
            </a:r>
            <a:endParaRPr/>
          </a:p>
          <a:p>
            <a:pPr marL="514350" marR="0" lvl="0" indent="-36322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Calibri"/>
              <a:buNone/>
            </a:pPr>
            <a:endParaRPr sz="238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en-US" sz="238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 mixin = base =&gt; class extends base {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en-US" sz="238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/* свойства и методы */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en-US" sz="238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4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</a:t>
            </a:r>
            <a:endParaRPr/>
          </a:p>
        </p:txBody>
      </p:sp>
      <p:sp>
        <p:nvSpPr>
          <p:cNvPr id="410" name="Google Shape;410;p64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Person { ··· }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 Storage = Sup =&gt; class extends Sup {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save(database) { ··· }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 Validation = Sup =&gt; class extends Sup {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validate(schema) { ··· }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Employee extends Storage(Validation(Person)) { ··· }</a:t>
            </a:r>
            <a:endParaRPr sz="2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5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</a:t>
            </a:r>
            <a:endParaRPr/>
          </a:p>
        </p:txBody>
      </p:sp>
      <p:sp>
        <p:nvSpPr>
          <p:cNvPr id="416" name="Google Shape;416;p65"/>
          <p:cNvSpPr txBox="1">
            <a:spLocks noGrp="1"/>
          </p:cNvSpPr>
          <p:nvPr>
            <p:ph type="body" idx="1"/>
          </p:nvPr>
        </p:nvSpPr>
        <p:spPr>
          <a:xfrm>
            <a:off x="627600" y="1327450"/>
            <a:ext cx="10726200" cy="54393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en-US" sz="238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MyMixin = (superclass) =&gt; class extends superclass {  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en-US" sz="238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test() {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en-US" sz="238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console.log('test from MyMixin');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en-US" sz="238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en-US" sz="238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en-US" sz="238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en-US" sz="238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MyClass extends MyMixin(MyBaseClass) {  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en-US" sz="238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/* ... */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en-US" sz="238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en-US" sz="238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c = new MyClass();  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en-US" sz="238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c.test();//test from MyMixin</a:t>
            </a:r>
            <a:endParaRPr sz="238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6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Итераторы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7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Всемогущественный for...of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7" name="Google Shape;427;p67"/>
          <p:cNvSpPr txBox="1">
            <a:spLocks noGrp="1"/>
          </p:cNvSpPr>
          <p:nvPr>
            <p:ph type="body" idx="1"/>
          </p:nvPr>
        </p:nvSpPr>
        <p:spPr>
          <a:xfrm>
            <a:off x="838200" y="2712440"/>
            <a:ext cx="10515600" cy="1612817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349885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None/>
            </a:pPr>
            <a:endParaRPr sz="259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en-US" sz="259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(переменная of объект)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en-US" sz="259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оператор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None/>
            </a:pPr>
            <a:r>
              <a:rPr lang="en-US" sz="259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</a:t>
            </a:r>
            <a:endParaRPr/>
          </a:p>
        </p:txBody>
      </p:sp>
      <p:sp>
        <p:nvSpPr>
          <p:cNvPr id="428" name="Google Shape;428;p67"/>
          <p:cNvSpPr txBox="1"/>
          <p:nvPr/>
        </p:nvSpPr>
        <p:spPr>
          <a:xfrm>
            <a:off x="838200" y="1327445"/>
            <a:ext cx="105156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Выполняет цикл обхода итерируемых объектов, вызывая на каждом шаге итерации операторы для каждого значения из различных свойств объекта. </a:t>
            </a:r>
            <a:endParaRPr/>
          </a:p>
        </p:txBody>
      </p:sp>
      <p:sp>
        <p:nvSpPr>
          <p:cNvPr id="429" name="Google Shape;429;p67"/>
          <p:cNvSpPr txBox="1"/>
          <p:nvPr/>
        </p:nvSpPr>
        <p:spPr>
          <a:xfrm>
            <a:off x="838200" y="4325257"/>
            <a:ext cx="1051559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итерациях используется значение, а не ключ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Можно использовать continue и break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Используется с Array, Map, Set, Object и т.д.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8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</a:t>
            </a:r>
            <a:endParaRPr/>
          </a:p>
        </p:txBody>
      </p:sp>
      <p:sp>
        <p:nvSpPr>
          <p:cNvPr id="435" name="Google Shape;435;p68"/>
          <p:cNvSpPr txBox="1">
            <a:spLocks noGrp="1"/>
          </p:cNvSpPr>
          <p:nvPr>
            <p:ph type="body" idx="1"/>
          </p:nvPr>
        </p:nvSpPr>
        <p:spPr>
          <a:xfrm>
            <a:off x="838200" y="1327450"/>
            <a:ext cx="10515600" cy="54303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en-US" sz="259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arr = [ 3, 5, 7 ];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en-US" sz="259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arr.foo = "hello";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en-US" sz="259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en-US" sz="259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(let i in arr) {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en-US" sz="259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console.log(i);//"0", "1", "2", "foo"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en-US" sz="259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en-US" sz="259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en-US" sz="259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(let i of arr) {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en-US" sz="259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console.log(i);//"3", "5", "7"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en-US" sz="259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59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9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Различные типы данных</a:t>
            </a:r>
            <a:endParaRPr/>
          </a:p>
        </p:txBody>
      </p:sp>
      <p:sp>
        <p:nvSpPr>
          <p:cNvPr id="441" name="Google Shape;441;p69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//Строки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result = '';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(let chr of 'this is string') {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result += chr.trim();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console.log(result);//thisisstring</a:t>
            </a:r>
            <a:endParaRPr sz="175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//Коллекции DOM элементов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result = [];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(let link of document.links) {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result.push(link.href);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console.log(result);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//['http://google.com', 'https://yandex.by/', ...]</a:t>
            </a:r>
            <a:endParaRPr sz="175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0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Понятие итератора</a:t>
            </a:r>
            <a:endParaRPr/>
          </a:p>
        </p:txBody>
      </p:sp>
      <p:sp>
        <p:nvSpPr>
          <p:cNvPr id="447" name="Google Shape;447;p70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Объект является итератором, если он умеет обращаться к элементам коллекции по одному за раз, при этом отслеживая свое текущее положение внутри этой последовательности 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В JS итератор - это объект, который предоставляет метод next(), возвращающий следующий элемент последовательности. Этот метод возвращает объект с двумя свойствами: done и value 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2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Итерируемые значения</a:t>
            </a:r>
            <a:endParaRPr/>
          </a:p>
        </p:txBody>
      </p:sp>
      <p:sp>
        <p:nvSpPr>
          <p:cNvPr id="459" name="Google Shape;459;p72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Arrays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Strings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Maps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Sets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DOM data structures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3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</a:t>
            </a:r>
            <a:endParaRPr/>
          </a:p>
        </p:txBody>
      </p:sp>
      <p:sp>
        <p:nvSpPr>
          <p:cNvPr id="465" name="Google Shape;465;p73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5233012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makeIterator(array){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var nextIndex = 0;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return {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next: function(){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return nextIndex &lt; array.length ?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{value: array[nextIndex++], done: false} :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{done: true};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}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it = makeIterator(['hello', 'world']);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first = it.next();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console.log(first.value);//'hello'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console.log(first.done);//false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second = it.next();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console.log(second.value);//'world'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console.log(second.done);//false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console.log(it.next().done);//true</a:t>
            </a:r>
            <a:endParaRPr sz="196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Интерполяция выражений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arg1 = 2;</a:t>
            </a:r>
            <a:endParaRPr/>
          </a:p>
          <a:p>
            <a:pPr marL="5143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arg2 = 3;</a:t>
            </a:r>
            <a:endParaRPr/>
          </a:p>
          <a:p>
            <a:pPr marL="5143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console.log(`${arg1} + ${arg2} = ${arg1 + arg2}`);//2 + 3 = 5</a:t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4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к существующему объекту</a:t>
            </a:r>
            <a:endParaRPr/>
          </a:p>
        </p:txBody>
      </p:sp>
      <p:sp>
        <p:nvSpPr>
          <p:cNvPr id="471" name="Google Shape;471;p74"/>
          <p:cNvSpPr txBox="1">
            <a:spLocks noGrp="1"/>
          </p:cNvSpPr>
          <p:nvPr>
            <p:ph type="body" idx="1"/>
          </p:nvPr>
        </p:nvSpPr>
        <p:spPr>
          <a:xfrm>
            <a:off x="838200" y="1074049"/>
            <a:ext cx="10515600" cy="55743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lang="en-US"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range = {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lang="en-US"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from: 1, to: 5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lang="en-US"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lang="en-US"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range[Symbol.iterator] = function() {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lang="en-US"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let current = this.from;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lang="en-US"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let last = this.to;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lang="en-US"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return {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lang="en-US"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next() {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lang="en-US"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if (current &lt;= last) {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lang="en-US"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return {done: false, value: current++};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lang="en-US"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} else {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lang="en-US"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return {done: true};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lang="en-US"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}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lang="en-US"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lang="en-US"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lang="en-US"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lang="en-US"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(let num of range) 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lang="en-US"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console.log(num)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lang="en-US"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//1 2 3 4 5</a:t>
            </a:r>
            <a:endParaRPr sz="16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5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Бесконечный итератор</a:t>
            </a:r>
            <a:endParaRPr/>
          </a:p>
        </p:txBody>
      </p:sp>
      <p:sp>
        <p:nvSpPr>
          <p:cNvPr id="477" name="Google Shape;477;p75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489918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lang="en-US" sz="217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infinity(){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lang="en-US" sz="217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var index = 0;</a:t>
            </a:r>
            <a:endParaRPr sz="217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lang="en-US" sz="217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{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lang="en-US" sz="217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next: function(){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lang="en-US" sz="217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return {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lang="en-US" sz="217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value: index++, 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lang="en-US" sz="217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done: false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lang="en-US" sz="217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};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lang="en-US" sz="217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}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lang="en-US" sz="217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lang="en-US" sz="217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lang="en-US" sz="217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it = infinity();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lang="en-US" sz="217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console.log(it.next().value);//0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lang="en-US" sz="217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console.log(it.next().value);//1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lang="en-US" sz="217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console.log(it.next().value);//2</a:t>
            </a:r>
            <a:endParaRPr/>
          </a:p>
          <a:p>
            <a:pPr marL="514350" marR="0" lvl="0" indent="-5143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lang="en-US" sz="217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//.....</a:t>
            </a:r>
            <a:endParaRPr sz="217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6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Встроенный итератор</a:t>
            </a:r>
            <a:endParaRPr/>
          </a:p>
        </p:txBody>
      </p:sp>
      <p:sp>
        <p:nvSpPr>
          <p:cNvPr id="483" name="Google Shape;483;p76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en-US" sz="238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str = "Hello";</a:t>
            </a:r>
            <a:endParaRPr/>
          </a:p>
          <a:p>
            <a:pPr marL="514350" marR="0" lvl="0" indent="-51435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en-US" sz="238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iterator = str[Symbol.iterator]();</a:t>
            </a:r>
            <a:endParaRPr/>
          </a:p>
          <a:p>
            <a:pPr marL="514350" marR="0" lvl="0" indent="-51435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en-US" sz="238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while(true) {</a:t>
            </a:r>
            <a:endParaRPr/>
          </a:p>
          <a:p>
            <a:pPr marL="514350" marR="0" lvl="0" indent="-51435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en-US" sz="238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let result = iterator.next();</a:t>
            </a:r>
            <a:endParaRPr/>
          </a:p>
          <a:p>
            <a:pPr marL="514350" marR="0" lvl="0" indent="-51435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en-US" sz="238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if (result.done) break;</a:t>
            </a:r>
            <a:endParaRPr/>
          </a:p>
          <a:p>
            <a:pPr marL="514350" marR="0" lvl="0" indent="-51435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en-US" sz="238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console.log(result.value);//'H' 'e' 'l' 'l' 'o'</a:t>
            </a:r>
            <a:endParaRPr/>
          </a:p>
          <a:p>
            <a:pPr marL="514350" marR="0" lvl="0" indent="-51435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en-US" sz="238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38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7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Генераторы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8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Понятие генератора</a:t>
            </a:r>
            <a:endParaRPr/>
          </a:p>
        </p:txBody>
      </p:sp>
      <p:sp>
        <p:nvSpPr>
          <p:cNvPr id="494" name="Google Shape;494;p78"/>
          <p:cNvSpPr txBox="1">
            <a:spLocks noGrp="1"/>
          </p:cNvSpPr>
          <p:nvPr>
            <p:ph type="body" idx="1"/>
          </p:nvPr>
        </p:nvSpPr>
        <p:spPr>
          <a:xfrm>
            <a:off x="838200" y="3143327"/>
            <a:ext cx="10515600" cy="2535455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en-US" sz="259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function* gen(i){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en-US" sz="259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while(true){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en-US" sz="259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yield i++;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en-US" sz="259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yield* anotherGenerator(i);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en-US" sz="259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en-US" sz="259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59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5" name="Google Shape;495;p78"/>
          <p:cNvSpPr txBox="1"/>
          <p:nvPr/>
        </p:nvSpPr>
        <p:spPr>
          <a:xfrm>
            <a:off x="838200" y="1327445"/>
            <a:ext cx="1051560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Это функции с возможностью повторного входа после выхода. Их контекст исполнения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(значения переменных) сохраняется при последующих входах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79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 работы</a:t>
            </a:r>
            <a:endParaRPr/>
          </a:p>
        </p:txBody>
      </p:sp>
      <p:sp>
        <p:nvSpPr>
          <p:cNvPr id="501" name="Google Shape;501;p79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3365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При вызове функции-генератора (тело исполняется не сразу) возвращается объект-итератор</a:t>
            </a:r>
            <a:endParaRPr/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При вызове метода next() итератора, тело генератора исполняется до первого встреченного оператора yield</a:t>
            </a:r>
            <a:endParaRPr sz="2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Оператор yield определяет возвращаемое значение (либо делегирует возврат другому генератору при помощи yield*)</a:t>
            </a:r>
            <a:endParaRPr/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Метод next() возвращает объект со свойством value (содержащим значение) и свойством done (указывает, что отдано последнее значение)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1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</a:t>
            </a:r>
            <a:endParaRPr/>
          </a:p>
        </p:txBody>
      </p:sp>
      <p:sp>
        <p:nvSpPr>
          <p:cNvPr id="513" name="Google Shape;513;p81"/>
          <p:cNvSpPr txBox="1">
            <a:spLocks noGrp="1"/>
          </p:cNvSpPr>
          <p:nvPr>
            <p:ph type="body" idx="1"/>
          </p:nvPr>
        </p:nvSpPr>
        <p:spPr>
          <a:xfrm>
            <a:off x="838200" y="1327451"/>
            <a:ext cx="10515600" cy="54468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en-US" sz="259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function* idMaker(){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en-US" sz="259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var index = 0;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en-US" sz="259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while(true)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en-US" sz="259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yield index++;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en-US" sz="259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en-US" sz="259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gen = idMaker();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en-US" sz="259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console.log(gen.next().value);//0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en-US" sz="259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console.log(gen.next().value);//1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en-US" sz="259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console.log(gen.next().value);//2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en-US" sz="259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//...</a:t>
            </a:r>
            <a:endParaRPr sz="259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82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Развернутый пример</a:t>
            </a:r>
            <a:endParaRPr/>
          </a:p>
        </p:txBody>
      </p:sp>
      <p:sp>
        <p:nvSpPr>
          <p:cNvPr id="519" name="Google Shape;519;p82"/>
          <p:cNvSpPr txBox="1">
            <a:spLocks noGrp="1"/>
          </p:cNvSpPr>
          <p:nvPr>
            <p:ph type="body" idx="1"/>
          </p:nvPr>
        </p:nvSpPr>
        <p:spPr>
          <a:xfrm>
            <a:off x="838200" y="1327450"/>
            <a:ext cx="10515600" cy="50790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function* generateSequence() {</a:t>
            </a:r>
            <a:endParaRPr/>
          </a:p>
          <a:p>
            <a:pPr marL="514350" marR="0" lvl="0" indent="-3365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yield 1;</a:t>
            </a:r>
            <a:endParaRPr/>
          </a:p>
          <a:p>
            <a:pPr marL="514350" marR="0" lvl="0" indent="-3365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yield 2;</a:t>
            </a:r>
            <a:endParaRPr/>
          </a:p>
          <a:p>
            <a:pPr marL="514350" marR="0" lvl="0" indent="-3365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return 3;</a:t>
            </a:r>
            <a:endParaRPr/>
          </a:p>
          <a:p>
            <a:pPr marL="514350" marR="0" lvl="0" indent="-3365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3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Шаг 1: замороженный вызов функции</a:t>
            </a:r>
            <a:endParaRPr/>
          </a:p>
        </p:txBody>
      </p:sp>
      <p:sp>
        <p:nvSpPr>
          <p:cNvPr id="525" name="Google Shape;525;p83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132556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//создаeт generator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generator = generateSequence();</a:t>
            </a:r>
            <a:endParaRPr sz="2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26" name="Google Shape;526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776243"/>
            <a:ext cx="67246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84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Шаг 2: yield 1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2" name="Google Shape;532;p84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1125469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one = generator.next();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console.log(JSON.stringify(one));//{value: 1, done: false}</a:t>
            </a:r>
            <a:endParaRPr sz="2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33" name="Google Shape;533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452914"/>
            <a:ext cx="98869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Интерполяция выражений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*Скорее всего, будут возникать ситуации, когда одного уровня интерполяции будет недостаточно. В подобных случаях удобно пользоваться вложенностью (интерполяция внутри интерполяции). Следует помнить, что весь код, находящийся внутри ${...} интерпретируется, как отдельное выражение, то есть может содержать обратные кавычки, которые не будут восприняты, как конец строки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85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Шаг 3: yield 2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9" name="Google Shape;539;p85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132556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two = generator.next();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console.log(JSON.stringify(two));//{value: 2, done: false}</a:t>
            </a:r>
            <a:endParaRPr sz="2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0" name="Google Shape;540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689611"/>
            <a:ext cx="98869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86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Шаг 4: return 3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6" name="Google Shape;546;p86"/>
          <p:cNvSpPr txBox="1">
            <a:spLocks noGrp="1"/>
          </p:cNvSpPr>
          <p:nvPr>
            <p:ph type="body" idx="1"/>
          </p:nvPr>
        </p:nvSpPr>
        <p:spPr>
          <a:xfrm>
            <a:off x="838200" y="1327446"/>
            <a:ext cx="10515600" cy="115449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three = generator.next();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console.log(JSON.stringify(three));//{value: 3, done: true}</a:t>
            </a:r>
            <a:endParaRPr sz="2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7" name="Google Shape;547;p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481944"/>
            <a:ext cx="98869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86"/>
          <p:cNvSpPr txBox="1"/>
          <p:nvPr/>
        </p:nvSpPr>
        <p:spPr>
          <a:xfrm>
            <a:off x="838200" y="5339444"/>
            <a:ext cx="105156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Новые вызовы generator.next() не имеют смысла. Они будут возвращать один и тот же объект 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87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Генератор – итератор</a:t>
            </a:r>
            <a:endParaRPr/>
          </a:p>
        </p:txBody>
      </p:sp>
      <p:sp>
        <p:nvSpPr>
          <p:cNvPr id="554" name="Google Shape;554;p87"/>
          <p:cNvSpPr txBox="1">
            <a:spLocks noGrp="1"/>
          </p:cNvSpPr>
          <p:nvPr>
            <p:ph type="body" idx="1"/>
          </p:nvPr>
        </p:nvSpPr>
        <p:spPr>
          <a:xfrm>
            <a:off x="838200" y="1327451"/>
            <a:ext cx="10515600" cy="54303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function* generateSequence() {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yield 1;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yield 2;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return 3;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generator = generateSequence();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for(let value of generator) {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console.log(value);//1, затем 2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//Cтандартный перебор итератора 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//игнорирует value на последнем значении,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//при done: true</a:t>
            </a:r>
            <a:endParaRPr sz="196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88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 с числами Фибоначчи</a:t>
            </a:r>
            <a:endParaRPr/>
          </a:p>
        </p:txBody>
      </p:sp>
      <p:sp>
        <p:nvSpPr>
          <p:cNvPr id="560" name="Google Shape;560;p88"/>
          <p:cNvSpPr txBox="1">
            <a:spLocks noGrp="1"/>
          </p:cNvSpPr>
          <p:nvPr>
            <p:ph type="body" idx="1"/>
          </p:nvPr>
        </p:nvSpPr>
        <p:spPr>
          <a:xfrm>
            <a:off x="838200" y="1327450"/>
            <a:ext cx="10515600" cy="54135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lang="en-US" sz="133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fibonacci = {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lang="en-US" sz="133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*[Symbol.iterator]() {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lang="en-US" sz="133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let pre = 0, cur = 1;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lang="en-US" sz="133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for (;;) {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lang="en-US" sz="133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[ pre, cur ] = [ cur, pre + cur ];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lang="en-US" sz="133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yield cur;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lang="en-US" sz="133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lang="en-US" sz="133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lang="en-US" sz="133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lang="en-US" sz="133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lang="en-US" sz="133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(let n of fibonacci) {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lang="en-US" sz="133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if (n &gt; 100)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lang="en-US" sz="133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break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lang="en-US" sz="133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console.log(n)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lang="en-US" sz="133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lang="en-US" sz="133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//1 2 3 5 8 13 21 34 55 89</a:t>
            </a:r>
            <a:endParaRPr sz="133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89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Композиция генераторов</a:t>
            </a:r>
            <a:endParaRPr/>
          </a:p>
        </p:txBody>
      </p:sp>
      <p:sp>
        <p:nvSpPr>
          <p:cNvPr id="566" name="Google Shape;566;p89"/>
          <p:cNvSpPr txBox="1">
            <a:spLocks noGrp="1"/>
          </p:cNvSpPr>
          <p:nvPr>
            <p:ph type="body" idx="1"/>
          </p:nvPr>
        </p:nvSpPr>
        <p:spPr>
          <a:xfrm>
            <a:off x="838200" y="1327450"/>
            <a:ext cx="10515600" cy="55305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function* generateSequence(start, end) {</a:t>
            </a:r>
            <a:endParaRPr/>
          </a:p>
          <a:p>
            <a:pPr marL="514350" marR="0" lvl="0" indent="-51435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for (let i = start; i &lt;= end; i++) yield i;</a:t>
            </a:r>
            <a:endParaRPr/>
          </a:p>
          <a:p>
            <a:pPr marL="514350" marR="0" lvl="0" indent="-51435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514350" marR="0" lvl="0" indent="-51435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function* generateAlphaNum() {</a:t>
            </a:r>
            <a:endParaRPr/>
          </a:p>
          <a:p>
            <a:pPr marL="514350" marR="0" lvl="0" indent="-51435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//0..9</a:t>
            </a:r>
            <a:endParaRPr/>
          </a:p>
          <a:p>
            <a:pPr marL="514350" marR="0" lvl="0" indent="-51435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yield* generateSequence(48, 57);</a:t>
            </a:r>
            <a:endParaRPr/>
          </a:p>
          <a:p>
            <a:pPr marL="514350" marR="0" lvl="0" indent="-51435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//A..Z</a:t>
            </a:r>
            <a:endParaRPr/>
          </a:p>
          <a:p>
            <a:pPr marL="514350" marR="0" lvl="0" indent="-51435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yield* generateSequence(65, 90);</a:t>
            </a:r>
            <a:endParaRPr/>
          </a:p>
          <a:p>
            <a:pPr marL="514350" marR="0" lvl="0" indent="-51435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//a..z</a:t>
            </a: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yield* generateSequence(97, 122);</a:t>
            </a:r>
            <a:endParaRPr/>
          </a:p>
          <a:p>
            <a:pPr marL="514350" marR="0" lvl="0" indent="-51435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/>
          </a:p>
          <a:p>
            <a:pPr marL="514350" marR="0" lvl="0" indent="-51435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str = '';</a:t>
            </a:r>
            <a:endParaRPr/>
          </a:p>
          <a:p>
            <a:pPr marL="514350" marR="0" lvl="0" indent="-51435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for(let code of generateAlphaNum()) {</a:t>
            </a:r>
            <a:endParaRPr/>
          </a:p>
          <a:p>
            <a:pPr marL="514350" marR="0" lvl="0" indent="-51435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str += String.fromCharCode(code);</a:t>
            </a:r>
            <a:endParaRPr/>
          </a:p>
          <a:p>
            <a:pPr marL="514350" marR="0" lvl="0" indent="-51435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514350" marR="0" lvl="0" indent="-51435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console.log(str);</a:t>
            </a:r>
            <a:endParaRPr/>
          </a:p>
          <a:p>
            <a:pPr marL="514350" marR="0" lvl="0" indent="-51435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//0123456789ABCDEFGHIJKLMNOPQRSTUVWXYZabcdefghijklmnopqrstuvwxyz</a:t>
            </a: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0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Коллекции Set, Map, WeakSet и WeakMap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1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7" name="Google Shape;577;p91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	Коллекция для хранения множества значений, причём</a:t>
            </a:r>
            <a:endParaRPr sz="2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	каждое значение может встречаться лишь один раз  </a:t>
            </a:r>
            <a:endParaRPr sz="2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Set([iterable]);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</a:t>
            </a:r>
            <a:endParaRPr/>
          </a:p>
          <a:p>
            <a:pPr marL="5143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92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Основные свойства и методы</a:t>
            </a:r>
            <a:endParaRPr/>
          </a:p>
        </p:txBody>
      </p:sp>
      <p:graphicFrame>
        <p:nvGraphicFramePr>
          <p:cNvPr id="583" name="Google Shape;583;p92"/>
          <p:cNvGraphicFramePr/>
          <p:nvPr/>
        </p:nvGraphicFramePr>
        <p:xfrm>
          <a:off x="838200" y="1327150"/>
          <a:ext cx="10515600" cy="2763580"/>
        </p:xfrm>
        <a:graphic>
          <a:graphicData uri="http://schemas.openxmlformats.org/drawingml/2006/table">
            <a:tbl>
              <a:tblPr>
                <a:noFill/>
                <a:tableStyleId>{96CB7590-EFCD-49F5-BB6F-EA3D6BD79A1E}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add(item)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добавляет в коллекцию item, возвращает set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delete(item)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удаляет item из коллекции, возвращает true, если он там был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has(item)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возвращает true, если item есть в коллекции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clear()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очищает set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keys()/values()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возвращает объект-итератор на все значения множества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size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возвращает количество элементов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93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Обход множества</a:t>
            </a:r>
            <a:endParaRPr/>
          </a:p>
        </p:txBody>
      </p:sp>
      <p:sp>
        <p:nvSpPr>
          <p:cNvPr id="589" name="Google Shape;589;p93"/>
          <p:cNvSpPr txBox="1">
            <a:spLocks noGrp="1"/>
          </p:cNvSpPr>
          <p:nvPr>
            <p:ph type="body" idx="1"/>
          </p:nvPr>
        </p:nvSpPr>
        <p:spPr>
          <a:xfrm>
            <a:off x="838200" y="1327452"/>
            <a:ext cx="10515600" cy="68580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5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mySet = new Set();</a:t>
            </a:r>
            <a:endParaRPr/>
          </a:p>
          <a:p>
            <a:pPr marL="514350" marR="0" lvl="0" indent="-514350" algn="l" rtl="0">
              <a:lnSpc>
                <a:spcPct val="5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mySet.add(1); mySet.add("some text");</a:t>
            </a:r>
            <a:endParaRPr/>
          </a:p>
          <a:p>
            <a:pPr marL="514350" marR="0" lvl="0" indent="-514350" algn="l" rtl="0">
              <a:lnSpc>
                <a:spcPct val="5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(let item of mySet) console.log(item);</a:t>
            </a:r>
            <a:endParaRPr/>
          </a:p>
          <a:p>
            <a:pPr marL="514350" marR="0" lvl="0" indent="-514350" algn="l" rtl="0">
              <a:lnSpc>
                <a:spcPct val="5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//1, "some text" </a:t>
            </a:r>
            <a:endParaRPr/>
          </a:p>
          <a:p>
            <a:pPr marL="514350" marR="0" lvl="0" indent="-514350" algn="l" rtl="0">
              <a:lnSpc>
                <a:spcPct val="5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(let item of mySet.keys()) console.log(item);</a:t>
            </a:r>
            <a:endParaRPr/>
          </a:p>
          <a:p>
            <a:pPr marL="514350" marR="0" lvl="0" indent="-514350" algn="l" rtl="0">
              <a:lnSpc>
                <a:spcPct val="5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//1, "some text" </a:t>
            </a:r>
            <a:endParaRPr/>
          </a:p>
          <a:p>
            <a:pPr marL="514350" marR="0" lvl="0" indent="-514350" algn="l" rtl="0">
              <a:lnSpc>
                <a:spcPct val="5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(let item of mySet.values()) console.log(item);</a:t>
            </a:r>
            <a:endParaRPr/>
          </a:p>
          <a:p>
            <a:pPr marL="514350" marR="0" lvl="0" indent="-514350" algn="l" rtl="0">
              <a:lnSpc>
                <a:spcPct val="5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//1, "some text"</a:t>
            </a:r>
            <a:endParaRPr/>
          </a:p>
          <a:p>
            <a:pPr marL="514350" marR="0" lvl="0" indent="-514350" algn="l" rtl="0">
              <a:lnSpc>
                <a:spcPct val="5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//преобразует set в Array</a:t>
            </a:r>
            <a:endParaRPr/>
          </a:p>
          <a:p>
            <a:pPr marL="514350" marR="0" lvl="0" indent="-514350" algn="l" rtl="0">
              <a:lnSpc>
                <a:spcPct val="5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myArr = [...mySet];//[1, "some text"]</a:t>
            </a:r>
            <a:endParaRPr/>
          </a:p>
          <a:p>
            <a:pPr marL="514350" marR="0" lvl="0" indent="-514350" algn="l" rtl="0">
              <a:lnSpc>
                <a:spcPct val="5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//обратное преобразования </a:t>
            </a:r>
            <a:endParaRPr/>
          </a:p>
          <a:p>
            <a:pPr marL="514350" marR="0" lvl="0" indent="-514350" algn="l" rtl="0">
              <a:lnSpc>
                <a:spcPct val="5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mySet2 = new Set([1,2,3,4]);</a:t>
            </a:r>
            <a:endParaRPr/>
          </a:p>
          <a:p>
            <a:pPr marL="514350" marR="0" lvl="0" indent="-514350" algn="l" rtl="0">
              <a:lnSpc>
                <a:spcPct val="5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mySet2.forEach(function(value) {</a:t>
            </a:r>
            <a:endParaRPr/>
          </a:p>
          <a:p>
            <a:pPr marL="514350" marR="0" lvl="0" indent="-514350" algn="l" rtl="0">
              <a:lnSpc>
                <a:spcPct val="5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console.log(value);</a:t>
            </a:r>
            <a:endParaRPr/>
          </a:p>
          <a:p>
            <a:pPr marL="514350" marR="0" lvl="0" indent="-514350" algn="l" rtl="0">
              <a:lnSpc>
                <a:spcPct val="5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});</a:t>
            </a:r>
            <a:endParaRPr/>
          </a:p>
          <a:p>
            <a:pPr marL="514350" marR="0" lvl="0" indent="-514350" algn="l" rtl="0">
              <a:lnSpc>
                <a:spcPct val="5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//1 2 3 4</a:t>
            </a:r>
            <a:endParaRPr sz="196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94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find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5" name="Google Shape;595;p94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//ES5                   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[ 1, 3, 4, 2 ].filter(function (x) { return x &gt; 3; })[0];//4                   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//ES6                      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[ 1, 3, 4, 2 ].find(x =&gt; x &gt; 3);//4</a:t>
            </a:r>
            <a:endParaRPr sz="2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Улучшенная поддержка юникода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936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Используется кодировка UTF-16. На хранение одного символа необходимо 2 байта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838199" y="2264229"/>
            <a:ext cx="10515599" cy="313932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 '我'.length );//1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 '𩷶'.length );//2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//расширенная поддержка метасимволов, математических символов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//и смайликов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 '𝒳'.length );//2, MATHEMATICAL SCRIPT CAPITAL 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 '😂'.length );//2, FACE WITH TEARS OF JOY 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95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isNaN,isFinite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1" name="Google Shape;601;p95"/>
          <p:cNvSpPr txBox="1">
            <a:spLocks noGrp="1"/>
          </p:cNvSpPr>
          <p:nvPr>
            <p:ph type="body" idx="1"/>
          </p:nvPr>
        </p:nvSpPr>
        <p:spPr>
          <a:xfrm>
            <a:off x="838200" y="1327450"/>
            <a:ext cx="10515600" cy="58482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//ES5                    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isNaN = function (n) {return n !== n;};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isFinite = function (v) {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return (typeof v === "number" 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&amp;&amp; !isNaN(v) &amp;&amp; v !== Infinity &amp;&amp; v !== -Infinity);};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isNaN(42);//false;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isNaN(NaN);//true;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isFinite(Infinity);//false;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//ES6                        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Number.isNaN(42);//false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Number.isNaN(NaN) //true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Number.isFinite(-Infinity);//false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Number.isFinite(NaN);//false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en-US" sz="17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Number.isFinite(123);//true</a:t>
            </a:r>
            <a:endParaRPr sz="175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96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isSafeInteger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7" name="Google Shape;607;p96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//ES5                        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isSafeInteger (n) {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return (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typeof n === 'number'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&amp;&amp; Math.round(n) === n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&amp;&amp; -(Math.pow(2, 53) - 1) &lt;= n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&amp;&amp; n &lt;= (Math.pow(2, 53) - 1)	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);</a:t>
            </a:r>
            <a:endParaRPr sz="154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isSafeInteger(42) === true;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isSafeInteger(9007199254740992) === false;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//ES6               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Number.isSafeInteger(42) === true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Number.isSafeInteger(9007199254740992) === false</a:t>
            </a:r>
            <a:endParaRPr sz="154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97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Cвойство EPSILON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3" name="Google Shape;613;p9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585372" y="1632652"/>
            <a:ext cx="2857500" cy="36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97"/>
          <p:cNvSpPr txBox="1"/>
          <p:nvPr/>
        </p:nvSpPr>
        <p:spPr>
          <a:xfrm>
            <a:off x="838200" y="1327450"/>
            <a:ext cx="7836300" cy="54354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en-US" sz="259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//ES5                      </a:t>
            </a:r>
            <a:endParaRPr/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en-US" sz="259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console.log(0.1 + 0.2 === 0.3);//false</a:t>
            </a:r>
            <a:endParaRPr/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en-US" sz="259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console.log(Math.abs((0.1 + 0.2)-0.3) &lt; 2.220446049250313e-16);//true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None/>
            </a:pPr>
            <a:r>
              <a:rPr lang="en-US" sz="259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</a:t>
            </a:r>
            <a:endParaRPr/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en-US" sz="259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//ES6</a:t>
            </a:r>
            <a:endParaRPr/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en-US" sz="259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</a:t>
            </a:r>
            <a:endParaRPr/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en-US" sz="259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console.log(0.1 + 0.2 === 0.3);//false</a:t>
            </a:r>
            <a:endParaRPr/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en-US" sz="259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console.log(Math.abs((0.1 + 0.2) - 0.3) &lt; Number.EPSILON);//true</a:t>
            </a:r>
            <a:endParaRPr sz="259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98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trunc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0" name="Google Shape;620;p98"/>
          <p:cNvSpPr txBox="1">
            <a:spLocks noGrp="1"/>
          </p:cNvSpPr>
          <p:nvPr>
            <p:ph type="body" idx="1"/>
          </p:nvPr>
        </p:nvSpPr>
        <p:spPr>
          <a:xfrm>
            <a:off x="838200" y="1327451"/>
            <a:ext cx="10515600" cy="61593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//ES5      </a:t>
            </a:r>
            <a:endParaRPr sz="196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mathTrunc (x) {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return (x &lt; 0 ? Math.ceil(x) : Math.floor(x));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console.log(mathTrunc(42.7));//42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console.log(mathTrunc( 0.1));//0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console.log(mathTrunc(-0.1));//-0                   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endParaRPr sz="196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//ES6                        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console.log(Math.trunc(42.7));//42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console.log(Math.trunc( 0.1));//0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lang="en-US" sz="196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console.log(Math.trunc(-0.1));//-0</a:t>
            </a:r>
            <a:endParaRPr sz="196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99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sign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6" name="Google Shape;626;p99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console.log(Math.sign(7));//1</a:t>
            </a:r>
            <a:endParaRPr/>
          </a:p>
          <a:p>
            <a:pPr marL="514350" marR="0" lvl="0" indent="-3365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console.log(Math.sign(0));//0</a:t>
            </a:r>
            <a:endParaRPr/>
          </a:p>
          <a:p>
            <a:pPr marL="514350" marR="0" lvl="0" indent="-3365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console.log(Math.sign(-0));//-0</a:t>
            </a:r>
            <a:endParaRPr/>
          </a:p>
          <a:p>
            <a:pPr marL="514350" marR="0" lvl="0" indent="-3365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console.log(Math.sign(-7));//-1</a:t>
            </a:r>
            <a:endParaRPr/>
          </a:p>
          <a:p>
            <a:pPr marL="514350" marR="0" lvl="0" indent="-3365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console.log(Math.sign(NaN));//NaN</a:t>
            </a:r>
            <a:endParaRPr sz="2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00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Локализация</a:t>
            </a:r>
            <a:endParaRPr/>
          </a:p>
        </p:txBody>
      </p:sp>
      <p:sp>
        <p:nvSpPr>
          <p:cNvPr id="632" name="Google Shape;632;p100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521849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l10nEN = new Intl.NumberFormat("en-US");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l10nDE = new Intl.NumberFormat("de-DE");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l10nEN.format(1234567.89);//1,234,567.89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l10nDE.format(1234567.89);//1.234.567,89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l10nUSD = new Intl.NumberFormat("en-US", 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{ style: "currency", currency: "USD" });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l10nEUR = new Intl.NumberFormat("de-DE", 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{ style: "currency", currency: "EUR" });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l10nUSD.format(100200300.40);//$100,200,300.40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l10nEUR.format(100200300.40);//100.200.300,40 €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l10nEN = new Intl.DateTimeFormat("en-US");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l10nDE = new Intl.DateTimeFormat("de-DE");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l10nEN.format(new Date("2015-01-02"));//1/2/2015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l10nDE.format(new Date("2015-01-02"));//2.1.2015</a:t>
            </a:r>
            <a:endParaRPr sz="154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includes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838200" y="1327445"/>
            <a:ext cx="10515600" cy="980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Проверяет, включает ли одна строка str в себя другую строку searchString, возвращает true/false </a:t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838200" y="2307771"/>
            <a:ext cx="10515600" cy="313932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str = 'To be, or not to be, that is the question.';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console.log(str.includes('To be'));       //true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console.log(str.includes('question'));    //true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console.log(str.includes('nonexistent')); //false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console.log(str.includes('To be', 1));    //false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console.log(str.includes('TO BE'));       //false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4720</Words>
  <Application>Microsoft Office PowerPoint</Application>
  <PresentationFormat>Широкоэкранный</PresentationFormat>
  <Paragraphs>857</Paragraphs>
  <Slides>85</Slides>
  <Notes>85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85</vt:i4>
      </vt:variant>
    </vt:vector>
  </HeadingPairs>
  <TitlesOfParts>
    <vt:vector size="86" baseType="lpstr">
      <vt:lpstr>Тема Office</vt:lpstr>
      <vt:lpstr>Лекция 6 Продолжаем знакомство с ES6</vt:lpstr>
      <vt:lpstr>Строки</vt:lpstr>
      <vt:lpstr>Шаблонные строки</vt:lpstr>
      <vt:lpstr>Многострочные литералы</vt:lpstr>
      <vt:lpstr>Интерполяция выражений</vt:lpstr>
      <vt:lpstr>Интерполяция выражений</vt:lpstr>
      <vt:lpstr>Интерполяция выражений</vt:lpstr>
      <vt:lpstr>Улучшенная поддержка юникода</vt:lpstr>
      <vt:lpstr>Метод includes</vt:lpstr>
      <vt:lpstr>Метод endsWith</vt:lpstr>
      <vt:lpstr>Метод startsWith</vt:lpstr>
      <vt:lpstr>Метод repeat</vt:lpstr>
      <vt:lpstr>Функции шаблонизации</vt:lpstr>
      <vt:lpstr>Необработанные строки</vt:lpstr>
      <vt:lpstr>Symbol</vt:lpstr>
      <vt:lpstr>Тип данных Symbol</vt:lpstr>
      <vt:lpstr>Тип данных Symbol</vt:lpstr>
      <vt:lpstr>Тип данных Symbol</vt:lpstr>
      <vt:lpstr>Тип данных Symbol</vt:lpstr>
      <vt:lpstr>Глобальные символы</vt:lpstr>
      <vt:lpstr>Встроенные символы (Well-known)</vt:lpstr>
      <vt:lpstr>Symbol.iterator</vt:lpstr>
      <vt:lpstr>Symbol.match</vt:lpstr>
      <vt:lpstr>Объекты и прототипы</vt:lpstr>
      <vt:lpstr>Короткое свойство</vt:lpstr>
      <vt:lpstr>Вычисляемые свойства</vt:lpstr>
      <vt:lpstr>Вычисляемые свойства</vt:lpstr>
      <vt:lpstr>Метод setPrototypeOf</vt:lpstr>
      <vt:lpstr>Object.assign</vt:lpstr>
      <vt:lpstr>Object.is</vt:lpstr>
      <vt:lpstr>Объявление метода</vt:lpstr>
      <vt:lpstr>Классы</vt:lpstr>
      <vt:lpstr>Объявление класса</vt:lpstr>
      <vt:lpstr>Объявление класса</vt:lpstr>
      <vt:lpstr>Выражение класса</vt:lpstr>
      <vt:lpstr>Создание объекта и прототип</vt:lpstr>
      <vt:lpstr>Создание объекта и прототип</vt:lpstr>
      <vt:lpstr>Всплытие (hoisting)</vt:lpstr>
      <vt:lpstr>Статические методы</vt:lpstr>
      <vt:lpstr>Геттеры, сеттеры</vt:lpstr>
      <vt:lpstr>Пример</vt:lpstr>
      <vt:lpstr>Вычисляемые имена методов</vt:lpstr>
      <vt:lpstr>Наследование</vt:lpstr>
      <vt:lpstr>Пример</vt:lpstr>
      <vt:lpstr>Наследование статических методов</vt:lpstr>
      <vt:lpstr>Super</vt:lpstr>
      <vt:lpstr>Пример: вызов конструктора</vt:lpstr>
      <vt:lpstr>Вызов метода </vt:lpstr>
      <vt:lpstr>Mixins</vt:lpstr>
      <vt:lpstr>Mixins</vt:lpstr>
      <vt:lpstr>Пример</vt:lpstr>
      <vt:lpstr>Пример</vt:lpstr>
      <vt:lpstr>Итераторы</vt:lpstr>
      <vt:lpstr>Всемогущественный for...of</vt:lpstr>
      <vt:lpstr>Пример</vt:lpstr>
      <vt:lpstr>Различные типы данных</vt:lpstr>
      <vt:lpstr>Понятие итератора</vt:lpstr>
      <vt:lpstr>Итерируемые значения</vt:lpstr>
      <vt:lpstr>Пример</vt:lpstr>
      <vt:lpstr>Добавление к существующему объекту</vt:lpstr>
      <vt:lpstr>Бесконечный итератор</vt:lpstr>
      <vt:lpstr>Встроенный итератор</vt:lpstr>
      <vt:lpstr>Генераторы</vt:lpstr>
      <vt:lpstr>Понятие генератора</vt:lpstr>
      <vt:lpstr>Алгоритм работы</vt:lpstr>
      <vt:lpstr>Пример</vt:lpstr>
      <vt:lpstr>Развернутый пример</vt:lpstr>
      <vt:lpstr>Шаг 1: замороженный вызов функции</vt:lpstr>
      <vt:lpstr>Шаг 2: yield 1</vt:lpstr>
      <vt:lpstr>Шаг 3: yield 2</vt:lpstr>
      <vt:lpstr>Шаг 4: return 3</vt:lpstr>
      <vt:lpstr>Генератор – итератор</vt:lpstr>
      <vt:lpstr>Пример с числами Фибоначчи</vt:lpstr>
      <vt:lpstr>Композиция генераторов</vt:lpstr>
      <vt:lpstr>Коллекции Set, Map, WeakSet и WeakMap</vt:lpstr>
      <vt:lpstr>Set</vt:lpstr>
      <vt:lpstr>Основные свойства и методы</vt:lpstr>
      <vt:lpstr>Обход множества</vt:lpstr>
      <vt:lpstr>Метод find</vt:lpstr>
      <vt:lpstr>Методы isNaN,isFinite</vt:lpstr>
      <vt:lpstr>Метод isSafeInteger</vt:lpstr>
      <vt:lpstr>Cвойство EPSILON</vt:lpstr>
      <vt:lpstr>Метод trunc</vt:lpstr>
      <vt:lpstr>Метод sign</vt:lpstr>
      <vt:lpstr>Локализация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5 Продолжаем знакомство с ES6</dc:title>
  <cp:lastModifiedBy>Denis Zinchenko</cp:lastModifiedBy>
  <cp:revision>7</cp:revision>
  <dcterms:modified xsi:type="dcterms:W3CDTF">2019-12-07T10:53:08Z</dcterms:modified>
</cp:coreProperties>
</file>