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0" r:id="rId2"/>
  </p:sldMasterIdLst>
  <p:notesMasterIdLst>
    <p:notesMasterId r:id="rId4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F3C8C-B5A9-49D5-9EB3-81A9D9AC68D3}" v="40" dt="2019-11-23T06:46:13.212"/>
    <p1510:client id="{7DE2855F-780B-4774-8DE9-FE87AF7B041B}" v="539" dt="2019-11-22T23:53:13.633"/>
    <p1510:client id="{BADB68DD-3E12-4856-B4AB-5CB690643B55}" v="14" dt="2019-11-23T10:24:5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4596D-650B-4683-8FF6-93802C034A8C}" type="datetimeFigureOut">
              <a:rPr lang="ru-RU"/>
              <a:t>23.11.2019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DB3C-E50E-495C-824F-EDAD85B29F5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09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windo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>
                <a:cs typeface="Calibri Light"/>
              </a:rPr>
            </a:br>
            <a:r>
              <a:rPr lang="ru-RU">
                <a:latin typeface="Times New Roman"/>
                <a:cs typeface="Calibri Light"/>
              </a:rPr>
              <a:t>Лекция 2</a:t>
            </a:r>
            <a:br>
              <a:rPr lang="ru-RU">
                <a:latin typeface="Times New Roman"/>
                <a:cs typeface="Calibri Light"/>
              </a:rPr>
            </a:br>
            <a:r>
              <a:rPr lang="ru-RU" err="1">
                <a:latin typeface="Times New Roman"/>
                <a:cs typeface="Calibri Light"/>
              </a:rPr>
              <a:t>Функции,BOM</a:t>
            </a:r>
            <a:r>
              <a:rPr lang="ru-RU">
                <a:latin typeface="Times New Roman"/>
                <a:cs typeface="Calibri Light"/>
              </a:rPr>
              <a:t> и DOM.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2614" y="5396424"/>
            <a:ext cx="2777614" cy="1041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 err="1">
                <a:ea typeface="+mn-lt"/>
                <a:cs typeface="+mn-lt"/>
              </a:rPr>
              <a:t>Denis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Zinchenko</a:t>
            </a:r>
          </a:p>
          <a:p>
            <a:pPr algn="r"/>
            <a:r>
              <a:rPr lang="ru-RU" dirty="0" err="1">
                <a:ea typeface="+mn-lt"/>
                <a:cs typeface="+mn-lt"/>
              </a:rPr>
              <a:t>Front-end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dirty="0" err="1">
                <a:ea typeface="+mn-lt"/>
                <a:cs typeface="+mn-lt"/>
              </a:rPr>
              <a:t>developer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66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– не количество элементов массива, а последний индекс + 1.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[1];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a[1000] = 'lol';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1001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83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Выделение памяти для массивов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67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[1, 2, 3];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a[3] = 4;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a[4] = 5;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a.length; // 5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b = new Array(1000);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b.length; // 1000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2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6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join, split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splice*(опаснее), slice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sort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reverse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concat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indexOf, lastIndexOf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7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 (</a:t>
            </a:r>
            <a:r>
              <a:rPr lang="en-US" sz="3200" b="0" i="0" u="none" strike="noStrike" cap="non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дома</a:t>
            </a: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forEach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filter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map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every, some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reduce, reduceRight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565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библиотеки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7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Math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08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BOM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78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BOM ("Browser Object Model") - объектная модель браузера.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window представляет собой окно, содержащее DOM документ; свойство document указывает на DOM document, загруженный в данном окне. Окно текущего документа может быть получено с помощью свойства document.defaultView.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45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79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Полный набор свойств и методов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можно найти тут.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очень коротко: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document - объект Document;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event - объект Event;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frames - массив всех именованных фреймов (дочерних окон);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history - объект History;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location - объект Location;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name - имя окна или имя фрейма, в который загружена страница;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opener - ссылка, на окно создателя;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 - ссылка на родительское окно;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self - ссылка на себя;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top - ссылка на первое окно в иерархии, в которое входит данное окно.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19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80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alert(x) - выводит окно с сообщением x, например, alert("hello world");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confirm(x) - выводит окно уведомление с сообщением x и возвращает true, если пользователь нажал кнопку Ok;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prompt(x,y) - отображает окно пользовательского ввода с сообщением x, и значением по умолчанию y;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moveBy(x,y) - сдвигает окно на x и y пикселей;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moveTo(x,y) - перемещает окно в позицию (x,y);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resizeBy(w,h) - изменяет размеры окна на w и h пикселей;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resizeTo(w,h) - устанавливает размеры окна в w и h пикселей;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scrollBy(x,y) - прокрутить содержимое окна на x и y пикселей;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scrollTo(x,y) - прокрутить содержимое окна на позицию (x,y);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print() - распечатать содержимое окна;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focus() - устанавливает фокус на окно;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blur() - удаляет фокус с окна;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setInterval(code,millisec[, lang]) - периодически выполняет код через указанный интервал, пока не будет вызвана функция clearInterval(). </a:t>
            </a:r>
            <a:endParaRPr sz="15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clearInterval(idInterval) - прекращает отслеживание интервалов созданных функцией setInterval();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•"/>
            </a:pPr>
            <a:r>
              <a:rPr lang="en-US"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setTimeout(code,millisec[, lang]) - выполяет код по истечении указанного времени;</a:t>
            </a:r>
            <a:endParaRPr sz="15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52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body" idx="1"/>
          </p:nvPr>
        </p:nvSpPr>
        <p:spPr>
          <a:xfrm>
            <a:off x="914399" y="863601"/>
            <a:ext cx="103638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clearTimeout(idTimeout) - прерывает отслеживаение таймера созданного функцией setTimeout();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close() - закрывает окно;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createPopup() - создает новое всплывающее окно, популярные браузеры содержат блокировку (устанавливается в настройках) подобных окон;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fullscreen - отображать ли окно в полноэкранном режиме,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- позиция окна по x;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- позиция окна по y;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- высота окна в пикселах не меньшее 100;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- ширина окна в пикселах не меньшее 100;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resizable - можно ли менять размеры окна,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- отображать ли строку адреса,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scrollbars - отображать ли панель прокрутки,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- отображать ли панель статуса,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menubar - отображать ли меню,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titlebar - отображать ли заголовок окна, возможные значения yes, no, 1, 0;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toolbar - отображать ли панель инструментов, возможные значения yes, no, 1, 0.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43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Объектная модель документа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3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13774" y="387926"/>
            <a:ext cx="10364451" cy="116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3200"/>
            </a:pPr>
            <a:r>
              <a:rPr lang="en-US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US" i="0" u="none" strike="noStrike" cap="none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914399" y="1556328"/>
            <a:ext cx="10363826" cy="4530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Именование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функций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ru-RU" sz="3200">
              <a:latin typeface="Times New Roman"/>
            </a:endParaRPr>
          </a:p>
          <a:p>
            <a:pPr>
              <a:buFont typeface="Times New Roman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Если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функция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что-то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делает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вычисляет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—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начинается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с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глагола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latin typeface="Times New Roman"/>
            </a:endParaRPr>
          </a:p>
          <a:p>
            <a:pPr>
              <a:spcBef>
                <a:spcPts val="0"/>
              </a:spcBef>
              <a:buFont typeface="Times New Roman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getData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callPolice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joinItechart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latin typeface="Times New Roman"/>
            </a:endParaRPr>
          </a:p>
          <a:p>
            <a:pPr>
              <a:spcBef>
                <a:spcPts val="0"/>
              </a:spcBef>
              <a:buFont typeface="Times New Roman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Если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возвращает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какой-то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признак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—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формы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глаголов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to be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to have:</a:t>
            </a:r>
            <a:endParaRPr sz="3200">
              <a:latin typeface="Times New Roman"/>
            </a:endParaRPr>
          </a:p>
          <a:p>
            <a:pPr>
              <a:spcBef>
                <a:spcPts val="0"/>
              </a:spcBef>
              <a:buFont typeface="Times New Roman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isStudent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hasKnowledge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latin typeface="Times New Roman"/>
            </a:endParaRPr>
          </a:p>
          <a:p>
            <a:pPr>
              <a:spcBef>
                <a:spcPts val="0"/>
              </a:spcBef>
              <a:buFont typeface="Times New Roman"/>
              <a:buAutoNum type="arabicPeriod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Если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функция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названа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правильно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вам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нужно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будет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исследовать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тело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функции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месте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её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вызова</a:t>
            </a:r>
            <a:r>
              <a:rPr lang="en-US" sz="3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12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браузерных объектов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3" name="Google Shape;513;p8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6400800" cy="484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87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DOM-дерева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8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&lt;title&gt;Какой-то заголовок&lt;/title&gt;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Какой-то текст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13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документа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5" name="Google Shape;525;p8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4695825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01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в примере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86"/>
          <p:cNvSpPr txBox="1">
            <a:spLocks noGrp="1"/>
          </p:cNvSpPr>
          <p:nvPr>
            <p:ph type="body" idx="1"/>
          </p:nvPr>
        </p:nvSpPr>
        <p:spPr>
          <a:xfrm>
            <a:off x="913774" y="1168402"/>
            <a:ext cx="10363826" cy="462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Теги образуют узлы-элементы (element node). Одни узлы могут быть вложены в другие. Дерево образуется исключительно за счет них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Текст внутри элементов образует текстовые узлы (text node, #text). Текстовый узел содержит исключительно строку текста и не может иметь потомков, то есть он всегда на самом нижнем уровне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86"/>
          <p:cNvSpPr txBox="1"/>
          <p:nvPr/>
        </p:nvSpPr>
        <p:spPr>
          <a:xfrm>
            <a:off x="913149" y="5791200"/>
            <a:ext cx="1011712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Пробелы и переводы строки – это тоже текст, полноправные символы, которые учитываются в DOM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19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Типы узлов (w3.org)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87"/>
          <p:cNvSpPr txBox="1">
            <a:spLocks noGrp="1"/>
          </p:cNvSpPr>
          <p:nvPr>
            <p:ph type="body" idx="1"/>
          </p:nvPr>
        </p:nvSpPr>
        <p:spPr>
          <a:xfrm>
            <a:off x="913774" y="1168402"/>
            <a:ext cx="10363826" cy="568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Node {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//Всевозможные значения nodeType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ELEMENT_NODE = 1;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ATTRIBUTE_NODE = 2;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TEXT_NODE = 3;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CDATA_SECTION_NODE = 4;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ENTITY_REFERENCE_NODE = 5;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ENTITY_NODE = 6;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PROCESSING_INSTRUCTION_NODE = 7;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COMMENT_NODE = 8;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DOCUMENT_NODE = 9;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DOCUMENT_TYPE_NODE = 10;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DOCUMENT_FRAGMENT_NODE = 11;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const unsigned short NOTATION_NODE = 12;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...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1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HTMLCollection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4" name="Google Shape;544;p88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 HTMLCollection является обобщённой коллекцией (объектом, ведущим себя подобно массиву) элементов (в порядке упоминания в документе) и предоставляет методы и свойства для получения хранящихся в нём элементов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882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HTMLCollection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50" name="Google Shape;550;p89"/>
          <p:cNvGraphicFramePr/>
          <p:nvPr/>
        </p:nvGraphicFramePr>
        <p:xfrm>
          <a:off x="914400" y="1168400"/>
          <a:ext cx="10363200" cy="35966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8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item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возвращает узел с порядковым номером index; отсчёт ведётся от нуля. Возвращает null, если index выходит за границы допустимого диапазона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namedItem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возвращает узел, идентификатор или имя которого совпадает со строкой, переданной в аргументе name. Возвращает null, если элемент отсутствует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255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 HTMLCollection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90"/>
          <p:cNvSpPr txBox="1">
            <a:spLocks noGrp="1"/>
          </p:cNvSpPr>
          <p:nvPr>
            <p:ph type="body" idx="1"/>
          </p:nvPr>
        </p:nvSpPr>
        <p:spPr>
          <a:xfrm>
            <a:off x="913775" y="971425"/>
            <a:ext cx="10363800" cy="5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127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- возвращает количество элементов в коллекции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1 вариант использования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images = document.images;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console.log(images.length);//1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img = document.createElement('img');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document.body.appendChild(img);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console.log(images.length);//2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2 вариант использования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foreach(){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var collections = document.body.childNodes;	</a:t>
            </a:r>
            <a:endParaRPr sz="160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[].forEach.call(collections, function(item, index){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console.log(item);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console.log(index);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5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501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Навигация по DOM-элементам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2" name="Google Shape;562;p9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0"/>
            <a:ext cx="6158845" cy="568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43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8" name="Google Shape;568;p9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8129300" cy="568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98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DF883-C0A2-47A9-9FD5-020D223A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Times New Roman"/>
              </a:rPr>
              <a:t>Анонимные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1B1F6D-9EA7-4835-9A88-09BF4B23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702074"/>
            <a:ext cx="10363826" cy="4089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Times New Roman"/>
                <a:cs typeface="Times New Roman"/>
              </a:rPr>
              <a:t>var foo = function{</a:t>
            </a:r>
            <a:endParaRPr lang="ru-RU">
              <a:latin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   /*…*/</a:t>
            </a:r>
          </a:p>
          <a:p>
            <a:r>
              <a:rPr lang="en-US">
                <a:latin typeface="Times New Roman"/>
                <a:cs typeface="Times New Roman"/>
              </a:rPr>
              <a:t>});</a:t>
            </a: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</a:rPr>
              <a:t>(function(){</a:t>
            </a:r>
          </a:p>
          <a:p>
            <a:r>
              <a:rPr lang="en-US">
                <a:latin typeface="Times New Roman"/>
              </a:rPr>
              <a:t>   var num0, num1, num2;</a:t>
            </a:r>
          </a:p>
          <a:p>
            <a:r>
              <a:rPr lang="en-US">
                <a:latin typeface="Times New Roman"/>
              </a:rPr>
              <a:t>   /*…*/</a:t>
            </a:r>
          </a:p>
          <a:p>
            <a:r>
              <a:rPr lang="en-US">
                <a:latin typeface="Times New Roman"/>
              </a:rPr>
              <a:t>});</a:t>
            </a:r>
          </a:p>
          <a:p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068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document.body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4" name="Google Shape;574;p9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7334250" cy="501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08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document.head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94"/>
          <p:cNvSpPr txBox="1">
            <a:spLocks noGrp="1"/>
          </p:cNvSpPr>
          <p:nvPr>
            <p:ph type="body" idx="1"/>
          </p:nvPr>
        </p:nvSpPr>
        <p:spPr>
          <a:xfrm>
            <a:off x="913774" y="1168401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Только getter, запись без сохранения результата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149" y="172783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4"/>
          <p:cNvPicPr preferRelativeResize="0"/>
          <p:nvPr/>
        </p:nvPicPr>
        <p:blipFill rotWithShape="1">
          <a:blip r:embed="rId4">
            <a:alphaModFix/>
          </a:blip>
          <a:srcRect r="44128"/>
          <a:stretch/>
        </p:blipFill>
        <p:spPr>
          <a:xfrm>
            <a:off x="913149" y="2737485"/>
            <a:ext cx="6136005" cy="16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237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document.title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95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Getter + Setter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9" name="Google Shape;589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149" y="1636395"/>
            <a:ext cx="3733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1898" y="2612390"/>
            <a:ext cx="7419975" cy="155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0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document.links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96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/>
          </a:p>
        </p:txBody>
      </p:sp>
      <p:pic>
        <p:nvPicPr>
          <p:cNvPr id="597" name="Google Shape;597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149" y="1664017"/>
            <a:ext cx="52101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96"/>
          <p:cNvPicPr preferRelativeResize="0"/>
          <p:nvPr/>
        </p:nvPicPr>
        <p:blipFill rotWithShape="1">
          <a:blip r:embed="rId4">
            <a:alphaModFix/>
          </a:blip>
          <a:srcRect r="50438"/>
          <a:stretch/>
        </p:blipFill>
        <p:spPr>
          <a:xfrm>
            <a:off x="913149" y="2799397"/>
            <a:ext cx="5358111" cy="153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49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document.images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97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Только getter, запись без сохранения результата</a:t>
            </a:r>
            <a:endParaRPr/>
          </a:p>
        </p:txBody>
      </p:sp>
      <p:pic>
        <p:nvPicPr>
          <p:cNvPr id="605" name="Google Shape;605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149" y="1615440"/>
            <a:ext cx="50101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149" y="2877502"/>
            <a:ext cx="6048375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697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document.documentElement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2" name="Google Shape;612;p9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3774" y="1168401"/>
            <a:ext cx="526732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774" y="4940301"/>
            <a:ext cx="6353175" cy="65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108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Элементы DOM-дерева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9" name="Google Shape;619;p99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Дочерние элементы (дети) – элементы, которые лежат непосредственно внутри данного. Например, внутри &lt;HTML&gt; обычно лежат &lt;HEAD&gt; и &lt;BODY&gt;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Потомки – все элементы, которые лежат внутри данного, вместе с их детьми, детьми их детей и так далее. То есть, всё поддерево DOM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7249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0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100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DOM-коллекции (HTMLCollection) не являются JavaScript-массивами. В них нет методов forEach, map, push, pop и т.д.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Нельзя перебирать коллекцию через for..in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 качестве значения, обозначающего «нет такого элемента» или «узел не найден», используется не undefined, а null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//Пример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console.log(document.body.childNodes);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6" name="Google Shape;62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074" y="4363875"/>
            <a:ext cx="6734175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258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1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Дочерние элементы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101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Node.firstChild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первый потомок узла в древе или null, если узел является бездетным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первый узел в списке своих прямых детей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Node.lastChild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Свойство только для чтения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Возвращающее последний потомок узла в древе или null, если узел является бездетным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Если узел это документ, он возвращает последний узел в списке своих прямых детей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409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2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Соседние элементы и родительский элемент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102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children – только дочерние узлы-элементы, то есть соответствующие тегам</a:t>
            </a:r>
            <a:endParaRPr sz="20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firstElementChild, lastElementChild – соответственно, первый и последний дети-элементы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previousElementSibling, nextElementSibling – соседи-элементы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parentElement – родитель-элемент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07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47748-A096-415A-BD28-8485BE7D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Function Declaration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14F758-E3FB-436D-BE22-15B0FC05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896038"/>
            <a:ext cx="10363826" cy="3895161"/>
          </a:xfrm>
        </p:spPr>
        <p:txBody>
          <a:bodyPr/>
          <a:lstStyle/>
          <a:p>
            <a:pPr marL="50800" indent="0">
              <a:buNone/>
            </a:pPr>
            <a:r>
              <a:rPr lang="ru-RU">
                <a:latin typeface="Times New Roman"/>
              </a:rPr>
              <a:t>Данные функции объявляются классическим способом</a:t>
            </a:r>
          </a:p>
          <a:p>
            <a:endParaRPr lang="ru-RU">
              <a:latin typeface="Times New Roman"/>
            </a:endParaRPr>
          </a:p>
          <a:p>
            <a:pPr>
              <a:spcBef>
                <a:spcPts val="0"/>
              </a:spcBef>
            </a:pPr>
            <a:r>
              <a:rPr lang="en-US">
                <a:latin typeface="Times New Roman"/>
                <a:cs typeface="Times New Roman"/>
              </a:rPr>
              <a:t>function sum(arg1,arg2) {</a:t>
            </a:r>
            <a:endParaRPr lang="en-US">
              <a:latin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   return arg1+arg2;</a:t>
            </a:r>
            <a:endParaRPr lang="en-US">
              <a:latin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};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57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3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Свойство children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103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отличии от childNodes, children удаляет текстовые узлы и комментарии</a:t>
            </a:r>
            <a:endParaRPr/>
          </a:p>
        </p:txBody>
      </p:sp>
      <p:pic>
        <p:nvPicPr>
          <p:cNvPr id="645" name="Google Shape;6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149" y="1564005"/>
            <a:ext cx="72390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149" y="4752022"/>
            <a:ext cx="8867775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763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Особые ссылки для таблиц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52" name="Google Shape;652;p104"/>
          <p:cNvGraphicFramePr/>
          <p:nvPr/>
        </p:nvGraphicFramePr>
        <p:xfrm>
          <a:off x="913774" y="1168401"/>
          <a:ext cx="10363200" cy="40844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table.rows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таблицы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table.caption/tHead/tFoot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ссылки на элементы таблицы CAPTION, THEAD, TFOOT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table.tBodies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элементов таблицы TBODY, по спецификации их может быть несколько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tbody.rows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строк TR секции TBODY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tr.cells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коллекция ячеек TD/TH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tr.sectionRowIndex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текущей секции THEAD/TBODY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tr.rowIndex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строки в таблице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td.cellIndex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ячейки в строке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58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элементов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105"/>
          <p:cNvSpPr txBox="1">
            <a:spLocks noGrp="1"/>
          </p:cNvSpPr>
          <p:nvPr>
            <p:ph type="body" idx="1"/>
          </p:nvPr>
        </p:nvSpPr>
        <p:spPr>
          <a:xfrm>
            <a:off x="913774" y="1168400"/>
            <a:ext cx="10363826" cy="568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getElementById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getElementsByTagName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getElementsByName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getElementsByClassName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querySelectorAll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querySelector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closest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750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6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свойства элементов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64" name="Google Shape;664;p106"/>
          <p:cNvGraphicFramePr/>
          <p:nvPr/>
        </p:nvGraphicFramePr>
        <p:xfrm>
          <a:off x="915025" y="1086757"/>
          <a:ext cx="10363200" cy="556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все атрибуты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classList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псевдомассив DOMTokenList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атрибута class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clientHeight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CSSheight + CSSpadding - horizontalScrollHeight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clientWidth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CSSwidth + CSSpadding - horizontalScrollWidth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содержимое тестового узла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firstElementChild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первый дочерний элемент объекта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идентификатор элемента в DOM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innerHTML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HTML-содержимое в виде строки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hidden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видимость узла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возвращает/задает атрибут name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outerHTML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 (при записи заменяется на новый)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scroll[Height...]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высота контента, включая содержимое, невидимое из-за прокрутки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shadowRoot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внутренний DOM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tagName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возвращает HTML-тег элемента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39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7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методы элемента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0" name="Google Shape;670;p107"/>
          <p:cNvGraphicFramePr/>
          <p:nvPr/>
        </p:nvGraphicFramePr>
        <p:xfrm>
          <a:off x="914400" y="1168400"/>
          <a:ext cx="7976500" cy="2865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hasAttribute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проверяет наличие атрибута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getAttribute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получает значение атрибута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setAttribute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устанавливает атрибут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removeAttribute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атрибут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contains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проверка вложенности элементов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проверка соответствия указанному css-селектору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узел из дерева DOM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2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8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и удаление узлов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76" name="Google Shape;676;p108"/>
          <p:cNvGraphicFramePr/>
          <p:nvPr/>
        </p:nvGraphicFramePr>
        <p:xfrm>
          <a:off x="914400" y="1168400"/>
          <a:ext cx="9593050" cy="3134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createElement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Создает новый элемент с указанным тегом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createTextNode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Создает новый текстовый узел с указанным текстом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appendChild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Добавляет elem в конец дочерних элементов parentElem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insertBefore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Вставляет elem в коллекцию детей parentElem, перед элементом nextSibling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cloneNode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Клонирование узлов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removeChild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Удаляет elem из списка детей parentElem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replaceChild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Среди детей parentElem удаляет elem и вставляет на его место newElem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5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4FB20-3BAF-472A-8DBA-4C5E51D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Function Expression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F2E5E4-1872-4621-872C-56037804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993020"/>
            <a:ext cx="10363826" cy="3798179"/>
          </a:xfrm>
        </p:spPr>
        <p:txBody>
          <a:bodyPr/>
          <a:lstStyle/>
          <a:p>
            <a:r>
              <a:rPr lang="ru-RU">
                <a:latin typeface="Times New Roman"/>
              </a:rPr>
              <a:t>Альтернативный вид объявления функции</a:t>
            </a:r>
          </a:p>
          <a:p>
            <a:endParaRPr lang="ru-RU">
              <a:latin typeface="Times New Roman"/>
            </a:endParaRPr>
          </a:p>
          <a:p>
            <a:r>
              <a:rPr lang="ru-RU" err="1">
                <a:latin typeface="Times New Roman"/>
              </a:rPr>
              <a:t>var</a:t>
            </a:r>
            <a:r>
              <a:rPr lang="ru-RU">
                <a:latin typeface="Times New Roman"/>
              </a:rPr>
              <a:t> </a:t>
            </a:r>
            <a:r>
              <a:rPr lang="ru-RU" err="1">
                <a:latin typeface="Times New Roman"/>
              </a:rPr>
              <a:t>howAge</a:t>
            </a:r>
            <a:r>
              <a:rPr lang="ru-RU">
                <a:latin typeface="Times New Roman"/>
              </a:rPr>
              <a:t> = </a:t>
            </a:r>
            <a:r>
              <a:rPr lang="ru-RU" err="1">
                <a:latin typeface="Times New Roman"/>
              </a:rPr>
              <a:t>function</a:t>
            </a:r>
            <a:r>
              <a:rPr lang="ru-RU">
                <a:latin typeface="Times New Roman"/>
              </a:rPr>
              <a:t>(</a:t>
            </a:r>
            <a:r>
              <a:rPr lang="ru-RU" err="1">
                <a:latin typeface="Times New Roman"/>
              </a:rPr>
              <a:t>age</a:t>
            </a:r>
            <a:r>
              <a:rPr lang="ru-RU">
                <a:latin typeface="Times New Roman"/>
              </a:rPr>
              <a:t>) {</a:t>
            </a:r>
          </a:p>
          <a:p>
            <a:r>
              <a:rPr lang="ru-RU">
                <a:latin typeface="Times New Roman"/>
              </a:rPr>
              <a:t>  </a:t>
            </a:r>
            <a:r>
              <a:rPr lang="ru-RU" err="1">
                <a:latin typeface="Times New Roman"/>
              </a:rPr>
              <a:t>alert</a:t>
            </a:r>
            <a:r>
              <a:rPr lang="ru-RU">
                <a:latin typeface="Times New Roman"/>
              </a:rPr>
              <a:t>( "Привет, мне уже " + </a:t>
            </a:r>
            <a:r>
              <a:rPr lang="ru-RU" err="1">
                <a:latin typeface="Times New Roman"/>
              </a:rPr>
              <a:t>age</a:t>
            </a:r>
            <a:r>
              <a:rPr lang="ru-RU">
                <a:latin typeface="Times New Roman"/>
              </a:rPr>
              <a:t> );</a:t>
            </a:r>
          </a:p>
          <a:p>
            <a:r>
              <a:rPr lang="ru-RU">
                <a:latin typeface="Times New Roman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936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2D67E-6208-4F0F-97A4-182206D6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Сравнение</a:t>
            </a:r>
            <a:endParaRPr lang="ru-RU" err="1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7F5AA-3B88-48FB-9E1F-E80DBE33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961513"/>
            <a:ext cx="10363826" cy="4014041"/>
          </a:xfrm>
        </p:spPr>
        <p:txBody>
          <a:bodyPr/>
          <a:lstStyle/>
          <a:p>
            <a:pPr marL="228600" indent="-228600">
              <a:spcBef>
                <a:spcPts val="0"/>
              </a:spcBef>
              <a:buFont typeface="Arial,Sans-Serif"/>
            </a:pPr>
            <a:r>
              <a:rPr lang="en-US">
                <a:latin typeface="Times New Roman"/>
                <a:cs typeface="Times New Roman"/>
              </a:rPr>
              <a:t>Function Declaration – </a:t>
            </a:r>
            <a:r>
              <a:rPr lang="en-US" err="1">
                <a:latin typeface="Times New Roman"/>
                <a:cs typeface="Times New Roman"/>
              </a:rPr>
              <a:t>функция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объявленная</a:t>
            </a:r>
            <a:r>
              <a:rPr lang="en-US">
                <a:latin typeface="Times New Roman"/>
                <a:cs typeface="Times New Roman"/>
              </a:rPr>
              <a:t> в </a:t>
            </a:r>
            <a:r>
              <a:rPr lang="en-US" err="1">
                <a:latin typeface="Times New Roman"/>
                <a:cs typeface="Times New Roman"/>
              </a:rPr>
              <a:t>основном</a:t>
            </a:r>
            <a:r>
              <a:rPr lang="en-US">
                <a:latin typeface="Times New Roman"/>
                <a:cs typeface="Times New Roman"/>
              </a:rPr>
              <a:t> </a:t>
            </a:r>
            <a:endParaRPr lang="en-US"/>
          </a:p>
          <a:p>
            <a:pPr marL="228600" indent="-228600">
              <a:spcBef>
                <a:spcPts val="0"/>
              </a:spcBef>
              <a:buFont typeface="Arial,Sans-Serif"/>
            </a:pPr>
            <a:r>
              <a:rPr lang="en-US" err="1">
                <a:latin typeface="Times New Roman"/>
                <a:cs typeface="Times New Roman"/>
              </a:rPr>
              <a:t>потоке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кода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/>
          </a:p>
          <a:p>
            <a:pPr marL="228600" indent="-228600">
              <a:buFont typeface="Arial,Sans-Serif"/>
            </a:pPr>
            <a:r>
              <a:rPr lang="en-US">
                <a:latin typeface="Times New Roman"/>
                <a:cs typeface="Times New Roman"/>
              </a:rPr>
              <a:t>Function Expression – </a:t>
            </a:r>
            <a:r>
              <a:rPr lang="en-US" err="1">
                <a:latin typeface="Times New Roman"/>
                <a:cs typeface="Times New Roman"/>
              </a:rPr>
              <a:t>объявление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функции</a:t>
            </a:r>
            <a:r>
              <a:rPr lang="en-US">
                <a:latin typeface="Times New Roman"/>
                <a:cs typeface="Times New Roman"/>
              </a:rPr>
              <a:t> в </a:t>
            </a:r>
            <a:r>
              <a:rPr lang="en-US" err="1">
                <a:latin typeface="Times New Roman"/>
                <a:cs typeface="Times New Roman"/>
              </a:rPr>
              <a:t>контексте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какого-либо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выражения</a:t>
            </a:r>
            <a:r>
              <a:rPr lang="en-US">
                <a:latin typeface="Times New Roman"/>
                <a:cs typeface="Times New Roman"/>
              </a:rPr>
              <a:t>, </a:t>
            </a:r>
            <a:r>
              <a:rPr lang="en-US" err="1">
                <a:latin typeface="Times New Roman"/>
                <a:cs typeface="Times New Roman"/>
              </a:rPr>
              <a:t>например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присваивания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en-US"/>
          </a:p>
          <a:p>
            <a:pPr marL="228600" indent="-228600">
              <a:buFont typeface="Arial,Sans-Serif"/>
            </a:pPr>
            <a:r>
              <a:rPr lang="en-US">
                <a:latin typeface="Times New Roman"/>
                <a:cs typeface="Times New Roman"/>
              </a:rPr>
              <a:t>Function Declaration, </a:t>
            </a:r>
            <a:r>
              <a:rPr lang="en-US" err="1">
                <a:latin typeface="Times New Roman"/>
                <a:cs typeface="Times New Roman"/>
              </a:rPr>
              <a:t>создаются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интерпретатором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до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выполнения</a:t>
            </a:r>
            <a:r>
              <a:rPr lang="en-US">
                <a:latin typeface="Times New Roman"/>
                <a:cs typeface="Times New Roman"/>
              </a:rPr>
              <a:t> </a:t>
            </a:r>
            <a:endParaRPr lang="ru-RU"/>
          </a:p>
          <a:p>
            <a:pPr marL="228600" indent="-228600">
              <a:buFont typeface="Arial,Sans-Serif"/>
            </a:pPr>
            <a:r>
              <a:rPr lang="en-US" err="1">
                <a:latin typeface="Times New Roman"/>
                <a:cs typeface="Times New Roman"/>
              </a:rPr>
              <a:t>кода</a:t>
            </a:r>
            <a:r>
              <a:rPr lang="en-US">
                <a:latin typeface="Times New Roman"/>
                <a:cs typeface="Times New Roman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2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81A0C-1F95-4332-8D3F-E4FDF668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new Function()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044BB-798D-4091-BF30-D0BAB05D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863189"/>
            <a:ext cx="10363826" cy="3928010"/>
          </a:xfrm>
        </p:spPr>
        <p:txBody>
          <a:bodyPr/>
          <a:lstStyle/>
          <a:p>
            <a:pPr marL="50800" indent="0">
              <a:buNone/>
            </a:pPr>
            <a:r>
              <a:rPr lang="ru-RU">
                <a:latin typeface="Times New Roman"/>
              </a:rPr>
              <a:t>Еще 1 вид объявления функции</a:t>
            </a:r>
            <a:endParaRPr lang="ru-RU"/>
          </a:p>
          <a:p>
            <a:endParaRPr lang="ru-RU"/>
          </a:p>
          <a:p>
            <a:pPr>
              <a:spcBef>
                <a:spcPts val="0"/>
              </a:spcBef>
            </a:pPr>
            <a:r>
              <a:rPr lang="en-US">
                <a:latin typeface="Times New Roman"/>
                <a:cs typeface="Times New Roman"/>
              </a:rPr>
              <a:t>var sum = new function('a, b', 'return a + b;');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sum(4, 1); </a:t>
            </a:r>
            <a:r>
              <a:rPr lang="en-US">
                <a:solidFill>
                  <a:schemeClr val="accent6"/>
                </a:solidFill>
                <a:latin typeface="Times New Roman"/>
                <a:cs typeface="Times New Roman"/>
              </a:rPr>
              <a:t>// 5</a:t>
            </a:r>
            <a:endParaRPr lang="ru-RU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9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Массивы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64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a = [];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fruits = ["Яблоко", "Апельсин", "Слива"];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fruits[0]; // Яблоко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fruits.length; // 3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60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>
            <a:spLocks noGrp="1"/>
          </p:cNvSpPr>
          <p:nvPr>
            <p:ph type="title"/>
          </p:nvPr>
        </p:nvSpPr>
        <p:spPr>
          <a:xfrm>
            <a:off x="913774" y="1"/>
            <a:ext cx="10364451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массивов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65"/>
          <p:cNvSpPr txBox="1">
            <a:spLocks noGrp="1"/>
          </p:cNvSpPr>
          <p:nvPr>
            <p:ph type="body" idx="1"/>
          </p:nvPr>
        </p:nvSpPr>
        <p:spPr>
          <a:xfrm>
            <a:off x="914399" y="1168401"/>
            <a:ext cx="10363826" cy="491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unshift, shift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push, pop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378" y="2336801"/>
            <a:ext cx="7335242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896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45</Slides>
  <Notes>39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47" baseType="lpstr">
      <vt:lpstr>Тема Office</vt:lpstr>
      <vt:lpstr>Тема Office</vt:lpstr>
      <vt:lpstr> Лекция 2 Функции,BOM и DOM.</vt:lpstr>
      <vt:lpstr>Функции </vt:lpstr>
      <vt:lpstr>Анонимные функции</vt:lpstr>
      <vt:lpstr>Function Declaration</vt:lpstr>
      <vt:lpstr>Function Expression</vt:lpstr>
      <vt:lpstr>Сравнение</vt:lpstr>
      <vt:lpstr>new Function()</vt:lpstr>
      <vt:lpstr>Массивы</vt:lpstr>
      <vt:lpstr>Методы массивов</vt:lpstr>
      <vt:lpstr>Методы массивов</vt:lpstr>
      <vt:lpstr>Выделение памяти для массивов</vt:lpstr>
      <vt:lpstr>Методы массивов</vt:lpstr>
      <vt:lpstr>Методы массивов (рассмотреть дома)</vt:lpstr>
      <vt:lpstr>Встроенные библиотеки</vt:lpstr>
      <vt:lpstr>Что такое BOM</vt:lpstr>
      <vt:lpstr>Свойства</vt:lpstr>
      <vt:lpstr>Методы</vt:lpstr>
      <vt:lpstr>Методы</vt:lpstr>
      <vt:lpstr>Объектная модель документа</vt:lpstr>
      <vt:lpstr>Структура браузерных объектов</vt:lpstr>
      <vt:lpstr>Пример DOM-дерева</vt:lpstr>
      <vt:lpstr>Вид документа</vt:lpstr>
      <vt:lpstr>Типы узлов в примере</vt:lpstr>
      <vt:lpstr>Типы узлов (w3.org)</vt:lpstr>
      <vt:lpstr>HTMLCollection</vt:lpstr>
      <vt:lpstr>Методы HTMLCollection</vt:lpstr>
      <vt:lpstr>Свойства HTMLCollection</vt:lpstr>
      <vt:lpstr>Навигация по DOM-элементам</vt:lpstr>
      <vt:lpstr>Пример</vt:lpstr>
      <vt:lpstr>document.body</vt:lpstr>
      <vt:lpstr>document.head</vt:lpstr>
      <vt:lpstr>document.title</vt:lpstr>
      <vt:lpstr>document.links</vt:lpstr>
      <vt:lpstr>document.images</vt:lpstr>
      <vt:lpstr>document.documentElement</vt:lpstr>
      <vt:lpstr>Элементы DOM-дерева</vt:lpstr>
      <vt:lpstr>Дочерние элементы</vt:lpstr>
      <vt:lpstr>Дочерние элементы</vt:lpstr>
      <vt:lpstr>Соседние элементы и родительский элемент</vt:lpstr>
      <vt:lpstr>Свойство children</vt:lpstr>
      <vt:lpstr>Особые ссылки для таблиц</vt:lpstr>
      <vt:lpstr>Поиск элементов</vt:lpstr>
      <vt:lpstr>Основные свойства элементов</vt:lpstr>
      <vt:lpstr>Основные методы элемента</vt:lpstr>
      <vt:lpstr>Добавление и удаление узлов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51</cp:revision>
  <dcterms:created xsi:type="dcterms:W3CDTF">2019-11-22T23:14:42Z</dcterms:created>
  <dcterms:modified xsi:type="dcterms:W3CDTF">2019-11-23T10:25:18Z</dcterms:modified>
</cp:coreProperties>
</file>