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7" r:id="rId2"/>
    <p:sldId id="351" r:id="rId3"/>
    <p:sldId id="352" r:id="rId4"/>
    <p:sldId id="373" r:id="rId5"/>
    <p:sldId id="375" r:id="rId6"/>
    <p:sldId id="350" r:id="rId7"/>
    <p:sldId id="376" r:id="rId8"/>
    <p:sldId id="368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88970E-0DD0-4F87-BC6E-CF6BDCE861CF}">
          <p14:sldIdLst>
            <p14:sldId id="257"/>
            <p14:sldId id="351"/>
            <p14:sldId id="352"/>
            <p14:sldId id="373"/>
            <p14:sldId id="375"/>
            <p14:sldId id="350"/>
            <p14:sldId id="376"/>
            <p14:sldId id="368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8055-409B-4C5B-81AA-EB0CBDB0DDB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8FD22-FAD7-4F70-9897-459CE89C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DDA6-7BFB-4153-83D9-7C2595FE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46052-F546-4730-9362-AF0458A3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DFA2-BC56-4CEF-BCD0-30931A27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91E6-E3B0-4BE8-AD96-96C0879B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3C3D-EF47-4A07-9CE2-8DFFB64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B7E-2759-4430-BFC0-064B264F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24FB-9535-49D6-9F76-A9D600A3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DA0A-D03E-4B8C-AEA2-7DCC362B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EA4E-0E56-4E09-A05F-0784DFA5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2439-99B5-4645-80EA-E4DB8CEF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6DA59-E3DA-4D70-B001-B9F6AB6FE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B328-9866-4A1A-971F-970D427F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AE83-639E-4760-AC09-5B78498A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6B04-1228-4E60-84C4-4476ED60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1734-C727-48FF-9E3E-D1086185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D98-E5A6-4186-B6AD-9A4459C0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B2A3-A4EB-4953-8E57-D53DB2D3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6CD6-E592-4052-84CD-88DD4AC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33ED-63D2-4C9C-852B-9C1F7732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8668-42AA-45D6-88F8-8A0C70D3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94FF-D708-44E3-8CE5-2B648F5D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A481-1B2C-4DB3-9993-7188EAC7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D3D3-DA3C-4B2D-B6B8-4501F182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D8C6-2E03-489F-9B6A-AA66562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00D8-10A0-47E8-9E19-C48674A7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517C-8B1D-46A1-B997-82501590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A2EF-2C27-45C1-BD7D-E4625774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FE05-510E-412F-B1D4-F1FCB11A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D4A7-6FA5-4295-9211-3439E8D3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C6632-C383-4E8F-BFF6-A84A19B9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9B55-36AD-4EA2-8823-95ACF9A4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F074-97A3-4014-A99F-59357003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CBB2-39BC-4CFA-A874-274AAE83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A660-7EF5-4FE2-8A42-8DDD6955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44C7-D39D-4353-83A3-E479A627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D20DD-C869-48F6-9425-902338A16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3079B-1534-4FC3-8295-7DAEFC4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30A59-B1ED-4481-89C3-DCA7345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A2077-F3F1-48B3-8A29-34E053F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9DC8-699A-4D19-BEFC-D17C5BC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A764D-571A-4DD2-B8DF-100DCA8A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A1042-5478-4263-913E-0D25C75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9459-A70D-4CF2-8D00-16DC213D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18BA2-D43E-4592-9211-600CB788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C12B2-ACD2-4CB3-BBB4-A853DE45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8784-91EF-46FB-9183-E28AE068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CE43-48E9-4747-A23C-1C91444C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DE30-57A7-4906-AEDC-2AE4D25E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49CDD-D567-4DD2-BD39-058C1584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0580-2F8B-4D32-883F-F06C7617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4100-B2E4-4357-9D6E-AA4961C7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0C4A-603E-4EE6-BDB0-4D529A4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D728-2321-471E-8308-16547109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81112-019E-4F38-9CCD-0EC6F17F0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D6FC-56F8-4DEA-9F86-3FF31EAE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1A3F-A564-419C-9401-9977F783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F67F-6A14-4D56-AAFC-844D263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52E7-246B-486C-91E8-EE32049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9C4EE-B2B3-48DC-9CF2-D329B5F6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78D9-C771-407A-A133-C6AA987B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0B92-06B1-45BE-A875-20F45C7FC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D16-F18C-450B-919E-D23F4D6DBA0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E166-D6A0-44DB-ABDA-1DFD4B91C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9A3B-00A3-4E5A-9335-6295BCFD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EA7B-8D85-4C3C-8DD9-61BE221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69" y="3152887"/>
            <a:ext cx="1880367" cy="1905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A1462D-B3A8-45BA-A418-771DB34274C9}"/>
              </a:ext>
            </a:extLst>
          </p:cNvPr>
          <p:cNvSpPr/>
          <p:nvPr/>
        </p:nvSpPr>
        <p:spPr>
          <a:xfrm>
            <a:off x="263482" y="2032506"/>
            <a:ext cx="118030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Capstone Project: Combine LPSPI, UART, LPIT, ADC Communication     With Peripherals On The Register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8852" y="5231511"/>
            <a:ext cx="8678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</a:t>
            </a:r>
            <a:r>
              <a:rPr lang="en-US" sz="2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Engineer ĐẶNG NGHĨA NHÂN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 :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Trí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Class : HCM23_FRF_EMB_09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CFDC9-8E69-4FA3-A635-07A6B1ECB3F3}"/>
              </a:ext>
            </a:extLst>
          </p:cNvPr>
          <p:cNvGrpSpPr/>
          <p:nvPr/>
        </p:nvGrpSpPr>
        <p:grpSpPr>
          <a:xfrm>
            <a:off x="86834" y="428901"/>
            <a:ext cx="5327848" cy="1366864"/>
            <a:chOff x="7317952" y="247601"/>
            <a:chExt cx="4535216" cy="13668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ACA8A9-BE68-4924-9F01-C41A537BF3CD}"/>
                </a:ext>
              </a:extLst>
            </p:cNvPr>
            <p:cNvSpPr txBox="1"/>
            <p:nvPr/>
          </p:nvSpPr>
          <p:spPr>
            <a:xfrm>
              <a:off x="7317952" y="1029690"/>
              <a:ext cx="4535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>
                <a:defRPr/>
              </a:pPr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VIETNAM NATIONAL UNIVERSITY – HCM CITY</a:t>
              </a:r>
              <a:br>
                <a:rPr lang="vi-VN" sz="1600" b="1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Ho Chi Minh City University of Technology</a:t>
              </a:r>
            </a:p>
          </p:txBody>
        </p:sp>
        <p:pic>
          <p:nvPicPr>
            <p:cNvPr id="13" name="Picture 2" descr="Logo Đại học Quốc gia TP. Hồ Chí Minh | ĐẠI PHÚC">
              <a:extLst>
                <a:ext uri="{FF2B5EF4-FFF2-40B4-BE49-F238E27FC236}">
                  <a16:creationId xmlns:a16="http://schemas.microsoft.com/office/drawing/2014/main" id="{997C66F7-AFA3-4571-AC5F-71254111A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611" y="247601"/>
              <a:ext cx="963460" cy="67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51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02AE87D9-6FCF-4355-A0EF-EC5063FE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2F99EB-8079-499B-91A5-40D8824C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00177-EED0-452C-99F1-6669A257EBCE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7BFA0-1602-45CA-91D5-4C750EECFE5A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D8BD9-B470-4567-9D2B-C13CF0622F0D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Initialize LPIT 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FB2468-D70C-4BE9-90DB-4E059233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33533"/>
              </p:ext>
            </p:extLst>
          </p:nvPr>
        </p:nvGraphicFramePr>
        <p:xfrm>
          <a:off x="735106" y="2790340"/>
          <a:ext cx="7503913" cy="2484123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LPIT 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Interrupt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Enable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Clock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LPO128_CLK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Channel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Channel 3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Debug Mode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Enable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142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Time value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1s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4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7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241CDFC3-67D3-400A-9243-73E6A4A6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EB34C-DF1C-4E6A-996D-353FF087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1A2FA-83D3-44DC-963F-9BB133F019BC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56D03-3160-41A8-97B9-54DC217793A7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89187-869B-47D7-A2A7-F9E044FC268E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US" sz="2400" dirty="0"/>
              <a:t>Initialize Button: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10E636-1009-4AE8-BC25-1FAE2292C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24998"/>
              </p:ext>
            </p:extLst>
          </p:nvPr>
        </p:nvGraphicFramePr>
        <p:xfrm>
          <a:off x="735106" y="2790340"/>
          <a:ext cx="7503913" cy="2491362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LPIT 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Interrupt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Enable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PORT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MUX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GPIO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ISF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Falling-edge</a:t>
                      </a:r>
                      <a:endParaRPr lang="en-US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6776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Direction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Input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AD13B08E-8559-4398-BD17-F0F1C618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A0D5DC-5572-4BE7-B2B4-BF3A6629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CFC41-F15E-4264-BA12-C2E5B6DE4F81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68D1E-13E6-43CD-B0EA-7A95E683CF1B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4C5B2-99B7-412B-A076-34DC2BBD0F21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US" sz="2400" dirty="0"/>
              <a:t>Initialize LPUART :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A23EB1-4AC6-4039-9215-8BAAC96B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90097"/>
              </p:ext>
            </p:extLst>
          </p:nvPr>
        </p:nvGraphicFramePr>
        <p:xfrm>
          <a:off x="735106" y="2790340"/>
          <a:ext cx="7503913" cy="2443800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LPUART1 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 Source Clock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FIRCDIV2_CLK = 48 MHz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Interrupt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Enable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Baud Rate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9600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Frame 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1 start bit – 8 bit data – 0 parity -1 </a:t>
                      </a:r>
                      <a:r>
                        <a:rPr lang="en-US" sz="2000" kern="14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stopbit</a:t>
                      </a:r>
                      <a:endParaRPr lang="en-US" sz="2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5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EFA57B71-96C7-4807-A1C3-5A5F092A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8082E-941A-428C-84A8-D2C96671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33D4D-AD9E-4356-8CD0-CB51D4794785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9204F-219C-46AD-8C11-E62A237E5205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322BE-6DD7-4D69-8646-5250B1650D73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US" sz="2400" dirty="0"/>
              <a:t>Initialize ADC: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50C6EA-065F-4464-AC21-75253762D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81653"/>
              </p:ext>
            </p:extLst>
          </p:nvPr>
        </p:nvGraphicFramePr>
        <p:xfrm>
          <a:off x="735106" y="2790340"/>
          <a:ext cx="7503913" cy="2081088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ADC0</a:t>
                      </a:r>
                      <a:endParaRPr lang="en-US" sz="2400" kern="14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 Source Clock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FIRCDIV2_CLK = 48 MHz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Resolution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12bit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Conversion Mode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Continuous conversions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Chanel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PTC1 –ADC0_SE9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5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2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79192AB0-742A-4A26-B6AA-98F0874C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090C29-4BD9-4AB4-92A6-8B9DCCD4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35771-4612-41C5-9948-564C528F2B76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B98D6-A479-4910-859C-E5764384CD05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Logic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DBA9F-3546-4EE9-B95A-78E27A0D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71" y="2045728"/>
            <a:ext cx="8177278" cy="10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6C544E-EF26-4979-97CF-9524BFE2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1" y="1981200"/>
            <a:ext cx="8177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A55C0711-72C8-481B-8357-01592E40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2A5DA4-8F40-4A4C-8BDD-89CC4585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45F30-52AD-47AE-9B92-407E1BC6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8" y="2233368"/>
            <a:ext cx="10539373" cy="2644369"/>
          </a:xfrm>
          <a:prstGeom prst="rect">
            <a:avLst/>
          </a:prstGeom>
        </p:spPr>
      </p:pic>
      <p:pic>
        <p:nvPicPr>
          <p:cNvPr id="10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D60B61C3-B41B-41EF-AF1A-30C6DDC4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76EED-7411-42D6-A55F-2E6ACE95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5492AE-664E-4F9A-BD5C-47CA1ACC5A8B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BA017-4507-4737-884D-73EBF44FC98A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Logic Code</a:t>
            </a:r>
          </a:p>
        </p:txBody>
      </p:sp>
    </p:spTree>
    <p:extLst>
      <p:ext uri="{BB962C8B-B14F-4D97-AF65-F5344CB8AC3E}">
        <p14:creationId xmlns:p14="http://schemas.microsoft.com/office/powerpoint/2010/main" val="293675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AD624C0D-F89E-4472-844E-95BC5427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DCF9F-5160-460F-B2AE-AE5A077B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C56318-000F-4AFD-A15F-DD0D604E76B2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9BF24-264A-49F0-BB29-ECE1F6D193D4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2.3Flow Chart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9AD84-1571-4C02-ACCE-390258F89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8" y="2401700"/>
            <a:ext cx="9867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8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C5E2C724-5DCA-45EF-997E-50631F1A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1199C-A3E4-4C2C-B776-187C2544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25EDC-265B-4D09-AA47-5B3924F3ED56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D4332-DD95-47A8-ACEF-7B7A5AAD05B1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2.3Flow Chart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CA889-6943-49C5-9F6C-00DEDA9D4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4" y="1522508"/>
            <a:ext cx="7318502" cy="51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63E87C01-D164-4F6C-8233-C7A03003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B1015B-5435-4861-9DF5-9DA2C309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77785-30BD-4F93-BD8B-2706964468E6}"/>
              </a:ext>
            </a:extLst>
          </p:cNvPr>
          <p:cNvSpPr txBox="1"/>
          <p:nvPr/>
        </p:nvSpPr>
        <p:spPr>
          <a:xfrm>
            <a:off x="3525651" y="546078"/>
            <a:ext cx="579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REFERENCE DOCUMENT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F9AA9-A6E0-408E-B0D3-56B8F2991289}"/>
              </a:ext>
            </a:extLst>
          </p:cNvPr>
          <p:cNvSpPr txBox="1"/>
          <p:nvPr/>
        </p:nvSpPr>
        <p:spPr>
          <a:xfrm>
            <a:off x="753035" y="1685365"/>
            <a:ext cx="970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https://www.analog.com/media/en/technical-documentation/data-sheets/max7219-max7221.pdf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B768F-BB65-4CCD-AEE5-3CA832AA4365}"/>
              </a:ext>
            </a:extLst>
          </p:cNvPr>
          <p:cNvSpPr txBox="1"/>
          <p:nvPr/>
        </p:nvSpPr>
        <p:spPr>
          <a:xfrm>
            <a:off x="753035" y="2602583"/>
            <a:ext cx="98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https://classroom.google.com/c/NjMzNDUyNzY5MzYz/m/NjM3NTc1NTQ3MjA2/details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4A6C5-4D51-44F4-806A-AFC50C9C632B}"/>
              </a:ext>
            </a:extLst>
          </p:cNvPr>
          <p:cNvSpPr txBox="1"/>
          <p:nvPr/>
        </p:nvSpPr>
        <p:spPr>
          <a:xfrm>
            <a:off x="833718" y="3254188"/>
            <a:ext cx="8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https://www.facebook.com/toan.tranzr3902</a:t>
            </a:r>
          </a:p>
        </p:txBody>
      </p:sp>
    </p:spTree>
    <p:extLst>
      <p:ext uri="{BB962C8B-B14F-4D97-AF65-F5344CB8AC3E}">
        <p14:creationId xmlns:p14="http://schemas.microsoft.com/office/powerpoint/2010/main" val="199718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44479734-9C9F-4798-8DC4-A8F841F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77F-BD15-4D3E-A136-F3878FED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7F981-AE30-4CB7-A25A-97CE5677EDA2}"/>
              </a:ext>
            </a:extLst>
          </p:cNvPr>
          <p:cNvSpPr txBox="1"/>
          <p:nvPr/>
        </p:nvSpPr>
        <p:spPr>
          <a:xfrm>
            <a:off x="3198749" y="546078"/>
            <a:ext cx="579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Q &amp; 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FC823-A0B5-479A-8346-D2A21C22A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5" y="1253964"/>
            <a:ext cx="7503769" cy="54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881AFD67-441B-4DE7-8A9E-4DB0BE56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E0998AA8-30C3-4CCC-B8DE-8DFD27B0B8E6}"/>
              </a:ext>
            </a:extLst>
          </p:cNvPr>
          <p:cNvSpPr txBox="1">
            <a:spLocks/>
          </p:cNvSpPr>
          <p:nvPr/>
        </p:nvSpPr>
        <p:spPr>
          <a:xfrm>
            <a:off x="995566" y="187586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CONTENTS</a:t>
            </a:r>
          </a:p>
        </p:txBody>
      </p:sp>
      <p:sp>
        <p:nvSpPr>
          <p:cNvPr id="14" name="Google Shape;203;p17">
            <a:extLst>
              <a:ext uri="{FF2B5EF4-FFF2-40B4-BE49-F238E27FC236}">
                <a16:creationId xmlns:a16="http://schemas.microsoft.com/office/drawing/2014/main" id="{9242A74F-8471-408D-AC8F-142F0B57263A}"/>
              </a:ext>
            </a:extLst>
          </p:cNvPr>
          <p:cNvSpPr txBox="1">
            <a:spLocks/>
          </p:cNvSpPr>
          <p:nvPr/>
        </p:nvSpPr>
        <p:spPr>
          <a:xfrm>
            <a:off x="995566" y="2503267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 panose="020B0604020202020204" pitchFamily="34" charset="0"/>
              <a:buChar char="»"/>
            </a:pPr>
            <a:r>
              <a:rPr lang="en-US" dirty="0"/>
              <a:t>Overview</a:t>
            </a:r>
          </a:p>
          <a:p>
            <a:pPr marL="457200" indent="-355600">
              <a:spcBef>
                <a:spcPts val="600"/>
              </a:spcBef>
              <a:buSzPts val="2000"/>
              <a:buFont typeface="Arial" panose="020B0604020202020204" pitchFamily="34" charset="0"/>
              <a:buChar char="»"/>
            </a:pPr>
            <a:r>
              <a:rPr lang="en-US" dirty="0"/>
              <a:t>Requirement</a:t>
            </a:r>
          </a:p>
          <a:p>
            <a:pPr marL="457200" indent="-355600">
              <a:spcBef>
                <a:spcPts val="0"/>
              </a:spcBef>
              <a:buSzPts val="2000"/>
              <a:buFont typeface="Arial" panose="020B0604020202020204" pitchFamily="34" charset="0"/>
              <a:buChar char="»"/>
            </a:pPr>
            <a:r>
              <a:rPr lang="en-US" dirty="0"/>
              <a:t>Hardware</a:t>
            </a:r>
          </a:p>
          <a:p>
            <a:pPr marL="457200" indent="-355600">
              <a:spcBef>
                <a:spcPts val="0"/>
              </a:spcBef>
              <a:buSzPts val="2000"/>
              <a:buFont typeface="Arial" panose="020B0604020202020204" pitchFamily="34" charset="0"/>
              <a:buChar char="»"/>
            </a:pPr>
            <a:r>
              <a:rPr lang="en-US" dirty="0"/>
              <a:t>Software</a:t>
            </a:r>
          </a:p>
          <a:p>
            <a:pPr marL="457200" indent="-355600">
              <a:spcBef>
                <a:spcPts val="0"/>
              </a:spcBef>
              <a:buSzPts val="2000"/>
              <a:buFont typeface="Arial" panose="020B0604020202020204" pitchFamily="34" charset="0"/>
              <a:buChar char="»"/>
            </a:pPr>
            <a:r>
              <a:rPr lang="en-US" dirty="0"/>
              <a:t>Reference Documents</a:t>
            </a:r>
          </a:p>
          <a:p>
            <a:pPr marL="457200" indent="-355600">
              <a:spcBef>
                <a:spcPts val="0"/>
              </a:spcBef>
              <a:buSzPts val="2000"/>
              <a:buFont typeface="Arial" panose="020B0604020202020204" pitchFamily="34" charset="0"/>
              <a:buChar char="»"/>
            </a:pPr>
            <a:endParaRPr lang="en-US" dirty="0"/>
          </a:p>
        </p:txBody>
      </p:sp>
      <p:sp>
        <p:nvSpPr>
          <p:cNvPr id="15" name="Google Shape;204;p17">
            <a:extLst>
              <a:ext uri="{FF2B5EF4-FFF2-40B4-BE49-F238E27FC236}">
                <a16:creationId xmlns:a16="http://schemas.microsoft.com/office/drawing/2014/main" id="{D36189D5-D973-4DF0-A17A-04E4F2FA74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0925" y="72614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3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mega.com.vn/media/news/1907_nen-ket-thuc-dep-cho-slide-pp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0" y="82219"/>
            <a:ext cx="1237333" cy="12539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03914" y="3624943"/>
            <a:ext cx="8088086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648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881AFD67-441B-4DE7-8A9E-4DB0BE56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8437" y="379987"/>
            <a:ext cx="443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12" name="Google Shape;202;p17">
            <a:extLst>
              <a:ext uri="{FF2B5EF4-FFF2-40B4-BE49-F238E27FC236}">
                <a16:creationId xmlns:a16="http://schemas.microsoft.com/office/drawing/2014/main" id="{C9D8F0D0-5062-4ECA-A5E2-F68D9947A80F}"/>
              </a:ext>
            </a:extLst>
          </p:cNvPr>
          <p:cNvSpPr txBox="1">
            <a:spLocks/>
          </p:cNvSpPr>
          <p:nvPr/>
        </p:nvSpPr>
        <p:spPr>
          <a:xfrm>
            <a:off x="5492190" y="5006611"/>
            <a:ext cx="5760300" cy="693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4th year student at an unnamed B***** university. Recently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unable to manage his schedule and timelines. It lead to missed deadline and delay working Like a first generation rich kid,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design a desk clock for over 200USD. Let’s help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this clock with following requirements !</a:t>
            </a:r>
          </a:p>
        </p:txBody>
      </p:sp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3F202B5B-0951-458F-9B27-6972DD66BC7C}"/>
              </a:ext>
            </a:extLst>
          </p:cNvPr>
          <p:cNvSpPr txBox="1">
            <a:spLocks/>
          </p:cNvSpPr>
          <p:nvPr/>
        </p:nvSpPr>
        <p:spPr>
          <a:xfrm>
            <a:off x="6096000" y="243106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4B3EE1-2129-45E9-BE2D-9E9CB056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72" y="2153386"/>
            <a:ext cx="3673158" cy="36807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862F27-AD08-4687-917F-3492D1C7D64D}"/>
              </a:ext>
            </a:extLst>
          </p:cNvPr>
          <p:cNvSpPr/>
          <p:nvPr/>
        </p:nvSpPr>
        <p:spPr>
          <a:xfrm>
            <a:off x="5492190" y="2200857"/>
            <a:ext cx="4749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Beginning…!</a:t>
            </a:r>
          </a:p>
        </p:txBody>
      </p:sp>
    </p:spTree>
    <p:extLst>
      <p:ext uri="{BB962C8B-B14F-4D97-AF65-F5344CB8AC3E}">
        <p14:creationId xmlns:p14="http://schemas.microsoft.com/office/powerpoint/2010/main" val="213942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305" y="19840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1 . BASIC REQUIREMENTS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881AFD67-441B-4DE7-8A9E-4DB0BE56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5305" y="546078"/>
            <a:ext cx="5117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AFAD1-7B03-4502-8EEC-700E7ECBE5B6}"/>
              </a:ext>
            </a:extLst>
          </p:cNvPr>
          <p:cNvSpPr/>
          <p:nvPr/>
        </p:nvSpPr>
        <p:spPr>
          <a:xfrm>
            <a:off x="497305" y="2526912"/>
            <a:ext cx="6979260" cy="2855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  Press Button 1 :</a:t>
            </a:r>
          </a:p>
          <a:p>
            <a:pPr marL="457200" lvl="0" indent="-317500">
              <a:lnSpc>
                <a:spcPct val="115000"/>
              </a:lnSpc>
              <a:buClr>
                <a:srgbClr val="607896"/>
              </a:buClr>
              <a:buSzPts val="1400"/>
              <a:buChar char="»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time</a:t>
            </a:r>
          </a:p>
          <a:p>
            <a:pPr marL="457200" lvl="0" indent="-317500">
              <a:lnSpc>
                <a:spcPct val="115000"/>
              </a:lnSpc>
              <a:buClr>
                <a:srgbClr val="607896"/>
              </a:buClr>
              <a:buSzPts val="1400"/>
              <a:buChar char="»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date</a:t>
            </a:r>
          </a:p>
          <a:p>
            <a:pPr marL="139700" lvl="0">
              <a:lnSpc>
                <a:spcPct val="115000"/>
              </a:lnSpc>
              <a:buClr>
                <a:srgbClr val="607896"/>
              </a:buClr>
              <a:buSzPts val="1400"/>
            </a:pPr>
            <a:r>
              <a:rPr lang="en-US" sz="2000" dirty="0"/>
              <a:t>Press Button 2 :</a:t>
            </a:r>
          </a:p>
          <a:p>
            <a:pPr marL="457200" lvl="0" indent="-317500">
              <a:lnSpc>
                <a:spcPct val="115000"/>
              </a:lnSpc>
              <a:buClr>
                <a:srgbClr val="607896"/>
              </a:buClr>
              <a:buSzPts val="1400"/>
              <a:buChar char="»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off display mode </a:t>
            </a:r>
          </a:p>
          <a:p>
            <a:pPr marL="457200" lvl="0" indent="-317500">
              <a:lnSpc>
                <a:spcPct val="115000"/>
              </a:lnSpc>
              <a:buClr>
                <a:srgbClr val="607896"/>
              </a:buClr>
              <a:buSzPts val="1400"/>
              <a:buChar char="»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on display mode</a:t>
            </a:r>
          </a:p>
          <a:p>
            <a:pPr marL="139700" lvl="0">
              <a:lnSpc>
                <a:spcPct val="115000"/>
              </a:lnSpc>
              <a:buClr>
                <a:srgbClr val="607896"/>
              </a:buClr>
              <a:buSzPts val="1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date, time ,display, using UART and SPI serial communication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649E3-350C-424A-ACAD-BB7A73AD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29" y="2255648"/>
            <a:ext cx="4801016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9737F-8FE1-41FF-8F4A-A68C78D3E312}"/>
              </a:ext>
            </a:extLst>
          </p:cNvPr>
          <p:cNvSpPr/>
          <p:nvPr/>
        </p:nvSpPr>
        <p:spPr>
          <a:xfrm>
            <a:off x="497305" y="204790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.EXTRA REQUIREMENTS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031DCDC6-1C34-49D3-A8D3-D707512F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CF7D6-E6C6-4012-A9A9-365444C4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A3116-ED84-4496-96D2-8BC02BCA2345}"/>
              </a:ext>
            </a:extLst>
          </p:cNvPr>
          <p:cNvSpPr txBox="1"/>
          <p:nvPr/>
        </p:nvSpPr>
        <p:spPr>
          <a:xfrm>
            <a:off x="3545305" y="546078"/>
            <a:ext cx="5117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153F5-97B7-441D-9FAB-0BF443092A0A}"/>
              </a:ext>
            </a:extLst>
          </p:cNvPr>
          <p:cNvSpPr/>
          <p:nvPr/>
        </p:nvSpPr>
        <p:spPr>
          <a:xfrm>
            <a:off x="497305" y="2526912"/>
            <a:ext cx="4998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Use ADC Communication in touch electrodes control Intensity 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A9289-7546-4858-942B-1F302966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22" y="2134620"/>
            <a:ext cx="657663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881AFD67-441B-4DE7-8A9E-4DB0BE56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AA1E0-5EAD-4C9B-AE5B-438B0AC0DBFD}"/>
              </a:ext>
            </a:extLst>
          </p:cNvPr>
          <p:cNvSpPr/>
          <p:nvPr/>
        </p:nvSpPr>
        <p:spPr>
          <a:xfrm>
            <a:off x="215152" y="1723056"/>
            <a:ext cx="7420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MCU S32K144EVB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 Support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+ 8-digit seven-segment LED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87549-7852-4956-8AC5-D4C2410D8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33" y="4522849"/>
            <a:ext cx="4801016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4DFF3-BBCB-4583-AEF2-F98BCB6F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505" y="4522849"/>
            <a:ext cx="2123907" cy="11595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3CB17A-77C0-4A58-90DC-EBF14C69B44A}"/>
              </a:ext>
            </a:extLst>
          </p:cNvPr>
          <p:cNvSpPr/>
          <p:nvPr/>
        </p:nvSpPr>
        <p:spPr>
          <a:xfrm>
            <a:off x="2897790" y="5792549"/>
            <a:ext cx="961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USB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TypeC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0E09695B-8EF8-4502-A6C8-A91B25F7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85A3E-E9D7-4F4D-BFFE-914A9F32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0F7AA-8A11-4A02-BA0A-F80693A8D77E}"/>
              </a:ext>
            </a:extLst>
          </p:cNvPr>
          <p:cNvSpPr txBox="1"/>
          <p:nvPr/>
        </p:nvSpPr>
        <p:spPr>
          <a:xfrm>
            <a:off x="4066673" y="626982"/>
            <a:ext cx="49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HARDWARE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0E76B-31BD-474B-A595-13DA9F27E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23" y="1253964"/>
            <a:ext cx="6240437" cy="4869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9828F-B379-4C3C-97B6-4D122D6EA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2062957"/>
            <a:ext cx="4607858" cy="2732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3DBCA-5231-4E06-A632-BD5539AEE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82" y="2392590"/>
            <a:ext cx="2812570" cy="20728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DCDB20-B58C-46C6-A439-F33F35B73058}"/>
              </a:ext>
            </a:extLst>
          </p:cNvPr>
          <p:cNvSpPr txBox="1"/>
          <p:nvPr/>
        </p:nvSpPr>
        <p:spPr>
          <a:xfrm>
            <a:off x="683664" y="4383740"/>
            <a:ext cx="281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Supply for MCU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user data to MCU</a:t>
            </a:r>
          </a:p>
        </p:txBody>
      </p:sp>
    </p:spTree>
    <p:extLst>
      <p:ext uri="{BB962C8B-B14F-4D97-AF65-F5344CB8AC3E}">
        <p14:creationId xmlns:p14="http://schemas.microsoft.com/office/powerpoint/2010/main" val="204702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881AFD67-441B-4DE7-8A9E-4DB0BE56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72CB0-5714-4E73-9FD7-AAC1A106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736AA-023F-435D-95C4-CAB637E7C418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B73E7-7581-48D1-83AA-ECC8E91E6732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US" sz="2400" dirty="0"/>
              <a:t>Initialize LPSPI Master and Slave :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FC717-F639-46D5-9A8D-042EEE1F7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39582"/>
              </p:ext>
            </p:extLst>
          </p:nvPr>
        </p:nvGraphicFramePr>
        <p:xfrm>
          <a:off x="735106" y="2790340"/>
          <a:ext cx="7503913" cy="2887158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Master</a:t>
                      </a: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Clock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1MHz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CPOL-CPHA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0-0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Frame 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16bit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Type of Transfer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MSB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55976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No Stall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Enable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142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Master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4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1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9768D2-40CD-4303-91D9-1C2B24D6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515"/>
              </p:ext>
            </p:extLst>
          </p:nvPr>
        </p:nvGraphicFramePr>
        <p:xfrm>
          <a:off x="663389" y="2882673"/>
          <a:ext cx="7503913" cy="3693228"/>
        </p:xfrm>
        <a:graphic>
          <a:graphicData uri="http://schemas.openxmlformats.org/drawingml/2006/table">
            <a:tbl>
              <a:tblPr/>
              <a:tblGrid>
                <a:gridCol w="3758246">
                  <a:extLst>
                    <a:ext uri="{9D8B030D-6E8A-4147-A177-3AD203B41FA5}">
                      <a16:colId xmlns:a16="http://schemas.microsoft.com/office/drawing/2014/main" val="3047610162"/>
                    </a:ext>
                  </a:extLst>
                </a:gridCol>
                <a:gridCol w="3745667">
                  <a:extLst>
                    <a:ext uri="{9D8B030D-6E8A-4147-A177-3AD203B41FA5}">
                      <a16:colId xmlns:a16="http://schemas.microsoft.com/office/drawing/2014/main" val="3618646363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Slave</a:t>
                      </a:r>
                      <a:endParaRPr lang="en-US" sz="2400" kern="14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7578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Clock 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&lt;= 10MHz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837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Decode-Mode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8 digits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08789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Frame Data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16bit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18421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Type of Transfer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MSB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55976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Intensity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0x00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1425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Scan-limit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Display 8 digit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44664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Display-Test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Normal operation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40910"/>
                  </a:ext>
                </a:extLst>
              </a:tr>
              <a:tr h="31867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Shutdown mode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+mn-cs"/>
                        </a:rPr>
                        <a:t>Normal operation</a:t>
                      </a:r>
                    </a:p>
                  </a:txBody>
                  <a:tcPr marL="36576" marR="36576" marT="36576" marB="3657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06132"/>
                  </a:ext>
                </a:extLst>
              </a:tr>
            </a:tbl>
          </a:graphicData>
        </a:graphic>
      </p:graphicFrame>
      <p:pic>
        <p:nvPicPr>
          <p:cNvPr id="3" name="Picture 2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F5DCF3DA-4CE6-4B67-B6E2-F23327EC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1980" cy="14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87314-9672-46C4-9A15-06A96364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824" y="0"/>
            <a:ext cx="1237333" cy="1253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855DB-6857-4EDD-8226-816BD4A7B343}"/>
              </a:ext>
            </a:extLst>
          </p:cNvPr>
          <p:cNvSpPr txBox="1"/>
          <p:nvPr/>
        </p:nvSpPr>
        <p:spPr>
          <a:xfrm>
            <a:off x="4066674" y="626982"/>
            <a:ext cx="35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44E49-B896-4AC1-BC7B-C5232235680F}"/>
              </a:ext>
            </a:extLst>
          </p:cNvPr>
          <p:cNvSpPr txBox="1"/>
          <p:nvPr/>
        </p:nvSpPr>
        <p:spPr>
          <a:xfrm>
            <a:off x="735106" y="1522508"/>
            <a:ext cx="796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Peripheral initialization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D8221-24C9-46F5-9AA7-8586F4355042}"/>
              </a:ext>
            </a:extLst>
          </p:cNvPr>
          <p:cNvSpPr txBox="1"/>
          <p:nvPr/>
        </p:nvSpPr>
        <p:spPr>
          <a:xfrm>
            <a:off x="735106" y="2233368"/>
            <a:ext cx="58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r>
              <a:rPr lang="en-US" sz="2400" dirty="0"/>
              <a:t>Initialize LPSPI Master and Slave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0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1462</TotalTime>
  <Words>469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Tùng</dc:creator>
  <cp:lastModifiedBy>Tri Tran</cp:lastModifiedBy>
  <cp:revision>77</cp:revision>
  <dcterms:created xsi:type="dcterms:W3CDTF">2021-11-08T10:16:16Z</dcterms:created>
  <dcterms:modified xsi:type="dcterms:W3CDTF">2024-01-13T12:41:37Z</dcterms:modified>
</cp:coreProperties>
</file>