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0"/>
  </p:notesMasterIdLst>
  <p:sldIdLst>
    <p:sldId id="256" r:id="rId2"/>
    <p:sldId id="281" r:id="rId3"/>
    <p:sldId id="258" r:id="rId4"/>
    <p:sldId id="260" r:id="rId5"/>
    <p:sldId id="257" r:id="rId6"/>
    <p:sldId id="261" r:id="rId7"/>
    <p:sldId id="282" r:id="rId8"/>
    <p:sldId id="283" r:id="rId9"/>
    <p:sldId id="284" r:id="rId10"/>
    <p:sldId id="274" r:id="rId11"/>
    <p:sldId id="286" r:id="rId12"/>
    <p:sldId id="287" r:id="rId13"/>
    <p:sldId id="285" r:id="rId14"/>
    <p:sldId id="288" r:id="rId15"/>
    <p:sldId id="289" r:id="rId16"/>
    <p:sldId id="290" r:id="rId17"/>
    <p:sldId id="264" r:id="rId18"/>
    <p:sldId id="277" r:id="rId19"/>
  </p:sldIdLst>
  <p:sldSz cx="12192000" cy="6858000"/>
  <p:notesSz cx="6858000" cy="9144000"/>
  <p:embeddedFontLst>
    <p:embeddedFont>
      <p:font typeface="Abril Fatface" panose="02000503000000020003" pitchFamily="2" charset="0"/>
      <p:regular r:id="rId21"/>
    </p:embeddedFont>
    <p:embeddedFont>
      <p:font typeface="Calibri" panose="020F0502020204030204" pitchFamily="34" charset="0"/>
      <p:regular r:id="rId22"/>
      <p:bold r:id="rId23"/>
      <p:italic r:id="rId24"/>
      <p:boldItalic r:id="rId25"/>
    </p:embeddedFont>
    <p:embeddedFont>
      <p:font typeface="Roboto" panose="02000000000000000000" pitchFamily="2" charset="0"/>
      <p:regular r:id="rId26"/>
      <p:bold r:id="rId27"/>
      <p:italic r:id="rId28"/>
      <p:boldItalic r:id="rId29"/>
    </p:embeddedFont>
    <p:embeddedFont>
      <p:font typeface="Roboto Mono" panose="00000009000000000000" pitchFamily="49"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80" autoAdjust="0"/>
  </p:normalViewPr>
  <p:slideViewPr>
    <p:cSldViewPr snapToGrid="0">
      <p:cViewPr>
        <p:scale>
          <a:sx n="75" d="100"/>
          <a:sy n="75" d="100"/>
        </p:scale>
        <p:origin x="946"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a073618e6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0" name="Google Shape;150;p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1" name="Google Shape;151;p7"/>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
        <p:nvSpPr>
          <p:cNvPr id="152" name="Google Shape;152;p7"/>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177"/>
        <p:cNvGrpSpPr/>
        <p:nvPr/>
      </p:nvGrpSpPr>
      <p:grpSpPr>
        <a:xfrm>
          <a:off x="0" y="0"/>
          <a:ext cx="0" cy="0"/>
          <a:chOff x="0" y="0"/>
          <a:chExt cx="0" cy="0"/>
        </a:xfrm>
      </p:grpSpPr>
      <p:sp>
        <p:nvSpPr>
          <p:cNvPr id="178" name="Google Shape;178;p10"/>
          <p:cNvSpPr/>
          <p:nvPr/>
        </p:nvSpPr>
        <p:spPr>
          <a:xfrm>
            <a:off x="629700" y="604225"/>
            <a:ext cx="10932600" cy="5351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9" name="Google Shape;179;p10"/>
          <p:cNvGrpSpPr/>
          <p:nvPr/>
        </p:nvGrpSpPr>
        <p:grpSpPr>
          <a:xfrm>
            <a:off x="819246" y="714334"/>
            <a:ext cx="635280" cy="147600"/>
            <a:chOff x="2147366" y="4139382"/>
            <a:chExt cx="635280" cy="147600"/>
          </a:xfrm>
        </p:grpSpPr>
        <p:sp>
          <p:nvSpPr>
            <p:cNvPr id="180" name="Google Shape;180;p1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1" name="Google Shape;181;p1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2" name="Google Shape;182;p1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83" name="Google Shape;183;p10"/>
          <p:cNvSpPr txBox="1">
            <a:spLocks noGrp="1"/>
          </p:cNvSpPr>
          <p:nvPr>
            <p:ph type="title"/>
          </p:nvPr>
        </p:nvSpPr>
        <p:spPr>
          <a:xfrm>
            <a:off x="781800" y="919825"/>
            <a:ext cx="10628400" cy="4720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1" name="Shape 293"/>
        <p:cNvGrpSpPr/>
        <p:nvPr/>
      </p:nvGrpSpPr>
      <p:grpSpPr>
        <a:xfrm>
          <a:off x="0" y="0"/>
          <a:ext cx="0" cy="0"/>
          <a:chOff x="0" y="0"/>
          <a:chExt cx="0" cy="0"/>
        </a:xfrm>
      </p:grpSpPr>
      <p:sp>
        <p:nvSpPr>
          <p:cNvPr id="294" name="Google Shape;294;p17"/>
          <p:cNvSpPr/>
          <p:nvPr/>
        </p:nvSpPr>
        <p:spPr>
          <a:xfrm>
            <a:off x="9755550" y="2017625"/>
            <a:ext cx="22119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95" name="Google Shape;295;p17"/>
          <p:cNvGrpSpPr/>
          <p:nvPr/>
        </p:nvGrpSpPr>
        <p:grpSpPr>
          <a:xfrm>
            <a:off x="9896946" y="2147659"/>
            <a:ext cx="635280" cy="147600"/>
            <a:chOff x="2147366" y="4139382"/>
            <a:chExt cx="635280" cy="147600"/>
          </a:xfrm>
        </p:grpSpPr>
        <p:sp>
          <p:nvSpPr>
            <p:cNvPr id="296" name="Google Shape;296;p1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7" name="Google Shape;297;p1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8" name="Google Shape;298;p1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9" name="Google Shape;299;p17"/>
          <p:cNvGrpSpPr/>
          <p:nvPr/>
        </p:nvGrpSpPr>
        <p:grpSpPr>
          <a:xfrm>
            <a:off x="7372797" y="2017625"/>
            <a:ext cx="2211900" cy="3594900"/>
            <a:chOff x="7395788" y="2017625"/>
            <a:chExt cx="2211900" cy="3594900"/>
          </a:xfrm>
        </p:grpSpPr>
        <p:sp>
          <p:nvSpPr>
            <p:cNvPr id="300" name="Google Shape;300;p17"/>
            <p:cNvSpPr/>
            <p:nvPr/>
          </p:nvSpPr>
          <p:spPr>
            <a:xfrm>
              <a:off x="7395788" y="2017625"/>
              <a:ext cx="22119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1" name="Google Shape;301;p17"/>
            <p:cNvSpPr/>
            <p:nvPr/>
          </p:nvSpPr>
          <p:spPr>
            <a:xfrm>
              <a:off x="7395788" y="2017625"/>
              <a:ext cx="22119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sp>
        <p:nvSpPr>
          <p:cNvPr id="302" name="Google Shape;302;p17"/>
          <p:cNvSpPr/>
          <p:nvPr/>
        </p:nvSpPr>
        <p:spPr>
          <a:xfrm>
            <a:off x="4990044" y="2017625"/>
            <a:ext cx="22119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03" name="Google Shape;303;p17"/>
          <p:cNvGrpSpPr/>
          <p:nvPr/>
        </p:nvGrpSpPr>
        <p:grpSpPr>
          <a:xfrm>
            <a:off x="7496046" y="2131234"/>
            <a:ext cx="635280" cy="147600"/>
            <a:chOff x="2147366" y="4139382"/>
            <a:chExt cx="635280" cy="147600"/>
          </a:xfrm>
        </p:grpSpPr>
        <p:sp>
          <p:nvSpPr>
            <p:cNvPr id="304" name="Google Shape;304;p1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5" name="Google Shape;305;p1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6" name="Google Shape;306;p1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07" name="Google Shape;307;p17"/>
          <p:cNvGrpSpPr/>
          <p:nvPr/>
        </p:nvGrpSpPr>
        <p:grpSpPr>
          <a:xfrm>
            <a:off x="5131446" y="2147659"/>
            <a:ext cx="635280" cy="147600"/>
            <a:chOff x="2147366" y="4139382"/>
            <a:chExt cx="635280" cy="147600"/>
          </a:xfrm>
        </p:grpSpPr>
        <p:sp>
          <p:nvSpPr>
            <p:cNvPr id="308" name="Google Shape;308;p1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 name="Google Shape;309;p1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0" name="Google Shape;310;p1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11" name="Google Shape;311;p17"/>
          <p:cNvGrpSpPr/>
          <p:nvPr/>
        </p:nvGrpSpPr>
        <p:grpSpPr>
          <a:xfrm>
            <a:off x="2607291" y="2017625"/>
            <a:ext cx="2211900" cy="3594900"/>
            <a:chOff x="2630275" y="2017625"/>
            <a:chExt cx="2211900" cy="3594900"/>
          </a:xfrm>
        </p:grpSpPr>
        <p:sp>
          <p:nvSpPr>
            <p:cNvPr id="312" name="Google Shape;312;p17"/>
            <p:cNvSpPr/>
            <p:nvPr/>
          </p:nvSpPr>
          <p:spPr>
            <a:xfrm>
              <a:off x="2630275" y="2017625"/>
              <a:ext cx="22119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3" name="Google Shape;313;p17"/>
            <p:cNvSpPr/>
            <p:nvPr/>
          </p:nvSpPr>
          <p:spPr>
            <a:xfrm>
              <a:off x="2630275" y="2017625"/>
              <a:ext cx="22119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sp>
        <p:nvSpPr>
          <p:cNvPr id="314" name="Google Shape;314;p17"/>
          <p:cNvSpPr/>
          <p:nvPr/>
        </p:nvSpPr>
        <p:spPr>
          <a:xfrm>
            <a:off x="224538" y="2017625"/>
            <a:ext cx="22119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15" name="Google Shape;315;p17"/>
          <p:cNvGrpSpPr/>
          <p:nvPr/>
        </p:nvGrpSpPr>
        <p:grpSpPr>
          <a:xfrm>
            <a:off x="2730533" y="2131234"/>
            <a:ext cx="635280" cy="147600"/>
            <a:chOff x="2147366" y="4139382"/>
            <a:chExt cx="635280" cy="147600"/>
          </a:xfrm>
        </p:grpSpPr>
        <p:sp>
          <p:nvSpPr>
            <p:cNvPr id="316" name="Google Shape;316;p1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7" name="Google Shape;317;p1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8" name="Google Shape;318;p1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19" name="Google Shape;319;p17"/>
          <p:cNvGrpSpPr/>
          <p:nvPr/>
        </p:nvGrpSpPr>
        <p:grpSpPr>
          <a:xfrm>
            <a:off x="365933" y="2147659"/>
            <a:ext cx="635280" cy="147600"/>
            <a:chOff x="2147366" y="4139382"/>
            <a:chExt cx="635280" cy="147600"/>
          </a:xfrm>
        </p:grpSpPr>
        <p:sp>
          <p:nvSpPr>
            <p:cNvPr id="320" name="Google Shape;320;p1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1" name="Google Shape;321;p1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2" name="Google Shape;322;p1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23" name="Google Shape;323;p17"/>
          <p:cNvSpPr txBox="1">
            <a:spLocks noGrp="1"/>
          </p:cNvSpPr>
          <p:nvPr>
            <p:ph type="subTitle" idx="1"/>
          </p:nvPr>
        </p:nvSpPr>
        <p:spPr>
          <a:xfrm>
            <a:off x="316463" y="2566175"/>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solidFill>
                  <a:schemeClr val="accent1"/>
                </a:solidFill>
              </a:defRPr>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324" name="Google Shape;324;p17"/>
          <p:cNvSpPr txBox="1">
            <a:spLocks noGrp="1"/>
          </p:cNvSpPr>
          <p:nvPr>
            <p:ph type="subTitle" idx="2"/>
          </p:nvPr>
        </p:nvSpPr>
        <p:spPr>
          <a:xfrm>
            <a:off x="2706814" y="2566175"/>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solidFill>
                  <a:schemeClr val="accent2"/>
                </a:solidFill>
              </a:defRPr>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325" name="Google Shape;325;p17"/>
          <p:cNvSpPr txBox="1">
            <a:spLocks noGrp="1"/>
          </p:cNvSpPr>
          <p:nvPr>
            <p:ph type="subTitle" idx="3"/>
          </p:nvPr>
        </p:nvSpPr>
        <p:spPr>
          <a:xfrm>
            <a:off x="5097166" y="2566175"/>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solidFill>
                  <a:schemeClr val="accent3"/>
                </a:solidFill>
              </a:defRPr>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326" name="Google Shape;326;p17"/>
          <p:cNvSpPr txBox="1">
            <a:spLocks noGrp="1"/>
          </p:cNvSpPr>
          <p:nvPr>
            <p:ph type="subTitle" idx="4"/>
          </p:nvPr>
        </p:nvSpPr>
        <p:spPr>
          <a:xfrm>
            <a:off x="7487518" y="2566175"/>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solidFill>
                  <a:schemeClr val="accent2"/>
                </a:solidFill>
              </a:defRPr>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327" name="Google Shape;327;p17"/>
          <p:cNvSpPr txBox="1">
            <a:spLocks noGrp="1"/>
          </p:cNvSpPr>
          <p:nvPr>
            <p:ph type="subTitle" idx="5"/>
          </p:nvPr>
        </p:nvSpPr>
        <p:spPr>
          <a:xfrm>
            <a:off x="9877869" y="2569713"/>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solidFill>
                  <a:schemeClr val="accent1"/>
                </a:solidFill>
              </a:defRPr>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328" name="Google Shape;328;p17"/>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29" name="Google Shape;329;p17"/>
          <p:cNvSpPr txBox="1">
            <a:spLocks noGrp="1"/>
          </p:cNvSpPr>
          <p:nvPr>
            <p:ph type="body" idx="6"/>
          </p:nvPr>
        </p:nvSpPr>
        <p:spPr>
          <a:xfrm>
            <a:off x="316463" y="3184000"/>
            <a:ext cx="1997700" cy="23301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30" name="Google Shape;330;p17"/>
          <p:cNvSpPr txBox="1">
            <a:spLocks noGrp="1"/>
          </p:cNvSpPr>
          <p:nvPr>
            <p:ph type="body" idx="7"/>
          </p:nvPr>
        </p:nvSpPr>
        <p:spPr>
          <a:xfrm>
            <a:off x="2706813" y="3184000"/>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331" name="Google Shape;331;p17"/>
          <p:cNvSpPr txBox="1">
            <a:spLocks noGrp="1"/>
          </p:cNvSpPr>
          <p:nvPr>
            <p:ph type="body" idx="8"/>
          </p:nvPr>
        </p:nvSpPr>
        <p:spPr>
          <a:xfrm>
            <a:off x="5097163" y="3184000"/>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332" name="Google Shape;332;p17"/>
          <p:cNvSpPr txBox="1">
            <a:spLocks noGrp="1"/>
          </p:cNvSpPr>
          <p:nvPr>
            <p:ph type="body" idx="9"/>
          </p:nvPr>
        </p:nvSpPr>
        <p:spPr>
          <a:xfrm>
            <a:off x="7487513" y="3184000"/>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333" name="Google Shape;333;p17"/>
          <p:cNvSpPr txBox="1">
            <a:spLocks noGrp="1"/>
          </p:cNvSpPr>
          <p:nvPr>
            <p:ph type="body" idx="13"/>
          </p:nvPr>
        </p:nvSpPr>
        <p:spPr>
          <a:xfrm>
            <a:off x="9877863" y="3187538"/>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350"/>
        <p:cNvGrpSpPr/>
        <p:nvPr/>
      </p:nvGrpSpPr>
      <p:grpSpPr>
        <a:xfrm>
          <a:off x="0" y="0"/>
          <a:ext cx="0" cy="0"/>
          <a:chOff x="0" y="0"/>
          <a:chExt cx="0" cy="0"/>
        </a:xfrm>
      </p:grpSpPr>
      <p:sp>
        <p:nvSpPr>
          <p:cNvPr id="351" name="Google Shape;351;p20"/>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52" name="Google Shape;352;p20"/>
          <p:cNvGrpSpPr/>
          <p:nvPr/>
        </p:nvGrpSpPr>
        <p:grpSpPr>
          <a:xfrm>
            <a:off x="1272396" y="1199859"/>
            <a:ext cx="635280" cy="147600"/>
            <a:chOff x="2147366" y="4139382"/>
            <a:chExt cx="635280" cy="147600"/>
          </a:xfrm>
        </p:grpSpPr>
        <p:sp>
          <p:nvSpPr>
            <p:cNvPr id="353" name="Google Shape;353;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4" name="Google Shape;354;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5" name="Google Shape;355;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56" name="Google Shape;356;p20"/>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7" name="Google Shape;357;p20"/>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58" name="Google Shape;358;p20"/>
          <p:cNvGrpSpPr/>
          <p:nvPr/>
        </p:nvGrpSpPr>
        <p:grpSpPr>
          <a:xfrm>
            <a:off x="7242946" y="2331434"/>
            <a:ext cx="635280" cy="147600"/>
            <a:chOff x="2147366" y="4139382"/>
            <a:chExt cx="635280" cy="147600"/>
          </a:xfrm>
        </p:grpSpPr>
        <p:sp>
          <p:nvSpPr>
            <p:cNvPr id="359" name="Google Shape;359;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0" name="Google Shape;360;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1" name="Google Shape;361;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62" name="Google Shape;362;p20"/>
          <p:cNvSpPr txBox="1">
            <a:spLocks noGrp="1"/>
          </p:cNvSpPr>
          <p:nvPr>
            <p:ph type="subTitle" idx="1"/>
          </p:nvPr>
        </p:nvSpPr>
        <p:spPr>
          <a:xfrm>
            <a:off x="1499300" y="4082675"/>
            <a:ext cx="58734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63" name="Google Shape;363;p20"/>
          <p:cNvSpPr txBox="1">
            <a:spLocks noGrp="1"/>
          </p:cNvSpPr>
          <p:nvPr>
            <p:ph type="title"/>
          </p:nvPr>
        </p:nvSpPr>
        <p:spPr>
          <a:xfrm>
            <a:off x="1499300" y="1557075"/>
            <a:ext cx="5873400" cy="2446200"/>
          </a:xfrm>
          <a:prstGeom prst="rect">
            <a:avLst/>
          </a:prstGeom>
        </p:spPr>
        <p:txBody>
          <a:bodyPr spcFirstLastPara="1" wrap="square" lIns="121900" tIns="121900" rIns="121900" bIns="121900" anchor="b" anchorCtr="0">
            <a:noAutofit/>
          </a:bodyPr>
          <a:lstStyle>
            <a:lvl1pPr marL="0" marR="0" lvl="0" indent="0" algn="l" rtl="0">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364" name="Google Shape;364;p20"/>
          <p:cNvSpPr txBox="1">
            <a:spLocks noGrp="1"/>
          </p:cNvSpPr>
          <p:nvPr>
            <p:ph type="body" idx="2"/>
          </p:nvPr>
        </p:nvSpPr>
        <p:spPr>
          <a:xfrm>
            <a:off x="7372700" y="3014400"/>
            <a:ext cx="3167700" cy="1068300"/>
          </a:xfrm>
          <a:prstGeom prst="rect">
            <a:avLst/>
          </a:prstGeom>
        </p:spPr>
        <p:txBody>
          <a:bodyPr spcFirstLastPara="1" wrap="square" lIns="121900" tIns="121900" rIns="121900" bIns="121900" anchor="ctr" anchorCtr="0">
            <a:noAutofit/>
          </a:bodyPr>
          <a:lstStyle>
            <a:lvl1pPr marL="457200" lvl="0" indent="-342900">
              <a:lnSpc>
                <a:spcPct val="100000"/>
              </a:lnSpc>
              <a:spcBef>
                <a:spcPts val="0"/>
              </a:spcBef>
              <a:spcAft>
                <a:spcPts val="0"/>
              </a:spcAft>
              <a:buSzPts val="1800"/>
              <a:buChar char="●"/>
              <a:defRPr/>
            </a:lvl1pPr>
            <a:lvl2pPr marL="914400" lvl="1" indent="-342900">
              <a:lnSpc>
                <a:spcPct val="100000"/>
              </a:lnSpc>
              <a:spcBef>
                <a:spcPts val="0"/>
              </a:spcBef>
              <a:spcAft>
                <a:spcPts val="0"/>
              </a:spcAft>
              <a:buSzPts val="1800"/>
              <a:buChar char="○"/>
              <a:defRPr/>
            </a:lvl2pPr>
            <a:lvl3pPr marL="1371600" lvl="2" indent="-342900">
              <a:lnSpc>
                <a:spcPct val="100000"/>
              </a:lnSpc>
              <a:spcBef>
                <a:spcPts val="0"/>
              </a:spcBef>
              <a:spcAft>
                <a:spcPts val="0"/>
              </a:spcAft>
              <a:buSzPts val="1800"/>
              <a:buChar char="■"/>
              <a:defRPr/>
            </a:lvl3pPr>
            <a:lvl4pPr marL="1828800" lvl="3" indent="-342900">
              <a:lnSpc>
                <a:spcPct val="100000"/>
              </a:lnSpc>
              <a:spcBef>
                <a:spcPts val="0"/>
              </a:spcBef>
              <a:spcAft>
                <a:spcPts val="0"/>
              </a:spcAft>
              <a:buSzPts val="1800"/>
              <a:buChar char="●"/>
              <a:defRPr/>
            </a:lvl4pPr>
            <a:lvl5pPr marL="2286000" lvl="4" indent="-342900">
              <a:lnSpc>
                <a:spcPct val="100000"/>
              </a:lnSpc>
              <a:spcBef>
                <a:spcPts val="0"/>
              </a:spcBef>
              <a:spcAft>
                <a:spcPts val="0"/>
              </a:spcAft>
              <a:buSzPts val="1800"/>
              <a:buChar char="○"/>
              <a:defRPr/>
            </a:lvl5pPr>
            <a:lvl6pPr marL="2743200" lvl="5" indent="-342900">
              <a:lnSpc>
                <a:spcPct val="100000"/>
              </a:lnSpc>
              <a:spcBef>
                <a:spcPts val="0"/>
              </a:spcBef>
              <a:spcAft>
                <a:spcPts val="0"/>
              </a:spcAft>
              <a:buSzPts val="1800"/>
              <a:buChar char="■"/>
              <a:defRPr/>
            </a:lvl6pPr>
            <a:lvl7pPr marL="3200400" lvl="6" indent="-342900">
              <a:lnSpc>
                <a:spcPct val="100000"/>
              </a:lnSpc>
              <a:spcBef>
                <a:spcPts val="0"/>
              </a:spcBef>
              <a:spcAft>
                <a:spcPts val="0"/>
              </a:spcAft>
              <a:buSzPts val="1800"/>
              <a:buChar char="●"/>
              <a:defRPr/>
            </a:lvl7pPr>
            <a:lvl8pPr marL="3657600" lvl="7" indent="-342900">
              <a:lnSpc>
                <a:spcPct val="100000"/>
              </a:lnSpc>
              <a:spcBef>
                <a:spcPts val="0"/>
              </a:spcBef>
              <a:spcAft>
                <a:spcPts val="0"/>
              </a:spcAft>
              <a:buSzPts val="1800"/>
              <a:buChar char="○"/>
              <a:defRPr/>
            </a:lvl8pPr>
            <a:lvl9pPr marL="4114800" lvl="8" indent="-342900">
              <a:lnSpc>
                <a:spcPct val="100000"/>
              </a:lnSpc>
              <a:spcBef>
                <a:spcPts val="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6" r:id="rId7"/>
    <p:sldLayoutId id="2147483663" r:id="rId8"/>
    <p:sldLayoutId id="214748366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23475" y="1607299"/>
            <a:ext cx="6796800" cy="2902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6000"/>
              <a:t>Website</a:t>
            </a:r>
            <a:br>
              <a:rPr lang="vi-VN" sz="5000"/>
            </a:br>
            <a:r>
              <a:rPr lang="vi-VN">
                <a:solidFill>
                  <a:schemeClr val="accent1"/>
                </a:solidFill>
              </a:rPr>
              <a:t>Cung cấp dịch vụ hoa tươi</a:t>
            </a:r>
            <a:endParaRPr sz="5000"/>
          </a:p>
        </p:txBody>
      </p:sp>
      <p:sp>
        <p:nvSpPr>
          <p:cNvPr id="381" name="Google Shape;381;p2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1"/>
                </a:solidFill>
              </a:rPr>
              <a:t>&lt;p&gt;</a:t>
            </a:r>
            <a:r>
              <a:rPr lang="en"/>
              <a:t> </a:t>
            </a:r>
            <a:r>
              <a:rPr lang="vi-VN"/>
              <a:t>Nhóm </a:t>
            </a:r>
            <a:r>
              <a:rPr lang="vi-VN">
                <a:solidFill>
                  <a:schemeClr val="bg1">
                    <a:lumMod val="50000"/>
                    <a:lumOff val="50000"/>
                  </a:schemeClr>
                </a:solidFill>
              </a:rPr>
              <a:t>06</a:t>
            </a:r>
            <a:r>
              <a:rPr lang="vi-VN"/>
              <a:t> – GVHD: Nguyễn Hải Yến</a:t>
            </a:r>
            <a:r>
              <a:rPr lang="en">
                <a:solidFill>
                  <a:schemeClr val="accent1"/>
                </a:solidFill>
              </a:rPr>
              <a:t>&lt;/p&gt;</a:t>
            </a:r>
            <a:endParaRPr>
              <a:solidFill>
                <a:schemeClr val="accent1"/>
              </a:solidFill>
            </a:endParaRPr>
          </a:p>
        </p:txBody>
      </p:sp>
      <p:pic>
        <p:nvPicPr>
          <p:cNvPr id="3" name="Picture 2">
            <a:extLst>
              <a:ext uri="{FF2B5EF4-FFF2-40B4-BE49-F238E27FC236}">
                <a16:creationId xmlns:a16="http://schemas.microsoft.com/office/drawing/2014/main" id="{226062D6-9AF9-C1D3-DC9B-FC84E1F4D4DB}"/>
              </a:ext>
            </a:extLst>
          </p:cNvPr>
          <p:cNvPicPr>
            <a:picLocks noChangeAspect="1"/>
          </p:cNvPicPr>
          <p:nvPr/>
        </p:nvPicPr>
        <p:blipFill>
          <a:blip r:embed="rId3"/>
          <a:stretch>
            <a:fillRect/>
          </a:stretch>
        </p:blipFill>
        <p:spPr>
          <a:xfrm>
            <a:off x="9164890" y="50229"/>
            <a:ext cx="3008470" cy="30084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40"/>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CÁC KỸ THUẬT </a:t>
            </a:r>
            <a:r>
              <a:rPr lang="en" sz="6000">
                <a:solidFill>
                  <a:schemeClr val="accent3"/>
                </a:solidFill>
              </a:rPr>
              <a:t>&lt;MỚI/&gt;</a:t>
            </a:r>
            <a:endParaRPr sz="6000">
              <a:solidFill>
                <a:schemeClr val="accent3"/>
              </a:solidFill>
            </a:endParaRPr>
          </a:p>
        </p:txBody>
      </p:sp>
      <p:sp>
        <p:nvSpPr>
          <p:cNvPr id="792" name="Google Shape;792;p40"/>
          <p:cNvSpPr txBox="1">
            <a:spLocks noGrp="1"/>
          </p:cNvSpPr>
          <p:nvPr>
            <p:ph type="subTitle" idx="1"/>
          </p:nvPr>
        </p:nvSpPr>
        <p:spPr>
          <a:xfrm>
            <a:off x="316463" y="2566175"/>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US"/>
              <a:t>404 page</a:t>
            </a:r>
            <a:endParaRPr/>
          </a:p>
        </p:txBody>
      </p:sp>
      <p:sp>
        <p:nvSpPr>
          <p:cNvPr id="793" name="Google Shape;793;p40"/>
          <p:cNvSpPr txBox="1">
            <a:spLocks noGrp="1"/>
          </p:cNvSpPr>
          <p:nvPr>
            <p:ph type="body" idx="7"/>
          </p:nvPr>
        </p:nvSpPr>
        <p:spPr>
          <a:xfrm>
            <a:off x="2706813" y="3184000"/>
            <a:ext cx="1997700" cy="2330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a:t>Gửi thông tin order qua Mail cho khách hàng và admin</a:t>
            </a:r>
            <a:endParaRPr/>
          </a:p>
        </p:txBody>
      </p:sp>
      <p:sp>
        <p:nvSpPr>
          <p:cNvPr id="794" name="Google Shape;794;p40"/>
          <p:cNvSpPr txBox="1">
            <a:spLocks noGrp="1"/>
          </p:cNvSpPr>
          <p:nvPr>
            <p:ph type="subTitle" idx="2"/>
          </p:nvPr>
        </p:nvSpPr>
        <p:spPr>
          <a:xfrm>
            <a:off x="2706814" y="2566175"/>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US"/>
              <a:t>Gửi Mail</a:t>
            </a:r>
            <a:endParaRPr/>
          </a:p>
        </p:txBody>
      </p:sp>
      <p:sp>
        <p:nvSpPr>
          <p:cNvPr id="795" name="Google Shape;795;p40"/>
          <p:cNvSpPr txBox="1">
            <a:spLocks noGrp="1"/>
          </p:cNvSpPr>
          <p:nvPr>
            <p:ph type="body" idx="8"/>
          </p:nvPr>
        </p:nvSpPr>
        <p:spPr>
          <a:xfrm>
            <a:off x="5097163" y="3184000"/>
            <a:ext cx="1997700" cy="2330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Có thể upload hình ảnh sản phẩm vào trong folder.</a:t>
            </a:r>
            <a:endParaRPr/>
          </a:p>
        </p:txBody>
      </p:sp>
      <p:sp>
        <p:nvSpPr>
          <p:cNvPr id="796" name="Google Shape;796;p40"/>
          <p:cNvSpPr txBox="1">
            <a:spLocks noGrp="1"/>
          </p:cNvSpPr>
          <p:nvPr>
            <p:ph type="subTitle" idx="3"/>
          </p:nvPr>
        </p:nvSpPr>
        <p:spPr>
          <a:xfrm>
            <a:off x="5097166" y="2566175"/>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US"/>
              <a:t>Upload Img</a:t>
            </a:r>
            <a:endParaRPr/>
          </a:p>
        </p:txBody>
      </p:sp>
      <p:sp>
        <p:nvSpPr>
          <p:cNvPr id="797" name="Google Shape;797;p40"/>
          <p:cNvSpPr txBox="1">
            <a:spLocks noGrp="1"/>
          </p:cNvSpPr>
          <p:nvPr>
            <p:ph type="body" idx="9"/>
          </p:nvPr>
        </p:nvSpPr>
        <p:spPr>
          <a:xfrm>
            <a:off x="7487513" y="3184000"/>
            <a:ext cx="1997700" cy="2330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a:t>Sử dụng AJAX để gọi API tránh reload trang và tăng trải nghiệm người dùng</a:t>
            </a:r>
            <a:endParaRPr/>
          </a:p>
        </p:txBody>
      </p:sp>
      <p:sp>
        <p:nvSpPr>
          <p:cNvPr id="798" name="Google Shape;798;p40"/>
          <p:cNvSpPr txBox="1">
            <a:spLocks noGrp="1"/>
          </p:cNvSpPr>
          <p:nvPr>
            <p:ph type="subTitle" idx="4"/>
          </p:nvPr>
        </p:nvSpPr>
        <p:spPr>
          <a:xfrm>
            <a:off x="7487518" y="2566175"/>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US"/>
              <a:t>API + AJAX</a:t>
            </a:r>
            <a:endParaRPr/>
          </a:p>
        </p:txBody>
      </p:sp>
      <p:sp>
        <p:nvSpPr>
          <p:cNvPr id="799" name="Google Shape;799;p40"/>
          <p:cNvSpPr txBox="1">
            <a:spLocks noGrp="1"/>
          </p:cNvSpPr>
          <p:nvPr>
            <p:ph type="subTitle" idx="5"/>
          </p:nvPr>
        </p:nvSpPr>
        <p:spPr>
          <a:xfrm>
            <a:off x="9877869" y="2569713"/>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Phân trang</a:t>
            </a:r>
            <a:endParaRPr/>
          </a:p>
        </p:txBody>
      </p:sp>
      <p:sp>
        <p:nvSpPr>
          <p:cNvPr id="800" name="Google Shape;800;p40"/>
          <p:cNvSpPr txBox="1">
            <a:spLocks noGrp="1"/>
          </p:cNvSpPr>
          <p:nvPr>
            <p:ph type="body" idx="6"/>
          </p:nvPr>
        </p:nvSpPr>
        <p:spPr>
          <a:xfrm>
            <a:off x="316463" y="3184000"/>
            <a:ext cx="1997700" cy="2330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a:t>Khi truy cập url của website không hợp lệ sẽ hiển thị trang 404 </a:t>
            </a:r>
            <a:endParaRPr/>
          </a:p>
        </p:txBody>
      </p:sp>
      <p:sp>
        <p:nvSpPr>
          <p:cNvPr id="801" name="Google Shape;801;p40"/>
          <p:cNvSpPr txBox="1">
            <a:spLocks noGrp="1"/>
          </p:cNvSpPr>
          <p:nvPr>
            <p:ph type="body" idx="13"/>
          </p:nvPr>
        </p:nvSpPr>
        <p:spPr>
          <a:xfrm>
            <a:off x="9877863" y="3187538"/>
            <a:ext cx="1997700" cy="2330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a:t>Sử dụng 2 method Skip và Take của List.</a:t>
            </a:r>
          </a:p>
          <a:p>
            <a:pPr marL="0" lvl="0" indent="0" algn="l" rtl="0">
              <a:spcBef>
                <a:spcPts val="0"/>
              </a:spcBef>
              <a:spcAft>
                <a:spcPts val="2100"/>
              </a:spcAft>
              <a:buNone/>
            </a:pPr>
            <a:r>
              <a:rPr lang="en-US"/>
              <a:t>Tính toán số trang, số sản phẩm hiển thị</a:t>
            </a:r>
          </a:p>
        </p:txBody>
      </p:sp>
    </p:spTree>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EF8906-F715-C48B-DF3F-6EC8B3218E4E}"/>
              </a:ext>
            </a:extLst>
          </p:cNvPr>
          <p:cNvPicPr>
            <a:picLocks noChangeAspect="1"/>
          </p:cNvPicPr>
          <p:nvPr/>
        </p:nvPicPr>
        <p:blipFill>
          <a:blip r:embed="rId2"/>
          <a:stretch>
            <a:fillRect/>
          </a:stretch>
        </p:blipFill>
        <p:spPr>
          <a:xfrm>
            <a:off x="286378" y="261685"/>
            <a:ext cx="11619244" cy="6334629"/>
          </a:xfrm>
          <a:prstGeom prst="roundRect">
            <a:avLst>
              <a:gd name="adj" fmla="val 2391"/>
            </a:avLst>
          </a:prstGeom>
        </p:spPr>
      </p:pic>
    </p:spTree>
    <p:extLst>
      <p:ext uri="{BB962C8B-B14F-4D97-AF65-F5344CB8AC3E}">
        <p14:creationId xmlns:p14="http://schemas.microsoft.com/office/powerpoint/2010/main" val="279634393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E1032A03-2FC5-5AED-AAE8-93E401C3DAEE}"/>
              </a:ext>
            </a:extLst>
          </p:cNvPr>
          <p:cNvPicPr>
            <a:picLocks noChangeAspect="1"/>
          </p:cNvPicPr>
          <p:nvPr/>
        </p:nvPicPr>
        <p:blipFill>
          <a:blip r:embed="rId2"/>
          <a:stretch>
            <a:fillRect/>
          </a:stretch>
        </p:blipFill>
        <p:spPr>
          <a:xfrm>
            <a:off x="5789571" y="636640"/>
            <a:ext cx="6067484" cy="3538470"/>
          </a:xfrm>
          <a:prstGeom prst="roundRect">
            <a:avLst>
              <a:gd name="adj" fmla="val 3071"/>
            </a:avLst>
          </a:prstGeom>
        </p:spPr>
      </p:pic>
      <p:pic>
        <p:nvPicPr>
          <p:cNvPr id="25" name="Picture 24">
            <a:extLst>
              <a:ext uri="{FF2B5EF4-FFF2-40B4-BE49-F238E27FC236}">
                <a16:creationId xmlns:a16="http://schemas.microsoft.com/office/drawing/2014/main" id="{49DACF1E-CC8B-956F-F05A-6BF75FDE1B7F}"/>
              </a:ext>
            </a:extLst>
          </p:cNvPr>
          <p:cNvPicPr>
            <a:picLocks noChangeAspect="1"/>
          </p:cNvPicPr>
          <p:nvPr/>
        </p:nvPicPr>
        <p:blipFill>
          <a:blip r:embed="rId3"/>
          <a:stretch>
            <a:fillRect/>
          </a:stretch>
        </p:blipFill>
        <p:spPr>
          <a:xfrm>
            <a:off x="334945" y="3429000"/>
            <a:ext cx="8376258" cy="2720537"/>
          </a:xfrm>
          <a:prstGeom prst="roundRect">
            <a:avLst>
              <a:gd name="adj" fmla="val 4274"/>
            </a:avLst>
          </a:prstGeom>
          <a:ln>
            <a:solidFill>
              <a:schemeClr val="accent4"/>
            </a:solidFill>
          </a:ln>
        </p:spPr>
      </p:pic>
    </p:spTree>
    <p:extLst>
      <p:ext uri="{BB962C8B-B14F-4D97-AF65-F5344CB8AC3E}">
        <p14:creationId xmlns:p14="http://schemas.microsoft.com/office/powerpoint/2010/main" val="2597376657"/>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093D0A4B-F9BE-B69D-CB9A-36F45FC82DC3}"/>
              </a:ext>
            </a:extLst>
          </p:cNvPr>
          <p:cNvPicPr>
            <a:picLocks noChangeAspect="1"/>
          </p:cNvPicPr>
          <p:nvPr/>
        </p:nvPicPr>
        <p:blipFill>
          <a:blip r:embed="rId2"/>
          <a:stretch>
            <a:fillRect/>
          </a:stretch>
        </p:blipFill>
        <p:spPr>
          <a:xfrm>
            <a:off x="1547285" y="388339"/>
            <a:ext cx="10333215" cy="4404726"/>
          </a:xfrm>
          <a:prstGeom prst="roundRect">
            <a:avLst>
              <a:gd name="adj" fmla="val 5033"/>
            </a:avLst>
          </a:prstGeom>
        </p:spPr>
      </p:pic>
      <p:pic>
        <p:nvPicPr>
          <p:cNvPr id="31" name="Picture 30">
            <a:extLst>
              <a:ext uri="{FF2B5EF4-FFF2-40B4-BE49-F238E27FC236}">
                <a16:creationId xmlns:a16="http://schemas.microsoft.com/office/drawing/2014/main" id="{2C78B08D-2943-FC38-DF53-8A3AB24E9A80}"/>
              </a:ext>
            </a:extLst>
          </p:cNvPr>
          <p:cNvPicPr>
            <a:picLocks noChangeAspect="1"/>
          </p:cNvPicPr>
          <p:nvPr/>
        </p:nvPicPr>
        <p:blipFill>
          <a:blip r:embed="rId3"/>
          <a:stretch>
            <a:fillRect/>
          </a:stretch>
        </p:blipFill>
        <p:spPr>
          <a:xfrm>
            <a:off x="311500" y="2663552"/>
            <a:ext cx="5875529" cy="3901778"/>
          </a:xfrm>
          <a:prstGeom prst="roundRect">
            <a:avLst>
              <a:gd name="adj" fmla="val 6366"/>
            </a:avLst>
          </a:prstGeom>
          <a:ln>
            <a:solidFill>
              <a:schemeClr val="accent4"/>
            </a:solidFill>
          </a:ln>
        </p:spPr>
      </p:pic>
    </p:spTree>
    <p:extLst>
      <p:ext uri="{BB962C8B-B14F-4D97-AF65-F5344CB8AC3E}">
        <p14:creationId xmlns:p14="http://schemas.microsoft.com/office/powerpoint/2010/main" val="258589558"/>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A04B46-0559-3303-A4F0-8BDC86CC2D1D}"/>
              </a:ext>
            </a:extLst>
          </p:cNvPr>
          <p:cNvPicPr>
            <a:picLocks noChangeAspect="1"/>
          </p:cNvPicPr>
          <p:nvPr/>
        </p:nvPicPr>
        <p:blipFill>
          <a:blip r:embed="rId2"/>
          <a:stretch>
            <a:fillRect/>
          </a:stretch>
        </p:blipFill>
        <p:spPr>
          <a:xfrm>
            <a:off x="331388" y="337052"/>
            <a:ext cx="7977401" cy="2938711"/>
          </a:xfrm>
          <a:prstGeom prst="roundRect">
            <a:avLst>
              <a:gd name="adj" fmla="val 7093"/>
            </a:avLst>
          </a:prstGeom>
        </p:spPr>
      </p:pic>
      <p:pic>
        <p:nvPicPr>
          <p:cNvPr id="5" name="Picture 4">
            <a:extLst>
              <a:ext uri="{FF2B5EF4-FFF2-40B4-BE49-F238E27FC236}">
                <a16:creationId xmlns:a16="http://schemas.microsoft.com/office/drawing/2014/main" id="{8327E0B0-1851-C6D8-0389-7D719D4A83EF}"/>
              </a:ext>
            </a:extLst>
          </p:cNvPr>
          <p:cNvPicPr>
            <a:picLocks noChangeAspect="1"/>
          </p:cNvPicPr>
          <p:nvPr/>
        </p:nvPicPr>
        <p:blipFill>
          <a:blip r:embed="rId3"/>
          <a:stretch>
            <a:fillRect/>
          </a:stretch>
        </p:blipFill>
        <p:spPr>
          <a:xfrm>
            <a:off x="1155559" y="3815585"/>
            <a:ext cx="10674699" cy="2705363"/>
          </a:xfrm>
          <a:prstGeom prst="roundRect">
            <a:avLst>
              <a:gd name="adj" fmla="val 7753"/>
            </a:avLst>
          </a:prstGeom>
        </p:spPr>
      </p:pic>
    </p:spTree>
    <p:extLst>
      <p:ext uri="{BB962C8B-B14F-4D97-AF65-F5344CB8AC3E}">
        <p14:creationId xmlns:p14="http://schemas.microsoft.com/office/powerpoint/2010/main" val="1924533564"/>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70C681-3539-3B30-97EE-82CB5B237040}"/>
              </a:ext>
            </a:extLst>
          </p:cNvPr>
          <p:cNvPicPr>
            <a:picLocks noChangeAspect="1"/>
          </p:cNvPicPr>
          <p:nvPr/>
        </p:nvPicPr>
        <p:blipFill>
          <a:blip r:embed="rId2"/>
          <a:stretch>
            <a:fillRect/>
          </a:stretch>
        </p:blipFill>
        <p:spPr>
          <a:xfrm>
            <a:off x="371788" y="397166"/>
            <a:ext cx="8712793" cy="3597878"/>
          </a:xfrm>
          <a:prstGeom prst="roundRect">
            <a:avLst>
              <a:gd name="adj" fmla="val 6054"/>
            </a:avLst>
          </a:prstGeom>
        </p:spPr>
      </p:pic>
      <p:pic>
        <p:nvPicPr>
          <p:cNvPr id="9" name="Picture 8">
            <a:extLst>
              <a:ext uri="{FF2B5EF4-FFF2-40B4-BE49-F238E27FC236}">
                <a16:creationId xmlns:a16="http://schemas.microsoft.com/office/drawing/2014/main" id="{C02047B6-A9F4-B3D6-4061-8F48D1F94EF4}"/>
              </a:ext>
            </a:extLst>
          </p:cNvPr>
          <p:cNvPicPr>
            <a:picLocks noChangeAspect="1"/>
          </p:cNvPicPr>
          <p:nvPr/>
        </p:nvPicPr>
        <p:blipFill>
          <a:blip r:embed="rId3"/>
          <a:stretch>
            <a:fillRect/>
          </a:stretch>
        </p:blipFill>
        <p:spPr>
          <a:xfrm>
            <a:off x="371788" y="4351343"/>
            <a:ext cx="4701947" cy="2194750"/>
          </a:xfrm>
          <a:prstGeom prst="roundRect">
            <a:avLst>
              <a:gd name="adj" fmla="val 6137"/>
            </a:avLst>
          </a:prstGeom>
        </p:spPr>
      </p:pic>
      <p:pic>
        <p:nvPicPr>
          <p:cNvPr id="11" name="Picture 10">
            <a:extLst>
              <a:ext uri="{FF2B5EF4-FFF2-40B4-BE49-F238E27FC236}">
                <a16:creationId xmlns:a16="http://schemas.microsoft.com/office/drawing/2014/main" id="{9F8DCFA5-9D02-B51E-B4B8-61BDA8255F97}"/>
              </a:ext>
            </a:extLst>
          </p:cNvPr>
          <p:cNvPicPr>
            <a:picLocks noChangeAspect="1"/>
          </p:cNvPicPr>
          <p:nvPr/>
        </p:nvPicPr>
        <p:blipFill>
          <a:blip r:embed="rId4"/>
          <a:stretch>
            <a:fillRect/>
          </a:stretch>
        </p:blipFill>
        <p:spPr>
          <a:xfrm>
            <a:off x="4390254" y="4522165"/>
            <a:ext cx="4694327" cy="1226926"/>
          </a:xfrm>
          <a:prstGeom prst="roundRect">
            <a:avLst>
              <a:gd name="adj" fmla="val 8477"/>
            </a:avLst>
          </a:prstGeom>
          <a:ln>
            <a:solidFill>
              <a:schemeClr val="accent4"/>
            </a:solidFill>
          </a:ln>
        </p:spPr>
      </p:pic>
    </p:spTree>
    <p:extLst>
      <p:ext uri="{BB962C8B-B14F-4D97-AF65-F5344CB8AC3E}">
        <p14:creationId xmlns:p14="http://schemas.microsoft.com/office/powerpoint/2010/main" val="1432373964"/>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63159E-0A92-1CEE-7F5E-E65DB6F6C30C}"/>
              </a:ext>
            </a:extLst>
          </p:cNvPr>
          <p:cNvPicPr>
            <a:picLocks noChangeAspect="1"/>
          </p:cNvPicPr>
          <p:nvPr/>
        </p:nvPicPr>
        <p:blipFill>
          <a:blip r:embed="rId2"/>
          <a:stretch>
            <a:fillRect/>
          </a:stretch>
        </p:blipFill>
        <p:spPr>
          <a:xfrm>
            <a:off x="231112" y="222891"/>
            <a:ext cx="8762163" cy="2831212"/>
          </a:xfrm>
          <a:prstGeom prst="roundRect">
            <a:avLst>
              <a:gd name="adj" fmla="val 4600"/>
            </a:avLst>
          </a:prstGeom>
        </p:spPr>
      </p:pic>
      <p:pic>
        <p:nvPicPr>
          <p:cNvPr id="7" name="Picture 6">
            <a:extLst>
              <a:ext uri="{FF2B5EF4-FFF2-40B4-BE49-F238E27FC236}">
                <a16:creationId xmlns:a16="http://schemas.microsoft.com/office/drawing/2014/main" id="{201072CC-92AA-20D9-DCAC-422E70193503}"/>
              </a:ext>
            </a:extLst>
          </p:cNvPr>
          <p:cNvPicPr>
            <a:picLocks noChangeAspect="1"/>
          </p:cNvPicPr>
          <p:nvPr/>
        </p:nvPicPr>
        <p:blipFill>
          <a:blip r:embed="rId3"/>
          <a:stretch>
            <a:fillRect/>
          </a:stretch>
        </p:blipFill>
        <p:spPr>
          <a:xfrm>
            <a:off x="3046530" y="3348613"/>
            <a:ext cx="8889018" cy="3286496"/>
          </a:xfrm>
          <a:prstGeom prst="roundRect">
            <a:avLst>
              <a:gd name="adj" fmla="val 5660"/>
            </a:avLst>
          </a:prstGeom>
        </p:spPr>
      </p:pic>
    </p:spTree>
    <p:extLst>
      <p:ext uri="{BB962C8B-B14F-4D97-AF65-F5344CB8AC3E}">
        <p14:creationId xmlns:p14="http://schemas.microsoft.com/office/powerpoint/2010/main" val="3183742752"/>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0"/>
          <p:cNvSpPr txBox="1">
            <a:spLocks noGrp="1"/>
          </p:cNvSpPr>
          <p:nvPr>
            <p:ph type="title"/>
          </p:nvPr>
        </p:nvSpPr>
        <p:spPr>
          <a:xfrm>
            <a:off x="1251575" y="919825"/>
            <a:ext cx="9650887" cy="47202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sz="12000">
                <a:solidFill>
                  <a:schemeClr val="accent1"/>
                </a:solidFill>
              </a:rPr>
              <a:t>DEMO</a:t>
            </a:r>
            <a:endParaRPr lang="vi-V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43"/>
          <p:cNvSpPr txBox="1">
            <a:spLocks noGrp="1"/>
          </p:cNvSpPr>
          <p:nvPr>
            <p:ph type="title"/>
          </p:nvPr>
        </p:nvSpPr>
        <p:spPr>
          <a:xfrm>
            <a:off x="1499300" y="1557075"/>
            <a:ext cx="5873400" cy="24462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a:t>THANK </a:t>
            </a:r>
            <a:r>
              <a:rPr lang="en" sz="9000">
                <a:solidFill>
                  <a:schemeClr val="accent3"/>
                </a:solidFill>
              </a:rPr>
              <a:t>YOU!</a:t>
            </a:r>
            <a:endParaRPr sz="9000">
              <a:solidFill>
                <a:schemeClr val="accent3"/>
              </a:solidFill>
            </a:endParaRPr>
          </a:p>
        </p:txBody>
      </p:sp>
      <p:sp>
        <p:nvSpPr>
          <p:cNvPr id="854" name="Google Shape;854;p43"/>
          <p:cNvSpPr txBox="1">
            <a:spLocks noGrp="1"/>
          </p:cNvSpPr>
          <p:nvPr>
            <p:ph type="subTitle" idx="1"/>
          </p:nvPr>
        </p:nvSpPr>
        <p:spPr>
          <a:xfrm>
            <a:off x="1499300" y="4082675"/>
            <a:ext cx="58734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Do you have any questions?</a:t>
            </a:r>
            <a:endParaRPr/>
          </a:p>
        </p:txBody>
      </p:sp>
      <p:sp>
        <p:nvSpPr>
          <p:cNvPr id="855" name="Google Shape;855;p43"/>
          <p:cNvSpPr/>
          <p:nvPr/>
        </p:nvSpPr>
        <p:spPr>
          <a:xfrm>
            <a:off x="8281390" y="4171653"/>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6" name="Google Shape;856;p43"/>
          <p:cNvGrpSpPr/>
          <p:nvPr/>
        </p:nvGrpSpPr>
        <p:grpSpPr>
          <a:xfrm>
            <a:off x="8814493" y="4162001"/>
            <a:ext cx="411849" cy="411917"/>
            <a:chOff x="5162200" y="4097750"/>
            <a:chExt cx="338385" cy="338414"/>
          </a:xfrm>
        </p:grpSpPr>
        <p:sp>
          <p:nvSpPr>
            <p:cNvPr id="857" name="Google Shape;857;p43"/>
            <p:cNvSpPr/>
            <p:nvPr/>
          </p:nvSpPr>
          <p:spPr>
            <a:xfrm>
              <a:off x="5162200" y="4097750"/>
              <a:ext cx="338385" cy="338414"/>
            </a:xfrm>
            <a:custGeom>
              <a:avLst/>
              <a:gdLst/>
              <a:ahLst/>
              <a:cxnLst/>
              <a:rect l="l" t="t" r="r" b="b"/>
              <a:pathLst>
                <a:path w="11842" h="11843" extrusionOk="0">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43"/>
            <p:cNvSpPr/>
            <p:nvPr/>
          </p:nvSpPr>
          <p:spPr>
            <a:xfrm>
              <a:off x="5245127" y="4179731"/>
              <a:ext cx="173507" cy="174450"/>
            </a:xfrm>
            <a:custGeom>
              <a:avLst/>
              <a:gdLst/>
              <a:ahLst/>
              <a:cxnLst/>
              <a:rect l="l" t="t" r="r" b="b"/>
              <a:pathLst>
                <a:path w="6072" h="6105" extrusionOk="0">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43"/>
            <p:cNvSpPr/>
            <p:nvPr/>
          </p:nvSpPr>
          <p:spPr>
            <a:xfrm>
              <a:off x="5401436" y="4155900"/>
              <a:ext cx="41034" cy="41005"/>
            </a:xfrm>
            <a:custGeom>
              <a:avLst/>
              <a:gdLst/>
              <a:ahLst/>
              <a:cxnLst/>
              <a:rect l="l" t="t" r="r" b="b"/>
              <a:pathLst>
                <a:path w="1436" h="1435" extrusionOk="0">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60" name="Google Shape;860;p43"/>
          <p:cNvSpPr/>
          <p:nvPr/>
        </p:nvSpPr>
        <p:spPr>
          <a:xfrm>
            <a:off x="7548500" y="4213036"/>
            <a:ext cx="380848" cy="309834"/>
          </a:xfrm>
          <a:custGeom>
            <a:avLst/>
            <a:gdLst/>
            <a:ahLst/>
            <a:cxnLst/>
            <a:rect l="l" t="t" r="r" b="b"/>
            <a:pathLst>
              <a:path w="16446" h="13378" extrusionOk="0">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43"/>
          <p:cNvSpPr txBox="1">
            <a:spLocks noGrp="1"/>
          </p:cNvSpPr>
          <p:nvPr>
            <p:ph type="body" idx="2"/>
          </p:nvPr>
        </p:nvSpPr>
        <p:spPr>
          <a:xfrm>
            <a:off x="7448900" y="2862000"/>
            <a:ext cx="3167700" cy="10683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a:t>HUIT – Nhom06 - Flowershop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0A176-8E09-5B07-9A64-792DEACDA8E2}"/>
              </a:ext>
            </a:extLst>
          </p:cNvPr>
          <p:cNvSpPr>
            <a:spLocks noGrp="1"/>
          </p:cNvSpPr>
          <p:nvPr>
            <p:ph type="title"/>
          </p:nvPr>
        </p:nvSpPr>
        <p:spPr>
          <a:xfrm>
            <a:off x="415650" y="216308"/>
            <a:ext cx="11360700" cy="650611"/>
          </a:xfrm>
        </p:spPr>
        <p:txBody>
          <a:bodyPr/>
          <a:lstStyle/>
          <a:p>
            <a:r>
              <a:rPr lang="vi-VN" sz="3600"/>
              <a:t>Thành viên và công việc</a:t>
            </a:r>
          </a:p>
        </p:txBody>
      </p:sp>
      <p:graphicFrame>
        <p:nvGraphicFramePr>
          <p:cNvPr id="3" name="Table 2">
            <a:extLst>
              <a:ext uri="{FF2B5EF4-FFF2-40B4-BE49-F238E27FC236}">
                <a16:creationId xmlns:a16="http://schemas.microsoft.com/office/drawing/2014/main" id="{41238CF9-80CA-C1A0-09E1-2380DD6B7231}"/>
              </a:ext>
            </a:extLst>
          </p:cNvPr>
          <p:cNvGraphicFramePr>
            <a:graphicFrameLocks noGrp="1"/>
          </p:cNvGraphicFramePr>
          <p:nvPr>
            <p:extLst>
              <p:ext uri="{D42A27DB-BD31-4B8C-83A1-F6EECF244321}">
                <p14:modId xmlns:p14="http://schemas.microsoft.com/office/powerpoint/2010/main" val="3347486857"/>
              </p:ext>
            </p:extLst>
          </p:nvPr>
        </p:nvGraphicFramePr>
        <p:xfrm>
          <a:off x="265470" y="1120878"/>
          <a:ext cx="11712165" cy="5520812"/>
        </p:xfrm>
        <a:graphic>
          <a:graphicData uri="http://schemas.openxmlformats.org/drawingml/2006/table">
            <a:tbl>
              <a:tblPr firstRow="1" bandRow="1">
                <a:tableStyleId>{5C22544A-7EE6-4342-B048-85BDC9FD1C3A}</a:tableStyleId>
              </a:tblPr>
              <a:tblGrid>
                <a:gridCol w="3904054">
                  <a:extLst>
                    <a:ext uri="{9D8B030D-6E8A-4147-A177-3AD203B41FA5}">
                      <a16:colId xmlns:a16="http://schemas.microsoft.com/office/drawing/2014/main" val="4230807254"/>
                    </a:ext>
                  </a:extLst>
                </a:gridCol>
                <a:gridCol w="6296864">
                  <a:extLst>
                    <a:ext uri="{9D8B030D-6E8A-4147-A177-3AD203B41FA5}">
                      <a16:colId xmlns:a16="http://schemas.microsoft.com/office/drawing/2014/main" val="1113110450"/>
                    </a:ext>
                  </a:extLst>
                </a:gridCol>
                <a:gridCol w="1511247">
                  <a:extLst>
                    <a:ext uri="{9D8B030D-6E8A-4147-A177-3AD203B41FA5}">
                      <a16:colId xmlns:a16="http://schemas.microsoft.com/office/drawing/2014/main" val="1257803760"/>
                    </a:ext>
                  </a:extLst>
                </a:gridCol>
              </a:tblGrid>
              <a:tr h="1018580">
                <a:tc>
                  <a:txBody>
                    <a:bodyPr/>
                    <a:lstStyle/>
                    <a:p>
                      <a:pPr algn="ctr"/>
                      <a:r>
                        <a:rPr lang="vi-VN" sz="2000">
                          <a:solidFill>
                            <a:schemeClr val="tx1"/>
                          </a:solidFill>
                        </a:rPr>
                        <a:t>Họ Tên - MSSV</a:t>
                      </a:r>
                    </a:p>
                  </a:txBody>
                  <a:tcPr anchor="ctr"/>
                </a:tc>
                <a:tc>
                  <a:txBody>
                    <a:bodyPr/>
                    <a:lstStyle/>
                    <a:p>
                      <a:pPr algn="ctr"/>
                      <a:r>
                        <a:rPr lang="vi-VN" sz="2000">
                          <a:solidFill>
                            <a:schemeClr val="tx1"/>
                          </a:solidFill>
                        </a:rPr>
                        <a:t>Công việc</a:t>
                      </a:r>
                    </a:p>
                  </a:txBody>
                  <a:tcPr anchor="ctr"/>
                </a:tc>
                <a:tc>
                  <a:txBody>
                    <a:bodyPr/>
                    <a:lstStyle/>
                    <a:p>
                      <a:pPr algn="ctr"/>
                      <a:r>
                        <a:rPr lang="vi-VN" sz="2000">
                          <a:solidFill>
                            <a:schemeClr val="tx1"/>
                          </a:solidFill>
                        </a:rPr>
                        <a:t>Mức độ hoàn thành</a:t>
                      </a:r>
                    </a:p>
                  </a:txBody>
                  <a:tcPr anchor="ctr"/>
                </a:tc>
                <a:extLst>
                  <a:ext uri="{0D108BD9-81ED-4DB2-BD59-A6C34878D82A}">
                    <a16:rowId xmlns:a16="http://schemas.microsoft.com/office/drawing/2014/main" val="3217090986"/>
                  </a:ext>
                </a:extLst>
              </a:tr>
              <a:tr h="1125558">
                <a:tc>
                  <a:txBody>
                    <a:bodyPr/>
                    <a:lstStyle/>
                    <a:p>
                      <a:pPr algn="ctr"/>
                      <a:r>
                        <a:rPr lang="vi-VN">
                          <a:solidFill>
                            <a:schemeClr val="bg1"/>
                          </a:solidFill>
                        </a:rPr>
                        <a:t>Huỳnh Thế Vinh – 2001210660 – Nhóm trưởng</a:t>
                      </a:r>
                      <a:endParaRPr lang="vi-VN" b="1">
                        <a:solidFill>
                          <a:schemeClr val="bg1"/>
                        </a:solidFill>
                      </a:endParaRPr>
                    </a:p>
                  </a:txBody>
                  <a:tcPr anchor="ctr"/>
                </a:tc>
                <a:tc>
                  <a:txBody>
                    <a:bodyPr/>
                    <a:lstStyle/>
                    <a:p>
                      <a:pPr algn="ctr"/>
                      <a:r>
                        <a:rPr lang="vi-VN">
                          <a:solidFill>
                            <a:schemeClr val="bg1"/>
                          </a:solidFill>
                        </a:rPr>
                        <a:t>Thiết kế + chỉnh sửa giao diện, Trang danh sách sản phẩm, Quản lý giỏ hàng, Chọn mua + Thanh toán, Gửi Email</a:t>
                      </a:r>
                    </a:p>
                  </a:txBody>
                  <a:tcPr anchor="ctr"/>
                </a:tc>
                <a:tc>
                  <a:txBody>
                    <a:bodyPr/>
                    <a:lstStyle/>
                    <a:p>
                      <a:pPr algn="ctr"/>
                      <a:r>
                        <a:rPr lang="vi-VN">
                          <a:solidFill>
                            <a:schemeClr val="bg1"/>
                          </a:solidFill>
                        </a:rPr>
                        <a:t>100%</a:t>
                      </a:r>
                    </a:p>
                  </a:txBody>
                  <a:tcPr anchor="ctr"/>
                </a:tc>
                <a:extLst>
                  <a:ext uri="{0D108BD9-81ED-4DB2-BD59-A6C34878D82A}">
                    <a16:rowId xmlns:a16="http://schemas.microsoft.com/office/drawing/2014/main" val="4007037760"/>
                  </a:ext>
                </a:extLst>
              </a:tr>
              <a:tr h="1125558">
                <a:tc>
                  <a:txBody>
                    <a:bodyPr/>
                    <a:lstStyle/>
                    <a:p>
                      <a:pPr algn="ctr"/>
                      <a:r>
                        <a:rPr lang="vi-VN">
                          <a:solidFill>
                            <a:schemeClr val="bg1"/>
                          </a:solidFill>
                        </a:rPr>
                        <a:t>Nguyễn Nhật Minh – 2001210922 </a:t>
                      </a:r>
                    </a:p>
                  </a:txBody>
                  <a:tcPr anchor="ctr"/>
                </a:tc>
                <a:tc>
                  <a:txBody>
                    <a:bodyPr/>
                    <a:lstStyle/>
                    <a:p>
                      <a:pPr algn="ctr"/>
                      <a:r>
                        <a:rPr lang="vi-VN">
                          <a:solidFill>
                            <a:schemeClr val="bg1"/>
                          </a:solidFill>
                        </a:rPr>
                        <a:t>Thiết kế database, Admin quản lý sản phẩm, Trang giảm giá, Trang theo dõi đơn hàng</a:t>
                      </a:r>
                    </a:p>
                  </a:txBody>
                  <a:tcPr anchor="ctr"/>
                </a:tc>
                <a:tc>
                  <a:txBody>
                    <a:bodyPr/>
                    <a:lstStyle/>
                    <a:p>
                      <a:pPr algn="ctr"/>
                      <a:r>
                        <a:rPr lang="vi-VN">
                          <a:solidFill>
                            <a:schemeClr val="bg1"/>
                          </a:solidFill>
                        </a:rPr>
                        <a:t>100%</a:t>
                      </a:r>
                    </a:p>
                  </a:txBody>
                  <a:tcPr anchor="ctr"/>
                </a:tc>
                <a:extLst>
                  <a:ext uri="{0D108BD9-81ED-4DB2-BD59-A6C34878D82A}">
                    <a16:rowId xmlns:a16="http://schemas.microsoft.com/office/drawing/2014/main" val="2917008326"/>
                  </a:ext>
                </a:extLst>
              </a:tr>
              <a:tr h="1125558">
                <a:tc>
                  <a:txBody>
                    <a:bodyPr/>
                    <a:lstStyle/>
                    <a:p>
                      <a:pPr algn="ctr"/>
                      <a:r>
                        <a:rPr lang="vi-VN">
                          <a:solidFill>
                            <a:schemeClr val="bg1"/>
                          </a:solidFill>
                        </a:rPr>
                        <a:t>Lê Thị Ngọc Yên – 2001210914</a:t>
                      </a:r>
                    </a:p>
                  </a:txBody>
                  <a:tcPr anchor="ctr"/>
                </a:tc>
                <a:tc>
                  <a:txBody>
                    <a:bodyPr/>
                    <a:lstStyle/>
                    <a:p>
                      <a:pPr algn="ctr"/>
                      <a:r>
                        <a:rPr lang="vi-VN">
                          <a:solidFill>
                            <a:schemeClr val="bg1"/>
                          </a:solidFill>
                        </a:rPr>
                        <a:t>Giao diện trang Detail, Trigger, Admin quản lý đơn hàng, Trang profile</a:t>
                      </a:r>
                    </a:p>
                  </a:txBody>
                  <a:tcPr anchor="ctr"/>
                </a:tc>
                <a:tc>
                  <a:txBody>
                    <a:bodyPr/>
                    <a:lstStyle/>
                    <a:p>
                      <a:pPr algn="ctr"/>
                      <a:r>
                        <a:rPr lang="vi-VN">
                          <a:solidFill>
                            <a:schemeClr val="bg1"/>
                          </a:solidFill>
                        </a:rPr>
                        <a:t>100%</a:t>
                      </a:r>
                    </a:p>
                  </a:txBody>
                  <a:tcPr anchor="ctr"/>
                </a:tc>
                <a:extLst>
                  <a:ext uri="{0D108BD9-81ED-4DB2-BD59-A6C34878D82A}">
                    <a16:rowId xmlns:a16="http://schemas.microsoft.com/office/drawing/2014/main" val="38323871"/>
                  </a:ext>
                </a:extLst>
              </a:tr>
              <a:tr h="1125558">
                <a:tc>
                  <a:txBody>
                    <a:bodyPr/>
                    <a:lstStyle/>
                    <a:p>
                      <a:pPr algn="ctr"/>
                      <a:r>
                        <a:rPr lang="vi-VN">
                          <a:solidFill>
                            <a:schemeClr val="bg1"/>
                          </a:solidFill>
                        </a:rPr>
                        <a:t>Nguyễn Trần Đình Kha – 2001210851</a:t>
                      </a:r>
                    </a:p>
                  </a:txBody>
                  <a:tcPr anchor="ctr"/>
                </a:tc>
                <a:tc>
                  <a:txBody>
                    <a:bodyPr/>
                    <a:lstStyle/>
                    <a:p>
                      <a:pPr algn="ctr"/>
                      <a:r>
                        <a:rPr lang="vi-VN">
                          <a:solidFill>
                            <a:schemeClr val="bg1"/>
                          </a:solidFill>
                        </a:rPr>
                        <a:t>Giao diện trang giỏ hàng, 404 page,  Đăng ký + Đăng nhập + Đăng xuất,</a:t>
                      </a:r>
                    </a:p>
                    <a:p>
                      <a:pPr algn="ctr"/>
                      <a:r>
                        <a:rPr lang="vi-VN">
                          <a:solidFill>
                            <a:schemeClr val="bg1"/>
                          </a:solidFill>
                        </a:rPr>
                        <a:t>Trang chủ Admin</a:t>
                      </a:r>
                    </a:p>
                  </a:txBody>
                  <a:tcPr anchor="ctr"/>
                </a:tc>
                <a:tc>
                  <a:txBody>
                    <a:bodyPr/>
                    <a:lstStyle/>
                    <a:p>
                      <a:pPr algn="ctr"/>
                      <a:r>
                        <a:rPr lang="vi-VN">
                          <a:solidFill>
                            <a:schemeClr val="bg1"/>
                          </a:solidFill>
                        </a:rPr>
                        <a:t>100%</a:t>
                      </a:r>
                    </a:p>
                  </a:txBody>
                  <a:tcPr anchor="ctr"/>
                </a:tc>
                <a:extLst>
                  <a:ext uri="{0D108BD9-81ED-4DB2-BD59-A6C34878D82A}">
                    <a16:rowId xmlns:a16="http://schemas.microsoft.com/office/drawing/2014/main" val="3234531419"/>
                  </a:ext>
                </a:extLst>
              </a:tr>
            </a:tbl>
          </a:graphicData>
        </a:graphic>
      </p:graphicFrame>
    </p:spTree>
    <p:extLst>
      <p:ext uri="{BB962C8B-B14F-4D97-AF65-F5344CB8AC3E}">
        <p14:creationId xmlns:p14="http://schemas.microsoft.com/office/powerpoint/2010/main" val="353936985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950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2"/>
                </a:solidFill>
              </a:rPr>
              <a:t>06</a:t>
            </a:r>
            <a:endParaRPr>
              <a:solidFill>
                <a:schemeClr val="accent2"/>
              </a:solidFill>
            </a:endParaRPr>
          </a:p>
        </p:txBody>
      </p:sp>
      <p:sp>
        <p:nvSpPr>
          <p:cNvPr id="394" name="Google Shape;394;p24"/>
          <p:cNvSpPr txBox="1">
            <a:spLocks noGrp="1"/>
          </p:cNvSpPr>
          <p:nvPr>
            <p:ph type="title"/>
          </p:nvPr>
        </p:nvSpPr>
        <p:spPr>
          <a:xfrm>
            <a:off x="490800" y="232275"/>
            <a:ext cx="11210400" cy="1206299"/>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a:t>Nội dung </a:t>
            </a:r>
            <a:r>
              <a:rPr lang="vi-VN">
                <a:solidFill>
                  <a:schemeClr val="accent2"/>
                </a:solidFill>
              </a:rPr>
              <a:t>trình bày</a:t>
            </a:r>
            <a:r>
              <a:rPr lang="en" sz="6000">
                <a:solidFill>
                  <a:schemeClr val="accent2"/>
                </a:solidFill>
              </a:rPr>
              <a:t>.</a:t>
            </a:r>
            <a:endParaRPr sz="6000">
              <a:solidFill>
                <a:schemeClr val="accent2"/>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vi-VN"/>
              <a:t>Giới thiệu đề tài</a:t>
            </a:r>
            <a:endParaRPr/>
          </a:p>
        </p:txBody>
      </p:sp>
      <p:sp>
        <p:nvSpPr>
          <p:cNvPr id="396" name="Google Shape;396;p24"/>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vi-VN"/>
              <a:t>Các chức năng chính</a:t>
            </a:r>
            <a:endParaRPr/>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vi-VN"/>
              <a:t>Một số kỹ thuật mới</a:t>
            </a:r>
            <a:endParaRPr/>
          </a:p>
        </p:txBody>
      </p:sp>
      <p:sp>
        <p:nvSpPr>
          <p:cNvPr id="398" name="Google Shape;398;p24"/>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vi-VN"/>
              <a:t>Preview một số chức năng</a:t>
            </a:r>
            <a:endParaRP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1"/>
                </a:solidFill>
              </a:rPr>
              <a:t>01</a:t>
            </a:r>
            <a:endParaRPr>
              <a:solidFill>
                <a:schemeClr val="accent1"/>
              </a:solidFill>
            </a:endParaRPr>
          </a:p>
        </p:txBody>
      </p:sp>
      <p:sp>
        <p:nvSpPr>
          <p:cNvPr id="400" name="Google Shape;400;p24"/>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vi-VN"/>
              <a:t>Phân tích,thiết kế cơ sở dữ liệu</a:t>
            </a:r>
            <a:endParaRPr/>
          </a:p>
        </p:txBody>
      </p:sp>
      <p:sp>
        <p:nvSpPr>
          <p:cNvPr id="401" name="Google Shape;401;p24"/>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vi-VN"/>
              <a:t>Demo dự án</a:t>
            </a:r>
            <a:endParaRPr/>
          </a:p>
        </p:txBody>
      </p:sp>
      <p:sp>
        <p:nvSpPr>
          <p:cNvPr id="402" name="Google Shape;402;p24"/>
          <p:cNvSpPr txBox="1">
            <a:spLocks noGrp="1"/>
          </p:cNvSpPr>
          <p:nvPr>
            <p:ph type="title" idx="5"/>
          </p:nvPr>
        </p:nvSpPr>
        <p:spPr>
          <a:xfrm>
            <a:off x="569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t>02</a:t>
            </a:r>
            <a:endParaRPr/>
          </a:p>
        </p:txBody>
      </p:sp>
      <p:sp>
        <p:nvSpPr>
          <p:cNvPr id="403" name="Google Shape;403;p24"/>
          <p:cNvSpPr txBox="1">
            <a:spLocks noGrp="1"/>
          </p:cNvSpPr>
          <p:nvPr>
            <p:ph type="title" idx="5"/>
          </p:nvPr>
        </p:nvSpPr>
        <p:spPr>
          <a:xfrm>
            <a:off x="950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2"/>
                </a:solidFill>
              </a:rPr>
              <a:t>03</a:t>
            </a:r>
            <a:endParaRPr>
              <a:solidFill>
                <a:schemeClr val="accent2"/>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1"/>
                </a:solidFill>
              </a:rPr>
              <a:t>04</a:t>
            </a:r>
            <a:endParaRPr>
              <a:solidFill>
                <a:schemeClr val="accent1"/>
              </a:solidFill>
            </a:endParaRPr>
          </a:p>
        </p:txBody>
      </p:sp>
      <p:sp>
        <p:nvSpPr>
          <p:cNvPr id="405" name="Google Shape;405;p24"/>
          <p:cNvSpPr txBox="1">
            <a:spLocks noGrp="1"/>
          </p:cNvSpPr>
          <p:nvPr>
            <p:ph type="title" idx="5"/>
          </p:nvPr>
        </p:nvSpPr>
        <p:spPr>
          <a:xfrm>
            <a:off x="569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t>05</a:t>
            </a:r>
            <a:endParaRPr/>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4404852" y="311493"/>
            <a:ext cx="6272979" cy="1047339"/>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6000">
                <a:solidFill>
                  <a:schemeClr val="accent3"/>
                </a:solidFill>
              </a:rPr>
              <a:t>Giới Thiệu Đề Tài</a:t>
            </a:r>
            <a:endParaRPr sz="6000">
              <a:solidFill>
                <a:schemeClr val="accent3"/>
              </a:solidFill>
            </a:endParaRPr>
          </a:p>
        </p:txBody>
      </p:sp>
      <p:sp>
        <p:nvSpPr>
          <p:cNvPr id="418" name="Google Shape;418;p26"/>
          <p:cNvSpPr txBox="1">
            <a:spLocks noGrp="1"/>
          </p:cNvSpPr>
          <p:nvPr>
            <p:ph type="subTitle" idx="1"/>
          </p:nvPr>
        </p:nvSpPr>
        <p:spPr>
          <a:xfrm>
            <a:off x="1201000" y="1358832"/>
            <a:ext cx="9231026" cy="1322804"/>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sz="1800" b="0" i="0">
                <a:solidFill>
                  <a:srgbClr val="E3E3E3"/>
                </a:solidFill>
                <a:effectLst/>
                <a:latin typeface="Roboto Mono" panose="00000009000000000000" pitchFamily="49" charset="0"/>
                <a:ea typeface="Roboto Mono" panose="00000009000000000000" pitchFamily="49" charset="0"/>
              </a:rPr>
              <a:t>Hoa là món quà tinh thần không thể thiếu trong cuộc sống của mỗi người. Hoa mang đến vẻ đẹp, sự tươi mới và hương thơm ngọt ngào, giúp tô điểm cho cuộc sống thêm tươi sắc.</a:t>
            </a:r>
            <a:endParaRPr sz="1800" b="0">
              <a:solidFill>
                <a:schemeClr val="accent3"/>
              </a:solidFill>
              <a:latin typeface="Roboto Mono" panose="00000009000000000000" pitchFamily="49" charset="0"/>
              <a:ea typeface="Roboto Mono" panose="00000009000000000000" pitchFamily="49" charset="0"/>
            </a:endParaRPr>
          </a:p>
        </p:txBody>
      </p:sp>
      <p:sp>
        <p:nvSpPr>
          <p:cNvPr id="419" name="Google Shape;419;p26"/>
          <p:cNvSpPr txBox="1">
            <a:spLocks noGrp="1"/>
          </p:cNvSpPr>
          <p:nvPr>
            <p:ph type="body" idx="2"/>
          </p:nvPr>
        </p:nvSpPr>
        <p:spPr>
          <a:xfrm>
            <a:off x="1200998" y="4361721"/>
            <a:ext cx="8865600" cy="1008908"/>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b="0" i="0">
                <a:solidFill>
                  <a:srgbClr val="E3E3E3"/>
                </a:solidFill>
                <a:effectLst/>
                <a:latin typeface="Roboto Mono" panose="00000009000000000000" pitchFamily="49" charset="0"/>
                <a:ea typeface="Roboto Mono" panose="00000009000000000000" pitchFamily="49" charset="0"/>
              </a:rPr>
              <a:t>Website bán hoa là một kênh kinh doanh hoa tươi hiệu quả, mang lại nhiều lợi ích cho khách hàng và doanh nghiệp.</a:t>
            </a:r>
            <a:endParaRPr lang="en-US">
              <a:latin typeface="Roboto Mono" panose="00000009000000000000" pitchFamily="49" charset="0"/>
              <a:ea typeface="Roboto Mono" panose="00000009000000000000" pitchFamily="49" charset="0"/>
            </a:endParaRPr>
          </a:p>
        </p:txBody>
      </p:sp>
      <p:sp>
        <p:nvSpPr>
          <p:cNvPr id="3" name="TextBox 2">
            <a:extLst>
              <a:ext uri="{FF2B5EF4-FFF2-40B4-BE49-F238E27FC236}">
                <a16:creationId xmlns:a16="http://schemas.microsoft.com/office/drawing/2014/main" id="{E0F5DB67-3CE6-9415-3BB2-831FBA04375D}"/>
              </a:ext>
            </a:extLst>
          </p:cNvPr>
          <p:cNvSpPr txBox="1"/>
          <p:nvPr/>
        </p:nvSpPr>
        <p:spPr>
          <a:xfrm>
            <a:off x="1200999" y="2828835"/>
            <a:ext cx="8865599" cy="1200329"/>
          </a:xfrm>
          <a:prstGeom prst="rect">
            <a:avLst/>
          </a:prstGeom>
          <a:noFill/>
        </p:spPr>
        <p:txBody>
          <a:bodyPr wrap="square">
            <a:spAutoFit/>
          </a:bodyPr>
          <a:lstStyle/>
          <a:p>
            <a:r>
              <a:rPr lang="vi-VN" sz="1800" b="0" i="0">
                <a:solidFill>
                  <a:srgbClr val="E3E3E3"/>
                </a:solidFill>
                <a:effectLst/>
                <a:latin typeface="Roboto Mono" panose="00000009000000000000" pitchFamily="49" charset="0"/>
                <a:ea typeface="Roboto Mono" panose="00000009000000000000" pitchFamily="49" charset="0"/>
              </a:rPr>
              <a:t>Với website bán hoa, khách hàng có thể dễ dàng lựa chọn những bó hoa, theo các dịp, sự kiện với nhu cầu của mình. Website bán hoa cũng cung cấp dịch vụ giao hoa tận nơi, giúp khách hàng tiết kiệm thời gian và công sức.</a:t>
            </a:r>
            <a:endParaRPr lang="vi-VN" sz="1800">
              <a:latin typeface="Roboto Mono" panose="00000009000000000000" pitchFamily="49" charset="0"/>
              <a:ea typeface="Roboto Mono" panose="00000009000000000000" pitchFamily="49"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8">
                                            <p:txEl>
                                              <p:pRg st="0" end="0"/>
                                            </p:txEl>
                                          </p:spTgt>
                                        </p:tgtEl>
                                        <p:attrNameLst>
                                          <p:attrName>style.visibility</p:attrName>
                                        </p:attrNameLst>
                                      </p:cBhvr>
                                      <p:to>
                                        <p:strVal val="visible"/>
                                      </p:to>
                                    </p:set>
                                    <p:animEffect transition="in" filter="fade">
                                      <p:cBhvr>
                                        <p:cTn id="7" dur="500"/>
                                        <p:tgtEl>
                                          <p:spTgt spid="4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9">
                                            <p:txEl>
                                              <p:pRg st="0" end="0"/>
                                            </p:txEl>
                                          </p:spTgt>
                                        </p:tgtEl>
                                        <p:attrNameLst>
                                          <p:attrName>style.visibility</p:attrName>
                                        </p:attrNameLst>
                                      </p:cBhvr>
                                      <p:to>
                                        <p:strVal val="visible"/>
                                      </p:to>
                                    </p:set>
                                    <p:animEffect transition="in" filter="fade">
                                      <p:cBhvr>
                                        <p:cTn id="17" dur="500"/>
                                        <p:tgtEl>
                                          <p:spTgt spid="4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 grpId="0" build="p"/>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title"/>
          </p:nvPr>
        </p:nvSpPr>
        <p:spPr>
          <a:xfrm>
            <a:off x="1448333" y="1423945"/>
            <a:ext cx="5322600" cy="10593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500">
                <a:solidFill>
                  <a:schemeClr val="accent3"/>
                </a:solidFill>
              </a:rPr>
              <a:t>Mục </a:t>
            </a:r>
            <a:r>
              <a:rPr lang="vi-VN" sz="5500">
                <a:solidFill>
                  <a:schemeClr val="accent3"/>
                </a:solidFill>
              </a:rPr>
              <a:t>T</a:t>
            </a:r>
            <a:r>
              <a:rPr lang="en" sz="5500">
                <a:solidFill>
                  <a:schemeClr val="accent3"/>
                </a:solidFill>
              </a:rPr>
              <a:t>iêu!</a:t>
            </a:r>
            <a:r>
              <a:rPr lang="en" sz="5500"/>
              <a:t> </a:t>
            </a:r>
            <a:endParaRPr sz="5500"/>
          </a:p>
        </p:txBody>
      </p:sp>
      <p:pic>
        <p:nvPicPr>
          <p:cNvPr id="3" name="Picture 2">
            <a:extLst>
              <a:ext uri="{FF2B5EF4-FFF2-40B4-BE49-F238E27FC236}">
                <a16:creationId xmlns:a16="http://schemas.microsoft.com/office/drawing/2014/main" id="{583DAF7D-C758-37B9-8BBD-2DED88E347DC}"/>
              </a:ext>
            </a:extLst>
          </p:cNvPr>
          <p:cNvPicPr>
            <a:picLocks noChangeAspect="1"/>
          </p:cNvPicPr>
          <p:nvPr/>
        </p:nvPicPr>
        <p:blipFill>
          <a:blip r:embed="rId3"/>
          <a:stretch>
            <a:fillRect/>
          </a:stretch>
        </p:blipFill>
        <p:spPr>
          <a:xfrm>
            <a:off x="7572803" y="2527542"/>
            <a:ext cx="2908383" cy="2908383"/>
          </a:xfrm>
          <a:prstGeom prst="rect">
            <a:avLst/>
          </a:prstGeom>
        </p:spPr>
      </p:pic>
      <p:sp>
        <p:nvSpPr>
          <p:cNvPr id="4" name="TextBox 3">
            <a:extLst>
              <a:ext uri="{FF2B5EF4-FFF2-40B4-BE49-F238E27FC236}">
                <a16:creationId xmlns:a16="http://schemas.microsoft.com/office/drawing/2014/main" id="{A40F2CBA-DE59-F760-B946-D86DFA6C6EB8}"/>
              </a:ext>
            </a:extLst>
          </p:cNvPr>
          <p:cNvSpPr txBox="1"/>
          <p:nvPr/>
        </p:nvSpPr>
        <p:spPr>
          <a:xfrm>
            <a:off x="1448333" y="2659575"/>
            <a:ext cx="5615658" cy="646331"/>
          </a:xfrm>
          <a:prstGeom prst="rect">
            <a:avLst/>
          </a:prstGeom>
          <a:noFill/>
        </p:spPr>
        <p:txBody>
          <a:bodyPr wrap="square">
            <a:spAutoFit/>
          </a:bodyPr>
          <a:lstStyle/>
          <a:p>
            <a:r>
              <a:rPr lang="vi-VN" sz="1800" b="0" i="0">
                <a:solidFill>
                  <a:srgbClr val="E3E3E3"/>
                </a:solidFill>
                <a:effectLst/>
                <a:latin typeface="Roboto Mono" panose="00000009000000000000" pitchFamily="49" charset="0"/>
                <a:ea typeface="Roboto Mono" panose="00000009000000000000" pitchFamily="49" charset="0"/>
              </a:rPr>
              <a:t>Tạo ra một giao diện website đẹp mắt, dễ sử dụng và phù hợp</a:t>
            </a:r>
            <a:endParaRPr lang="vi-VN" sz="1800">
              <a:latin typeface="Roboto Mono" panose="00000009000000000000" pitchFamily="49" charset="0"/>
              <a:ea typeface="Roboto Mono" panose="00000009000000000000" pitchFamily="49" charset="0"/>
            </a:endParaRPr>
          </a:p>
        </p:txBody>
      </p:sp>
      <p:sp>
        <p:nvSpPr>
          <p:cNvPr id="6" name="TextBox 5">
            <a:extLst>
              <a:ext uri="{FF2B5EF4-FFF2-40B4-BE49-F238E27FC236}">
                <a16:creationId xmlns:a16="http://schemas.microsoft.com/office/drawing/2014/main" id="{154D78DC-4C45-5987-61A4-9920B2D9DAC2}"/>
              </a:ext>
            </a:extLst>
          </p:cNvPr>
          <p:cNvSpPr txBox="1"/>
          <p:nvPr/>
        </p:nvSpPr>
        <p:spPr>
          <a:xfrm>
            <a:off x="1448333" y="3658567"/>
            <a:ext cx="5641921" cy="646331"/>
          </a:xfrm>
          <a:prstGeom prst="rect">
            <a:avLst/>
          </a:prstGeom>
          <a:noFill/>
        </p:spPr>
        <p:txBody>
          <a:bodyPr wrap="square">
            <a:spAutoFit/>
          </a:bodyPr>
          <a:lstStyle/>
          <a:p>
            <a:pPr marL="0" lvl="0" indent="0" algn="l" rtl="0">
              <a:spcBef>
                <a:spcPts val="2100"/>
              </a:spcBef>
              <a:spcAft>
                <a:spcPts val="2100"/>
              </a:spcAft>
              <a:buNone/>
            </a:pPr>
            <a:r>
              <a:rPr lang="vi-VN" sz="1800" b="0" i="0">
                <a:solidFill>
                  <a:srgbClr val="E3E3E3"/>
                </a:solidFill>
                <a:effectLst/>
                <a:latin typeface="Roboto Mono" panose="00000009000000000000" pitchFamily="49" charset="0"/>
                <a:ea typeface="Roboto Mono" panose="00000009000000000000" pitchFamily="49" charset="0"/>
              </a:rPr>
              <a:t>Xây dựng hệ thống chức năng đầy đủ, đáp ứng mọi nhu cầu của khách hàng</a:t>
            </a:r>
            <a:endParaRPr lang="vi-VN" sz="1800">
              <a:latin typeface="Roboto Mono" panose="00000009000000000000" pitchFamily="49" charset="0"/>
              <a:ea typeface="Roboto Mono" panose="00000009000000000000" pitchFamily="49" charset="0"/>
            </a:endParaRPr>
          </a:p>
        </p:txBody>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7"/>
          <p:cNvSpPr txBox="1">
            <a:spLocks noGrp="1"/>
          </p:cNvSpPr>
          <p:nvPr>
            <p:ph type="title"/>
          </p:nvPr>
        </p:nvSpPr>
        <p:spPr>
          <a:xfrm>
            <a:off x="1040850" y="249400"/>
            <a:ext cx="101103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4400">
                <a:solidFill>
                  <a:schemeClr val="accent3"/>
                </a:solidFill>
              </a:rPr>
              <a:t>Các Chức Năng</a:t>
            </a:r>
            <a:endParaRPr sz="4400">
              <a:solidFill>
                <a:schemeClr val="accent3"/>
              </a:solidFill>
            </a:endParaRPr>
          </a:p>
        </p:txBody>
      </p:sp>
      <p:sp>
        <p:nvSpPr>
          <p:cNvPr id="425" name="Google Shape;425;p27"/>
          <p:cNvSpPr txBox="1">
            <a:spLocks noGrp="1"/>
          </p:cNvSpPr>
          <p:nvPr>
            <p:ph type="body" idx="2"/>
          </p:nvPr>
        </p:nvSpPr>
        <p:spPr>
          <a:xfrm>
            <a:off x="1216028" y="1782035"/>
            <a:ext cx="4154400" cy="4176638"/>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a:t>Đăng ký / Đăng nhập / Đăng xuất</a:t>
            </a:r>
          </a:p>
          <a:p>
            <a:pPr marL="0" lvl="0" indent="0" algn="l" rtl="0">
              <a:spcBef>
                <a:spcPts val="0"/>
              </a:spcBef>
              <a:spcAft>
                <a:spcPts val="0"/>
              </a:spcAft>
              <a:buNone/>
            </a:pPr>
            <a:endParaRPr lang="vi-VN"/>
          </a:p>
          <a:p>
            <a:pPr marL="0" lvl="0" indent="0" algn="l" rtl="0">
              <a:spcBef>
                <a:spcPts val="0"/>
              </a:spcBef>
              <a:spcAft>
                <a:spcPts val="0"/>
              </a:spcAft>
              <a:buNone/>
            </a:pPr>
            <a:r>
              <a:rPr lang="vi-VN"/>
              <a:t>Hiển thị, tìm kiếm, phân loại, sắp xếp giá, phân trang, chi tiết [sản phẩm]</a:t>
            </a:r>
          </a:p>
          <a:p>
            <a:pPr marL="0" lvl="0" indent="0" algn="l" rtl="0">
              <a:spcBef>
                <a:spcPts val="0"/>
              </a:spcBef>
              <a:spcAft>
                <a:spcPts val="0"/>
              </a:spcAft>
              <a:buNone/>
            </a:pPr>
            <a:endParaRPr lang="vi-VN"/>
          </a:p>
          <a:p>
            <a:pPr marL="0" lvl="0" indent="0" algn="l" rtl="0">
              <a:spcBef>
                <a:spcPts val="0"/>
              </a:spcBef>
              <a:spcAft>
                <a:spcPts val="0"/>
              </a:spcAft>
              <a:buNone/>
            </a:pPr>
            <a:r>
              <a:rPr lang="vi-VN"/>
              <a:t>Quản lý giỏ hàng</a:t>
            </a:r>
          </a:p>
          <a:p>
            <a:pPr marL="0" lvl="0" indent="0" algn="l" rtl="0">
              <a:spcBef>
                <a:spcPts val="0"/>
              </a:spcBef>
              <a:spcAft>
                <a:spcPts val="0"/>
              </a:spcAft>
              <a:buNone/>
            </a:pPr>
            <a:endParaRPr lang="vi-VN"/>
          </a:p>
          <a:p>
            <a:pPr marL="0" lvl="0" indent="0" algn="l" rtl="0">
              <a:spcBef>
                <a:spcPts val="0"/>
              </a:spcBef>
              <a:spcAft>
                <a:spcPts val="0"/>
              </a:spcAft>
              <a:buNone/>
            </a:pPr>
            <a:r>
              <a:rPr lang="vi-VN"/>
              <a:t>Chọn mua</a:t>
            </a:r>
          </a:p>
          <a:p>
            <a:pPr marL="0" lvl="0" indent="0" algn="l" rtl="0">
              <a:spcBef>
                <a:spcPts val="0"/>
              </a:spcBef>
              <a:spcAft>
                <a:spcPts val="0"/>
              </a:spcAft>
              <a:buNone/>
            </a:pPr>
            <a:endParaRPr lang="vi-VN"/>
          </a:p>
          <a:p>
            <a:pPr marL="0" lvl="0" indent="0" algn="l" rtl="0">
              <a:spcBef>
                <a:spcPts val="0"/>
              </a:spcBef>
              <a:spcAft>
                <a:spcPts val="0"/>
              </a:spcAft>
              <a:buNone/>
            </a:pPr>
            <a:r>
              <a:rPr lang="vi-VN"/>
              <a:t>Thanh toán</a:t>
            </a:r>
          </a:p>
          <a:p>
            <a:pPr marL="0" lvl="0" indent="0" algn="l" rtl="0">
              <a:spcBef>
                <a:spcPts val="0"/>
              </a:spcBef>
              <a:spcAft>
                <a:spcPts val="0"/>
              </a:spcAft>
              <a:buNone/>
            </a:pPr>
            <a:endParaRPr lang="vi-VN"/>
          </a:p>
          <a:p>
            <a:pPr marL="0" lvl="0" indent="0" algn="l" rtl="0">
              <a:spcBef>
                <a:spcPts val="0"/>
              </a:spcBef>
              <a:spcAft>
                <a:spcPts val="0"/>
              </a:spcAft>
              <a:buNone/>
            </a:pPr>
            <a:endParaRPr lang="vi-VN"/>
          </a:p>
          <a:p>
            <a:pPr marL="0" lvl="0" indent="0" algn="l" rtl="0">
              <a:spcBef>
                <a:spcPts val="0"/>
              </a:spcBef>
              <a:spcAft>
                <a:spcPts val="0"/>
              </a:spcAft>
              <a:buNone/>
            </a:pPr>
            <a:endParaRPr lang="vi-VN"/>
          </a:p>
        </p:txBody>
      </p:sp>
      <p:sp>
        <p:nvSpPr>
          <p:cNvPr id="4" name="Google Shape;425;p27">
            <a:extLst>
              <a:ext uri="{FF2B5EF4-FFF2-40B4-BE49-F238E27FC236}">
                <a16:creationId xmlns:a16="http://schemas.microsoft.com/office/drawing/2014/main" id="{B910A8B3-A8E7-2ED5-04A9-FC9D6510E9A0}"/>
              </a:ext>
            </a:extLst>
          </p:cNvPr>
          <p:cNvSpPr txBox="1">
            <a:spLocks/>
          </p:cNvSpPr>
          <p:nvPr/>
        </p:nvSpPr>
        <p:spPr>
          <a:xfrm>
            <a:off x="6571914" y="1782035"/>
            <a:ext cx="4154400" cy="417663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l"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l"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0" indent="0">
              <a:buNone/>
            </a:pPr>
            <a:r>
              <a:rPr lang="vi-VN"/>
              <a:t>Quản lý trang cá nhân </a:t>
            </a:r>
          </a:p>
          <a:p>
            <a:pPr marL="0" indent="0">
              <a:buNone/>
            </a:pPr>
            <a:endParaRPr lang="vi-VN"/>
          </a:p>
          <a:p>
            <a:pPr marL="0" indent="0">
              <a:buNone/>
            </a:pPr>
            <a:r>
              <a:rPr lang="vi-VN"/>
              <a:t>Gửi Email cho khách và admin khi có đơn hàng mới</a:t>
            </a:r>
          </a:p>
          <a:p>
            <a:pPr marL="0" indent="0">
              <a:buFont typeface="Roboto Mono"/>
              <a:buNone/>
            </a:pPr>
            <a:endParaRPr lang="vi-VN"/>
          </a:p>
          <a:p>
            <a:pPr marL="0" indent="0">
              <a:buFont typeface="Roboto Mono"/>
              <a:buNone/>
            </a:pPr>
            <a:r>
              <a:rPr lang="vi-VN"/>
              <a:t>Theo dõi đơn hàng, hủy đơn hàng</a:t>
            </a:r>
          </a:p>
          <a:p>
            <a:pPr marL="0" indent="0">
              <a:buFont typeface="Roboto Mono"/>
              <a:buNone/>
            </a:pPr>
            <a:endParaRPr lang="vi-VN"/>
          </a:p>
          <a:p>
            <a:pPr marL="0" indent="0">
              <a:buNone/>
            </a:pPr>
            <a:r>
              <a:rPr lang="vi-VN"/>
              <a:t>Admin - Quản lý tìm kiếm, thêm, sửa, xóa, giảm giá sản phẩm</a:t>
            </a:r>
          </a:p>
          <a:p>
            <a:pPr marL="0" indent="0">
              <a:buNone/>
            </a:pPr>
            <a:endParaRPr lang="vi-VN"/>
          </a:p>
          <a:p>
            <a:pPr marL="0" indent="0">
              <a:buNone/>
            </a:pPr>
            <a:r>
              <a:rPr lang="vi-VN"/>
              <a:t>Admin - Quản lý đơn hàng</a:t>
            </a:r>
          </a:p>
          <a:p>
            <a:pPr marL="0" indent="0">
              <a:buNone/>
            </a:pPr>
            <a:endParaRPr lang="vi-VN"/>
          </a:p>
          <a:p>
            <a:pPr marL="0" indent="0">
              <a:buNone/>
            </a:pPr>
            <a:endParaRPr lang="vi-VN"/>
          </a:p>
          <a:p>
            <a:pPr marL="0" indent="0">
              <a:buNone/>
            </a:pPr>
            <a:endParaRPr lang="vi-VN"/>
          </a:p>
        </p:txBody>
      </p:sp>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4B2A689-C1C5-E212-B1B3-9C9A77763735}"/>
              </a:ext>
            </a:extLst>
          </p:cNvPr>
          <p:cNvPicPr>
            <a:picLocks noChangeAspect="1"/>
          </p:cNvPicPr>
          <p:nvPr/>
        </p:nvPicPr>
        <p:blipFill>
          <a:blip r:embed="rId2"/>
          <a:stretch>
            <a:fillRect/>
          </a:stretch>
        </p:blipFill>
        <p:spPr>
          <a:xfrm>
            <a:off x="1758461" y="175503"/>
            <a:ext cx="10245228" cy="6506993"/>
          </a:xfrm>
          <a:prstGeom prst="roundRect">
            <a:avLst>
              <a:gd name="adj" fmla="val 3078"/>
            </a:avLst>
          </a:prstGeom>
        </p:spPr>
      </p:pic>
      <p:sp>
        <p:nvSpPr>
          <p:cNvPr id="9" name="Google Shape;424;p27">
            <a:extLst>
              <a:ext uri="{FF2B5EF4-FFF2-40B4-BE49-F238E27FC236}">
                <a16:creationId xmlns:a16="http://schemas.microsoft.com/office/drawing/2014/main" id="{180307B9-BBAB-02DA-E504-72D0438F515C}"/>
              </a:ext>
            </a:extLst>
          </p:cNvPr>
          <p:cNvSpPr txBox="1">
            <a:spLocks noGrp="1"/>
          </p:cNvSpPr>
          <p:nvPr>
            <p:ph type="title"/>
          </p:nvPr>
        </p:nvSpPr>
        <p:spPr>
          <a:xfrm rot="16200000">
            <a:off x="-4264680" y="1245596"/>
            <a:ext cx="101103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4400">
                <a:solidFill>
                  <a:schemeClr val="accent3"/>
                </a:solidFill>
              </a:rPr>
              <a:t>Database Design</a:t>
            </a:r>
            <a:endParaRPr sz="4400">
              <a:solidFill>
                <a:schemeClr val="accent3"/>
              </a:solidFill>
            </a:endParaRPr>
          </a:p>
        </p:txBody>
      </p:sp>
    </p:spTree>
    <p:extLst>
      <p:ext uri="{BB962C8B-B14F-4D97-AF65-F5344CB8AC3E}">
        <p14:creationId xmlns:p14="http://schemas.microsoft.com/office/powerpoint/2010/main" val="2839063797"/>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424;p27">
            <a:extLst>
              <a:ext uri="{FF2B5EF4-FFF2-40B4-BE49-F238E27FC236}">
                <a16:creationId xmlns:a16="http://schemas.microsoft.com/office/drawing/2014/main" id="{180307B9-BBAB-02DA-E504-72D0438F515C}"/>
              </a:ext>
            </a:extLst>
          </p:cNvPr>
          <p:cNvSpPr txBox="1">
            <a:spLocks noGrp="1"/>
          </p:cNvSpPr>
          <p:nvPr>
            <p:ph type="title"/>
          </p:nvPr>
        </p:nvSpPr>
        <p:spPr>
          <a:xfrm>
            <a:off x="247371" y="309615"/>
            <a:ext cx="101103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4400">
                <a:solidFill>
                  <a:schemeClr val="accent3"/>
                </a:solidFill>
              </a:rPr>
              <a:t>Triggers</a:t>
            </a:r>
            <a:endParaRPr sz="4400">
              <a:solidFill>
                <a:schemeClr val="accent3"/>
              </a:solidFill>
            </a:endParaRPr>
          </a:p>
        </p:txBody>
      </p:sp>
      <p:pic>
        <p:nvPicPr>
          <p:cNvPr id="6" name="Picture 5">
            <a:extLst>
              <a:ext uri="{FF2B5EF4-FFF2-40B4-BE49-F238E27FC236}">
                <a16:creationId xmlns:a16="http://schemas.microsoft.com/office/drawing/2014/main" id="{B83E51C1-E7C3-81F6-6549-F92FD01124B1}"/>
              </a:ext>
            </a:extLst>
          </p:cNvPr>
          <p:cNvPicPr>
            <a:picLocks noChangeAspect="1"/>
          </p:cNvPicPr>
          <p:nvPr/>
        </p:nvPicPr>
        <p:blipFill>
          <a:blip r:embed="rId2"/>
          <a:stretch>
            <a:fillRect/>
          </a:stretch>
        </p:blipFill>
        <p:spPr>
          <a:xfrm>
            <a:off x="483538" y="1250619"/>
            <a:ext cx="8024555" cy="2065199"/>
          </a:xfrm>
          <a:prstGeom prst="rect">
            <a:avLst/>
          </a:prstGeom>
        </p:spPr>
      </p:pic>
      <p:pic>
        <p:nvPicPr>
          <p:cNvPr id="10" name="Picture 9">
            <a:extLst>
              <a:ext uri="{FF2B5EF4-FFF2-40B4-BE49-F238E27FC236}">
                <a16:creationId xmlns:a16="http://schemas.microsoft.com/office/drawing/2014/main" id="{3C0545CB-2354-398D-C51F-0E5D75A2CC7B}"/>
              </a:ext>
            </a:extLst>
          </p:cNvPr>
          <p:cNvPicPr>
            <a:picLocks noChangeAspect="1"/>
          </p:cNvPicPr>
          <p:nvPr/>
        </p:nvPicPr>
        <p:blipFill>
          <a:blip r:embed="rId3"/>
          <a:stretch>
            <a:fillRect/>
          </a:stretch>
        </p:blipFill>
        <p:spPr>
          <a:xfrm>
            <a:off x="483538" y="3843633"/>
            <a:ext cx="8024554" cy="2242703"/>
          </a:xfrm>
          <a:prstGeom prst="rect">
            <a:avLst/>
          </a:prstGeom>
        </p:spPr>
      </p:pic>
    </p:spTree>
    <p:extLst>
      <p:ext uri="{BB962C8B-B14F-4D97-AF65-F5344CB8AC3E}">
        <p14:creationId xmlns:p14="http://schemas.microsoft.com/office/powerpoint/2010/main" val="44646761"/>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424;p27">
            <a:extLst>
              <a:ext uri="{FF2B5EF4-FFF2-40B4-BE49-F238E27FC236}">
                <a16:creationId xmlns:a16="http://schemas.microsoft.com/office/drawing/2014/main" id="{180307B9-BBAB-02DA-E504-72D0438F515C}"/>
              </a:ext>
            </a:extLst>
          </p:cNvPr>
          <p:cNvSpPr txBox="1">
            <a:spLocks noGrp="1"/>
          </p:cNvSpPr>
          <p:nvPr>
            <p:ph type="title"/>
          </p:nvPr>
        </p:nvSpPr>
        <p:spPr>
          <a:xfrm>
            <a:off x="247371" y="309615"/>
            <a:ext cx="101103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4400">
                <a:solidFill>
                  <a:schemeClr val="accent3"/>
                </a:solidFill>
              </a:rPr>
              <a:t>Triggers</a:t>
            </a:r>
            <a:endParaRPr sz="4400">
              <a:solidFill>
                <a:schemeClr val="accent3"/>
              </a:solidFill>
            </a:endParaRPr>
          </a:p>
        </p:txBody>
      </p:sp>
      <p:pic>
        <p:nvPicPr>
          <p:cNvPr id="3" name="Picture 2">
            <a:extLst>
              <a:ext uri="{FF2B5EF4-FFF2-40B4-BE49-F238E27FC236}">
                <a16:creationId xmlns:a16="http://schemas.microsoft.com/office/drawing/2014/main" id="{C0C264A3-9E04-1305-37C9-48710F5C72CE}"/>
              </a:ext>
            </a:extLst>
          </p:cNvPr>
          <p:cNvPicPr>
            <a:picLocks noChangeAspect="1"/>
          </p:cNvPicPr>
          <p:nvPr/>
        </p:nvPicPr>
        <p:blipFill>
          <a:blip r:embed="rId2"/>
          <a:stretch>
            <a:fillRect/>
          </a:stretch>
        </p:blipFill>
        <p:spPr>
          <a:xfrm>
            <a:off x="0" y="1329523"/>
            <a:ext cx="7440260" cy="5528477"/>
          </a:xfrm>
          <a:prstGeom prst="rect">
            <a:avLst/>
          </a:prstGeom>
        </p:spPr>
      </p:pic>
      <p:pic>
        <p:nvPicPr>
          <p:cNvPr id="5" name="Picture 4">
            <a:extLst>
              <a:ext uri="{FF2B5EF4-FFF2-40B4-BE49-F238E27FC236}">
                <a16:creationId xmlns:a16="http://schemas.microsoft.com/office/drawing/2014/main" id="{FE7F2E36-BA24-3346-0F6C-2BE9A3ACD289}"/>
              </a:ext>
            </a:extLst>
          </p:cNvPr>
          <p:cNvPicPr>
            <a:picLocks noChangeAspect="1"/>
          </p:cNvPicPr>
          <p:nvPr/>
        </p:nvPicPr>
        <p:blipFill>
          <a:blip r:embed="rId3"/>
          <a:stretch>
            <a:fillRect/>
          </a:stretch>
        </p:blipFill>
        <p:spPr>
          <a:xfrm>
            <a:off x="8026278" y="1329522"/>
            <a:ext cx="4165722" cy="5528477"/>
          </a:xfrm>
          <a:prstGeom prst="rect">
            <a:avLst/>
          </a:prstGeom>
        </p:spPr>
      </p:pic>
    </p:spTree>
    <p:extLst>
      <p:ext uri="{BB962C8B-B14F-4D97-AF65-F5344CB8AC3E}">
        <p14:creationId xmlns:p14="http://schemas.microsoft.com/office/powerpoint/2010/main" val="88993985"/>
      </p:ext>
    </p:extLst>
  </p:cSld>
  <p:clrMapOvr>
    <a:masterClrMapping/>
  </p:clrMapOvr>
  <p:transition spd="slow">
    <p:cover/>
  </p:transition>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547</Words>
  <Application>Microsoft Office PowerPoint</Application>
  <PresentationFormat>Widescreen</PresentationFormat>
  <Paragraphs>79</Paragraphs>
  <Slides>18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Roboto</vt:lpstr>
      <vt:lpstr>Arial</vt:lpstr>
      <vt:lpstr>Abril Fatface</vt:lpstr>
      <vt:lpstr>Calibri</vt:lpstr>
      <vt:lpstr>Roboto Mono</vt:lpstr>
      <vt:lpstr>Aldrich</vt:lpstr>
      <vt:lpstr>SlidesMania</vt:lpstr>
      <vt:lpstr>Website Cung cấp dịch vụ hoa tươi</vt:lpstr>
      <vt:lpstr>Thành viên và công việc</vt:lpstr>
      <vt:lpstr>06</vt:lpstr>
      <vt:lpstr>Giới Thiệu Đề Tài</vt:lpstr>
      <vt:lpstr>Mục Tiêu! </vt:lpstr>
      <vt:lpstr>Các Chức Năng</vt:lpstr>
      <vt:lpstr>Database Design</vt:lpstr>
      <vt:lpstr>Triggers</vt:lpstr>
      <vt:lpstr>Triggers</vt:lpstr>
      <vt:lpstr>CÁC KỸ THUẬT &lt;MỚI/&gt;</vt:lpstr>
      <vt:lpstr>PowerPoint Presentation</vt:lpstr>
      <vt:lpstr>PowerPoint Presentation</vt:lpstr>
      <vt:lpstr>PowerPoint Presentation</vt:lpstr>
      <vt:lpstr>PowerPoint Presentation</vt:lpstr>
      <vt:lpstr>PowerPoint Presentation</vt:lpstr>
      <vt:lpstr>PowerPoint Presentation</vt:lpstr>
      <vt:lpstr>DEMO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Cung cấp dịch vụ hoa tươi</dc:title>
  <dc:creator>VIN</dc:creator>
  <cp:lastModifiedBy>C P</cp:lastModifiedBy>
  <cp:revision>5</cp:revision>
  <dcterms:modified xsi:type="dcterms:W3CDTF">2023-11-15T15:13:15Z</dcterms:modified>
</cp:coreProperties>
</file>