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292" r:id="rId6"/>
    <p:sldId id="293" r:id="rId7"/>
    <p:sldId id="270" r:id="rId8"/>
    <p:sldId id="287" r:id="rId9"/>
    <p:sldId id="294" r:id="rId10"/>
    <p:sldId id="295" r:id="rId11"/>
    <p:sldId id="268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82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BDBEE-1FDA-4F57-947F-5759FA6ABC55}" type="datetimeFigureOut">
              <a:rPr lang="en-US" smtClean="0"/>
              <a:t>8/15/2025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C659-3DDB-48CB-A056-6A658A161B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8/15/2025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5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38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17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64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3A81B-56C1-8D66-0EFC-BA054AA24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97DB80-CDAA-8E0A-ED1B-4027925060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B8C7C0-F9FF-9F80-3DEE-403A3A6F37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2ADF0-F748-DEC7-DEDE-9013AAB2A5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38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80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44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noProof="0" smtClean="0"/>
              <a:t>8/15/2025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202246-9B90-4CE1-AAF1-3328E51AE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43DF42B-5E6A-409A-A205-0B59AE5FBD9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530301" y="1690689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C7A202D-9C81-48E9-AC0B-E4DDE20AE14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88689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7076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8/15/2025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0506441-775A-4D93-ADE3-695C86D669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530301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A00A08C-FA2D-44B5-9451-63F193A3E7B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88689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A8F9540-8D26-4ADA-88E6-B9A742232C2D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1337076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3D7801BA-80A8-4F2C-90C8-155E6210A85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7634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99C7ED62-8CE2-417B-9E03-DB47D419110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99246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id="{96383197-4013-4D5E-BF47-64BD2386A4D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26282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28">
            <a:extLst>
              <a:ext uri="{FF2B5EF4-FFF2-40B4-BE49-F238E27FC236}">
                <a16:creationId xmlns:a16="http://schemas.microsoft.com/office/drawing/2014/main" id="{B2568099-B430-4F70-A248-1840860FFE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7634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28">
            <a:extLst>
              <a:ext uri="{FF2B5EF4-FFF2-40B4-BE49-F238E27FC236}">
                <a16:creationId xmlns:a16="http://schemas.microsoft.com/office/drawing/2014/main" id="{82A0F640-3653-4074-BEAA-B09FF6E0B39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99246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28">
            <a:extLst>
              <a:ext uri="{FF2B5EF4-FFF2-40B4-BE49-F238E27FC236}">
                <a16:creationId xmlns:a16="http://schemas.microsoft.com/office/drawing/2014/main" id="{1723BD4F-261F-418F-B763-09039D2CA7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26282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10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8/15/2025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15EEB49-54F4-404C-9B31-AD488BFCB2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2412" y="2219248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6B2DD458-866A-421E-9AD0-B0D9E11957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5572" y="2196083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57A4D097-9603-42DC-888D-8039CE6ADC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7240" y="2019165"/>
            <a:ext cx="3017520" cy="3017520"/>
          </a:xfrm>
          <a:prstGeom prst="ellipse">
            <a:avLst/>
          </a:prstGeom>
          <a:noFill/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B9B9E0BA-35AD-4D69-9A03-35F2509C2C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12900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B1CC61B3-695C-423D-8F0B-45674DC932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236700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870F23E-35A1-4942-A685-641AA88306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78762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63B8202-88BB-4ED4-B936-9D9C0B4C8D1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99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noProof="0" smtClean="0"/>
              <a:t>8/15/2025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noProof="0" smtClean="0"/>
              <a:t>8/15/2025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8/15/2025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8/15/2025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noProof="0" smtClean="0"/>
              <a:t>8/15/2025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noProof="0" smtClean="0"/>
              <a:t>8/15/2025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noProof="0" smtClean="0"/>
              <a:t>8/15/2025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8/15/2025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8/15/2025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ofessionals collaborating at a table over a laptop">
            <a:extLst>
              <a:ext uri="{FF2B5EF4-FFF2-40B4-BE49-F238E27FC236}">
                <a16:creationId xmlns:a16="http://schemas.microsoft.com/office/drawing/2014/main" id="{1E745F20-F130-4708-BD5A-1A4FF4BE4D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9460" cy="6858000"/>
          </a:xfrm>
          <a:prstGeom prst="rect">
            <a:avLst/>
          </a:prstGeom>
        </p:spPr>
      </p:pic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 bwMode="ltGray">
          <a:xfrm>
            <a:off x="254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 bwMode="ltGray"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5000" dirty="0">
                <a:solidFill>
                  <a:schemeClr val="bg1"/>
                </a:solidFill>
              </a:rPr>
              <a:t>Strategic Analysis of User Behavior &amp; Transaction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Gray">
          <a:xfrm>
            <a:off x="4042730" y="4461005"/>
            <a:ext cx="410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en-US" sz="2500" b="1" i="1" spc="65" dirty="0">
                <a:solidFill>
                  <a:schemeClr val="accent1"/>
                </a:solidFill>
                <a:cs typeface="Arial"/>
              </a:rPr>
              <a:t>By: Tri Umiati</a:t>
            </a:r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Blue rectangle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838200" y="329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Analysis Goals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>
            <a:off x="947607" y="1324564"/>
            <a:ext cx="453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E4A50E8-1E73-369E-6E34-347002C50600}"/>
              </a:ext>
            </a:extLst>
          </p:cNvPr>
          <p:cNvSpPr txBox="1">
            <a:spLocks/>
          </p:cNvSpPr>
          <p:nvPr/>
        </p:nvSpPr>
        <p:spPr bwMode="white">
          <a:xfrm>
            <a:off x="838199" y="1985475"/>
            <a:ext cx="10374443" cy="27556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n-US" sz="1800" i="1" dirty="0">
                <a:solidFill>
                  <a:srgbClr val="FFFFFF"/>
                </a:solidFill>
                <a:cs typeface="Arial"/>
              </a:rPr>
              <a:t>Spot </a:t>
            </a:r>
            <a:r>
              <a:rPr lang="en-US" sz="2000" i="1" dirty="0">
                <a:solidFill>
                  <a:srgbClr val="FFFFFF"/>
                </a:solidFill>
                <a:cs typeface="Arial"/>
              </a:rPr>
              <a:t>patterns in how users spend and interact</a:t>
            </a:r>
          </a:p>
          <a:p>
            <a:pPr>
              <a:lnSpc>
                <a:spcPct val="250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n-US" sz="2000" i="1" dirty="0">
                <a:solidFill>
                  <a:srgbClr val="FFFFFF"/>
                </a:solidFill>
                <a:cs typeface="Arial"/>
              </a:rPr>
              <a:t>See which groups have the most potential to grow revenue</a:t>
            </a:r>
          </a:p>
          <a:p>
            <a:pPr>
              <a:lnSpc>
                <a:spcPct val="250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n-US" sz="2000" i="1" dirty="0">
                <a:solidFill>
                  <a:srgbClr val="FFFFFF"/>
                </a:solidFill>
                <a:cs typeface="Arial"/>
              </a:rPr>
              <a:t>Share clear</a:t>
            </a:r>
            <a:r>
              <a:rPr lang="en-US" sz="1800" i="1" dirty="0">
                <a:solidFill>
                  <a:srgbClr val="FFFFFF"/>
                </a:solidFill>
                <a:cs typeface="Arial"/>
              </a:rPr>
              <a:t>, data-based ideas to help us get more users, keep them longer, and reduce risk</a:t>
            </a:r>
          </a:p>
        </p:txBody>
      </p:sp>
    </p:spTree>
    <p:extLst>
      <p:ext uri="{BB962C8B-B14F-4D97-AF65-F5344CB8AC3E}">
        <p14:creationId xmlns:p14="http://schemas.microsoft.com/office/powerpoint/2010/main" val="216536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3C22C-1AAA-1F4F-185F-0A547E76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13A4AD1E-5D67-CD3C-67D0-B0D2B79C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2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How the Platform Is Performing</a:t>
            </a:r>
          </a:p>
        </p:txBody>
      </p:sp>
      <p:sp>
        <p:nvSpPr>
          <p:cNvPr id="8" name="object 27" descr="Beige rectangle">
            <a:extLst>
              <a:ext uri="{FF2B5EF4-FFF2-40B4-BE49-F238E27FC236}">
                <a16:creationId xmlns:a16="http://schemas.microsoft.com/office/drawing/2014/main" id="{A5415166-862A-DFEC-5D53-607BAF7FE01B}"/>
              </a:ext>
            </a:extLst>
          </p:cNvPr>
          <p:cNvSpPr/>
          <p:nvPr/>
        </p:nvSpPr>
        <p:spPr>
          <a:xfrm>
            <a:off x="947015" y="1341198"/>
            <a:ext cx="2808000" cy="0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9" name="Content Placeholder 5" descr="Table">
            <a:extLst>
              <a:ext uri="{FF2B5EF4-FFF2-40B4-BE49-F238E27FC236}">
                <a16:creationId xmlns:a16="http://schemas.microsoft.com/office/drawing/2014/main" id="{093C7421-B5FB-F21A-969A-3BA1EF56A42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76396147"/>
              </p:ext>
            </p:extLst>
          </p:nvPr>
        </p:nvGraphicFramePr>
        <p:xfrm>
          <a:off x="947015" y="2016333"/>
          <a:ext cx="10644093" cy="2375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428">
                  <a:extLst>
                    <a:ext uri="{9D8B030D-6E8A-4147-A177-3AD203B41FA5}">
                      <a16:colId xmlns:a16="http://schemas.microsoft.com/office/drawing/2014/main" val="413496124"/>
                    </a:ext>
                  </a:extLst>
                </a:gridCol>
                <a:gridCol w="2803161">
                  <a:extLst>
                    <a:ext uri="{9D8B030D-6E8A-4147-A177-3AD203B41FA5}">
                      <a16:colId xmlns:a16="http://schemas.microsoft.com/office/drawing/2014/main" val="1609701450"/>
                    </a:ext>
                  </a:extLst>
                </a:gridCol>
                <a:gridCol w="5892504">
                  <a:extLst>
                    <a:ext uri="{9D8B030D-6E8A-4147-A177-3AD203B41FA5}">
                      <a16:colId xmlns:a16="http://schemas.microsoft.com/office/drawing/2014/main" val="3998250674"/>
                    </a:ext>
                  </a:extLst>
                </a:gridCol>
              </a:tblGrid>
              <a:tr h="572479"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sz="1400" b="1" spc="-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METRICS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VALUES</a:t>
                      </a:r>
                      <a:endParaRPr sz="14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What It Tells Us</a:t>
                      </a:r>
                      <a:endParaRPr sz="14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940839"/>
                  </a:ext>
                </a:extLst>
              </a:tr>
              <a:tr h="601102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lang="en-US" sz="14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Total Spend</a:t>
                      </a:r>
                      <a:endParaRPr sz="14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lang="en-US" sz="14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876,1 M</a:t>
                      </a:r>
                      <a:endParaRPr sz="14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lang="en-US" sz="14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Users are spending a lot → strong traction</a:t>
                      </a:r>
                      <a:endParaRPr sz="14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684356"/>
                  </a:ext>
                </a:extLst>
              </a:tr>
              <a:tr h="601102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4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Active Users</a:t>
                      </a:r>
                      <a:endParaRPr sz="14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4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231,7 K</a:t>
                      </a:r>
                      <a:endParaRPr sz="14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4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Big user base → lots of room to grow</a:t>
                      </a:r>
                      <a:endParaRPr sz="14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552476"/>
                  </a:ext>
                </a:extLst>
              </a:tr>
              <a:tr h="601102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4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Avg. Spend/User</a:t>
                      </a:r>
                      <a:endParaRPr sz="14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4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359,6 K</a:t>
                      </a:r>
                      <a:endParaRPr sz="14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4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High spend per user → great monetization potential</a:t>
                      </a:r>
                      <a:endParaRPr sz="14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765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34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Two person handshake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ct 3" descr="Blue rectangle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3" name="Oval 22" descr="Beige oval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/>
          <a:lstStyle/>
          <a:p>
            <a:r>
              <a:rPr lang="en-US" dirty="0"/>
              <a:t>What Cards Users Prefer</a:t>
            </a:r>
          </a:p>
        </p:txBody>
      </p:sp>
      <p:sp>
        <p:nvSpPr>
          <p:cNvPr id="24" name="object 5" descr="Beige rectangl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 flipV="1">
            <a:off x="929705" y="1114688"/>
            <a:ext cx="6115672" cy="224434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29F6141-4290-2A40-B857-F01B6E661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67" y="1776881"/>
            <a:ext cx="6740910" cy="4132618"/>
          </a:xfrm>
          <a:prstGeom prst="rect">
            <a:avLst/>
          </a:prstGeom>
        </p:spPr>
      </p:pic>
      <p:sp>
        <p:nvSpPr>
          <p:cNvPr id="51" name="Content Placeholder 4">
            <a:extLst>
              <a:ext uri="{FF2B5EF4-FFF2-40B4-BE49-F238E27FC236}">
                <a16:creationId xmlns:a16="http://schemas.microsoft.com/office/drawing/2014/main" id="{126C520C-B20F-56EE-1B29-0E56782D355F}"/>
              </a:ext>
            </a:extLst>
          </p:cNvPr>
          <p:cNvSpPr txBox="1">
            <a:spLocks/>
          </p:cNvSpPr>
          <p:nvPr/>
        </p:nvSpPr>
        <p:spPr bwMode="white">
          <a:xfrm>
            <a:off x="7293778" y="1743217"/>
            <a:ext cx="4593756" cy="416628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n-US" sz="1400" i="1" dirty="0">
                <a:solidFill>
                  <a:srgbClr val="FFFFFF"/>
                </a:solidFill>
                <a:cs typeface="Arial"/>
              </a:rPr>
              <a:t>Most users use Unknown Card Type → we should clean up this data</a:t>
            </a:r>
          </a:p>
          <a:p>
            <a:pPr algn="just">
              <a:lnSpc>
                <a:spcPct val="200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n-US" sz="1400" i="1" dirty="0">
                <a:solidFill>
                  <a:srgbClr val="FFFFFF"/>
                </a:solidFill>
                <a:cs typeface="Arial"/>
              </a:rPr>
              <a:t>Debit Cards are steady → good for everyday users</a:t>
            </a:r>
          </a:p>
          <a:p>
            <a:pPr algn="just">
              <a:lnSpc>
                <a:spcPct val="200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n-US" sz="1400" i="1" dirty="0">
                <a:solidFill>
                  <a:srgbClr val="FFFFFF"/>
                </a:solidFill>
                <a:cs typeface="Arial"/>
              </a:rPr>
              <a:t>Credit Cards are low → chance to promote with rewards or education</a:t>
            </a:r>
          </a:p>
          <a:p>
            <a:pPr algn="just">
              <a:lnSpc>
                <a:spcPct val="200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n-US" sz="1400" i="1" dirty="0">
                <a:solidFill>
                  <a:srgbClr val="FFFFFF"/>
                </a:solidFill>
                <a:cs typeface="Arial"/>
              </a:rPr>
              <a:t>Prepaid Cards are small but promising → great for attracting new users</a:t>
            </a:r>
          </a:p>
        </p:txBody>
      </p:sp>
    </p:spTree>
    <p:extLst>
      <p:ext uri="{BB962C8B-B14F-4D97-AF65-F5344CB8AC3E}">
        <p14:creationId xmlns:p14="http://schemas.microsoft.com/office/powerpoint/2010/main" val="336603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3" descr="People's hands">
            <a:extLst>
              <a:ext uri="{FF2B5EF4-FFF2-40B4-BE49-F238E27FC236}">
                <a16:creationId xmlns:a16="http://schemas.microsoft.com/office/drawing/2014/main" id="{3473867A-FBFD-45C7-BD5B-FDE711A8E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0"/>
            <a:ext cx="12192000" cy="6858000"/>
          </a:xfrm>
          <a:prstGeom prst="rect">
            <a:avLst/>
          </a:prstGeom>
        </p:spPr>
      </p:pic>
      <p:sp>
        <p:nvSpPr>
          <p:cNvPr id="5" name="object 3" descr="Blue rectangle">
            <a:extLst>
              <a:ext uri="{FF2B5EF4-FFF2-40B4-BE49-F238E27FC236}">
                <a16:creationId xmlns:a16="http://schemas.microsoft.com/office/drawing/2014/main" id="{33BB357B-B238-4C43-8242-F33D9E1D4905}"/>
              </a:ext>
            </a:extLst>
          </p:cNvPr>
          <p:cNvSpPr/>
          <p:nvPr/>
        </p:nvSpPr>
        <p:spPr>
          <a:xfrm>
            <a:off x="12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7" name="Oval 6" descr="Beige oval">
            <a:extLst>
              <a:ext uri="{FF2B5EF4-FFF2-40B4-BE49-F238E27FC236}">
                <a16:creationId xmlns:a16="http://schemas.microsoft.com/office/drawing/2014/main" id="{5E8475D7-5EB4-4E70-AD4D-D32B1FB40E6E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592443CF-1BB0-4648-AEBA-9AFB75D72A99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Credit Score by Age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16D174-C1FB-4494-B78F-EFF7C645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912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id="{3C19A568-7E73-443A-A183-2C3EDA0087DF}"/>
              </a:ext>
            </a:extLst>
          </p:cNvPr>
          <p:cNvSpPr/>
          <p:nvPr/>
        </p:nvSpPr>
        <p:spPr bwMode="white">
          <a:xfrm>
            <a:off x="944410" y="1345847"/>
            <a:ext cx="435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52CEBB-38A9-ED1F-4222-7F65956CD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288" y="1855579"/>
            <a:ext cx="6301149" cy="3705771"/>
          </a:xfrm>
          <a:prstGeom prst="rect">
            <a:avLst/>
          </a:prstGeom>
        </p:spPr>
      </p:pic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9D0048B9-BDC1-696B-536A-38AC6FF08F86}"/>
              </a:ext>
            </a:extLst>
          </p:cNvPr>
          <p:cNvSpPr txBox="1">
            <a:spLocks/>
          </p:cNvSpPr>
          <p:nvPr/>
        </p:nvSpPr>
        <p:spPr bwMode="white">
          <a:xfrm>
            <a:off x="516009" y="1690688"/>
            <a:ext cx="4593756" cy="226671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n-US" sz="1400" i="1" dirty="0">
                <a:solidFill>
                  <a:srgbClr val="FFFFFF"/>
                </a:solidFill>
                <a:cs typeface="Arial"/>
              </a:rPr>
              <a:t>Older users tend to have better credit scores, ideal for premium credit products and retention strategies.</a:t>
            </a:r>
          </a:p>
          <a:p>
            <a:pPr algn="just">
              <a:lnSpc>
                <a:spcPct val="200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n-US" sz="1400" i="1" dirty="0">
                <a:solidFill>
                  <a:srgbClr val="FFFFFF"/>
                </a:solidFill>
                <a:cs typeface="Arial"/>
              </a:rPr>
              <a:t>Ages 25–44 are the sweet spot for credit-based products. This group have high earning and high adoption, should focus on cross sell and upsell.</a:t>
            </a:r>
          </a:p>
          <a:p>
            <a:pPr algn="just">
              <a:lnSpc>
                <a:spcPct val="200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n-US" sz="1400" i="1" dirty="0">
                <a:solidFill>
                  <a:srgbClr val="FFFFFF"/>
                </a:solidFill>
                <a:cs typeface="Arial"/>
              </a:rPr>
              <a:t>Most of users under 25 often have Good credit scores. This group have great potential for entry level credit, education, and loyalty-building.</a:t>
            </a:r>
          </a:p>
        </p:txBody>
      </p:sp>
    </p:spTree>
    <p:extLst>
      <p:ext uri="{BB962C8B-B14F-4D97-AF65-F5344CB8AC3E}">
        <p14:creationId xmlns:p14="http://schemas.microsoft.com/office/powerpoint/2010/main" val="166281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891FA-B608-8010-FF66-3B178BAB7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Two person handshake">
            <a:extLst>
              <a:ext uri="{FF2B5EF4-FFF2-40B4-BE49-F238E27FC236}">
                <a16:creationId xmlns:a16="http://schemas.microsoft.com/office/drawing/2014/main" id="{570A7943-D939-65E2-25F3-DFB116A4359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ct 3" descr="Blue rectangle">
            <a:extLst>
              <a:ext uri="{FF2B5EF4-FFF2-40B4-BE49-F238E27FC236}">
                <a16:creationId xmlns:a16="http://schemas.microsoft.com/office/drawing/2014/main" id="{0C696F4D-72F7-72A1-17B9-8213617DF536}"/>
              </a:ext>
            </a:extLst>
          </p:cNvPr>
          <p:cNvSpPr/>
          <p:nvPr/>
        </p:nvSpPr>
        <p:spPr>
          <a:xfrm>
            <a:off x="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3" name="Oval 22" descr="Beige oval">
            <a:extLst>
              <a:ext uri="{FF2B5EF4-FFF2-40B4-BE49-F238E27FC236}">
                <a16:creationId xmlns:a16="http://schemas.microsoft.com/office/drawing/2014/main" id="{23449CF3-4D3A-9537-A7BF-D93248A5CF4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640236-0FB8-BA19-42BF-425465AA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A0300BD-7D23-5325-46B7-72FD6F9304B8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/>
          <a:lstStyle/>
          <a:p>
            <a:r>
              <a:rPr lang="en-US" dirty="0"/>
              <a:t>Who Spends the Most</a:t>
            </a:r>
          </a:p>
        </p:txBody>
      </p:sp>
      <p:sp>
        <p:nvSpPr>
          <p:cNvPr id="24" name="object 5" descr="Beige rectangle">
            <a:extLst>
              <a:ext uri="{FF2B5EF4-FFF2-40B4-BE49-F238E27FC236}">
                <a16:creationId xmlns:a16="http://schemas.microsoft.com/office/drawing/2014/main" id="{0FAA3965-AFB5-6A2D-74DD-88D51DBB93E0}"/>
              </a:ext>
            </a:extLst>
          </p:cNvPr>
          <p:cNvSpPr/>
          <p:nvPr/>
        </p:nvSpPr>
        <p:spPr bwMode="ltGray">
          <a:xfrm flipV="1">
            <a:off x="929705" y="1114688"/>
            <a:ext cx="6115672" cy="224434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51" name="Content Placeholder 4">
            <a:extLst>
              <a:ext uri="{FF2B5EF4-FFF2-40B4-BE49-F238E27FC236}">
                <a16:creationId xmlns:a16="http://schemas.microsoft.com/office/drawing/2014/main" id="{903AD261-3877-783C-9B41-2AB2501981BB}"/>
              </a:ext>
            </a:extLst>
          </p:cNvPr>
          <p:cNvSpPr txBox="1">
            <a:spLocks/>
          </p:cNvSpPr>
          <p:nvPr/>
        </p:nvSpPr>
        <p:spPr bwMode="white">
          <a:xfrm>
            <a:off x="6748728" y="2115389"/>
            <a:ext cx="5077645" cy="27238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n-US" sz="1400" i="1" dirty="0">
                <a:solidFill>
                  <a:srgbClr val="FFFFFF"/>
                </a:solidFill>
                <a:cs typeface="Arial"/>
              </a:rPr>
              <a:t>Users with Good credit scores spend the most across all card types</a:t>
            </a:r>
          </a:p>
          <a:p>
            <a:pPr algn="just">
              <a:lnSpc>
                <a:spcPct val="200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n-US" sz="1400" i="1" dirty="0">
                <a:solidFill>
                  <a:srgbClr val="FFFFFF"/>
                </a:solidFill>
                <a:cs typeface="Arial"/>
              </a:rPr>
              <a:t>Prepaid + Good Score → hidden gem segment</a:t>
            </a:r>
          </a:p>
          <a:p>
            <a:pPr algn="just">
              <a:lnSpc>
                <a:spcPct val="200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n-US" sz="1400" i="1" dirty="0">
                <a:solidFill>
                  <a:srgbClr val="FFFFFF"/>
                </a:solidFill>
                <a:cs typeface="Arial"/>
              </a:rPr>
              <a:t>Poor scores → low spend, higher risk</a:t>
            </a:r>
          </a:p>
          <a:p>
            <a:pPr algn="just">
              <a:lnSpc>
                <a:spcPct val="200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n-US" sz="1400" i="1" dirty="0">
                <a:solidFill>
                  <a:srgbClr val="FFFFFF"/>
                </a:solidFill>
                <a:cs typeface="Arial"/>
              </a:rPr>
              <a:t>Unknown Card Type shows high spend → needs better labeling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7A9ADB-8B1B-7D1D-D1BC-09A7D3655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87" y="2211137"/>
            <a:ext cx="5961115" cy="243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7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C746A-E44D-46E0-F30C-12D775564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45FE9-3EEA-DAA2-B45F-359FAFF2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72DD7C4A-3901-775B-D4E2-F06549F8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2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Behavior Matrix for Targeting</a:t>
            </a:r>
          </a:p>
        </p:txBody>
      </p:sp>
      <p:sp>
        <p:nvSpPr>
          <p:cNvPr id="8" name="object 27" descr="Beige rectangle">
            <a:extLst>
              <a:ext uri="{FF2B5EF4-FFF2-40B4-BE49-F238E27FC236}">
                <a16:creationId xmlns:a16="http://schemas.microsoft.com/office/drawing/2014/main" id="{0ABDBD2A-F4F8-27FB-0DC6-8073C5594B55}"/>
              </a:ext>
            </a:extLst>
          </p:cNvPr>
          <p:cNvSpPr/>
          <p:nvPr/>
        </p:nvSpPr>
        <p:spPr>
          <a:xfrm>
            <a:off x="947015" y="1341198"/>
            <a:ext cx="2808000" cy="0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5" name="Content Placeholder 5" descr="Table">
            <a:extLst>
              <a:ext uri="{FF2B5EF4-FFF2-40B4-BE49-F238E27FC236}">
                <a16:creationId xmlns:a16="http://schemas.microsoft.com/office/drawing/2014/main" id="{98515103-D1D8-82CF-CF2D-D0CD998D47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142302"/>
              </p:ext>
            </p:extLst>
          </p:nvPr>
        </p:nvGraphicFramePr>
        <p:xfrm>
          <a:off x="367152" y="1963789"/>
          <a:ext cx="11265215" cy="2833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162">
                  <a:extLst>
                    <a:ext uri="{9D8B030D-6E8A-4147-A177-3AD203B41FA5}">
                      <a16:colId xmlns:a16="http://schemas.microsoft.com/office/drawing/2014/main" val="413496124"/>
                    </a:ext>
                  </a:extLst>
                </a:gridCol>
                <a:gridCol w="1874157">
                  <a:extLst>
                    <a:ext uri="{9D8B030D-6E8A-4147-A177-3AD203B41FA5}">
                      <a16:colId xmlns:a16="http://schemas.microsoft.com/office/drawing/2014/main" val="1609701450"/>
                    </a:ext>
                  </a:extLst>
                </a:gridCol>
                <a:gridCol w="1823506">
                  <a:extLst>
                    <a:ext uri="{9D8B030D-6E8A-4147-A177-3AD203B41FA5}">
                      <a16:colId xmlns:a16="http://schemas.microsoft.com/office/drawing/2014/main" val="3998250674"/>
                    </a:ext>
                  </a:extLst>
                </a:gridCol>
                <a:gridCol w="1995978">
                  <a:extLst>
                    <a:ext uri="{9D8B030D-6E8A-4147-A177-3AD203B41FA5}">
                      <a16:colId xmlns:a16="http://schemas.microsoft.com/office/drawing/2014/main" val="3885689842"/>
                    </a:ext>
                  </a:extLst>
                </a:gridCol>
                <a:gridCol w="3886412">
                  <a:extLst>
                    <a:ext uri="{9D8B030D-6E8A-4147-A177-3AD203B41FA5}">
                      <a16:colId xmlns:a16="http://schemas.microsoft.com/office/drawing/2014/main" val="2581020686"/>
                    </a:ext>
                  </a:extLst>
                </a:gridCol>
              </a:tblGrid>
              <a:tr h="442667">
                <a:tc>
                  <a:txBody>
                    <a:bodyPr/>
                    <a:lstStyle/>
                    <a:p>
                      <a:pPr marL="21600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sz="1400" b="1" spc="-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AGE GROUP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CREDIT SCORE</a:t>
                      </a:r>
                      <a:endParaRPr sz="14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CARD TYPE</a:t>
                      </a:r>
                      <a:endParaRPr sz="14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VALUE POTENTIAL</a:t>
                      </a:r>
                      <a:endParaRPr sz="14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STRATEGY</a:t>
                      </a:r>
                      <a:endParaRPr sz="14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940839"/>
                  </a:ext>
                </a:extLst>
              </a:tr>
              <a:tr h="464799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&lt; 25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Fair / Good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Prepaid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Low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Onboarding education &amp; starter packs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684356"/>
                  </a:ext>
                </a:extLst>
              </a:tr>
              <a:tr h="464799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25 - 34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Good / Excellent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Credit / Debit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High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Upsell, lifestyle bundling, loyalty program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552476"/>
                  </a:ext>
                </a:extLst>
              </a:tr>
              <a:tr h="464799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35 - 44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Good / Excellent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Credit / Debit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High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Cross sell, retention, premium upgrade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765872"/>
                  </a:ext>
                </a:extLst>
              </a:tr>
              <a:tr h="531199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45 – 54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Good / Excellent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Credit / Unknown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Stable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Premium product offers &amp; trust based messaging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65811"/>
                  </a:ext>
                </a:extLst>
              </a:tr>
              <a:tr h="464799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55 +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Good / Excellent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Credit / Unknown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Stable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Simplified UX, hybrid onboarding, premium retention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156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42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Placeholder 46" descr="People discuss something">
            <a:extLst>
              <a:ext uri="{FF2B5EF4-FFF2-40B4-BE49-F238E27FC236}">
                <a16:creationId xmlns:a16="http://schemas.microsoft.com/office/drawing/2014/main" id="{0FD54BB1-BA8F-46B1-AE35-C73B73A4821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"/>
            <a:ext cx="12189599" cy="6856649"/>
          </a:xfrm>
        </p:spPr>
      </p:pic>
      <p:sp>
        <p:nvSpPr>
          <p:cNvPr id="35" name="object 3" descr="Blue rectangle">
            <a:extLst>
              <a:ext uri="{FF2B5EF4-FFF2-40B4-BE49-F238E27FC236}">
                <a16:creationId xmlns:a16="http://schemas.microsoft.com/office/drawing/2014/main" id="{9206F938-D64B-410D-BE2D-847D78F81E42}"/>
              </a:ext>
            </a:extLst>
          </p:cNvPr>
          <p:cNvSpPr/>
          <p:nvPr/>
        </p:nvSpPr>
        <p:spPr>
          <a:xfrm>
            <a:off x="0" y="-1350"/>
            <a:ext cx="121884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Oval 47" descr="Beige oval">
            <a:extLst>
              <a:ext uri="{FF2B5EF4-FFF2-40B4-BE49-F238E27FC236}">
                <a16:creationId xmlns:a16="http://schemas.microsoft.com/office/drawing/2014/main" id="{7799BEE8-A94D-443E-9846-2D1F32C5794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E755E-A3DE-48FA-953D-4B2CFF0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58CBCC-46BE-4654-9B01-07B35CF17C32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Recommendations</a:t>
            </a:r>
          </a:p>
        </p:txBody>
      </p:sp>
      <p:sp>
        <p:nvSpPr>
          <p:cNvPr id="49" name="object 6" descr="Beige rectangle">
            <a:extLst>
              <a:ext uri="{FF2B5EF4-FFF2-40B4-BE49-F238E27FC236}">
                <a16:creationId xmlns:a16="http://schemas.microsoft.com/office/drawing/2014/main" id="{E67B2D0F-2920-4165-BC82-05237362DABB}"/>
              </a:ext>
            </a:extLst>
          </p:cNvPr>
          <p:cNvSpPr/>
          <p:nvPr/>
        </p:nvSpPr>
        <p:spPr bwMode="ltGray">
          <a:xfrm>
            <a:off x="957251" y="1352776"/>
            <a:ext cx="2124000" cy="0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360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798C813D-483A-3BCA-1ABF-8698C3EB04CD}"/>
              </a:ext>
            </a:extLst>
          </p:cNvPr>
          <p:cNvSpPr txBox="1">
            <a:spLocks/>
          </p:cNvSpPr>
          <p:nvPr/>
        </p:nvSpPr>
        <p:spPr bwMode="white">
          <a:xfrm>
            <a:off x="838199" y="1985475"/>
            <a:ext cx="10630645" cy="3995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n-US" sz="1800" i="1" dirty="0">
                <a:solidFill>
                  <a:srgbClr val="FFFFFF"/>
                </a:solidFill>
                <a:cs typeface="Arial"/>
              </a:rPr>
              <a:t>Focus on upselling Credit and Debit card users aged 25–44 with Good credit scores by offering cashback, lifestyle bundles, and optimizing the conversion funnel.</a:t>
            </a:r>
          </a:p>
          <a:p>
            <a:pPr>
              <a:lnSpc>
                <a:spcPct val="150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n-US" sz="1800" i="1" dirty="0">
                <a:solidFill>
                  <a:srgbClr val="FFFFFF"/>
                </a:solidFill>
                <a:cs typeface="Arial"/>
              </a:rPr>
              <a:t>Activate younger Prepaid users under 25 by introducing starter credit products and running credit education campaigns to build long-term value.</a:t>
            </a:r>
          </a:p>
          <a:p>
            <a:pPr>
              <a:lnSpc>
                <a:spcPct val="150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n-US" sz="1800" i="1" dirty="0">
                <a:solidFill>
                  <a:srgbClr val="FFFFFF"/>
                </a:solidFill>
                <a:cs typeface="Arial"/>
              </a:rPr>
              <a:t>Audit and reclassify Unknown card types among users aged 45+ to unlock hidden value and target them with premium retention offers.</a:t>
            </a:r>
          </a:p>
          <a:p>
            <a:pPr>
              <a:lnSpc>
                <a:spcPct val="150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n-US" sz="1800" i="1" dirty="0">
                <a:solidFill>
                  <a:srgbClr val="FFFFFF"/>
                </a:solidFill>
                <a:cs typeface="Arial"/>
              </a:rPr>
              <a:t>Prioritize segments with Good credit scores across all age groups, as they consistently generate the highest transaction value.</a:t>
            </a:r>
          </a:p>
          <a:p>
            <a:pPr>
              <a:lnSpc>
                <a:spcPct val="150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n-US" sz="1800" i="1" dirty="0">
                <a:solidFill>
                  <a:srgbClr val="FFFFFF"/>
                </a:solidFill>
                <a:cs typeface="Arial"/>
              </a:rPr>
              <a:t>Develop a segment filtered funnel dashboard with interactive controls for Age, Card Type, and Credit Score, including KPI labels and scenario toggles for stakeholder exploration.</a:t>
            </a:r>
          </a:p>
        </p:txBody>
      </p:sp>
    </p:spTree>
    <p:extLst>
      <p:ext uri="{BB962C8B-B14F-4D97-AF65-F5344CB8AC3E}">
        <p14:creationId xmlns:p14="http://schemas.microsoft.com/office/powerpoint/2010/main" val="1065904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1986288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 bwMode="ltGray"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23188392_Professional services pitch deck_SL_V1.potx" id="{A16A60D7-542B-43C6-BB27-7BA8168B4019}" vid="{8C6CFC53-4DED-4518-8264-5814B6A371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DD087A-3273-4D74-8700-4C8E2BE50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1946EF-A3EA-4ECB-8D9A-56C36FFF4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2DAF9E5-DED4-4A50-A81B-4CC218A03F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pitch deck</Template>
  <TotalTime>69</TotalTime>
  <Words>500</Words>
  <Application>Microsoft Office PowerPoint</Application>
  <PresentationFormat>Widescreen</PresentationFormat>
  <Paragraphs>85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</vt:lpstr>
      <vt:lpstr>Calibri</vt:lpstr>
      <vt:lpstr>Gill Sans MT</vt:lpstr>
      <vt:lpstr>Office Theme</vt:lpstr>
      <vt:lpstr>Strategic Analysis of User Behavior &amp; Transaction Value</vt:lpstr>
      <vt:lpstr>Analysis Goals</vt:lpstr>
      <vt:lpstr>How the Platform Is Performing</vt:lpstr>
      <vt:lpstr>What Cards Users Prefer</vt:lpstr>
      <vt:lpstr>Credit Score by Age</vt:lpstr>
      <vt:lpstr>Who Spends the Most</vt:lpstr>
      <vt:lpstr>Behavior Matrix for Targeting</vt:lpstr>
      <vt:lpstr>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Tri Umiati</dc:creator>
  <cp:lastModifiedBy>Tri Umiati</cp:lastModifiedBy>
  <cp:revision>1</cp:revision>
  <dcterms:created xsi:type="dcterms:W3CDTF">2025-08-15T07:28:52Z</dcterms:created>
  <dcterms:modified xsi:type="dcterms:W3CDTF">2025-08-15T08:38:01Z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