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F510-6F17-4303-AFE3-F0CCB672000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3C5C-FD15-4E27-ACDB-DEFD026D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CEE2-66F9-DF28-BC05-854DE992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D0A94-8AF1-B8D5-1C1E-DD2D2AEC8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542A-84E0-186C-B436-E7AB40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A3FE-5E26-47E7-A7D9-FCC16283D84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6654-1538-F68F-ABB7-204F375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C1F-C24D-0691-CF4C-3459E13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89E-D5CA-9E14-EAC8-32C8F27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F10C-AA7E-894B-F1CB-60B69FC9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6708-33D5-AC80-B49E-9CBC4453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BE9-ACA4-4472-91DC-C90DB784C35C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8778-A552-F6A3-195D-6BF45DFC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748D-8F9A-8672-4457-9E03AEBD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B61C5-E2B2-F786-57B2-4A4270FC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2C355-EF9F-8FF7-EB3D-910E1CD1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0E6D-FD56-A29B-FD18-0C888BFC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733-D1AE-4BBB-9B86-129CD1401A53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6CF0-AD69-9C4E-2717-A06262D6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6A70-FA2D-9A0D-BEF1-1F5C73D9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5D0-90F4-9F20-21BB-6ED18DDE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710D-2825-DA89-F44D-F1C5AF7F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45EA-1177-BD77-4B95-D99EFBF3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F551-196E-461A-9A70-52D59298804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CD39-2DF6-AF67-E043-08039B1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33B0-6EE1-A5AA-D11A-5F8B6A9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6809-E85E-6E2E-BEEF-217515DE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760C-D9AF-B478-F1BA-A39CF3C6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F771-77AA-7F7E-E8A5-CACBE2CC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A8E-5E45-4AEC-93EC-76F0FBB678B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B039-6A96-F017-8F73-D7DE51DD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2D3-CC42-AF28-685D-47DF40C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CB9-0ACD-83CD-61D3-CA7CC1A3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B414-CBB6-2EEE-875C-74D73C519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A52A-D845-902E-4C1B-9D454703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7B83-A821-DEEB-0DB9-EA75DAA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E7F6-34AD-4413-BC03-A8A854B235B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2E7B-DD69-7050-2EF3-2F85ECAC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E03A2-E858-D213-A0D6-069C459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783-805D-9E5E-EB7C-02CC3248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DFD3-B99D-FB25-074D-AFD16AEE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BAC7-169C-07BF-C7AC-318EEC5B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95513-E82C-A084-DD47-6CE190806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641FD-9D91-3632-BDCA-1660486E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03F-FD3C-AC75-D97C-46C596A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17C0-6454-422A-ABC2-2E27B6C5E88D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C2490-C99C-799C-3536-6C4281D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395D1-523D-FFCD-9752-13002727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A05F-9A67-0161-597F-4D39ED2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6B329-D8CA-DF19-AEB4-4F6A68F2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153-867D-48D1-804D-DCD950EBAD30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A8A90-7530-0636-EA73-2DC44A8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FDD7-C0E3-F795-FBB6-CE0CAD46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AF03-B19D-E0B4-0200-FB558066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4A35-A1BD-428D-B9B9-370E70023309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054AA-FBBC-8425-4B06-DD1E7637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0102-5849-BDE6-B4C5-5097864D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9D4B-69F1-63C1-A6D9-C789241B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674D-7F23-527A-0BE2-A9C8AB4C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1E7B-8962-151B-C288-8A65C76D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2B9B-4426-2792-2911-B1E220B8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3EFB-2C2B-40D3-91F9-8DF99663FD1B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BCAD-CDB1-22BA-FB1F-19CC4F88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FF8F-2BEB-9E28-3DD2-4AF8A139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E94A-5616-5ADF-CC15-4FBEE983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B55E0-E57B-8401-49EC-4265DE078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078B4-2ADB-F7D0-3536-44A0BE2A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83D3-8800-D3A0-5F47-9424B79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E13-DECB-42F6-8123-6B9EF3F3D91A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B85E-BF15-8B65-523A-296D2497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B8E4-DEF2-3312-2A31-860E3CA2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0F51A-9AAB-2E84-00A7-6414EEE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0364-6E0F-013F-D679-FA49F15F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275C-AE69-E37F-C7E0-D41A0359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224A-47F3-485C-A55D-414800AB4A8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9D03-33E5-585C-5334-2FC139A0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ADC6-A350-3206-C827-4CC67714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3EA2-275A-271C-010F-58C0BDACB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Success Pattern Discovery &amp; Strategic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D2DC5-5CDB-6BF4-8369-A02E879F1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4736"/>
          </a:xfrm>
        </p:spPr>
        <p:txBody>
          <a:bodyPr/>
          <a:lstStyle/>
          <a:p>
            <a:r>
              <a:rPr lang="en-US" dirty="0"/>
              <a:t>Presented by Tri Umiati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86D6F-FEEA-E0E0-E67B-121C1129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4EEC-AFE8-73DB-C21C-00289740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78D0-6F41-9565-DFCC-A289294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Identify what drives Rating 5 (R5) performance</a:t>
            </a:r>
          </a:p>
          <a:p>
            <a:r>
              <a:rPr lang="en-US" sz="2000" dirty="0"/>
              <a:t>Benchmark other employees against these success patterns</a:t>
            </a:r>
          </a:p>
          <a:p>
            <a:r>
              <a:rPr lang="en-US" sz="2000" dirty="0"/>
              <a:t>Support data-driven talent decisions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C3D1C-3943-FAB2-B9B7-7ACF1237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04C-A129-4A0E-FE29-59D02B52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CDCA-7F5A-0DB4-462B-6C6BE722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Four Dimensions Analyzed:</a:t>
            </a:r>
            <a:endParaRPr lang="en-US" sz="2000" dirty="0"/>
          </a:p>
          <a:p>
            <a:r>
              <a:rPr lang="en-US" sz="2000" dirty="0"/>
              <a:t>Competency</a:t>
            </a:r>
          </a:p>
          <a:p>
            <a:r>
              <a:rPr lang="en-US" sz="2000" dirty="0"/>
              <a:t>Psychometric</a:t>
            </a:r>
          </a:p>
          <a:p>
            <a:r>
              <a:rPr lang="en-US" sz="2000" dirty="0"/>
              <a:t>Behavioral</a:t>
            </a:r>
          </a:p>
          <a:p>
            <a:r>
              <a:rPr lang="en-US" sz="2000" dirty="0"/>
              <a:t>Contextual Factors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Each tested independently, then integrated into a unified success formula.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F639E-0E29-6E10-5EB7-9BD9AAA6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7B1E-392A-E18A-E957-B1EA372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C90A-CDF6-B6DC-AE25-8ABD43A2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298" cy="1891936"/>
          </a:xfrm>
        </p:spPr>
        <p:txBody>
          <a:bodyPr>
            <a:normAutofit/>
          </a:bodyPr>
          <a:lstStyle/>
          <a:p>
            <a:r>
              <a:rPr lang="en-US" sz="1600" dirty="0"/>
              <a:t>Compared R5 vs R1/R2 scores</a:t>
            </a:r>
          </a:p>
          <a:p>
            <a:r>
              <a:rPr lang="en-US" sz="1600" dirty="0"/>
              <a:t>Largest gaps 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Value Creation for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Insight &amp; Decision Sharpness</a:t>
            </a:r>
          </a:p>
          <a:p>
            <a:r>
              <a:rPr lang="en-US" sz="1600" dirty="0"/>
              <a:t>These define execution excellence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D121B-AF2F-99BF-CCDD-F46F80EC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7"/>
          <a:stretch>
            <a:fillRect/>
          </a:stretch>
        </p:blipFill>
        <p:spPr>
          <a:xfrm>
            <a:off x="1552419" y="4019317"/>
            <a:ext cx="7888574" cy="262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7714D-2623-A19A-4133-01C30720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4" b="16664"/>
          <a:stretch>
            <a:fillRect/>
          </a:stretch>
        </p:blipFill>
        <p:spPr>
          <a:xfrm>
            <a:off x="6230912" y="1512169"/>
            <a:ext cx="4996721" cy="2518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EA9620-9EDB-4B54-A3D5-AD1B1E0BCA0E}"/>
              </a:ext>
            </a:extLst>
          </p:cNvPr>
          <p:cNvSpPr/>
          <p:nvPr/>
        </p:nvSpPr>
        <p:spPr>
          <a:xfrm>
            <a:off x="6230912" y="1690688"/>
            <a:ext cx="4307173" cy="46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BF5A-2828-0657-B04E-0ADE327F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E814-731B-595E-0980-CFDAADE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63CF-8CB9-9E5C-447F-6F926582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06" y="1511027"/>
            <a:ext cx="9783146" cy="2761170"/>
          </a:xfrm>
        </p:spPr>
        <p:txBody>
          <a:bodyPr>
            <a:normAutofit/>
          </a:bodyPr>
          <a:lstStyle/>
          <a:p>
            <a:r>
              <a:rPr lang="en-US" sz="1600" dirty="0"/>
              <a:t>Cognitive Power (GTQ) is the strongest predictor of high performance.</a:t>
            </a:r>
          </a:p>
          <a:p>
            <a:r>
              <a:rPr lang="en-US" sz="1600" dirty="0"/>
              <a:t>MBTI: ISTP and DISC: CI profiles consistently appear in top performers.</a:t>
            </a:r>
          </a:p>
          <a:p>
            <a:r>
              <a:rPr lang="en-US" sz="1600" dirty="0"/>
              <a:t>Traits like ENTJ and ESTJ are less likely to achieve Rating 5.</a:t>
            </a:r>
          </a:p>
          <a:p>
            <a:r>
              <a:rPr lang="en-US" sz="1600" dirty="0"/>
              <a:t>Common traits like agreeableness or extraversion show no independent impact.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6FDBA-03CA-66F2-3FFC-8B91AEB3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6" y="3301532"/>
            <a:ext cx="5397555" cy="2642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AD6E35-5137-628C-475E-B2E62B37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1" y="3023249"/>
            <a:ext cx="5133316" cy="31994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5A134B-057B-0D27-7D02-83049D5F9C37}"/>
              </a:ext>
            </a:extLst>
          </p:cNvPr>
          <p:cNvSpPr/>
          <p:nvPr/>
        </p:nvSpPr>
        <p:spPr>
          <a:xfrm>
            <a:off x="369758" y="3771120"/>
            <a:ext cx="5726242" cy="26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755A0-80AA-886D-82F5-0FB51DDCAFE8}"/>
              </a:ext>
            </a:extLst>
          </p:cNvPr>
          <p:cNvSpPr/>
          <p:nvPr/>
        </p:nvSpPr>
        <p:spPr>
          <a:xfrm>
            <a:off x="6192468" y="5474140"/>
            <a:ext cx="3820962" cy="470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ED472DB-4CDE-F989-9AA7-DC223C6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BB9E-8498-55E9-6FC3-B0BF110F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03EF-D069-22E9-4358-CDF484BC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813" cy="1816985"/>
          </a:xfrm>
        </p:spPr>
        <p:txBody>
          <a:bodyPr>
            <a:normAutofit/>
          </a:bodyPr>
          <a:lstStyle/>
          <a:p>
            <a:r>
              <a:rPr lang="en-US" sz="1600" dirty="0"/>
              <a:t>Controlled for all other variables</a:t>
            </a:r>
          </a:p>
          <a:p>
            <a:r>
              <a:rPr lang="en-US" sz="1600" dirty="0"/>
              <a:t>Only Futuristic and Learner themes remained significant</a:t>
            </a:r>
          </a:p>
          <a:p>
            <a:r>
              <a:rPr lang="en-US" sz="1600" dirty="0"/>
              <a:t>These traits independently accelerate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1A9-9317-8713-04D1-5360DB27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8" y="3214844"/>
            <a:ext cx="9682554" cy="30360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BA24-40AC-2EF2-FC7A-4C94D99D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49E-0F8F-618C-CF23-78DD67EC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1F34-B315-9D00-AD01-EE17EA47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1603375"/>
          </a:xfrm>
        </p:spPr>
        <p:txBody>
          <a:bodyPr>
            <a:normAutofit/>
          </a:bodyPr>
          <a:lstStyle/>
          <a:p>
            <a:r>
              <a:rPr lang="en-US" sz="1600" dirty="0"/>
              <a:t>Tested tenure, grade, and education</a:t>
            </a:r>
          </a:p>
          <a:p>
            <a:r>
              <a:rPr lang="en-US" sz="1600" dirty="0"/>
              <a:t>Only Education Level (S2, SMA) showed predictive value</a:t>
            </a:r>
          </a:p>
          <a:p>
            <a:r>
              <a:rPr lang="en-US" sz="1600" dirty="0"/>
              <a:t>Tenure and grade were statistically irrelevant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78D23-090C-47E4-6B88-91ABC664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2" y="3294089"/>
            <a:ext cx="10252518" cy="2057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436C-4E9F-DE2D-5105-693A793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B354-BAFA-2DB9-9F89-67A38A7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Success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2B42-8131-2CD7-8A42-4336E31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77"/>
            <a:ext cx="10515600" cy="497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Rating 5 Potential = 75% Behavioral Mindset + 15% Execution Competency + 10% Structural Filter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C2611F-8E70-8B89-691C-C2DA72CA9092}"/>
              </a:ext>
            </a:extLst>
          </p:cNvPr>
          <p:cNvSpPr txBox="1">
            <a:spLocks/>
          </p:cNvSpPr>
          <p:nvPr/>
        </p:nvSpPr>
        <p:spPr>
          <a:xfrm>
            <a:off x="838200" y="2563317"/>
            <a:ext cx="10764187" cy="2993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Justification for Weights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Behavioral Mindset (75%): Futuristic and Learner traits were the only statistically significant, non-redundant drivers of high performance.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Execution Competency (15%): Value Creation and Decision Sharpness showed the largest performance gaps between R5 and others.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Structural Filter (10%): Only Education Level (S2, SMA) had predictive power; Tenure and Grade were irrelevant.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A149A-497E-3ADB-3CD0-563B7562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7A0C-3F13-A326-4B93-C617E417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C0BA-518E-6B58-E291-D2AB734E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Mindset is non-negotiable </a:t>
            </a:r>
          </a:p>
          <a:p>
            <a:pPr marL="269875" lvl="1" indent="0">
              <a:lnSpc>
                <a:spcPct val="100000"/>
              </a:lnSpc>
              <a:buNone/>
            </a:pPr>
            <a:r>
              <a:rPr lang="en-US" sz="2000" dirty="0"/>
              <a:t>Futuristic and Learner traits must be prioritized in hiring, development, and succession planning.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Execution converts mindset into impact </a:t>
            </a:r>
          </a:p>
          <a:p>
            <a:pPr marL="269875" lvl="1" indent="0">
              <a:lnSpc>
                <a:spcPct val="100000"/>
              </a:lnSpc>
              <a:buNone/>
            </a:pPr>
            <a:r>
              <a:rPr lang="en-US" sz="2000" dirty="0"/>
              <a:t>Top performers deliver value through sharp decisions and user-focused outcomes.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Tenure and grade are outdated filters </a:t>
            </a:r>
          </a:p>
          <a:p>
            <a:pPr marL="269875" lvl="1" indent="0">
              <a:lnSpc>
                <a:spcPct val="100000"/>
              </a:lnSpc>
              <a:buNone/>
            </a:pPr>
            <a:r>
              <a:rPr lang="en-US" sz="2000" dirty="0"/>
              <a:t>Only education level showed predictive value. Focus on high-potential talent pools.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Psychometric traits offer behavioral signals </a:t>
            </a:r>
          </a:p>
          <a:p>
            <a:pPr marL="269875" lvl="1" indent="0">
              <a:lnSpc>
                <a:spcPct val="100000"/>
              </a:lnSpc>
              <a:buNone/>
            </a:pPr>
            <a:r>
              <a:rPr lang="en-US" sz="2000" dirty="0"/>
              <a:t>ISTP and CI profiles outperform traditional dominant types like ENTJ and ESTJ.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the formula to benchmark and develop talent </a:t>
            </a:r>
          </a:p>
          <a:p>
            <a:pPr marL="269875" lvl="1" indent="0">
              <a:lnSpc>
                <a:spcPct val="100000"/>
              </a:lnSpc>
              <a:buNone/>
            </a:pPr>
            <a:r>
              <a:rPr lang="en-US" sz="2000" dirty="0"/>
              <a:t>Apply it to identify hidden potential, guide promotions, and build high-performing teams.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5B1E-A6A2-9CD5-3D8C-5CB7FCC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2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Success Pattern Discovery &amp; Strategic Insights</vt:lpstr>
      <vt:lpstr>Project Objective</vt:lpstr>
      <vt:lpstr>Analysis Framework</vt:lpstr>
      <vt:lpstr>Competency Analysis</vt:lpstr>
      <vt:lpstr>Psychometric Analysis</vt:lpstr>
      <vt:lpstr>Behavioral Analysis</vt:lpstr>
      <vt:lpstr>Contextual Factor Analysis</vt:lpstr>
      <vt:lpstr>Final Success Formula</vt:lpstr>
      <vt:lpstr>Strategic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 Umiati</dc:creator>
  <cp:lastModifiedBy>Tri Umiati</cp:lastModifiedBy>
  <cp:revision>6</cp:revision>
  <dcterms:created xsi:type="dcterms:W3CDTF">2025-10-30T12:11:58Z</dcterms:created>
  <dcterms:modified xsi:type="dcterms:W3CDTF">2025-10-30T13:40:39Z</dcterms:modified>
</cp:coreProperties>
</file>