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38"/>
  </p:notesMasterIdLst>
  <p:sldIdLst>
    <p:sldId id="256" r:id="rId5"/>
    <p:sldId id="257" r:id="rId6"/>
    <p:sldId id="329" r:id="rId7"/>
    <p:sldId id="346" r:id="rId8"/>
    <p:sldId id="263" r:id="rId9"/>
    <p:sldId id="374" r:id="rId10"/>
    <p:sldId id="376" r:id="rId11"/>
    <p:sldId id="378" r:id="rId12"/>
    <p:sldId id="377" r:id="rId13"/>
    <p:sldId id="341" r:id="rId14"/>
    <p:sldId id="394" r:id="rId15"/>
    <p:sldId id="384" r:id="rId16"/>
    <p:sldId id="347" r:id="rId17"/>
    <p:sldId id="349" r:id="rId18"/>
    <p:sldId id="379" r:id="rId19"/>
    <p:sldId id="369" r:id="rId20"/>
    <p:sldId id="324" r:id="rId21"/>
    <p:sldId id="355" r:id="rId22"/>
    <p:sldId id="356" r:id="rId23"/>
    <p:sldId id="357" r:id="rId24"/>
    <p:sldId id="358" r:id="rId25"/>
    <p:sldId id="359" r:id="rId26"/>
    <p:sldId id="361" r:id="rId27"/>
    <p:sldId id="362" r:id="rId28"/>
    <p:sldId id="364" r:id="rId29"/>
    <p:sldId id="365" r:id="rId30"/>
    <p:sldId id="366" r:id="rId31"/>
    <p:sldId id="368" r:id="rId32"/>
    <p:sldId id="381" r:id="rId33"/>
    <p:sldId id="382" r:id="rId34"/>
    <p:sldId id="383" r:id="rId35"/>
    <p:sldId id="395" r:id="rId36"/>
    <p:sldId id="397" r:id="rId37"/>
  </p:sldIdLst>
  <p:sldSz cx="9144000" cy="5143500" type="screen16x9"/>
  <p:notesSz cx="6858000" cy="9144000"/>
  <p:embeddedFontLst>
    <p:embeddedFont>
      <p:font typeface="Arvo"/>
      <p:regular r:id="rId39"/>
      <p:bold r:id="rId39"/>
      <p:italic r:id="rId39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Roboto Condensed" panose="02000000000000000000" pitchFamily="2" charset="0"/>
      <p:regular r:id="rId44"/>
      <p:bold r:id="rId45"/>
      <p:italic r:id="rId46"/>
      <p:boldItalic r:id="rId47"/>
    </p:embeddedFont>
    <p:embeddedFont>
      <p:font typeface="Roboto Condensed Light" panose="02000000000000000000" pitchFamily="2" charset="0"/>
      <p:regular r:id="rId48"/>
      <p:bold r:id="rId39"/>
      <p:italic r:id="rId49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48"/>
    <a:srgbClr val="C7D3E6"/>
    <a:srgbClr val="3F5378"/>
    <a:srgbClr val="000000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4" autoAdjust="0"/>
    <p:restoredTop sz="52388" autoAdjust="0"/>
  </p:normalViewPr>
  <p:slideViewPr>
    <p:cSldViewPr snapToGrid="0">
      <p:cViewPr varScale="1">
        <p:scale>
          <a:sx n="82" d="100"/>
          <a:sy n="82" d="100"/>
        </p:scale>
        <p:origin x="160" y="160"/>
      </p:cViewPr>
      <p:guideLst/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98" d="100"/>
        <a:sy n="19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NUL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Vediamo quindi un esempio di applicazione che sfrutta la libreria descritta finora.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422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noProof="1"/>
              <a:t>La nostra applicazione demo simula trasferimenti di denaro tra banche di tutto il mondo al fine di mostrare come la nostra libreria può essere implementata e utilizzata per un'applicazione distribuita. In particolare, ogni nodo del sistema rappresenta una banca, che detiene i registri dei clienti.</a:t>
            </a:r>
          </a:p>
        </p:txBody>
      </p:sp>
    </p:spTree>
    <p:extLst>
      <p:ext uri="{BB962C8B-B14F-4D97-AF65-F5344CB8AC3E}">
        <p14:creationId xmlns:p14="http://schemas.microsoft.com/office/powerpoint/2010/main" val="1556093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noProof="1"/>
              <a:t>Ogni cliente, e quindi ogni nodo, può quindi eseguire trasferimenti di denaro a clienti di altre banche.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aseline="0" noProof="1"/>
              <a:t>Pertanto, lo stato globale del sistema che va preservato è rappresentato dalla somma totale di denaro distribuito tra tutte le banche.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aseline="0" noProof="1"/>
              <a:t>Una valida configurazione di rete si raggiunge seguendo le direttive date da un amministratore di rete.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aseline="0" noProof="1"/>
              <a:t>Nel nostro caso, tali direttive sono contenute all’interno di un file di inizializzazione.</a:t>
            </a:r>
          </a:p>
        </p:txBody>
      </p:sp>
    </p:spTree>
    <p:extLst>
      <p:ext uri="{BB962C8B-B14F-4D97-AF65-F5344CB8AC3E}">
        <p14:creationId xmlns:p14="http://schemas.microsoft.com/office/powerpoint/2010/main" val="3226962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 la creazione della rete, si parte da un nodo iniziale. </a:t>
            </a:r>
            <a:br>
              <a:rPr lang="it-IT" dirty="0"/>
            </a:br>
            <a:r>
              <a:rPr lang="it-IT" dirty="0"/>
              <a:t>Ogni ulteriore nodo può entrare a far parte della rete stabilendo una connessione ed una connessione in uscita con nodi già presenti nella rete.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Tale scelta permette di conservare la proprietà di grafo strettamente connesso.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 seguito alla creazione iniziale, ogni nodo è libero di aggiungere connessioni monodirezionali con altri nodi interni alla rete.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La libreria prevede che ad ogni cambio di topologia della rete corrisponda anche l’avvio di un nuovo </a:t>
            </a:r>
            <a:r>
              <a:rPr lang="it-IT" dirty="0" err="1"/>
              <a:t>snapshot</a:t>
            </a:r>
            <a:r>
              <a:rPr lang="it-IT" dirty="0"/>
              <a:t>. Ciò è necessario per garantire che l’ultimo </a:t>
            </a:r>
            <a:r>
              <a:rPr lang="it-IT" dirty="0" err="1"/>
              <a:t>snapshot</a:t>
            </a:r>
            <a:r>
              <a:rPr lang="it-IT" dirty="0"/>
              <a:t> presente in ciascun nodo sia consistente con il sistema e la sua topologia.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656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Ovviamente, ai fini di rispettare l’assunzione di grafo strettamente connesso, alcuni nodi, come G in figura, non potranno lasciare la rete prima di ulteriori modifiche. Altri nodi, come E, invece, possono lasciare la rete senza intaccare la proprietà.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664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Adesso analizzeremo alcuni scenari per mostrare i comportamenti della libreria in alcuni casi particolari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2097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Durante gli scenari indicheremo con un cerchio arancione i nodi che hanno iniziato (e non terminato) uno </a:t>
            </a:r>
            <a:r>
              <a:rPr lang="it-IT" dirty="0" err="1"/>
              <a:t>snapshot</a:t>
            </a:r>
            <a:r>
              <a:rPr lang="it-IT" dirty="0"/>
              <a:t>. Ciò significa che attendono ancora degli </a:t>
            </a:r>
            <a:r>
              <a:rPr lang="it-IT" dirty="0" err="1"/>
              <a:t>snapshot</a:t>
            </a:r>
            <a:r>
              <a:rPr lang="it-IT" dirty="0"/>
              <a:t> marker da alcuni dei loro canali in ingresso.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 un cerchio rosso, invece, i nodi che hanno iniziato, e non terminato, una restore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510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primo scenario mostra il comportamento </a:t>
            </a:r>
            <a:r>
              <a:rPr lang="it-IT" dirty="0" err="1"/>
              <a:t>delal</a:t>
            </a:r>
            <a:r>
              <a:rPr lang="it-IT" dirty="0"/>
              <a:t> libreria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 questo primo scenario ipotizziamo che G faccia partire uno </a:t>
            </a:r>
            <a:r>
              <a:rPr lang="it-IT" dirty="0" err="1"/>
              <a:t>snapshot</a:t>
            </a:r>
            <a:r>
              <a:rPr lang="it-IT" dirty="0"/>
              <a:t>. Seguendo l'algoritmo descritto G salverà quindi il suo stato attuale e invierà sui canali in uscita il marker associato allo </a:t>
            </a:r>
            <a:r>
              <a:rPr lang="it-IT" dirty="0" err="1"/>
              <a:t>snapshot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 questo momento in poi, G registrerà ogni messaggio proveniente da ciascun canale in ingresso finché non avrà ricevuto dallo </a:t>
            </a:r>
            <a:r>
              <a:rPr lang="it-IT"/>
              <a:t>stesso canail </a:t>
            </a:r>
            <a:r>
              <a:rPr lang="it-IT" dirty="0"/>
              <a:t>marker associato allo </a:t>
            </a:r>
            <a:r>
              <a:rPr lang="it-IT" dirty="0" err="1"/>
              <a:t>snapshot</a:t>
            </a:r>
            <a:r>
              <a:rPr lang="it-IT" dirty="0"/>
              <a:t> in corso.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Nell’esempio riportato in figura, G salva i messaggi ricevuti da E e V, come mostrato in tabella.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7124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Alla ricezione del marker, entrambi i nodi avvieranno lo </a:t>
            </a:r>
            <a:r>
              <a:rPr lang="it-IT" dirty="0" err="1"/>
              <a:t>snapshot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Notiamo inoltre che E termina lo </a:t>
            </a:r>
            <a:r>
              <a:rPr lang="it-IT" dirty="0" err="1"/>
              <a:t>snapshot</a:t>
            </a:r>
            <a:r>
              <a:rPr lang="it-IT" dirty="0"/>
              <a:t> appena riceve il marker da G, essendo il suo unico canale in ingresso.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4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L’obiettivo della libreria è di permettere di catturare uno stato consistente in un sistema distribuito. </a:t>
            </a:r>
            <a:br>
              <a:rPr lang="it-IT" dirty="0"/>
            </a:br>
            <a:r>
              <a:rPr lang="it-IT" dirty="0"/>
              <a:t>Tale cattura potrà essere poi utilizzata per ripristinare il sistema in caso di </a:t>
            </a:r>
            <a:r>
              <a:rPr lang="it-IT" dirty="0" err="1"/>
              <a:t>failure</a:t>
            </a:r>
            <a:r>
              <a:rPr lang="it-IT" dirty="0"/>
              <a:t> di uno o più nodi. [ovviamente non </a:t>
            </a:r>
            <a:r>
              <a:rPr lang="it-IT" dirty="0" err="1"/>
              <a:t>byzantine</a:t>
            </a:r>
            <a:r>
              <a:rPr lang="it-IT" dirty="0"/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 err="1">
                <a:highlight>
                  <a:srgbClr val="C7D3E6"/>
                </a:highlight>
              </a:rPr>
              <a:t>Gli</a:t>
            </a:r>
            <a:r>
              <a:rPr lang="en-GB" sz="1100" dirty="0">
                <a:highlight>
                  <a:srgbClr val="C7D3E6"/>
                </a:highlight>
              </a:rPr>
              <a:t> </a:t>
            </a:r>
            <a:r>
              <a:rPr lang="en-GB" sz="1100" dirty="0" err="1">
                <a:highlight>
                  <a:srgbClr val="C7D3E6"/>
                </a:highlight>
              </a:rPr>
              <a:t>algoritmi</a:t>
            </a:r>
            <a:r>
              <a:rPr lang="en-GB" sz="1100" dirty="0">
                <a:highlight>
                  <a:srgbClr val="C7D3E6"/>
                </a:highlight>
              </a:rPr>
              <a:t> di snapshot e di restore </a:t>
            </a:r>
            <a:r>
              <a:rPr lang="en-GB" sz="1100" dirty="0" err="1">
                <a:highlight>
                  <a:srgbClr val="C7D3E6"/>
                </a:highlight>
              </a:rPr>
              <a:t>si</a:t>
            </a:r>
            <a:r>
              <a:rPr lang="en-GB" sz="1100" dirty="0">
                <a:highlight>
                  <a:srgbClr val="C7D3E6"/>
                </a:highlight>
              </a:rPr>
              <a:t> </a:t>
            </a:r>
            <a:r>
              <a:rPr lang="en-GB" sz="1100" dirty="0" err="1">
                <a:highlight>
                  <a:srgbClr val="C7D3E6"/>
                </a:highlight>
              </a:rPr>
              <a:t>basano</a:t>
            </a:r>
            <a:r>
              <a:rPr lang="en-GB" sz="1100" dirty="0">
                <a:highlight>
                  <a:srgbClr val="C7D3E6"/>
                </a:highlight>
              </a:rPr>
              <a:t> </a:t>
            </a:r>
            <a:r>
              <a:rPr lang="en-GB" sz="1100" dirty="0" err="1">
                <a:highlight>
                  <a:srgbClr val="C7D3E6"/>
                </a:highlight>
              </a:rPr>
              <a:t>su</a:t>
            </a:r>
            <a:r>
              <a:rPr lang="en-GB" sz="1100" dirty="0">
                <a:highlight>
                  <a:srgbClr val="C7D3E6"/>
                </a:highlight>
              </a:rPr>
              <a:t> una </a:t>
            </a:r>
            <a:r>
              <a:rPr lang="en-GB" sz="1100" dirty="0" err="1">
                <a:highlight>
                  <a:srgbClr val="C7D3E6"/>
                </a:highlight>
              </a:rPr>
              <a:t>versiona</a:t>
            </a:r>
            <a:r>
              <a:rPr lang="en-GB" sz="1100" dirty="0">
                <a:highlight>
                  <a:srgbClr val="C7D3E6"/>
                </a:highlight>
              </a:rPr>
              <a:t> </a:t>
            </a:r>
            <a:r>
              <a:rPr lang="en-GB" sz="1100" dirty="0" err="1">
                <a:highlight>
                  <a:srgbClr val="C7D3E6"/>
                </a:highlight>
              </a:rPr>
              <a:t>adattata</a:t>
            </a:r>
            <a:r>
              <a:rPr lang="en-GB" sz="1100" dirty="0">
                <a:highlight>
                  <a:srgbClr val="C7D3E6"/>
                </a:highlight>
              </a:rPr>
              <a:t> </a:t>
            </a:r>
            <a:r>
              <a:rPr lang="en-GB" sz="1100" dirty="0" err="1">
                <a:highlight>
                  <a:srgbClr val="C7D3E6"/>
                </a:highlight>
              </a:rPr>
              <a:t>dell’algoritmo</a:t>
            </a:r>
            <a:r>
              <a:rPr lang="en-GB" sz="1100" dirty="0">
                <a:highlight>
                  <a:srgbClr val="C7D3E6"/>
                </a:highlight>
              </a:rPr>
              <a:t> di </a:t>
            </a:r>
            <a:r>
              <a:rPr lang="en-GB" sz="1100" dirty="0" err="1">
                <a:highlight>
                  <a:srgbClr val="C7D3E6"/>
                </a:highlight>
              </a:rPr>
              <a:t>Chandy</a:t>
            </a:r>
            <a:r>
              <a:rPr lang="en-GB" sz="1100" dirty="0">
                <a:highlight>
                  <a:srgbClr val="C7D3E6"/>
                </a:highlight>
              </a:rPr>
              <a:t>-Lamport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highlight>
                  <a:srgbClr val="C7D3E6"/>
                </a:highlight>
              </a:rPr>
              <a:t>In </a:t>
            </a:r>
            <a:r>
              <a:rPr lang="en-GB" sz="1100" dirty="0" err="1">
                <a:highlight>
                  <a:srgbClr val="C7D3E6"/>
                </a:highlight>
              </a:rPr>
              <a:t>particolare</a:t>
            </a:r>
            <a:r>
              <a:rPr lang="en-GB" sz="1100" dirty="0">
                <a:highlight>
                  <a:srgbClr val="C7D3E6"/>
                </a:highlight>
              </a:rPr>
              <a:t>, la </a:t>
            </a:r>
            <a:r>
              <a:rPr lang="en-GB" sz="1100" dirty="0" err="1">
                <a:highlight>
                  <a:srgbClr val="C7D3E6"/>
                </a:highlight>
              </a:rPr>
              <a:t>libreria</a:t>
            </a:r>
            <a:r>
              <a:rPr lang="en-GB" sz="1100" dirty="0">
                <a:highlight>
                  <a:srgbClr val="C7D3E6"/>
                </a:highlight>
              </a:rPr>
              <a:t> </a:t>
            </a:r>
            <a:r>
              <a:rPr lang="en-GB" sz="1100" dirty="0" err="1">
                <a:highlight>
                  <a:srgbClr val="C7D3E6"/>
                </a:highlight>
              </a:rPr>
              <a:t>è</a:t>
            </a:r>
            <a:r>
              <a:rPr lang="en-GB" sz="1100" dirty="0">
                <a:highlight>
                  <a:srgbClr val="C7D3E6"/>
                </a:highlight>
              </a:rPr>
              <a:t> </a:t>
            </a:r>
            <a:r>
              <a:rPr lang="en-GB" sz="1100" dirty="0" err="1">
                <a:highlight>
                  <a:srgbClr val="C7D3E6"/>
                </a:highlight>
              </a:rPr>
              <a:t>stata</a:t>
            </a:r>
            <a:r>
              <a:rPr lang="en-GB" sz="1100" dirty="0">
                <a:highlight>
                  <a:srgbClr val="C7D3E6"/>
                </a:highlight>
              </a:rPr>
              <a:t> </a:t>
            </a:r>
            <a:r>
              <a:rPr lang="en-GB" sz="1100" dirty="0" err="1">
                <a:highlight>
                  <a:srgbClr val="C7D3E6"/>
                </a:highlight>
              </a:rPr>
              <a:t>implementata</a:t>
            </a:r>
            <a:r>
              <a:rPr lang="en-GB" sz="1100" dirty="0">
                <a:highlight>
                  <a:srgbClr val="C7D3E6"/>
                </a:highlight>
              </a:rPr>
              <a:t> in Java e </a:t>
            </a:r>
            <a:r>
              <a:rPr lang="en-GB" sz="1100" dirty="0" err="1">
                <a:highlight>
                  <a:srgbClr val="C7D3E6"/>
                </a:highlight>
              </a:rPr>
              <a:t>comunica</a:t>
            </a:r>
            <a:r>
              <a:rPr lang="en-GB" sz="1100" dirty="0">
                <a:highlight>
                  <a:srgbClr val="C7D3E6"/>
                </a:highlight>
              </a:rPr>
              <a:t> </a:t>
            </a:r>
            <a:r>
              <a:rPr lang="en-GB" sz="1100" dirty="0" err="1">
                <a:highlight>
                  <a:srgbClr val="C7D3E6"/>
                </a:highlight>
              </a:rPr>
              <a:t>attraverso</a:t>
            </a:r>
            <a:r>
              <a:rPr lang="en-GB" sz="1100" dirty="0">
                <a:highlight>
                  <a:srgbClr val="C7D3E6"/>
                </a:highlight>
              </a:rPr>
              <a:t> RMI.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dirty="0"/>
              <a:t>Alla fine, ciascun nodo avrà salvato in locale uno </a:t>
            </a:r>
            <a:r>
              <a:rPr lang="it-IT" dirty="0" err="1"/>
              <a:t>snapshot</a:t>
            </a:r>
            <a:r>
              <a:rPr lang="it-IT" dirty="0"/>
              <a:t> con lo stesso id.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dirty="0"/>
              <a:t>Inoltre, essendo terminato lo </a:t>
            </a:r>
            <a:r>
              <a:rPr lang="it-IT" dirty="0" err="1"/>
              <a:t>snapshot</a:t>
            </a:r>
            <a:r>
              <a:rPr lang="it-IT" dirty="0"/>
              <a:t>, i nodi non salveranno più i messaggi ricevuti dai canali in ingresso.</a:t>
            </a:r>
          </a:p>
        </p:txBody>
      </p:sp>
    </p:spTree>
    <p:extLst>
      <p:ext uri="{BB962C8B-B14F-4D97-AF65-F5344CB8AC3E}">
        <p14:creationId xmlns:p14="http://schemas.microsoft.com/office/powerpoint/2010/main" val="830543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Supponiamo adesso che G </a:t>
            </a:r>
            <a:r>
              <a:rPr lang="it-IT" dirty="0" err="1"/>
              <a:t>crashi</a:t>
            </a:r>
            <a:r>
              <a:rPr lang="it-IT" dirty="0"/>
              <a:t>. Al suo riavvio, G seleziona lo </a:t>
            </a:r>
            <a:r>
              <a:rPr lang="it-IT" dirty="0" err="1"/>
              <a:t>snapshot</a:t>
            </a:r>
            <a:r>
              <a:rPr lang="it-IT" dirty="0"/>
              <a:t> con </a:t>
            </a:r>
            <a:r>
              <a:rPr lang="it-IT" dirty="0" err="1"/>
              <a:t>lamport</a:t>
            </a:r>
            <a:r>
              <a:rPr lang="it-IT" dirty="0"/>
              <a:t> clock maggiore. Ripristina quindi lo stato contenuto in questo </a:t>
            </a:r>
            <a:r>
              <a:rPr lang="it-IT" dirty="0" err="1"/>
              <a:t>snapshot</a:t>
            </a:r>
            <a:r>
              <a:rPr lang="it-IT" dirty="0"/>
              <a:t>, </a:t>
            </a:r>
            <a:r>
              <a:rPr lang="it-IT" dirty="0" err="1"/>
              <a:t>ri</a:t>
            </a:r>
            <a:r>
              <a:rPr lang="it-IT" dirty="0"/>
              <a:t>-elabora i messaggi salvati in questo ed invia il marker di restore a tutti i collegamenti in uscita.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La restore può quindi procedere e concludersi.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9713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 questo scenario si mostra come all’interno della rete possano esserci più </a:t>
            </a:r>
            <a:r>
              <a:rPr lang="it-IT" dirty="0" err="1"/>
              <a:t>snapshot</a:t>
            </a:r>
            <a:r>
              <a:rPr lang="it-IT" dirty="0"/>
              <a:t> in corso contemporaneamente.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Supponiamo non ci siano altri </a:t>
            </a:r>
            <a:r>
              <a:rPr lang="it-IT" dirty="0" err="1"/>
              <a:t>snapshot</a:t>
            </a:r>
            <a:r>
              <a:rPr lang="it-IT" dirty="0"/>
              <a:t> in corso e che G ne inizi uno.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Prima che il marker inviato da G raggiunga E, E a sua volta inizia uno </a:t>
            </a:r>
            <a:r>
              <a:rPr lang="it-IT" dirty="0" err="1"/>
              <a:t>snapshot</a:t>
            </a:r>
            <a:r>
              <a:rPr lang="it-IT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Ovviamente entrambi gli </a:t>
            </a:r>
            <a:r>
              <a:rPr lang="it-IT" dirty="0" err="1"/>
              <a:t>snapshot</a:t>
            </a:r>
            <a:r>
              <a:rPr lang="it-IT" dirty="0"/>
              <a:t> avranno lo stesso Lamport clock, ma diverso ID (che è costituito anche dall’IP di colui che inizia lo </a:t>
            </a:r>
            <a:r>
              <a:rPr lang="it-IT" dirty="0" err="1"/>
              <a:t>snapshot</a:t>
            </a:r>
            <a:r>
              <a:rPr lang="it-IT" dirty="0"/>
              <a:t>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330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dirty="0"/>
              <a:t>Se G </a:t>
            </a:r>
            <a:r>
              <a:rPr lang="it-IT" dirty="0" err="1"/>
              <a:t>crasha</a:t>
            </a:r>
            <a:r>
              <a:rPr lang="it-IT" dirty="0"/>
              <a:t> dopo il termine di entrambi gli </a:t>
            </a:r>
            <a:r>
              <a:rPr lang="it-IT" dirty="0" err="1"/>
              <a:t>snapshot</a:t>
            </a:r>
            <a:r>
              <a:rPr lang="it-IT" dirty="0"/>
              <a:t>, esso selezionerà lo </a:t>
            </a:r>
            <a:r>
              <a:rPr lang="it-IT" dirty="0" err="1"/>
              <a:t>snapshot</a:t>
            </a:r>
            <a:r>
              <a:rPr lang="it-IT" dirty="0"/>
              <a:t> con </a:t>
            </a:r>
            <a:r>
              <a:rPr lang="it-IT" dirty="0" err="1"/>
              <a:t>lamport</a:t>
            </a:r>
            <a:r>
              <a:rPr lang="it-IT" dirty="0"/>
              <a:t> clock maggiore. Poiché più </a:t>
            </a:r>
            <a:r>
              <a:rPr lang="it-IT" dirty="0" err="1"/>
              <a:t>snapshot</a:t>
            </a:r>
            <a:r>
              <a:rPr lang="it-IT" dirty="0"/>
              <a:t> hanno lo stesso </a:t>
            </a:r>
            <a:r>
              <a:rPr lang="it-IT" dirty="0" err="1"/>
              <a:t>lamport</a:t>
            </a:r>
            <a:r>
              <a:rPr lang="it-IT" dirty="0"/>
              <a:t> clock (i due appena completati), G seleziona tramite la regola di comune accordo uno di questi. Nel nostro caso abbiamo deciso che si seleziona lo </a:t>
            </a:r>
            <a:r>
              <a:rPr lang="it-IT" dirty="0" err="1"/>
              <a:t>snapshot</a:t>
            </a:r>
            <a:r>
              <a:rPr lang="it-IT" dirty="0"/>
              <a:t> con id maggiore in ordine alfanumerico.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dirty="0"/>
              <a:t>G proseguirà quindi il processo di restore.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9689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Analizziamo ora in dettaglio il processo di restore e alcuni eventi particolari che si possono verificare.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 è </a:t>
            </a:r>
            <a:r>
              <a:rPr lang="it-IT" dirty="0" err="1"/>
              <a:t>crashato</a:t>
            </a:r>
            <a:r>
              <a:rPr lang="it-IT" dirty="0"/>
              <a:t> e dopo essersi riavviato comincia il processo di restore.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Prima di ricevere il </a:t>
            </a:r>
            <a:r>
              <a:rPr lang="it-IT" dirty="0" err="1"/>
              <a:t>token</a:t>
            </a:r>
            <a:r>
              <a:rPr lang="it-IT" dirty="0"/>
              <a:t> di restore da parte di G, V invia a G un messaggio 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8542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 scarterà questo messaggio, essendo stato inviato da V quando era in uno stato non coerente con l’attuale stato di G appena ripristinato, e quindi con quello a cui il sistema sta convergendo.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Questo perché, essendo i canali di tipo FIFO, tutti i messaggi che G riceverà da V prima del marker di restore, saranno stati sicuramente generati prima dell’avvio della restore da parte di V.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Quando V ed E riceveranno il marker di restore da parte di G, inizieranno anche loro il processo di restore dello stesso </a:t>
            </a:r>
            <a:r>
              <a:rPr lang="it-IT" dirty="0" err="1"/>
              <a:t>snapshot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Nel frattempo, G ha inviato un messaggio a V.</a:t>
            </a:r>
          </a:p>
        </p:txBody>
      </p:sp>
    </p:spTree>
    <p:extLst>
      <p:ext uri="{BB962C8B-B14F-4D97-AF65-F5344CB8AC3E}">
        <p14:creationId xmlns:p14="http://schemas.microsoft.com/office/powerpoint/2010/main" val="511832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Quando V riceve il messaggio da G lo elabora solo dopo aver completato il ripristino dello stato e l’elaborazione dei messaggi contenuti nello </a:t>
            </a:r>
            <a:r>
              <a:rPr lang="it-IT" dirty="0" err="1"/>
              <a:t>snapshot</a:t>
            </a:r>
            <a:r>
              <a:rPr lang="it-IT" dirty="0"/>
              <a:t>. Il messaggio di G può essere correttamente processato poiché è stato generato da uno stato di G coerente con lo stato corrente di V.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Vediamo adesso un esempio pratico di questo scenario nell’applicazione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381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 questo scenario è mostrato cosa accade quando viene avviato uno </a:t>
            </a:r>
            <a:r>
              <a:rPr lang="it-IT" dirty="0" err="1"/>
              <a:t>snapshot</a:t>
            </a:r>
            <a:r>
              <a:rPr lang="it-IT" dirty="0"/>
              <a:t> mentre all’interno della rete è già in corso una restore. Il nodo che avvia lo </a:t>
            </a:r>
            <a:r>
              <a:rPr lang="it-IT" dirty="0" err="1"/>
              <a:t>snapshot</a:t>
            </a:r>
            <a:r>
              <a:rPr lang="it-IT" dirty="0"/>
              <a:t> non è ancora a conoscenza della restore.</a:t>
            </a:r>
            <a:br>
              <a:rPr lang="it-IT" dirty="0"/>
            </a:br>
            <a:r>
              <a:rPr lang="it-IT" dirty="0"/>
              <a:t>G inizia una restore.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E, prima di ricevere il marker da G, avvia uno </a:t>
            </a:r>
            <a:r>
              <a:rPr lang="it-IT" dirty="0" err="1"/>
              <a:t>snapshot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7520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Quando G riceve il marker di </a:t>
            </a:r>
            <a:r>
              <a:rPr lang="it-IT" dirty="0" err="1"/>
              <a:t>snapshot</a:t>
            </a:r>
            <a:r>
              <a:rPr lang="it-IT" dirty="0"/>
              <a:t> da E, lo scarta, poiché da E ancora non ha ancora ricevuto il marker di restore.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Essendo i canali  FIFO, ciò significa che E non ha ancora iniziato la restore richiesta da G, per cui lo </a:t>
            </a:r>
            <a:r>
              <a:rPr lang="it-IT" dirty="0" err="1"/>
              <a:t>snapshot</a:t>
            </a:r>
            <a:r>
              <a:rPr lang="it-IT" dirty="0"/>
              <a:t> richiesto catturerebbe uno stato non consistente con il sistema se venisse portato a termine.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Poiché, date le assunzioni, non possono verificarsi crash durante uno </a:t>
            </a:r>
            <a:r>
              <a:rPr lang="it-IT" dirty="0" err="1"/>
              <a:t>snapshot</a:t>
            </a:r>
            <a:r>
              <a:rPr lang="it-IT" dirty="0"/>
              <a:t>, </a:t>
            </a:r>
            <a:r>
              <a:rPr lang="it-IT" b="1" dirty="0"/>
              <a:t>il crash che ha causato la restore si è verificato prima dell’inizio dello </a:t>
            </a:r>
            <a:r>
              <a:rPr lang="it-IT" b="1" dirty="0" err="1"/>
              <a:t>snapshot</a:t>
            </a:r>
            <a:r>
              <a:rPr lang="it-IT" b="1" dirty="0"/>
              <a:t> di E.</a:t>
            </a:r>
            <a:r>
              <a:rPr lang="it-IT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Di conseguenza lo </a:t>
            </a:r>
            <a:r>
              <a:rPr lang="it-IT" dirty="0" err="1"/>
              <a:t>snapshot</a:t>
            </a:r>
            <a:r>
              <a:rPr lang="it-IT" dirty="0"/>
              <a:t> non sarebbe consistente con lo stato a cui il sistema tenderà al termine della restore.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 questo motivo, alla ricezione del marker di restore, E eliminerà o interromperà tutti gli </a:t>
            </a:r>
            <a:r>
              <a:rPr lang="it-IT" dirty="0" err="1"/>
              <a:t>snapshot</a:t>
            </a:r>
            <a:r>
              <a:rPr lang="it-IT" dirty="0"/>
              <a:t> con id superiore a quello indicato nel marker di restore (tra cui anche lo </a:t>
            </a:r>
            <a:r>
              <a:rPr lang="it-IT" dirty="0" err="1"/>
              <a:t>snapshot</a:t>
            </a:r>
            <a:r>
              <a:rPr lang="it-IT" dirty="0"/>
              <a:t> appena iniziato da lui).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Gli </a:t>
            </a:r>
            <a:r>
              <a:rPr lang="it-IT" dirty="0" err="1"/>
              <a:t>snapshot</a:t>
            </a:r>
            <a:r>
              <a:rPr lang="it-IT" dirty="0"/>
              <a:t> con ID superiore conserverebbero uno stato non consistente con il sistema, poiché effettuati in presenza di un crash o di una restore.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Questo poiché E potrebbe aver già finito localmente alcuni </a:t>
            </a:r>
            <a:r>
              <a:rPr lang="it-IT" dirty="0" err="1"/>
              <a:t>snapshot</a:t>
            </a:r>
            <a:r>
              <a:rPr lang="it-IT" dirty="0"/>
              <a:t> nati in contesti come questo, che quindi non verranno ultimati dalla rete, avendo catturato uno stato non consistente del sistema.</a:t>
            </a:r>
            <a:br>
              <a:rPr lang="it-IT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583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Quest’ultimo</a:t>
            </a:r>
            <a:r>
              <a:rPr lang="en-GB" dirty="0"/>
              <a:t> scenario </a:t>
            </a:r>
            <a:r>
              <a:rPr lang="en-GB" dirty="0" err="1"/>
              <a:t>mira</a:t>
            </a:r>
            <a:r>
              <a:rPr lang="en-GB" dirty="0"/>
              <a:t> a </a:t>
            </a:r>
            <a:r>
              <a:rPr lang="en-GB" dirty="0" err="1"/>
              <a:t>mostrare</a:t>
            </a:r>
            <a:r>
              <a:rPr lang="en-GB" dirty="0"/>
              <a:t> il </a:t>
            </a:r>
            <a:r>
              <a:rPr lang="en-GB" dirty="0" err="1"/>
              <a:t>caso</a:t>
            </a:r>
            <a:r>
              <a:rPr lang="en-GB" dirty="0"/>
              <a:t> in cui uno snapshot </a:t>
            </a:r>
            <a:r>
              <a:rPr lang="en-GB" dirty="0" err="1"/>
              <a:t>venga</a:t>
            </a:r>
            <a:r>
              <a:rPr lang="en-GB" dirty="0"/>
              <a:t> </a:t>
            </a:r>
            <a:r>
              <a:rPr lang="en-GB" dirty="0" err="1"/>
              <a:t>avviato</a:t>
            </a:r>
            <a:r>
              <a:rPr lang="en-GB" dirty="0"/>
              <a:t> da un </a:t>
            </a:r>
            <a:r>
              <a:rPr lang="en-GB" dirty="0" err="1"/>
              <a:t>nodo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sta</a:t>
            </a:r>
            <a:r>
              <a:rPr lang="en-GB" dirty="0"/>
              <a:t> </a:t>
            </a:r>
            <a:r>
              <a:rPr lang="en-GB" dirty="0" err="1"/>
              <a:t>effettuando</a:t>
            </a:r>
            <a:r>
              <a:rPr lang="en-GB" dirty="0"/>
              <a:t> una restore.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, G </a:t>
            </a:r>
            <a:r>
              <a:rPr lang="en-GB" dirty="0" err="1"/>
              <a:t>ritorna</a:t>
            </a:r>
            <a:r>
              <a:rPr lang="en-GB" dirty="0"/>
              <a:t> </a:t>
            </a:r>
            <a:r>
              <a:rPr lang="en-GB" dirty="0" err="1"/>
              <a:t>operativo</a:t>
            </a:r>
            <a:r>
              <a:rPr lang="en-GB" dirty="0"/>
              <a:t> dopo un crash e </a:t>
            </a:r>
            <a:r>
              <a:rPr lang="en-GB" dirty="0" err="1"/>
              <a:t>avvia</a:t>
            </a:r>
            <a:r>
              <a:rPr lang="en-GB" dirty="0"/>
              <a:t> una distributed restore.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Dopo aver </a:t>
            </a:r>
            <a:r>
              <a:rPr lang="en-GB" dirty="0" err="1"/>
              <a:t>correttamente</a:t>
            </a:r>
            <a:r>
              <a:rPr lang="en-GB" dirty="0"/>
              <a:t> </a:t>
            </a:r>
            <a:r>
              <a:rPr lang="en-GB" dirty="0" err="1"/>
              <a:t>ripristinato</a:t>
            </a:r>
            <a:r>
              <a:rPr lang="en-GB" dirty="0"/>
              <a:t> lo snapshot e </a:t>
            </a:r>
            <a:r>
              <a:rPr lang="en-GB" dirty="0" err="1"/>
              <a:t>inviato</a:t>
            </a:r>
            <a:r>
              <a:rPr lang="en-GB" dirty="0"/>
              <a:t> I </a:t>
            </a:r>
            <a:r>
              <a:rPr lang="en-GB" dirty="0" err="1"/>
              <a:t>messagi</a:t>
            </a:r>
            <a:r>
              <a:rPr lang="en-GB" dirty="0"/>
              <a:t> di restore </a:t>
            </a:r>
            <a:r>
              <a:rPr lang="en-GB" dirty="0" err="1"/>
              <a:t>su</a:t>
            </a:r>
            <a:r>
              <a:rPr lang="en-GB" dirty="0"/>
              <a:t> tutti I </a:t>
            </a:r>
            <a:r>
              <a:rPr lang="en-GB" dirty="0" err="1"/>
              <a:t>suoi</a:t>
            </a:r>
            <a:r>
              <a:rPr lang="en-GB" dirty="0"/>
              <a:t> nodi in </a:t>
            </a:r>
            <a:r>
              <a:rPr lang="en-GB" dirty="0" err="1"/>
              <a:t>uscita</a:t>
            </a:r>
            <a:r>
              <a:rPr lang="en-GB" dirty="0"/>
              <a:t>, G </a:t>
            </a:r>
            <a:r>
              <a:rPr lang="en-GB" dirty="0" err="1"/>
              <a:t>avvia</a:t>
            </a:r>
            <a:r>
              <a:rPr lang="en-GB" dirty="0"/>
              <a:t> un distributed snapshot </a:t>
            </a:r>
            <a:r>
              <a:rPr lang="en-GB" dirty="0" err="1"/>
              <a:t>ancor</a:t>
            </a:r>
            <a:r>
              <a:rPr lang="en-GB" dirty="0"/>
              <a:t> prima di </a:t>
            </a:r>
            <a:r>
              <a:rPr lang="en-GB" dirty="0" err="1"/>
              <a:t>ricevere</a:t>
            </a:r>
            <a:r>
              <a:rPr lang="en-GB" dirty="0"/>
              <a:t> I marker di restore </a:t>
            </a:r>
            <a:r>
              <a:rPr lang="en-GB" dirty="0" err="1"/>
              <a:t>dai</a:t>
            </a:r>
            <a:r>
              <a:rPr lang="en-GB" dirty="0"/>
              <a:t> </a:t>
            </a:r>
            <a:r>
              <a:rPr lang="en-GB" dirty="0" err="1"/>
              <a:t>canali</a:t>
            </a:r>
            <a:r>
              <a:rPr lang="en-GB" dirty="0"/>
              <a:t> in </a:t>
            </a:r>
            <a:r>
              <a:rPr lang="en-GB" dirty="0" err="1"/>
              <a:t>ingresso</a:t>
            </a:r>
            <a:r>
              <a:rPr lang="en-GB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14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it-I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2965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V ed E riceveranno i marker di restore di G, avviando a loro volta il processo di restore.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Essendo i canali FIFO, V ed E ricevono il marker di </a:t>
            </a:r>
            <a:r>
              <a:rPr lang="it-IT" dirty="0" err="1"/>
              <a:t>snapshot</a:t>
            </a:r>
            <a:r>
              <a:rPr lang="it-IT" dirty="0"/>
              <a:t> da G dopo quello di restore. Di conseguenza, lo </a:t>
            </a:r>
            <a:r>
              <a:rPr lang="it-IT" dirty="0" err="1"/>
              <a:t>snapshot</a:t>
            </a:r>
            <a:r>
              <a:rPr lang="it-IT" dirty="0"/>
              <a:t> catturerà uno stato che sarà coerente con quello appena ripristinato. Infatti, ogni nodo riceverà necessariamente prima il marker di restore e poi quello di </a:t>
            </a:r>
            <a:r>
              <a:rPr lang="it-IT" dirty="0" err="1"/>
              <a:t>snapshot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Notiamo come lo stesso discorso valga anche per E. In particolare, poiché E ha completato il processo di restore, vedrà lo </a:t>
            </a:r>
            <a:r>
              <a:rPr lang="it-IT" dirty="0" err="1"/>
              <a:t>snapshot</a:t>
            </a:r>
            <a:r>
              <a:rPr lang="it-IT" dirty="0"/>
              <a:t> richiesto da G come un normale </a:t>
            </a:r>
            <a:r>
              <a:rPr lang="it-IT" dirty="0" err="1"/>
              <a:t>snapshot</a:t>
            </a:r>
            <a:r>
              <a:rPr lang="it-IT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006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Quando V riceverà il marker di </a:t>
            </a:r>
            <a:r>
              <a:rPr lang="it-IT" dirty="0" err="1"/>
              <a:t>restore</a:t>
            </a:r>
            <a:r>
              <a:rPr lang="it-IT" dirty="0"/>
              <a:t> da E non interromperà lo </a:t>
            </a:r>
            <a:r>
              <a:rPr lang="it-IT" dirty="0" err="1"/>
              <a:t>snapshot</a:t>
            </a:r>
            <a:r>
              <a:rPr lang="it-IT" dirty="0"/>
              <a:t> in corso. Questo perché, date le assunzioni fatte, esso può </a:t>
            </a:r>
            <a:r>
              <a:rPr lang="it-IT" dirty="0" err="1"/>
              <a:t>riferisri</a:t>
            </a:r>
            <a:r>
              <a:rPr lang="it-IT" dirty="0"/>
              <a:t> solo alla restore già in corso su V.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Notiamo che V termina la propria restore locale.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Quindi, quando V riceve il marker di </a:t>
            </a:r>
            <a:r>
              <a:rPr lang="it-IT" dirty="0" err="1"/>
              <a:t>snapshot</a:t>
            </a:r>
            <a:r>
              <a:rPr lang="it-IT" dirty="0"/>
              <a:t> da E, egli termina il suo </a:t>
            </a:r>
            <a:r>
              <a:rPr lang="it-IT" dirty="0" err="1"/>
              <a:t>snapshot</a:t>
            </a:r>
            <a:r>
              <a:rPr lang="it-IT" dirty="0"/>
              <a:t> locale. Lo stesso accade per G dopo la ricezione dei rispettivi </a:t>
            </a:r>
            <a:r>
              <a:rPr lang="it-IT" dirty="0" err="1"/>
              <a:t>token</a:t>
            </a:r>
            <a:r>
              <a:rPr lang="it-IT" dirty="0"/>
              <a:t> da G e V.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0" dirty="0"/>
              <a:t>Ricapitolando, alla fine ogni nodo avrà eseguito prima la restore e poi lo </a:t>
            </a:r>
            <a:r>
              <a:rPr lang="it-IT" b="0" dirty="0" err="1"/>
              <a:t>snapshot</a:t>
            </a:r>
            <a:r>
              <a:rPr lang="it-IT" b="0"/>
              <a:t>.</a:t>
            </a:r>
            <a:endParaRPr lang="it-IT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b="1" dirty="0"/>
              <a:t>Commento di Gian: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Questo perché ci sono sostanzialmente un solo caso: se un nodo </a:t>
            </a:r>
            <a:r>
              <a:rPr lang="it-IT" dirty="0" err="1"/>
              <a:t>crasha</a:t>
            </a:r>
            <a:r>
              <a:rPr lang="it-IT" dirty="0"/>
              <a:t>, vuol dire che non ci sono </a:t>
            </a:r>
            <a:r>
              <a:rPr lang="it-IT" dirty="0" err="1"/>
              <a:t>snapshot</a:t>
            </a:r>
            <a:r>
              <a:rPr lang="it-IT" dirty="0"/>
              <a:t> in corso, per cui tutti concordano sull’</a:t>
            </a:r>
            <a:r>
              <a:rPr lang="it-IT" dirty="0" err="1"/>
              <a:t>utlimo</a:t>
            </a:r>
            <a:r>
              <a:rPr lang="it-IT" dirty="0"/>
              <a:t> </a:t>
            </a:r>
            <a:r>
              <a:rPr lang="it-IT" dirty="0" err="1"/>
              <a:t>snapshot</a:t>
            </a:r>
            <a:r>
              <a:rPr lang="it-IT" dirty="0"/>
              <a:t> grazie ai </a:t>
            </a:r>
            <a:r>
              <a:rPr lang="it-IT" dirty="0" err="1"/>
              <a:t>lamport</a:t>
            </a:r>
            <a:r>
              <a:rPr lang="it-IT" dirty="0"/>
              <a:t> clock e alla regola comune, per l’assunzione. Quindi, quando E invia il marker di restore a V, abbiamo due casi: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Il marker di restore è quello causato dal crash di 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Il marker di restore è causato da un crash di un altro nodo della rete, avvenuto però prima dell’avvio dello </a:t>
            </a:r>
            <a:r>
              <a:rPr lang="it-IT" dirty="0" err="1"/>
              <a:t>snapshot</a:t>
            </a:r>
            <a:r>
              <a:rPr lang="it-IT" dirty="0"/>
              <a:t> di G, per cui sarà riferito allo stesso </a:t>
            </a:r>
            <a:r>
              <a:rPr lang="it-IT" dirty="0" err="1"/>
              <a:t>snapshot</a:t>
            </a:r>
            <a:r>
              <a:rPr lang="it-IT" dirty="0"/>
              <a:t> di cui G ha fatto la restore.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it-I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Essendo tra l’altro lo </a:t>
            </a:r>
            <a:r>
              <a:rPr lang="it-IT" dirty="0" err="1"/>
              <a:t>snapshot</a:t>
            </a:r>
            <a:r>
              <a:rPr lang="it-IT" dirty="0"/>
              <a:t> di G coerente con lo stato globale del sistema dopo la restore, anche se è </a:t>
            </a:r>
            <a:r>
              <a:rPr lang="it-IT" dirty="0" err="1"/>
              <a:t>crashato</a:t>
            </a:r>
            <a:r>
              <a:rPr lang="it-IT" dirty="0"/>
              <a:t> un altro nodo prima dell’avvio dello </a:t>
            </a:r>
            <a:r>
              <a:rPr lang="it-IT" dirty="0" err="1"/>
              <a:t>snap</a:t>
            </a:r>
            <a:r>
              <a:rPr lang="it-IT" dirty="0"/>
              <a:t> di g ma dopo l’avvio della restore di G, lo </a:t>
            </a:r>
            <a:r>
              <a:rPr lang="it-IT" dirty="0" err="1"/>
              <a:t>snap</a:t>
            </a:r>
            <a:r>
              <a:rPr lang="it-IT" dirty="0"/>
              <a:t> di G non viene interrotto</a:t>
            </a:r>
          </a:p>
        </p:txBody>
      </p:sp>
    </p:spTree>
    <p:extLst>
      <p:ext uri="{BB962C8B-B14F-4D97-AF65-F5344CB8AC3E}">
        <p14:creationId xmlns:p14="http://schemas.microsoft.com/office/powerpoint/2010/main" val="2303961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Piccole modifiche:</a:t>
            </a:r>
          </a:p>
          <a:p>
            <a:pPr marL="457200" indent="-317500">
              <a:buFontTx/>
              <a:buChar char="-"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Non bisogna stoppare lo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snapshot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 l’id ricevuto nel marker, se in corso. In tal caso alla fine dello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snapshot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va avviata la restore di quello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snapshot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indent="-317500">
              <a:buFontTx/>
              <a:buChar char="-"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 avvia e termina uno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snapshot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 ID = 1.E</a:t>
            </a:r>
          </a:p>
          <a:p>
            <a:pPr marL="457200" indent="-317500">
              <a:buFontTx/>
              <a:buChar char="-"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 quindi riceve lo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snapshot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marker, lo avvia ed inoltra il marker a V. </a:t>
            </a:r>
          </a:p>
          <a:p>
            <a:pPr marL="457200" indent="-317500">
              <a:buFontTx/>
              <a:buChar char="-"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crasha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ed avvia la restore allo stato 1.E</a:t>
            </a:r>
          </a:p>
          <a:p>
            <a:pPr marL="457200" indent="-317500">
              <a:buFontTx/>
              <a:buChar char="-"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 riceve il marker di restore relativo ad 1.E prima di terminare lo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snapshot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1.E</a:t>
            </a:r>
          </a:p>
          <a:p>
            <a:pPr marL="457200" indent="-317500">
              <a:buFontTx/>
              <a:buChar char="-"/>
            </a:pPr>
            <a:endParaRPr lang="it-I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indent="-317500">
              <a:buFontTx/>
              <a:buChar char="-"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Tenere messaggi in caldo dopo la restore</a:t>
            </a:r>
          </a:p>
        </p:txBody>
      </p:sp>
    </p:spTree>
    <p:extLst>
      <p:ext uri="{BB962C8B-B14F-4D97-AF65-F5344CB8AC3E}">
        <p14:creationId xmlns:p14="http://schemas.microsoft.com/office/powerpoint/2010/main" val="40422612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 libraria si basa su alcune assunzioni. In particolare:</a:t>
            </a:r>
          </a:p>
          <a:p>
            <a:pPr marL="457200" indent="-317500">
              <a:buFontTx/>
              <a:buChar char="-"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Non avvengono errori di trasmissione dei messaggi. Arrivano a destinazione intatti ed una volta.</a:t>
            </a:r>
          </a:p>
          <a:p>
            <a:pPr marL="457200" indent="-317500">
              <a:buFontTx/>
              <a:buChar char="-"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 canali di comunicazione sono FIFO ed unidirezionali</a:t>
            </a:r>
          </a:p>
          <a:p>
            <a:pPr marL="457200" indent="-317500">
              <a:buFontTx/>
              <a:buChar char="-"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Qualunque processo può iniziare lo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snapshot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del sistema</a:t>
            </a:r>
          </a:p>
          <a:p>
            <a:pPr marL="457200" indent="-317500">
              <a:buFontTx/>
              <a:buChar char="-"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Il grafo formato dalla rete è fortemente connesso</a:t>
            </a:r>
          </a:p>
          <a:p>
            <a:pPr marL="457200" indent="-317500">
              <a:buFontTx/>
              <a:buChar char="-"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L’algoritmo di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snapshot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non interferisce con la normale esecuzione di un processo.</a:t>
            </a:r>
          </a:p>
        </p:txBody>
      </p:sp>
    </p:spTree>
    <p:extLst>
      <p:ext uri="{BB962C8B-B14F-4D97-AF65-F5344CB8AC3E}">
        <p14:creationId xmlns:p14="http://schemas.microsoft.com/office/powerpoint/2010/main" val="1800041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73508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La </a:t>
            </a:r>
            <a:r>
              <a:rPr lang="en-US" noProof="0" dirty="0" err="1"/>
              <a:t>libreria</a:t>
            </a:r>
            <a:r>
              <a:rPr lang="en-US" noProof="0" dirty="0"/>
              <a:t> </a:t>
            </a:r>
            <a:r>
              <a:rPr lang="en-US" noProof="0" dirty="0" err="1"/>
              <a:t>è</a:t>
            </a:r>
            <a:r>
              <a:rPr lang="en-US" noProof="0" dirty="0"/>
              <a:t> </a:t>
            </a:r>
            <a:r>
              <a:rPr lang="en-US" noProof="0" dirty="0" err="1"/>
              <a:t>stata</a:t>
            </a:r>
            <a:r>
              <a:rPr lang="en-US" noProof="0" dirty="0"/>
              <a:t> </a:t>
            </a:r>
            <a:r>
              <a:rPr lang="en-US" noProof="0" dirty="0" err="1"/>
              <a:t>progettata</a:t>
            </a:r>
            <a:r>
              <a:rPr lang="en-US" noProof="0" dirty="0"/>
              <a:t> </a:t>
            </a:r>
            <a:r>
              <a:rPr lang="en-US" noProof="0" dirty="0" err="1"/>
              <a:t>affinché</a:t>
            </a:r>
            <a:r>
              <a:rPr lang="en-US" noProof="0" dirty="0"/>
              <a:t> fosse di facile </a:t>
            </a:r>
            <a:r>
              <a:rPr lang="en-US" noProof="0" dirty="0" err="1"/>
              <a:t>integrazione</a:t>
            </a:r>
            <a:r>
              <a:rPr lang="en-US" noProof="0" dirty="0"/>
              <a:t> in un </a:t>
            </a:r>
            <a:r>
              <a:rPr lang="en-US" noProof="0" dirty="0" err="1"/>
              <a:t>qualsiasi</a:t>
            </a:r>
            <a:r>
              <a:rPr lang="en-US" noProof="0" dirty="0"/>
              <a:t> </a:t>
            </a:r>
            <a:r>
              <a:rPr lang="en-US" noProof="0" dirty="0" err="1"/>
              <a:t>sistema</a:t>
            </a:r>
            <a:r>
              <a:rPr lang="en-US" noProof="0" dirty="0"/>
              <a:t> </a:t>
            </a:r>
            <a:r>
              <a:rPr lang="en-US" noProof="0" dirty="0" err="1"/>
              <a:t>distribuito</a:t>
            </a:r>
            <a:r>
              <a:rPr lang="en-US" noProof="0" dirty="0"/>
              <a:t> </a:t>
            </a:r>
            <a:r>
              <a:rPr lang="en-US" noProof="0" dirty="0" err="1"/>
              <a:t>basato</a:t>
            </a:r>
            <a:r>
              <a:rPr lang="en-US" noProof="0" dirty="0"/>
              <a:t> </a:t>
            </a:r>
            <a:r>
              <a:rPr lang="en-US" noProof="0" dirty="0" err="1"/>
              <a:t>su</a:t>
            </a:r>
            <a:r>
              <a:rPr lang="en-US" noProof="0" dirty="0"/>
              <a:t> Java RMI e </a:t>
            </a:r>
            <a:r>
              <a:rPr lang="en-US" noProof="0" dirty="0" err="1"/>
              <a:t>coerente</a:t>
            </a:r>
            <a:r>
              <a:rPr lang="en-US" noProof="0" dirty="0"/>
              <a:t> con le </a:t>
            </a:r>
            <a:r>
              <a:rPr lang="en-US" noProof="0" dirty="0" err="1"/>
              <a:t>assunzioni</a:t>
            </a:r>
            <a:r>
              <a:rPr lang="en-US" noProof="0" dirty="0"/>
              <a:t> </a:t>
            </a:r>
            <a:r>
              <a:rPr lang="en-US" noProof="0" dirty="0" err="1"/>
              <a:t>precedentemente</a:t>
            </a:r>
            <a:r>
              <a:rPr lang="en-US" noProof="0" dirty="0"/>
              <a:t> citate.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err="1"/>
              <a:t>Inoltre</a:t>
            </a:r>
            <a:r>
              <a:rPr lang="en-US" noProof="0" dirty="0"/>
              <a:t>, al fine di </a:t>
            </a:r>
            <a:r>
              <a:rPr lang="en-US" noProof="0" dirty="0" err="1"/>
              <a:t>garantire</a:t>
            </a:r>
            <a:r>
              <a:rPr lang="en-US" noProof="0" dirty="0"/>
              <a:t> </a:t>
            </a:r>
            <a:r>
              <a:rPr lang="en-US" noProof="0" dirty="0" err="1"/>
              <a:t>maggiore</a:t>
            </a:r>
            <a:r>
              <a:rPr lang="en-US" noProof="0" dirty="0"/>
              <a:t> </a:t>
            </a:r>
            <a:r>
              <a:rPr lang="en-US" noProof="0" dirty="0" err="1"/>
              <a:t>possibilità</a:t>
            </a:r>
            <a:r>
              <a:rPr lang="en-US" noProof="0" dirty="0"/>
              <a:t> di </a:t>
            </a:r>
            <a:r>
              <a:rPr lang="en-US" noProof="0" dirty="0" err="1"/>
              <a:t>integrazione</a:t>
            </a:r>
            <a:r>
              <a:rPr lang="en-US" noProof="0" dirty="0"/>
              <a:t>, la </a:t>
            </a:r>
            <a:r>
              <a:rPr lang="en-US" noProof="0" dirty="0" err="1"/>
              <a:t>libreria</a:t>
            </a:r>
            <a:r>
              <a:rPr lang="en-US" noProof="0" dirty="0"/>
              <a:t> </a:t>
            </a:r>
            <a:r>
              <a:rPr lang="en-US" noProof="0" dirty="0" err="1"/>
              <a:t>è</a:t>
            </a:r>
            <a:r>
              <a:rPr lang="en-US" noProof="0" dirty="0"/>
              <a:t> </a:t>
            </a:r>
            <a:r>
              <a:rPr lang="en-US" noProof="0" dirty="0" err="1"/>
              <a:t>agnostica</a:t>
            </a:r>
            <a:r>
              <a:rPr lang="en-US" noProof="0" dirty="0"/>
              <a:t> rispetto </a:t>
            </a:r>
            <a:r>
              <a:rPr lang="en-US" noProof="0" dirty="0" err="1"/>
              <a:t>allo</a:t>
            </a:r>
            <a:r>
              <a:rPr lang="en-US" noProof="0" dirty="0"/>
              <a:t> </a:t>
            </a:r>
            <a:r>
              <a:rPr lang="en-US" noProof="0" dirty="0" err="1"/>
              <a:t>stato</a:t>
            </a:r>
            <a:r>
              <a:rPr lang="en-US" noProof="0" dirty="0"/>
              <a:t> </a:t>
            </a:r>
            <a:r>
              <a:rPr lang="en-US" noProof="0" dirty="0" err="1"/>
              <a:t>dei</a:t>
            </a:r>
            <a:r>
              <a:rPr lang="en-US" noProof="0" dirty="0"/>
              <a:t> nodi ed ai </a:t>
            </a:r>
            <a:r>
              <a:rPr lang="en-US" noProof="0" dirty="0" err="1"/>
              <a:t>messaggi</a:t>
            </a:r>
            <a:r>
              <a:rPr lang="en-US" noProof="0" dirty="0"/>
              <a:t> </a:t>
            </a:r>
            <a:r>
              <a:rPr lang="en-US" noProof="0" dirty="0" err="1"/>
              <a:t>scambiati</a:t>
            </a:r>
            <a:r>
              <a:rPr lang="en-US" noProof="0" dirty="0"/>
              <a:t> </a:t>
            </a:r>
            <a:r>
              <a:rPr lang="en-US" noProof="0" dirty="0" err="1"/>
              <a:t>tra</a:t>
            </a:r>
            <a:r>
              <a:rPr lang="en-US" noProof="0" dirty="0"/>
              <a:t> </a:t>
            </a:r>
            <a:r>
              <a:rPr lang="en-US" noProof="0" dirty="0" err="1"/>
              <a:t>loro</a:t>
            </a:r>
            <a:r>
              <a:rPr lang="en-US" noProof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noProof="0" dirty="0"/>
              <a:t>La </a:t>
            </a:r>
            <a:r>
              <a:rPr lang="en-US" noProof="0" dirty="0" err="1"/>
              <a:t>logica</a:t>
            </a:r>
            <a:r>
              <a:rPr lang="en-US" noProof="0" dirty="0"/>
              <a:t> di </a:t>
            </a:r>
            <a:r>
              <a:rPr lang="en-US" noProof="0" dirty="0" err="1"/>
              <a:t>funzionamento</a:t>
            </a:r>
            <a:r>
              <a:rPr lang="en-US" noProof="0" dirty="0"/>
              <a:t> </a:t>
            </a:r>
            <a:r>
              <a:rPr lang="en-US" noProof="0" dirty="0" err="1"/>
              <a:t>è</a:t>
            </a:r>
            <a:r>
              <a:rPr lang="en-US" noProof="0" dirty="0"/>
              <a:t> </a:t>
            </a:r>
            <a:r>
              <a:rPr lang="en-US" noProof="0" dirty="0" err="1"/>
              <a:t>stata</a:t>
            </a:r>
            <a:r>
              <a:rPr lang="en-US" noProof="0" dirty="0"/>
              <a:t> </a:t>
            </a:r>
            <a:r>
              <a:rPr lang="en-US" noProof="0" dirty="0" err="1"/>
              <a:t>progettata</a:t>
            </a:r>
            <a:r>
              <a:rPr lang="en-US" noProof="0" dirty="0"/>
              <a:t> </a:t>
            </a:r>
            <a:r>
              <a:rPr lang="en-US" noProof="0" dirty="0" err="1"/>
              <a:t>mediante</a:t>
            </a:r>
            <a:r>
              <a:rPr lang="en-US" noProof="0" dirty="0"/>
              <a:t> una </a:t>
            </a:r>
            <a:r>
              <a:rPr lang="en-US" noProof="0" dirty="0" err="1"/>
              <a:t>classe</a:t>
            </a:r>
            <a:r>
              <a:rPr lang="en-US" noProof="0" dirty="0"/>
              <a:t> </a:t>
            </a:r>
            <a:r>
              <a:rPr lang="en-US" noProof="0" dirty="0" err="1"/>
              <a:t>astratta</a:t>
            </a:r>
            <a:r>
              <a:rPr lang="en-US" noProof="0" dirty="0"/>
              <a:t>, </a:t>
            </a:r>
            <a:r>
              <a:rPr lang="en-US" noProof="0" dirty="0" err="1"/>
              <a:t>Snapshottable</a:t>
            </a:r>
            <a:r>
              <a:rPr lang="en-US" noProof="0" dirty="0"/>
              <a:t>, </a:t>
            </a:r>
            <a:r>
              <a:rPr lang="en-US" noProof="0" dirty="0" err="1"/>
              <a:t>che</a:t>
            </a:r>
            <a:r>
              <a:rPr lang="en-US" noProof="0" dirty="0"/>
              <a:t> </a:t>
            </a:r>
            <a:r>
              <a:rPr lang="en-US" noProof="0" dirty="0" err="1"/>
              <a:t>deve</a:t>
            </a:r>
            <a:r>
              <a:rPr lang="en-US" noProof="0" dirty="0"/>
              <a:t> </a:t>
            </a:r>
            <a:r>
              <a:rPr lang="en-US" noProof="0" dirty="0" err="1"/>
              <a:t>essere</a:t>
            </a:r>
            <a:r>
              <a:rPr lang="en-US" noProof="0" dirty="0"/>
              <a:t> </a:t>
            </a:r>
            <a:r>
              <a:rPr lang="en-US" noProof="0" dirty="0" err="1"/>
              <a:t>estesa</a:t>
            </a:r>
            <a:r>
              <a:rPr lang="en-US" noProof="0" dirty="0"/>
              <a:t> da </a:t>
            </a:r>
            <a:r>
              <a:rPr lang="en-US" noProof="0" dirty="0" err="1"/>
              <a:t>ciascun</a:t>
            </a:r>
            <a:r>
              <a:rPr lang="en-US" noProof="0" dirty="0"/>
              <a:t> </a:t>
            </a:r>
            <a:r>
              <a:rPr lang="en-US" noProof="0" dirty="0" err="1"/>
              <a:t>nodo</a:t>
            </a:r>
            <a:r>
              <a:rPr lang="en-US" noProof="0" dirty="0"/>
              <a:t> </a:t>
            </a:r>
            <a:r>
              <a:rPr lang="en-US" noProof="0" dirty="0" err="1"/>
              <a:t>della</a:t>
            </a:r>
            <a:r>
              <a:rPr lang="en-US" noProof="0" dirty="0"/>
              <a:t> rete.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noProof="0" dirty="0"/>
              <a:t>Questa </a:t>
            </a:r>
            <a:r>
              <a:rPr lang="en-US" noProof="0" dirty="0" err="1"/>
              <a:t>classe</a:t>
            </a:r>
            <a:r>
              <a:rPr lang="en-US" noProof="0" dirty="0"/>
              <a:t> </a:t>
            </a:r>
            <a:r>
              <a:rPr lang="en-US" noProof="0" dirty="0" err="1"/>
              <a:t>implementa</a:t>
            </a:r>
            <a:r>
              <a:rPr lang="en-US" noProof="0" dirty="0"/>
              <a:t> tutti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metodi</a:t>
            </a:r>
            <a:r>
              <a:rPr lang="en-US" noProof="0" dirty="0"/>
              <a:t> “</a:t>
            </a:r>
            <a:r>
              <a:rPr lang="en-US" noProof="0" dirty="0" err="1"/>
              <a:t>remoti</a:t>
            </a:r>
            <a:r>
              <a:rPr lang="en-US" noProof="0" dirty="0"/>
              <a:t> e non” </a:t>
            </a:r>
            <a:r>
              <a:rPr lang="en-US" noProof="0" dirty="0" err="1"/>
              <a:t>necessari</a:t>
            </a:r>
            <a:r>
              <a:rPr lang="en-US" noProof="0" dirty="0"/>
              <a:t> al fine di </a:t>
            </a:r>
            <a:r>
              <a:rPr lang="en-US" noProof="0" dirty="0" err="1"/>
              <a:t>garantire</a:t>
            </a:r>
            <a:r>
              <a:rPr lang="en-US" noProof="0" dirty="0"/>
              <a:t> il </a:t>
            </a:r>
            <a:r>
              <a:rPr lang="en-US" noProof="0" dirty="0" err="1"/>
              <a:t>corretto</a:t>
            </a:r>
            <a:r>
              <a:rPr lang="en-US" noProof="0" dirty="0"/>
              <a:t> </a:t>
            </a:r>
            <a:r>
              <a:rPr lang="en-US" noProof="0" dirty="0" err="1"/>
              <a:t>funzionamento</a:t>
            </a:r>
            <a:r>
              <a:rPr lang="en-US" noProof="0" dirty="0"/>
              <a:t> </a:t>
            </a:r>
            <a:r>
              <a:rPr lang="en-US" noProof="0" dirty="0" err="1"/>
              <a:t>degli</a:t>
            </a:r>
            <a:r>
              <a:rPr lang="en-US" noProof="0" dirty="0"/>
              <a:t> </a:t>
            </a:r>
            <a:r>
              <a:rPr lang="en-US" noProof="0" dirty="0" err="1"/>
              <a:t>algoritmi</a:t>
            </a:r>
            <a:r>
              <a:rPr lang="en-US" noProof="0" dirty="0"/>
              <a:t> di snapshot e restore, </a:t>
            </a:r>
            <a:r>
              <a:rPr lang="en-US" noProof="0" dirty="0" err="1"/>
              <a:t>che</a:t>
            </a:r>
            <a:r>
              <a:rPr lang="en-US" noProof="0" dirty="0"/>
              <a:t> </a:t>
            </a:r>
            <a:r>
              <a:rPr lang="en-US" noProof="0" dirty="0" err="1"/>
              <a:t>ora</a:t>
            </a:r>
            <a:r>
              <a:rPr lang="en-US" noProof="0" dirty="0"/>
              <a:t> </a:t>
            </a:r>
            <a:r>
              <a:rPr lang="en-US" noProof="0" dirty="0" err="1"/>
              <a:t>analizzeremo</a:t>
            </a:r>
            <a:r>
              <a:rPr lang="en-US" noProof="0" dirty="0"/>
              <a:t> </a:t>
            </a:r>
            <a:r>
              <a:rPr lang="en-US" noProof="0" dirty="0" err="1"/>
              <a:t>nel</a:t>
            </a:r>
            <a:r>
              <a:rPr lang="en-US" noProof="0" dirty="0"/>
              <a:t> </a:t>
            </a:r>
            <a:r>
              <a:rPr lang="en-US" noProof="0" dirty="0" err="1"/>
              <a:t>dettaglio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18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In </a:t>
            </a:r>
            <a:r>
              <a:rPr lang="en-US" noProof="0" dirty="0" err="1"/>
              <a:t>particolare</a:t>
            </a:r>
            <a:r>
              <a:rPr lang="en-US" noProof="0" dirty="0"/>
              <a:t>, </a:t>
            </a:r>
            <a:r>
              <a:rPr lang="en-US" noProof="0" dirty="0" err="1"/>
              <a:t>l’algoritmo</a:t>
            </a:r>
            <a:r>
              <a:rPr lang="en-US" noProof="0" dirty="0"/>
              <a:t> di snapshot </a:t>
            </a:r>
            <a:r>
              <a:rPr lang="en-US" noProof="0" dirty="0" err="1"/>
              <a:t>è</a:t>
            </a:r>
            <a:r>
              <a:rPr lang="en-US" noProof="0" dirty="0"/>
              <a:t> un </a:t>
            </a:r>
            <a:r>
              <a:rPr lang="en-US" noProof="0" dirty="0" err="1"/>
              <a:t>adattamento</a:t>
            </a:r>
            <a:r>
              <a:rPr lang="en-US" noProof="0" dirty="0"/>
              <a:t> di </a:t>
            </a:r>
            <a:r>
              <a:rPr lang="en-US" noProof="0" dirty="0" err="1"/>
              <a:t>quello</a:t>
            </a:r>
            <a:r>
              <a:rPr lang="en-US" noProof="0" dirty="0"/>
              <a:t> </a:t>
            </a:r>
            <a:r>
              <a:rPr lang="en-US" noProof="0" dirty="0" err="1"/>
              <a:t>delineato</a:t>
            </a:r>
            <a:r>
              <a:rPr lang="en-US" noProof="0" dirty="0"/>
              <a:t> da </a:t>
            </a:r>
            <a:r>
              <a:rPr lang="en-US" noProof="0" dirty="0" err="1"/>
              <a:t>Chandy</a:t>
            </a:r>
            <a:r>
              <a:rPr lang="en-US" noProof="0" dirty="0"/>
              <a:t> e Lamport.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Si </a:t>
            </a:r>
            <a:r>
              <a:rPr lang="en-US" noProof="0" dirty="0" err="1"/>
              <a:t>basa</a:t>
            </a:r>
            <a:r>
              <a:rPr lang="en-US" noProof="0" dirty="0"/>
              <a:t> </a:t>
            </a:r>
            <a:r>
              <a:rPr lang="en-US" noProof="0" dirty="0" err="1"/>
              <a:t>sull’utilizzo</a:t>
            </a:r>
            <a:r>
              <a:rPr lang="en-US" noProof="0" dirty="0"/>
              <a:t> di </a:t>
            </a:r>
            <a:r>
              <a:rPr lang="en-US" noProof="0" dirty="0" err="1"/>
              <a:t>messaggi</a:t>
            </a:r>
            <a:r>
              <a:rPr lang="en-US" noProof="0" dirty="0"/>
              <a:t> </a:t>
            </a:r>
            <a:r>
              <a:rPr lang="en-US" noProof="0" dirty="0" err="1"/>
              <a:t>speciali</a:t>
            </a:r>
            <a:r>
              <a:rPr lang="en-US" noProof="0" dirty="0"/>
              <a:t> </a:t>
            </a:r>
            <a:r>
              <a:rPr lang="en-US" noProof="0" dirty="0" err="1"/>
              <a:t>denominati</a:t>
            </a:r>
            <a:r>
              <a:rPr lang="en-US" noProof="0" dirty="0"/>
              <a:t> marker E </a:t>
            </a:r>
            <a:r>
              <a:rPr lang="en-US" noProof="0" dirty="0" err="1"/>
              <a:t>Prevede</a:t>
            </a:r>
            <a:r>
              <a:rPr lang="en-US" noProof="0" dirty="0"/>
              <a:t> </a:t>
            </a:r>
            <a:r>
              <a:rPr lang="en-US" noProof="0" dirty="0" err="1"/>
              <a:t>che</a:t>
            </a:r>
            <a:r>
              <a:rPr lang="en-US" noProof="0" dirty="0"/>
              <a:t>: </a:t>
            </a:r>
            <a:r>
              <a:rPr lang="en-US" noProof="0" dirty="0" err="1"/>
              <a:t>quando</a:t>
            </a:r>
            <a:r>
              <a:rPr lang="en-US" noProof="0" dirty="0"/>
              <a:t> un </a:t>
            </a:r>
            <a:r>
              <a:rPr lang="en-US" noProof="0" dirty="0" err="1"/>
              <a:t>processo</a:t>
            </a:r>
            <a:r>
              <a:rPr lang="en-US" noProof="0" dirty="0"/>
              <a:t> </a:t>
            </a:r>
            <a:r>
              <a:rPr lang="en-US" noProof="0" dirty="0" err="1"/>
              <a:t>inizia</a:t>
            </a:r>
            <a:r>
              <a:rPr lang="en-US" noProof="0" dirty="0"/>
              <a:t> un nuovo snapshot, </a:t>
            </a:r>
            <a:r>
              <a:rPr lang="en-US" noProof="0" dirty="0" err="1"/>
              <a:t>questo</a:t>
            </a:r>
            <a:r>
              <a:rPr lang="en-US" noProof="0" dirty="0"/>
              <a:t> </a:t>
            </a:r>
            <a:r>
              <a:rPr lang="en-US" noProof="0" dirty="0" err="1"/>
              <a:t>registri</a:t>
            </a:r>
            <a:r>
              <a:rPr lang="en-US" noProof="0" dirty="0"/>
              <a:t> il </a:t>
            </a:r>
            <a:r>
              <a:rPr lang="en-US" noProof="0" dirty="0" err="1"/>
              <a:t>suo</a:t>
            </a:r>
            <a:r>
              <a:rPr lang="en-US" noProof="0" dirty="0"/>
              <a:t> </a:t>
            </a:r>
            <a:r>
              <a:rPr lang="en-US" noProof="0" dirty="0" err="1"/>
              <a:t>stato</a:t>
            </a:r>
            <a:r>
              <a:rPr lang="en-US" noProof="0" dirty="0"/>
              <a:t> </a:t>
            </a:r>
            <a:r>
              <a:rPr lang="en-US" noProof="0" dirty="0" err="1"/>
              <a:t>corrente</a:t>
            </a:r>
            <a:r>
              <a:rPr lang="en-US" noProof="0" dirty="0"/>
              <a:t>, </a:t>
            </a:r>
            <a:r>
              <a:rPr lang="en-US" noProof="0" dirty="0" err="1"/>
              <a:t>inoltri</a:t>
            </a:r>
            <a:r>
              <a:rPr lang="en-US" noProof="0" dirty="0"/>
              <a:t> il marker sui </a:t>
            </a:r>
            <a:r>
              <a:rPr lang="en-US" noProof="0" dirty="0" err="1"/>
              <a:t>collegamenti</a:t>
            </a:r>
            <a:r>
              <a:rPr lang="en-US" noProof="0" dirty="0"/>
              <a:t> di </a:t>
            </a:r>
            <a:r>
              <a:rPr lang="en-US" noProof="0" dirty="0" err="1"/>
              <a:t>uscita</a:t>
            </a:r>
            <a:r>
              <a:rPr lang="en-US" noProof="0" dirty="0"/>
              <a:t> e </a:t>
            </a:r>
            <a:r>
              <a:rPr lang="en-US" noProof="0" dirty="0" err="1"/>
              <a:t>tenga</a:t>
            </a:r>
            <a:r>
              <a:rPr lang="en-US" noProof="0" dirty="0"/>
              <a:t> </a:t>
            </a:r>
            <a:r>
              <a:rPr lang="en-US" noProof="0" dirty="0" err="1"/>
              <a:t>traccia</a:t>
            </a:r>
            <a:r>
              <a:rPr lang="en-US" noProof="0" dirty="0"/>
              <a:t> </a:t>
            </a:r>
            <a:r>
              <a:rPr lang="en-US" noProof="0" dirty="0" err="1"/>
              <a:t>dei</a:t>
            </a:r>
            <a:r>
              <a:rPr lang="en-US" noProof="0" dirty="0"/>
              <a:t> </a:t>
            </a:r>
            <a:r>
              <a:rPr lang="en-US" noProof="0" dirty="0" err="1"/>
              <a:t>messaggi</a:t>
            </a:r>
            <a:r>
              <a:rPr lang="en-US" noProof="0" dirty="0"/>
              <a:t> </a:t>
            </a:r>
            <a:r>
              <a:rPr lang="en-US" noProof="0" dirty="0" err="1"/>
              <a:t>ricevutidaicanali</a:t>
            </a:r>
            <a:r>
              <a:rPr lang="en-US" noProof="0" dirty="0"/>
              <a:t> </a:t>
            </a:r>
            <a:r>
              <a:rPr lang="en-US" noProof="0" dirty="0" err="1"/>
              <a:t>iningresso</a:t>
            </a:r>
            <a:r>
              <a:rPr lang="en-US" noProof="0" dirty="0"/>
              <a:t> da cui </a:t>
            </a:r>
            <a:r>
              <a:rPr lang="en-US" noProof="0" dirty="0" err="1"/>
              <a:t>ancora</a:t>
            </a:r>
            <a:r>
              <a:rPr lang="en-US" noProof="0" dirty="0"/>
              <a:t> non ha </a:t>
            </a:r>
            <a:r>
              <a:rPr lang="en-US" noProof="0" dirty="0" err="1"/>
              <a:t>ricevuto</a:t>
            </a:r>
            <a:r>
              <a:rPr lang="en-US" noProof="0" dirty="0"/>
              <a:t> il marker.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Un </a:t>
            </a:r>
            <a:r>
              <a:rPr lang="en-US" noProof="0" dirty="0" err="1"/>
              <a:t>processo</a:t>
            </a:r>
            <a:r>
              <a:rPr lang="en-US" noProof="0" dirty="0"/>
              <a:t> </a:t>
            </a:r>
            <a:r>
              <a:rPr lang="en-US" noProof="0" dirty="0" err="1"/>
              <a:t>può</a:t>
            </a:r>
            <a:r>
              <a:rPr lang="en-US" noProof="0" dirty="0"/>
              <a:t> </a:t>
            </a:r>
            <a:r>
              <a:rPr lang="en-US" noProof="0" dirty="0" err="1"/>
              <a:t>iniziare</a:t>
            </a:r>
            <a:r>
              <a:rPr lang="en-US" noProof="0" dirty="0"/>
              <a:t> uno snapshot o di </a:t>
            </a:r>
            <a:r>
              <a:rPr lang="en-US" noProof="0" dirty="0" err="1"/>
              <a:t>sua</a:t>
            </a:r>
            <a:r>
              <a:rPr lang="en-US" noProof="0" dirty="0"/>
              <a:t> </a:t>
            </a:r>
            <a:r>
              <a:rPr lang="en-US" noProof="0" dirty="0" err="1"/>
              <a:t>iniziativa</a:t>
            </a:r>
            <a:r>
              <a:rPr lang="en-US" noProof="0" dirty="0"/>
              <a:t> o </a:t>
            </a:r>
            <a:r>
              <a:rPr lang="en-US" noProof="0" dirty="0" err="1"/>
              <a:t>alla</a:t>
            </a:r>
            <a:r>
              <a:rPr lang="en-US" noProof="0" dirty="0"/>
              <a:t> </a:t>
            </a:r>
            <a:r>
              <a:rPr lang="en-US" noProof="0" dirty="0" err="1"/>
              <a:t>ricezione</a:t>
            </a:r>
            <a:r>
              <a:rPr lang="en-US" noProof="0" dirty="0"/>
              <a:t> di un marker di snapshot,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err="1"/>
              <a:t>Quando</a:t>
            </a:r>
            <a:r>
              <a:rPr lang="en-US" noProof="0" dirty="0"/>
              <a:t> un </a:t>
            </a:r>
            <a:r>
              <a:rPr lang="en-US" noProof="0" dirty="0" err="1"/>
              <a:t>nodo</a:t>
            </a:r>
            <a:r>
              <a:rPr lang="en-US" noProof="0" dirty="0"/>
              <a:t> </a:t>
            </a:r>
            <a:r>
              <a:rPr lang="en-US" noProof="0" dirty="0" err="1"/>
              <a:t>riceve</a:t>
            </a:r>
            <a:r>
              <a:rPr lang="en-US" noProof="0" dirty="0"/>
              <a:t> il marker da tutti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canali</a:t>
            </a:r>
            <a:r>
              <a:rPr lang="en-US" noProof="0" dirty="0"/>
              <a:t> in </a:t>
            </a:r>
            <a:r>
              <a:rPr lang="en-US" noProof="0" dirty="0" err="1"/>
              <a:t>entrata</a:t>
            </a:r>
            <a:r>
              <a:rPr lang="en-US" noProof="0" dirty="0"/>
              <a:t>, lo snapshot locale </a:t>
            </a:r>
            <a:r>
              <a:rPr lang="en-US" noProof="0" dirty="0" err="1"/>
              <a:t>può</a:t>
            </a:r>
            <a:r>
              <a:rPr lang="en-US" noProof="0" dirty="0"/>
              <a:t> </a:t>
            </a:r>
            <a:r>
              <a:rPr lang="en-US" noProof="0" dirty="0" err="1"/>
              <a:t>essere</a:t>
            </a:r>
            <a:r>
              <a:rPr lang="en-US" noProof="0" dirty="0"/>
              <a:t> </a:t>
            </a:r>
            <a:r>
              <a:rPr lang="en-US" noProof="0" dirty="0" err="1"/>
              <a:t>considerato</a:t>
            </a:r>
            <a:r>
              <a:rPr lang="en-US" noProof="0" dirty="0"/>
              <a:t> </a:t>
            </a:r>
            <a:r>
              <a:rPr lang="en-US" noProof="0" dirty="0" err="1"/>
              <a:t>terminato</a:t>
            </a:r>
            <a:r>
              <a:rPr lang="en-US" noProof="0" dirty="0"/>
              <a:t>. (</a:t>
            </a:r>
            <a:r>
              <a:rPr lang="en-US" noProof="0" dirty="0" err="1"/>
              <a:t>tono</a:t>
            </a:r>
            <a:r>
              <a:rPr lang="en-US" noProof="0" dirty="0"/>
              <a:t> conclusive)</a:t>
            </a:r>
          </a:p>
        </p:txBody>
      </p:sp>
    </p:spTree>
    <p:extLst>
      <p:ext uri="{BB962C8B-B14F-4D97-AF65-F5344CB8AC3E}">
        <p14:creationId xmlns:p14="http://schemas.microsoft.com/office/powerpoint/2010/main" val="342440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rtl="0">
              <a:buNone/>
            </a:pP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Ciascuno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snapshot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è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unicamente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identificato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L’id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è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costituito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 due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elementi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l’identificativo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nodo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avviato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lo snapshot e il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valore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assunto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 un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speciale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contatore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all’avvio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dello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snapshot.</a:t>
            </a:r>
          </a:p>
          <a:p>
            <a:pPr marL="139700" indent="0" rtl="0">
              <a:buNone/>
            </a:pP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Questo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contatore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non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è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un Lamport clock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viene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utilizzato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per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poter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tenere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traccia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un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parziale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esecuzione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degli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snapshot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all'interno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della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rete.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Questo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è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utile al fine di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garantire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correttezza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dell’algoritmo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restore.</a:t>
            </a:r>
          </a:p>
          <a:p>
            <a:pPr marL="139700" indent="0" rtl="0">
              <a:buNone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Il Lamport clock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viene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incrementato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ogni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nodo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all’avvio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ogni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nuovo snapshot locale, secondo il principio di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funzionamento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classico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dei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Lamport clock.</a:t>
            </a:r>
          </a:p>
          <a:p>
            <a:pPr marL="139700" indent="0" rtl="0">
              <a:buNone/>
            </a:pP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Inoltre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un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altro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vantaggio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 tale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meccanismo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è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poter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discriminare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snapshotmultipliincorso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all’interno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della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rete (I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quali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potrebbero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avere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lo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stesso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Lamport clock, ma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differente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identificativo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nodo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avviato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lo snapshot).</a:t>
            </a:r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7104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noProof="1"/>
              <a:t>Come l’algoritmo di snapshot, anche quello di restore si basa sull’utilizzo di marker.</a:t>
            </a:r>
            <a:br>
              <a:rPr lang="en-US" noProof="1"/>
            </a:br>
            <a:r>
              <a:rPr lang="en-US" noProof="1"/>
              <a:t>L’algoritmo prevede che dopo il crash di un processo o alla prima ricezione di un marker di restore: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en-US" noProof="1"/>
              <a:t>Se il nodo è quello appena crashato, allora seleziona lo snapshot con Lamport clock maggiore. In caso di ambiguità, lo snapshot viene selezionato in base a una regola comune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en-US" noProof="1"/>
              <a:t>Ogni nodo invece ripristina il suo stato a quello dello snapshot selezionato,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en-US" noProof="1"/>
              <a:t>Processa i messaggi salvati in esso 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r>
              <a:rPr lang="en-US" noProof="1"/>
              <a:t>Invia il marker di restore, che incorpora l’id dello snapshot selezionato, sui canali di uscita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lang="en-US" noProof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r>
              <a:rPr lang="en-US" noProof="1"/>
              <a:t>Quando un nodo riceve i marker di restore da tutti i canali di ingresso, la sua restore locale si considera terminata.</a:t>
            </a:r>
          </a:p>
        </p:txBody>
      </p:sp>
    </p:spTree>
    <p:extLst>
      <p:ext uri="{BB962C8B-B14F-4D97-AF65-F5344CB8AC3E}">
        <p14:creationId xmlns:p14="http://schemas.microsoft.com/office/powerpoint/2010/main" val="3201761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1"/>
              <a:t>Durante il processo di restore, tutti i messaggi provenienti dai nodi che non hanno già inviato il marker di ripristino verranno eliminate.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1"/>
              <a:t>Questo perché sono generati da un nodo che si trova in uno stato non incluso nello snapshot selezionato.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1"/>
              <a:t>In caso contrario i messaggi, compresi I marker di snapshot, possono essere elaborati in modo sicuro essendo provenienti da nodi in uno stato coerente con quello ripristinato dalla restore.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1"/>
              <a:t>Questo algoritmo è in grado di gestire anche più guasti ai nodi della rete.</a:t>
            </a:r>
          </a:p>
        </p:txBody>
      </p:sp>
    </p:spTree>
    <p:extLst>
      <p:ext uri="{BB962C8B-B14F-4D97-AF65-F5344CB8AC3E}">
        <p14:creationId xmlns:p14="http://schemas.microsoft.com/office/powerpoint/2010/main" val="44158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13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49"/>
            <a:ext cx="6216614" cy="2974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SnapLib</a:t>
            </a:r>
            <a:br>
              <a:rPr lang="en" dirty="0"/>
            </a:br>
            <a:r>
              <a:rPr lang="en" sz="3200" dirty="0">
                <a:solidFill>
                  <a:srgbClr val="FF9800"/>
                </a:solidFill>
              </a:rPr>
              <a:t>Distributed Systems</a:t>
            </a:r>
            <a:br>
              <a:rPr lang="en" sz="1600" dirty="0">
                <a:solidFill>
                  <a:schemeClr val="bg1"/>
                </a:solidFill>
              </a:rPr>
            </a:br>
            <a:br>
              <a:rPr lang="en" sz="900" dirty="0">
                <a:solidFill>
                  <a:schemeClr val="bg1"/>
                </a:solidFill>
              </a:rPr>
            </a:br>
            <a:br>
              <a:rPr lang="en" sz="900" dirty="0">
                <a:solidFill>
                  <a:schemeClr val="bg1"/>
                </a:solidFill>
              </a:rPr>
            </a:br>
            <a:r>
              <a:rPr lang="en" sz="1600" i="1" dirty="0">
                <a:solidFill>
                  <a:srgbClr val="FF9800"/>
                </a:solidFill>
              </a:rPr>
              <a:t>Students</a:t>
            </a:r>
            <a:br>
              <a:rPr lang="en" sz="1600" dirty="0">
                <a:solidFill>
                  <a:schemeClr val="bg1"/>
                </a:solidFill>
              </a:rPr>
            </a:br>
            <a:r>
              <a:rPr lang="en" sz="1600" b="0" dirty="0">
                <a:solidFill>
                  <a:schemeClr val="bg1"/>
                </a:solidFill>
              </a:rPr>
              <a:t>Vincenzo Riccio</a:t>
            </a:r>
            <a:br>
              <a:rPr lang="en" sz="1600" b="0" dirty="0">
                <a:solidFill>
                  <a:schemeClr val="bg1"/>
                </a:solidFill>
              </a:rPr>
            </a:br>
            <a:r>
              <a:rPr lang="en" sz="1600" b="0" dirty="0">
                <a:solidFill>
                  <a:schemeClr val="bg1"/>
                </a:solidFill>
              </a:rPr>
              <a:t>Giancarlo Sorrentino</a:t>
            </a:r>
            <a:br>
              <a:rPr lang="en" sz="1600" b="0" dirty="0">
                <a:solidFill>
                  <a:schemeClr val="bg1"/>
                </a:solidFill>
              </a:rPr>
            </a:br>
            <a:r>
              <a:rPr lang="en" sz="1600" b="0" dirty="0">
                <a:solidFill>
                  <a:schemeClr val="bg1"/>
                </a:solidFill>
              </a:rPr>
              <a:t>Emanuele Triuzzi</a:t>
            </a:r>
            <a:endParaRPr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9465D-1488-4C39-8B83-357BE2E00F46}"/>
              </a:ext>
            </a:extLst>
          </p:cNvPr>
          <p:cNvSpPr txBox="1"/>
          <p:nvPr/>
        </p:nvSpPr>
        <p:spPr>
          <a:xfrm>
            <a:off x="2645905" y="2791270"/>
            <a:ext cx="30869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i="1" dirty="0">
                <a:solidFill>
                  <a:srgbClr val="FF9800"/>
                </a:solidFill>
                <a:latin typeface="Roboto Condensed"/>
                <a:ea typeface="Roboto Condensed"/>
                <a:sym typeface="Roboto Condensed"/>
              </a:rPr>
              <a:t>Professors</a:t>
            </a:r>
            <a:br>
              <a:rPr lang="en-GB" sz="1600" b="1" i="1" dirty="0">
                <a:solidFill>
                  <a:srgbClr val="FF9800"/>
                </a:solidFill>
                <a:latin typeface="Roboto Condensed"/>
                <a:ea typeface="Roboto Condensed"/>
                <a:sym typeface="Roboto Condensed"/>
              </a:rPr>
            </a:br>
            <a:r>
              <a:rPr lang="en-GB" sz="1600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  <a:t>Gianpaolo Cugola</a:t>
            </a:r>
          </a:p>
          <a:p>
            <a:pPr algn="r"/>
            <a:r>
              <a:rPr lang="en-GB" sz="1600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  <a:t>Alessandro Margara</a:t>
            </a:r>
            <a:br>
              <a:rPr lang="en-GB" sz="1600" b="1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</a:br>
            <a:r>
              <a:rPr lang="en-GB" sz="1600" i="1" dirty="0">
                <a:solidFill>
                  <a:srgbClr val="FF9800"/>
                </a:solidFill>
                <a:latin typeface="Roboto Condensed"/>
                <a:ea typeface="Roboto Condensed"/>
                <a:sym typeface="Roboto Condensed"/>
              </a:rPr>
              <a:t>A.Y. 2020-2021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5E6EF5D-7901-4803-B72C-E0ACE94A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59868"/>
            <a:ext cx="2077504" cy="765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3DB44-26B9-4A1D-8D1A-87A6F2CBA734}"/>
              </a:ext>
            </a:extLst>
          </p:cNvPr>
          <p:cNvSpPr txBox="1"/>
          <p:nvPr/>
        </p:nvSpPr>
        <p:spPr>
          <a:xfrm>
            <a:off x="7631206" y="4286177"/>
            <a:ext cx="124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  <a:t>4</a:t>
            </a:r>
            <a:r>
              <a:rPr lang="en-GB" sz="1400" i="1" baseline="30000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  <a:t>th</a:t>
            </a:r>
            <a:r>
              <a:rPr lang="en-GB" sz="1400" i="1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  <a:t> May, 2021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09736" y="2884594"/>
            <a:ext cx="4607239" cy="15329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An example Application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63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distributed system for bank transfers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41" name="Google Shape;450;p28">
            <a:extLst>
              <a:ext uri="{FF2B5EF4-FFF2-40B4-BE49-F238E27FC236}">
                <a16:creationId xmlns:a16="http://schemas.microsoft.com/office/drawing/2014/main" id="{0C695F62-7A4F-1B47-8F5F-91BC4DCBDA4A}"/>
              </a:ext>
            </a:extLst>
          </p:cNvPr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3" name="Google Shape;451;p28">
              <a:extLst>
                <a:ext uri="{FF2B5EF4-FFF2-40B4-BE49-F238E27FC236}">
                  <a16:creationId xmlns:a16="http://schemas.microsoft.com/office/drawing/2014/main" id="{E1BF22C0-84F6-3E4E-92D8-234844C4ED9A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52;p28">
              <a:extLst>
                <a:ext uri="{FF2B5EF4-FFF2-40B4-BE49-F238E27FC236}">
                  <a16:creationId xmlns:a16="http://schemas.microsoft.com/office/drawing/2014/main" id="{4A423CD5-93C1-2C4C-B14E-6D468DFB8BE1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3;p28">
              <a:extLst>
                <a:ext uri="{FF2B5EF4-FFF2-40B4-BE49-F238E27FC236}">
                  <a16:creationId xmlns:a16="http://schemas.microsoft.com/office/drawing/2014/main" id="{0CA9A350-6288-8C4D-A27B-1E5673D25774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54;p28">
              <a:extLst>
                <a:ext uri="{FF2B5EF4-FFF2-40B4-BE49-F238E27FC236}">
                  <a16:creationId xmlns:a16="http://schemas.microsoft.com/office/drawing/2014/main" id="{B2850793-912E-4D4A-A4F7-A748651E48DD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55;p28">
              <a:extLst>
                <a:ext uri="{FF2B5EF4-FFF2-40B4-BE49-F238E27FC236}">
                  <a16:creationId xmlns:a16="http://schemas.microsoft.com/office/drawing/2014/main" id="{9F0D4C5E-7481-5743-9FD7-256AD5C65FDB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56;p28">
              <a:extLst>
                <a:ext uri="{FF2B5EF4-FFF2-40B4-BE49-F238E27FC236}">
                  <a16:creationId xmlns:a16="http://schemas.microsoft.com/office/drawing/2014/main" id="{DF6F7964-0549-724A-ACC0-824230F6C62C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57;p28">
              <a:extLst>
                <a:ext uri="{FF2B5EF4-FFF2-40B4-BE49-F238E27FC236}">
                  <a16:creationId xmlns:a16="http://schemas.microsoft.com/office/drawing/2014/main" id="{886530E3-8589-5444-B6DA-A4AFB01F2ECD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4" name="Picture 13" descr="Map&#10;&#10;Description automatically generated with medium confidence">
            <a:extLst>
              <a:ext uri="{FF2B5EF4-FFF2-40B4-BE49-F238E27FC236}">
                <a16:creationId xmlns:a16="http://schemas.microsoft.com/office/drawing/2014/main" id="{C794F0AA-9DFC-904E-A44B-EE2685A368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38" r="20780"/>
          <a:stretch/>
        </p:blipFill>
        <p:spPr>
          <a:xfrm>
            <a:off x="3595670" y="2468222"/>
            <a:ext cx="1383066" cy="24838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D89725-0942-E34E-9D34-7228D78B2A69}"/>
              </a:ext>
            </a:extLst>
          </p:cNvPr>
          <p:cNvSpPr txBox="1"/>
          <p:nvPr/>
        </p:nvSpPr>
        <p:spPr>
          <a:xfrm>
            <a:off x="1643577" y="2697115"/>
            <a:ext cx="1405055" cy="746358"/>
          </a:xfrm>
          <a:prstGeom prst="rect">
            <a:avLst/>
          </a:prstGeom>
          <a:noFill/>
          <a:ln w="635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Ledger</a:t>
            </a:r>
          </a:p>
          <a:p>
            <a:r>
              <a:rPr lang="en-GB" sz="1050" dirty="0">
                <a:latin typeface="SF Mono" panose="020B0009000002000000" pitchFamily="49" charset="0"/>
                <a:ea typeface="Roboto Condensed" panose="02000000000000000000" pitchFamily="2" charset="0"/>
                <a:cs typeface="SF Mono" panose="020B0009000002000000" pitchFamily="49" charset="0"/>
              </a:rPr>
              <a:t>Emanuele : 150</a:t>
            </a:r>
            <a:br>
              <a:rPr lang="en-GB" sz="1050" dirty="0">
                <a:latin typeface="SF Mono" panose="020B0009000002000000" pitchFamily="49" charset="0"/>
                <a:ea typeface="Roboto Condensed" panose="02000000000000000000" pitchFamily="2" charset="0"/>
                <a:cs typeface="SF Mono" panose="020B0009000002000000" pitchFamily="49" charset="0"/>
              </a:rPr>
            </a:br>
            <a:r>
              <a:rPr lang="en-GB" sz="1050" dirty="0">
                <a:latin typeface="SF Mono" panose="020B0009000002000000" pitchFamily="49" charset="0"/>
                <a:ea typeface="Roboto Condensed" panose="02000000000000000000" pitchFamily="2" charset="0"/>
                <a:cs typeface="SF Mono" panose="020B0009000002000000" pitchFamily="49" charset="0"/>
              </a:rPr>
              <a:t>Lia      : 50</a:t>
            </a:r>
            <a:br>
              <a:rPr lang="en-GB" sz="1050" dirty="0">
                <a:latin typeface="SF Mono" panose="020B0009000002000000" pitchFamily="49" charset="0"/>
                <a:ea typeface="Roboto Condensed" panose="02000000000000000000" pitchFamily="2" charset="0"/>
                <a:cs typeface="SF Mono" panose="020B0009000002000000" pitchFamily="49" charset="0"/>
              </a:rPr>
            </a:br>
            <a:r>
              <a:rPr lang="en-GB" sz="1050" dirty="0">
                <a:latin typeface="SF Mono" panose="020B0009000002000000" pitchFamily="49" charset="0"/>
                <a:ea typeface="Roboto Condensed" panose="02000000000000000000" pitchFamily="2" charset="0"/>
                <a:cs typeface="SF Mono" panose="020B0009000002000000" pitchFamily="49" charset="0"/>
              </a:rPr>
              <a:t>Lorenzo  : 100</a:t>
            </a:r>
            <a:endParaRPr lang="en-IT" sz="105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77BF8E-A68F-C848-A2CD-E55D1365FFD1}"/>
              </a:ext>
            </a:extLst>
          </p:cNvPr>
          <p:cNvCxnSpPr>
            <a:cxnSpLocks/>
          </p:cNvCxnSpPr>
          <p:nvPr/>
        </p:nvCxnSpPr>
        <p:spPr>
          <a:xfrm>
            <a:off x="3048632" y="2953072"/>
            <a:ext cx="610857" cy="185002"/>
          </a:xfrm>
          <a:prstGeom prst="line">
            <a:avLst/>
          </a:prstGeom>
          <a:ln w="6350">
            <a:solidFill>
              <a:srgbClr val="263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BB4DE-56AB-C044-81DF-2D28FE928E37}"/>
              </a:ext>
            </a:extLst>
          </p:cNvPr>
          <p:cNvSpPr txBox="1"/>
          <p:nvPr/>
        </p:nvSpPr>
        <p:spPr>
          <a:xfrm>
            <a:off x="1419923" y="3710160"/>
            <a:ext cx="1564889" cy="746358"/>
          </a:xfrm>
          <a:prstGeom prst="rect">
            <a:avLst/>
          </a:prstGeom>
          <a:noFill/>
          <a:ln w="635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Ledger</a:t>
            </a:r>
          </a:p>
          <a:p>
            <a:r>
              <a:rPr lang="en-GB" sz="1050" dirty="0">
                <a:latin typeface="SF Mono" panose="020B0009000002000000" pitchFamily="49" charset="0"/>
                <a:ea typeface="Roboto Condensed" panose="02000000000000000000" pitchFamily="2" charset="0"/>
                <a:cs typeface="SF Mono" panose="020B0009000002000000" pitchFamily="49" charset="0"/>
              </a:rPr>
              <a:t>Vincenzo   : 150</a:t>
            </a:r>
            <a:br>
              <a:rPr lang="en-GB" sz="1050" dirty="0">
                <a:latin typeface="SF Mono" panose="020B0009000002000000" pitchFamily="49" charset="0"/>
                <a:ea typeface="Roboto Condensed" panose="02000000000000000000" pitchFamily="2" charset="0"/>
                <a:cs typeface="SF Mono" panose="020B0009000002000000" pitchFamily="49" charset="0"/>
              </a:rPr>
            </a:br>
            <a:r>
              <a:rPr lang="en-GB" sz="1050" dirty="0">
                <a:latin typeface="SF Mono" panose="020B0009000002000000" pitchFamily="49" charset="0"/>
                <a:ea typeface="Roboto Condensed" panose="02000000000000000000" pitchFamily="2" charset="0"/>
                <a:cs typeface="SF Mono" panose="020B0009000002000000" pitchFamily="49" charset="0"/>
              </a:rPr>
              <a:t>Alessandro : 50</a:t>
            </a:r>
            <a:br>
              <a:rPr lang="en-GB" sz="1050" dirty="0">
                <a:latin typeface="SF Mono" panose="020B0009000002000000" pitchFamily="49" charset="0"/>
                <a:ea typeface="Roboto Condensed" panose="02000000000000000000" pitchFamily="2" charset="0"/>
                <a:cs typeface="SF Mono" panose="020B0009000002000000" pitchFamily="49" charset="0"/>
              </a:rPr>
            </a:br>
            <a:r>
              <a:rPr lang="en-GB" sz="1050" dirty="0">
                <a:latin typeface="SF Mono" panose="020B0009000002000000" pitchFamily="49" charset="0"/>
                <a:ea typeface="Roboto Condensed" panose="02000000000000000000" pitchFamily="2" charset="0"/>
                <a:cs typeface="SF Mono" panose="020B0009000002000000" pitchFamily="49" charset="0"/>
              </a:rPr>
              <a:t>Lorenzo    : 100</a:t>
            </a:r>
            <a:endParaRPr lang="en-IT" sz="105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494C31-84E6-3545-9BEE-C2EB45E5C185}"/>
              </a:ext>
            </a:extLst>
          </p:cNvPr>
          <p:cNvCxnSpPr>
            <a:cxnSpLocks/>
          </p:cNvCxnSpPr>
          <p:nvPr/>
        </p:nvCxnSpPr>
        <p:spPr>
          <a:xfrm flipV="1">
            <a:off x="2986069" y="3928323"/>
            <a:ext cx="545151" cy="174254"/>
          </a:xfrm>
          <a:prstGeom prst="line">
            <a:avLst/>
          </a:prstGeom>
          <a:ln w="6350">
            <a:solidFill>
              <a:srgbClr val="263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897E0B-B8D1-554B-8630-5C1B4020D219}"/>
              </a:ext>
            </a:extLst>
          </p:cNvPr>
          <p:cNvSpPr txBox="1"/>
          <p:nvPr/>
        </p:nvSpPr>
        <p:spPr>
          <a:xfrm>
            <a:off x="5554313" y="3070294"/>
            <a:ext cx="1487401" cy="746358"/>
          </a:xfrm>
          <a:prstGeom prst="rect">
            <a:avLst/>
          </a:prstGeom>
          <a:noFill/>
          <a:ln w="635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Ledger</a:t>
            </a:r>
          </a:p>
          <a:p>
            <a:r>
              <a:rPr lang="en-GB" sz="1050" dirty="0">
                <a:latin typeface="SF Mono" panose="020B0009000002000000" pitchFamily="49" charset="0"/>
                <a:ea typeface="Roboto Condensed" panose="02000000000000000000" pitchFamily="2" charset="0"/>
                <a:cs typeface="SF Mono" panose="020B0009000002000000" pitchFamily="49" charset="0"/>
              </a:rPr>
              <a:t>Giancarlo : 150</a:t>
            </a:r>
            <a:br>
              <a:rPr lang="en-GB" sz="1050" dirty="0">
                <a:latin typeface="SF Mono" panose="020B0009000002000000" pitchFamily="49" charset="0"/>
                <a:ea typeface="Roboto Condensed" panose="02000000000000000000" pitchFamily="2" charset="0"/>
                <a:cs typeface="SF Mono" panose="020B0009000002000000" pitchFamily="49" charset="0"/>
              </a:rPr>
            </a:br>
            <a:r>
              <a:rPr lang="en-GB" sz="1050" dirty="0">
                <a:latin typeface="SF Mono" panose="020B0009000002000000" pitchFamily="49" charset="0"/>
                <a:ea typeface="Roboto Condensed" panose="02000000000000000000" pitchFamily="2" charset="0"/>
                <a:cs typeface="SF Mono" panose="020B0009000002000000" pitchFamily="49" charset="0"/>
              </a:rPr>
              <a:t>Cristina  : 50</a:t>
            </a:r>
            <a:br>
              <a:rPr lang="en-GB" sz="1050" dirty="0">
                <a:latin typeface="SF Mono" panose="020B0009000002000000" pitchFamily="49" charset="0"/>
                <a:ea typeface="Roboto Condensed" panose="02000000000000000000" pitchFamily="2" charset="0"/>
                <a:cs typeface="SF Mono" panose="020B0009000002000000" pitchFamily="49" charset="0"/>
              </a:rPr>
            </a:br>
            <a:r>
              <a:rPr lang="en-GB" sz="1050" dirty="0">
                <a:latin typeface="SF Mono" panose="020B0009000002000000" pitchFamily="49" charset="0"/>
                <a:ea typeface="Roboto Condensed" panose="02000000000000000000" pitchFamily="2" charset="0"/>
                <a:cs typeface="SF Mono" panose="020B0009000002000000" pitchFamily="49" charset="0"/>
              </a:rPr>
              <a:t>Marco     : 100</a:t>
            </a:r>
            <a:endParaRPr lang="en-IT" sz="105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AD0E20-AC5E-0A4F-9A77-CEB9B6517DCE}"/>
              </a:ext>
            </a:extLst>
          </p:cNvPr>
          <p:cNvCxnSpPr>
            <a:cxnSpLocks/>
          </p:cNvCxnSpPr>
          <p:nvPr/>
        </p:nvCxnSpPr>
        <p:spPr>
          <a:xfrm>
            <a:off x="4891668" y="3138074"/>
            <a:ext cx="662645" cy="170121"/>
          </a:xfrm>
          <a:prstGeom prst="line">
            <a:avLst/>
          </a:prstGeom>
          <a:ln w="6350">
            <a:solidFill>
              <a:srgbClr val="263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93;p12">
            <a:extLst>
              <a:ext uri="{FF2B5EF4-FFF2-40B4-BE49-F238E27FC236}">
                <a16:creationId xmlns:a16="http://schemas.microsoft.com/office/drawing/2014/main" id="{6F305894-7FE2-FB4C-9BF5-BC6560358F10}"/>
              </a:ext>
            </a:extLst>
          </p:cNvPr>
          <p:cNvSpPr txBox="1">
            <a:spLocks/>
          </p:cNvSpPr>
          <p:nvPr/>
        </p:nvSpPr>
        <p:spPr>
          <a:xfrm>
            <a:off x="591250" y="1396478"/>
            <a:ext cx="7690387" cy="104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Our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demo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application simulates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money transfers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between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banks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from all over the world, in order to show how our library can be implemented in and useful for a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distributed application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particular, each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node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in the system represents a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bank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holding customers’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ledgers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2333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distributed system for bank transfers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grpSp>
        <p:nvGrpSpPr>
          <p:cNvPr id="41" name="Google Shape;450;p28">
            <a:extLst>
              <a:ext uri="{FF2B5EF4-FFF2-40B4-BE49-F238E27FC236}">
                <a16:creationId xmlns:a16="http://schemas.microsoft.com/office/drawing/2014/main" id="{0C695F62-7A4F-1B47-8F5F-91BC4DCBDA4A}"/>
              </a:ext>
            </a:extLst>
          </p:cNvPr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3" name="Google Shape;451;p28">
              <a:extLst>
                <a:ext uri="{FF2B5EF4-FFF2-40B4-BE49-F238E27FC236}">
                  <a16:creationId xmlns:a16="http://schemas.microsoft.com/office/drawing/2014/main" id="{E1BF22C0-84F6-3E4E-92D8-234844C4ED9A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52;p28">
              <a:extLst>
                <a:ext uri="{FF2B5EF4-FFF2-40B4-BE49-F238E27FC236}">
                  <a16:creationId xmlns:a16="http://schemas.microsoft.com/office/drawing/2014/main" id="{4A423CD5-93C1-2C4C-B14E-6D468DFB8BE1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3;p28">
              <a:extLst>
                <a:ext uri="{FF2B5EF4-FFF2-40B4-BE49-F238E27FC236}">
                  <a16:creationId xmlns:a16="http://schemas.microsoft.com/office/drawing/2014/main" id="{0CA9A350-6288-8C4D-A27B-1E5673D25774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54;p28">
              <a:extLst>
                <a:ext uri="{FF2B5EF4-FFF2-40B4-BE49-F238E27FC236}">
                  <a16:creationId xmlns:a16="http://schemas.microsoft.com/office/drawing/2014/main" id="{B2850793-912E-4D4A-A4F7-A748651E48DD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55;p28">
              <a:extLst>
                <a:ext uri="{FF2B5EF4-FFF2-40B4-BE49-F238E27FC236}">
                  <a16:creationId xmlns:a16="http://schemas.microsoft.com/office/drawing/2014/main" id="{9F0D4C5E-7481-5743-9FD7-256AD5C65FDB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56;p28">
              <a:extLst>
                <a:ext uri="{FF2B5EF4-FFF2-40B4-BE49-F238E27FC236}">
                  <a16:creationId xmlns:a16="http://schemas.microsoft.com/office/drawing/2014/main" id="{DF6F7964-0549-724A-ACC0-824230F6C62C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57;p28">
              <a:extLst>
                <a:ext uri="{FF2B5EF4-FFF2-40B4-BE49-F238E27FC236}">
                  <a16:creationId xmlns:a16="http://schemas.microsoft.com/office/drawing/2014/main" id="{886530E3-8589-5444-B6DA-A4AFB01F2ECD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8" name="Google Shape;193;p12">
            <a:extLst>
              <a:ext uri="{FF2B5EF4-FFF2-40B4-BE49-F238E27FC236}">
                <a16:creationId xmlns:a16="http://schemas.microsoft.com/office/drawing/2014/main" id="{BBC2D827-B1E1-964F-A103-36344D108C92}"/>
              </a:ext>
            </a:extLst>
          </p:cNvPr>
          <p:cNvSpPr txBox="1">
            <a:spLocks/>
          </p:cNvSpPr>
          <p:nvPr/>
        </p:nvSpPr>
        <p:spPr>
          <a:xfrm>
            <a:off x="591250" y="1396478"/>
            <a:ext cx="7690387" cy="129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Each node can so perform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money transfers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to customers of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other banks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whenever a customer of that node’s bank decides to do it.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Thus, the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global state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of the system to preserve is represented by the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total amount of money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spread across the all network of banks.</a:t>
            </a:r>
            <a:b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endParaRPr lang="en-GB" sz="1600" dirty="0">
              <a:solidFill>
                <a:srgbClr val="263248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FEADCEF-6337-C94D-A245-57A24A992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40" y="2881229"/>
            <a:ext cx="1136966" cy="754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298F4EF-5708-4647-A120-AA3E8B75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53" y="2881227"/>
            <a:ext cx="1136966" cy="754142"/>
          </a:xfrm>
          <a:prstGeom prst="rect">
            <a:avLst/>
          </a:prstGeom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C447EB40-54EC-754C-93C6-759D41F66064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 flipV="1">
            <a:off x="3743006" y="3258298"/>
            <a:ext cx="157724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">
            <a:extLst>
              <a:ext uri="{FF2B5EF4-FFF2-40B4-BE49-F238E27FC236}">
                <a16:creationId xmlns:a16="http://schemas.microsoft.com/office/drawing/2014/main" id="{38A22F13-13B1-D247-B54E-9DEBA3F80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43" y="2823819"/>
            <a:ext cx="349520" cy="271683"/>
          </a:xfrm>
          <a:prstGeom prst="rect">
            <a:avLst/>
          </a:prstGeom>
        </p:spPr>
      </p:pic>
      <p:pic>
        <p:nvPicPr>
          <p:cNvPr id="26" name="Picture 1">
            <a:extLst>
              <a:ext uri="{FF2B5EF4-FFF2-40B4-BE49-F238E27FC236}">
                <a16:creationId xmlns:a16="http://schemas.microsoft.com/office/drawing/2014/main" id="{A1F5F41F-E18E-434E-94FB-8204F6E4E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659" y="2823258"/>
            <a:ext cx="349520" cy="271683"/>
          </a:xfrm>
          <a:prstGeom prst="rect">
            <a:avLst/>
          </a:prstGeom>
        </p:spPr>
      </p:pic>
      <p:sp>
        <p:nvSpPr>
          <p:cNvPr id="9" name="Pergamena 1 8">
            <a:extLst>
              <a:ext uri="{FF2B5EF4-FFF2-40B4-BE49-F238E27FC236}">
                <a16:creationId xmlns:a16="http://schemas.microsoft.com/office/drawing/2014/main" id="{02ECD8D9-F431-6F40-8305-6912B7F83D9F}"/>
              </a:ext>
            </a:extLst>
          </p:cNvPr>
          <p:cNvSpPr/>
          <p:nvPr/>
        </p:nvSpPr>
        <p:spPr>
          <a:xfrm>
            <a:off x="4133088" y="3472010"/>
            <a:ext cx="740664" cy="587910"/>
          </a:xfrm>
          <a:prstGeom prst="verticalScroll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3F537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sym typeface="Roboto Condensed Light"/>
              </a:rPr>
              <a:t>+100€ on </a:t>
            </a:r>
            <a:r>
              <a:rPr lang="it-IT" sz="1000" dirty="0" err="1">
                <a:solidFill>
                  <a:srgbClr val="3F537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sym typeface="Roboto Condensed Light"/>
              </a:rPr>
              <a:t>A’s</a:t>
            </a:r>
            <a:r>
              <a:rPr lang="it-IT" sz="1000" dirty="0">
                <a:solidFill>
                  <a:srgbClr val="3F537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sym typeface="Roboto Condensed Light"/>
              </a:rPr>
              <a:t> account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F79BCB0-3A7C-DB43-A6F8-298478C32743}"/>
              </a:ext>
            </a:extLst>
          </p:cNvPr>
          <p:cNvSpPr txBox="1"/>
          <p:nvPr/>
        </p:nvSpPr>
        <p:spPr>
          <a:xfrm>
            <a:off x="564017" y="4251617"/>
            <a:ext cx="6306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 valid network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configuration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is reached following the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directives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given by the </a:t>
            </a:r>
          </a:p>
          <a:p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network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administrator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414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13</a:t>
            </a:fld>
            <a:endParaRPr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67" name="CasellaDiTesto 7">
            <a:extLst>
              <a:ext uri="{FF2B5EF4-FFF2-40B4-BE49-F238E27FC236}">
                <a16:creationId xmlns:a16="http://schemas.microsoft.com/office/drawing/2014/main" id="{85E1B1E7-F7EB-DB4C-A45A-597056312D5C}"/>
              </a:ext>
            </a:extLst>
          </p:cNvPr>
          <p:cNvSpPr txBox="1"/>
          <p:nvPr/>
        </p:nvSpPr>
        <p:spPr>
          <a:xfrm>
            <a:off x="5394955" y="756658"/>
            <a:ext cx="301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9800"/>
              </a:buClr>
              <a:buFont typeface="+mj-lt"/>
              <a:buAutoNum type="arabicPeriod"/>
            </a:pPr>
            <a:r>
              <a:rPr lang="it-IT" noProof="1">
                <a:solidFill>
                  <a:schemeClr val="accent1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First node</a:t>
            </a:r>
            <a:r>
              <a:rPr lang="it-IT" noProof="1">
                <a:solidFill>
                  <a:schemeClr val="accent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in the network </a:t>
            </a:r>
            <a:br>
              <a:rPr lang="it-IT" noProof="1">
                <a:solidFill>
                  <a:schemeClr val="accent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r>
              <a:rPr lang="it-IT" noProof="1">
                <a:solidFill>
                  <a:schemeClr val="accent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(initiator of the network)</a:t>
            </a:r>
          </a:p>
        </p:txBody>
      </p:sp>
      <p:sp>
        <p:nvSpPr>
          <p:cNvPr id="65" name="Ovale 3">
            <a:extLst>
              <a:ext uri="{FF2B5EF4-FFF2-40B4-BE49-F238E27FC236}">
                <a16:creationId xmlns:a16="http://schemas.microsoft.com/office/drawing/2014/main" id="{9799FFFE-CF70-1F4F-A537-D227F8FA0D88}"/>
              </a:ext>
            </a:extLst>
          </p:cNvPr>
          <p:cNvSpPr/>
          <p:nvPr/>
        </p:nvSpPr>
        <p:spPr>
          <a:xfrm>
            <a:off x="2553323" y="779891"/>
            <a:ext cx="540000" cy="540000"/>
          </a:xfrm>
          <a:prstGeom prst="ellipse">
            <a:avLst/>
          </a:prstGeom>
          <a:noFill/>
          <a:ln w="28575">
            <a:solidFill>
              <a:srgbClr val="26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</a:t>
            </a:r>
            <a:endParaRPr lang="it-IT" sz="1100" dirty="0">
              <a:solidFill>
                <a:srgbClr val="263248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70" name="Connettore 2 13">
            <a:extLst>
              <a:ext uri="{FF2B5EF4-FFF2-40B4-BE49-F238E27FC236}">
                <a16:creationId xmlns:a16="http://schemas.microsoft.com/office/drawing/2014/main" id="{1870E48A-B18F-A44C-972A-6BE4F4E844E9}"/>
              </a:ext>
            </a:extLst>
          </p:cNvPr>
          <p:cNvCxnSpPr>
            <a:cxnSpLocks/>
          </p:cNvCxnSpPr>
          <p:nvPr/>
        </p:nvCxnSpPr>
        <p:spPr>
          <a:xfrm flipH="1">
            <a:off x="1998871" y="2054119"/>
            <a:ext cx="1638080" cy="1"/>
          </a:xfrm>
          <a:prstGeom prst="straightConnector1">
            <a:avLst/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089F68C-6187-1946-9109-3FDB2D08A943}"/>
              </a:ext>
            </a:extLst>
          </p:cNvPr>
          <p:cNvGrpSpPr/>
          <p:nvPr/>
        </p:nvGrpSpPr>
        <p:grpSpPr>
          <a:xfrm>
            <a:off x="2414647" y="1528090"/>
            <a:ext cx="1108995" cy="499730"/>
            <a:chOff x="5849974" y="2016728"/>
            <a:chExt cx="1108995" cy="499730"/>
          </a:xfrm>
        </p:grpSpPr>
        <p:sp>
          <p:nvSpPr>
            <p:cNvPr id="88" name="CasellaDiTesto 39">
              <a:extLst>
                <a:ext uri="{FF2B5EF4-FFF2-40B4-BE49-F238E27FC236}">
                  <a16:creationId xmlns:a16="http://schemas.microsoft.com/office/drawing/2014/main" id="{01CE0B04-8B15-8248-BECE-5D137982E369}"/>
                </a:ext>
              </a:extLst>
            </p:cNvPr>
            <p:cNvSpPr txBox="1"/>
            <p:nvPr/>
          </p:nvSpPr>
          <p:spPr>
            <a:xfrm>
              <a:off x="5849974" y="2239459"/>
              <a:ext cx="403264" cy="276999"/>
            </a:xfrm>
            <a:prstGeom prst="rect">
              <a:avLst/>
            </a:prstGeom>
            <a:noFill/>
            <a:ln>
              <a:solidFill>
                <a:srgbClr val="FF98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>
                  <a:solidFill>
                    <a:srgbClr val="FF9800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SM</a:t>
              </a:r>
            </a:p>
          </p:txBody>
        </p:sp>
        <p:sp>
          <p:nvSpPr>
            <p:cNvPr id="92" name="CasellaDiTesto 36">
              <a:extLst>
                <a:ext uri="{FF2B5EF4-FFF2-40B4-BE49-F238E27FC236}">
                  <a16:creationId xmlns:a16="http://schemas.microsoft.com/office/drawing/2014/main" id="{0C02B6D7-60E2-3D4D-B785-C3DF1BE5A356}"/>
                </a:ext>
              </a:extLst>
            </p:cNvPr>
            <p:cNvSpPr txBox="1"/>
            <p:nvPr/>
          </p:nvSpPr>
          <p:spPr>
            <a:xfrm>
              <a:off x="5849974" y="2016728"/>
              <a:ext cx="11089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noProof="1">
                  <a:solidFill>
                    <a:srgbClr val="FF9800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Snapshot marker</a:t>
              </a:r>
            </a:p>
          </p:txBody>
        </p:sp>
      </p:grpSp>
      <p:sp>
        <p:nvSpPr>
          <p:cNvPr id="95" name="Ovale 3">
            <a:extLst>
              <a:ext uri="{FF2B5EF4-FFF2-40B4-BE49-F238E27FC236}">
                <a16:creationId xmlns:a16="http://schemas.microsoft.com/office/drawing/2014/main" id="{34448BA5-A76B-0F41-83BB-4F4BDB9E8C8F}"/>
              </a:ext>
            </a:extLst>
          </p:cNvPr>
          <p:cNvSpPr/>
          <p:nvPr/>
        </p:nvSpPr>
        <p:spPr>
          <a:xfrm>
            <a:off x="1435897" y="1939267"/>
            <a:ext cx="562974" cy="562974"/>
          </a:xfrm>
          <a:prstGeom prst="ellipse">
            <a:avLst/>
          </a:prstGeom>
          <a:noFill/>
          <a:ln w="28575">
            <a:solidFill>
              <a:srgbClr val="26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</a:t>
            </a:r>
            <a:endParaRPr lang="it-IT" sz="1100" dirty="0">
              <a:solidFill>
                <a:srgbClr val="263248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96" name="Ovale 3">
            <a:extLst>
              <a:ext uri="{FF2B5EF4-FFF2-40B4-BE49-F238E27FC236}">
                <a16:creationId xmlns:a16="http://schemas.microsoft.com/office/drawing/2014/main" id="{F96DACC3-21AB-F44D-AFF9-81022C017D16}"/>
              </a:ext>
            </a:extLst>
          </p:cNvPr>
          <p:cNvSpPr/>
          <p:nvPr/>
        </p:nvSpPr>
        <p:spPr>
          <a:xfrm>
            <a:off x="3636951" y="1939266"/>
            <a:ext cx="562974" cy="562974"/>
          </a:xfrm>
          <a:prstGeom prst="ellipse">
            <a:avLst/>
          </a:prstGeom>
          <a:noFill/>
          <a:ln w="28575">
            <a:solidFill>
              <a:srgbClr val="26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</a:t>
            </a:r>
            <a:endParaRPr lang="it-IT" sz="1100" dirty="0">
              <a:solidFill>
                <a:srgbClr val="263248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99" name="Connettore 2 13">
            <a:extLst>
              <a:ext uri="{FF2B5EF4-FFF2-40B4-BE49-F238E27FC236}">
                <a16:creationId xmlns:a16="http://schemas.microsoft.com/office/drawing/2014/main" id="{D37571F4-1FFA-414E-805A-549103D9E179}"/>
              </a:ext>
            </a:extLst>
          </p:cNvPr>
          <p:cNvCxnSpPr>
            <a:cxnSpLocks/>
          </p:cNvCxnSpPr>
          <p:nvPr/>
        </p:nvCxnSpPr>
        <p:spPr>
          <a:xfrm>
            <a:off x="1999805" y="2388569"/>
            <a:ext cx="1638080" cy="1"/>
          </a:xfrm>
          <a:prstGeom prst="straightConnector1">
            <a:avLst/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3">
            <a:extLst>
              <a:ext uri="{FF2B5EF4-FFF2-40B4-BE49-F238E27FC236}">
                <a16:creationId xmlns:a16="http://schemas.microsoft.com/office/drawing/2014/main" id="{56BDC833-5241-3747-A2BB-1D0F40D4EA2E}"/>
              </a:ext>
            </a:extLst>
          </p:cNvPr>
          <p:cNvCxnSpPr>
            <a:cxnSpLocks/>
          </p:cNvCxnSpPr>
          <p:nvPr/>
        </p:nvCxnSpPr>
        <p:spPr>
          <a:xfrm flipH="1">
            <a:off x="1244172" y="2898630"/>
            <a:ext cx="1334742" cy="0"/>
          </a:xfrm>
          <a:prstGeom prst="straightConnector1">
            <a:avLst/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sellaDiTesto 39">
            <a:extLst>
              <a:ext uri="{FF2B5EF4-FFF2-40B4-BE49-F238E27FC236}">
                <a16:creationId xmlns:a16="http://schemas.microsoft.com/office/drawing/2014/main" id="{B8967EF2-4442-AA4C-BD47-40EFA2F0420F}"/>
              </a:ext>
            </a:extLst>
          </p:cNvPr>
          <p:cNvSpPr txBox="1"/>
          <p:nvPr/>
        </p:nvSpPr>
        <p:spPr>
          <a:xfrm>
            <a:off x="3322010" y="2593861"/>
            <a:ext cx="403264" cy="276999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105" name="Ovale 3">
            <a:extLst>
              <a:ext uri="{FF2B5EF4-FFF2-40B4-BE49-F238E27FC236}">
                <a16:creationId xmlns:a16="http://schemas.microsoft.com/office/drawing/2014/main" id="{5A5AFF00-9995-F643-A153-26E6957EAA73}"/>
              </a:ext>
            </a:extLst>
          </p:cNvPr>
          <p:cNvSpPr/>
          <p:nvPr/>
        </p:nvSpPr>
        <p:spPr>
          <a:xfrm>
            <a:off x="722421" y="2789679"/>
            <a:ext cx="562974" cy="562974"/>
          </a:xfrm>
          <a:prstGeom prst="ellipse">
            <a:avLst/>
          </a:prstGeom>
          <a:noFill/>
          <a:ln w="28575">
            <a:solidFill>
              <a:srgbClr val="26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</a:t>
            </a:r>
            <a:endParaRPr lang="it-IT" sz="1100" dirty="0">
              <a:solidFill>
                <a:srgbClr val="263248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06" name="Ovale 3">
            <a:extLst>
              <a:ext uri="{FF2B5EF4-FFF2-40B4-BE49-F238E27FC236}">
                <a16:creationId xmlns:a16="http://schemas.microsoft.com/office/drawing/2014/main" id="{C8354BDB-817B-724A-9A0D-F73503D36856}"/>
              </a:ext>
            </a:extLst>
          </p:cNvPr>
          <p:cNvSpPr/>
          <p:nvPr/>
        </p:nvSpPr>
        <p:spPr>
          <a:xfrm>
            <a:off x="2537691" y="2789679"/>
            <a:ext cx="562974" cy="562974"/>
          </a:xfrm>
          <a:prstGeom prst="ellipse">
            <a:avLst/>
          </a:prstGeom>
          <a:noFill/>
          <a:ln w="28575">
            <a:solidFill>
              <a:srgbClr val="26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</a:t>
            </a:r>
            <a:endParaRPr lang="it-IT" sz="1100" dirty="0">
              <a:solidFill>
                <a:srgbClr val="263248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107" name="Connettore 2 13">
            <a:extLst>
              <a:ext uri="{FF2B5EF4-FFF2-40B4-BE49-F238E27FC236}">
                <a16:creationId xmlns:a16="http://schemas.microsoft.com/office/drawing/2014/main" id="{5971C503-308C-2A4E-A7E5-26FB789F1FAE}"/>
              </a:ext>
            </a:extLst>
          </p:cNvPr>
          <p:cNvCxnSpPr>
            <a:cxnSpLocks/>
          </p:cNvCxnSpPr>
          <p:nvPr/>
        </p:nvCxnSpPr>
        <p:spPr>
          <a:xfrm flipV="1">
            <a:off x="1244172" y="3237801"/>
            <a:ext cx="1334742" cy="1181"/>
          </a:xfrm>
          <a:prstGeom prst="straightConnector1">
            <a:avLst/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3">
            <a:extLst>
              <a:ext uri="{FF2B5EF4-FFF2-40B4-BE49-F238E27FC236}">
                <a16:creationId xmlns:a16="http://schemas.microsoft.com/office/drawing/2014/main" id="{60BFBEC2-1DD2-ED41-86FE-20F096853A0B}"/>
              </a:ext>
            </a:extLst>
          </p:cNvPr>
          <p:cNvCxnSpPr>
            <a:cxnSpLocks/>
          </p:cNvCxnSpPr>
          <p:nvPr/>
        </p:nvCxnSpPr>
        <p:spPr>
          <a:xfrm flipH="1">
            <a:off x="3064554" y="2901945"/>
            <a:ext cx="1334742" cy="0"/>
          </a:xfrm>
          <a:prstGeom prst="straightConnector1">
            <a:avLst/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3">
            <a:extLst>
              <a:ext uri="{FF2B5EF4-FFF2-40B4-BE49-F238E27FC236}">
                <a16:creationId xmlns:a16="http://schemas.microsoft.com/office/drawing/2014/main" id="{0F9A2467-5886-4948-ABDB-3BD7ECF818FA}"/>
              </a:ext>
            </a:extLst>
          </p:cNvPr>
          <p:cNvCxnSpPr>
            <a:cxnSpLocks/>
          </p:cNvCxnSpPr>
          <p:nvPr/>
        </p:nvCxnSpPr>
        <p:spPr>
          <a:xfrm flipV="1">
            <a:off x="3064554" y="3241116"/>
            <a:ext cx="1334742" cy="1181"/>
          </a:xfrm>
          <a:prstGeom prst="straightConnector1">
            <a:avLst/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e 3">
            <a:extLst>
              <a:ext uri="{FF2B5EF4-FFF2-40B4-BE49-F238E27FC236}">
                <a16:creationId xmlns:a16="http://schemas.microsoft.com/office/drawing/2014/main" id="{55A330C1-73E2-1B4A-B399-BBC0EDDDC1F1}"/>
              </a:ext>
            </a:extLst>
          </p:cNvPr>
          <p:cNvSpPr/>
          <p:nvPr/>
        </p:nvSpPr>
        <p:spPr>
          <a:xfrm>
            <a:off x="4352961" y="2789679"/>
            <a:ext cx="562974" cy="562974"/>
          </a:xfrm>
          <a:prstGeom prst="ellipse">
            <a:avLst/>
          </a:prstGeom>
          <a:noFill/>
          <a:ln w="28575">
            <a:solidFill>
              <a:srgbClr val="26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</a:t>
            </a:r>
            <a:endParaRPr lang="it-IT" sz="1100" dirty="0">
              <a:solidFill>
                <a:srgbClr val="263248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9" name="CasellaDiTesto 39">
            <a:extLst>
              <a:ext uri="{FF2B5EF4-FFF2-40B4-BE49-F238E27FC236}">
                <a16:creationId xmlns:a16="http://schemas.microsoft.com/office/drawing/2014/main" id="{15693E2A-140F-6544-9058-4860D8DFF773}"/>
              </a:ext>
            </a:extLst>
          </p:cNvPr>
          <p:cNvSpPr txBox="1"/>
          <p:nvPr/>
        </p:nvSpPr>
        <p:spPr>
          <a:xfrm>
            <a:off x="1264415" y="3743861"/>
            <a:ext cx="403264" cy="276999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7F910F78-0975-0745-900A-791DAD3EA316}"/>
              </a:ext>
            </a:extLst>
          </p:cNvPr>
          <p:cNvGrpSpPr/>
          <p:nvPr/>
        </p:nvGrpSpPr>
        <p:grpSpPr>
          <a:xfrm>
            <a:off x="742664" y="4181801"/>
            <a:ext cx="4193514" cy="569324"/>
            <a:chOff x="742664" y="3962670"/>
            <a:chExt cx="4193514" cy="569324"/>
          </a:xfrm>
        </p:grpSpPr>
        <p:cxnSp>
          <p:nvCxnSpPr>
            <p:cNvPr id="118" name="Connettore 2 13">
              <a:extLst>
                <a:ext uri="{FF2B5EF4-FFF2-40B4-BE49-F238E27FC236}">
                  <a16:creationId xmlns:a16="http://schemas.microsoft.com/office/drawing/2014/main" id="{D6043369-1861-E44C-9BA1-754C34021A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e 3">
              <a:extLst>
                <a:ext uri="{FF2B5EF4-FFF2-40B4-BE49-F238E27FC236}">
                  <a16:creationId xmlns:a16="http://schemas.microsoft.com/office/drawing/2014/main" id="{9BB2D1C1-39AB-AC4C-9290-14211D5D1A8E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121" name="Ovale 3">
              <a:extLst>
                <a:ext uri="{FF2B5EF4-FFF2-40B4-BE49-F238E27FC236}">
                  <a16:creationId xmlns:a16="http://schemas.microsoft.com/office/drawing/2014/main" id="{45F26D0F-EE44-2245-9BF5-A254E9549AF3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122" name="Connettore 2 13">
              <a:extLst>
                <a:ext uri="{FF2B5EF4-FFF2-40B4-BE49-F238E27FC236}">
                  <a16:creationId xmlns:a16="http://schemas.microsoft.com/office/drawing/2014/main" id="{EFF9F6E4-67F2-B045-8DD0-BF21364466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2 13">
              <a:extLst>
                <a:ext uri="{FF2B5EF4-FFF2-40B4-BE49-F238E27FC236}">
                  <a16:creationId xmlns:a16="http://schemas.microsoft.com/office/drawing/2014/main" id="{24F9ADAD-C386-6E42-A943-B03754F37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2 13">
              <a:extLst>
                <a:ext uri="{FF2B5EF4-FFF2-40B4-BE49-F238E27FC236}">
                  <a16:creationId xmlns:a16="http://schemas.microsoft.com/office/drawing/2014/main" id="{15E61DE8-31F2-8148-8C41-7C133B24A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e 3">
              <a:extLst>
                <a:ext uri="{FF2B5EF4-FFF2-40B4-BE49-F238E27FC236}">
                  <a16:creationId xmlns:a16="http://schemas.microsoft.com/office/drawing/2014/main" id="{99B1803A-4476-0949-A9EC-F735CE625388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126" name="Connettore 7 35">
              <a:extLst>
                <a:ext uri="{FF2B5EF4-FFF2-40B4-BE49-F238E27FC236}">
                  <a16:creationId xmlns:a16="http://schemas.microsoft.com/office/drawing/2014/main" id="{38981B37-9F73-AA4C-A331-6447B1EE055B}"/>
                </a:ext>
              </a:extLst>
            </p:cNvPr>
            <p:cNvCxnSpPr>
              <a:cxnSpLocks/>
              <a:stCxn id="125" idx="0"/>
              <a:endCxn id="120" idx="0"/>
            </p:cNvCxnSpPr>
            <p:nvPr/>
          </p:nvCxnSpPr>
          <p:spPr>
            <a:xfrm rot="16200000" flipV="1">
              <a:off x="2839421" y="2153750"/>
              <a:ext cx="12700" cy="3630540"/>
            </a:xfrm>
            <a:prstGeom prst="curvedConnector3">
              <a:avLst>
                <a:gd name="adj1" fmla="val 1868575"/>
              </a:avLst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CasellaDiTesto 7">
            <a:extLst>
              <a:ext uri="{FF2B5EF4-FFF2-40B4-BE49-F238E27FC236}">
                <a16:creationId xmlns:a16="http://schemas.microsoft.com/office/drawing/2014/main" id="{6B6418F8-25EF-4B43-8EF8-07A001260C4C}"/>
              </a:ext>
            </a:extLst>
          </p:cNvPr>
          <p:cNvSpPr txBox="1"/>
          <p:nvPr/>
        </p:nvSpPr>
        <p:spPr>
          <a:xfrm>
            <a:off x="5394955" y="2132196"/>
            <a:ext cx="3191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9800"/>
              </a:buClr>
              <a:buFont typeface="+mj-lt"/>
              <a:buAutoNum type="arabicPeriod" startAt="2"/>
            </a:pPr>
            <a:r>
              <a:rPr lang="it-IT" noProof="1">
                <a:solidFill>
                  <a:schemeClr val="accent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 </a:t>
            </a:r>
            <a:r>
              <a:rPr lang="it-IT" noProof="1">
                <a:solidFill>
                  <a:schemeClr val="accent1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incoming</a:t>
            </a:r>
            <a:r>
              <a:rPr lang="it-IT" noProof="1">
                <a:solidFill>
                  <a:schemeClr val="accent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and an </a:t>
            </a:r>
            <a:r>
              <a:rPr lang="it-IT" noProof="1">
                <a:solidFill>
                  <a:schemeClr val="accent1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outgoing</a:t>
            </a:r>
            <a:r>
              <a:rPr lang="it-IT" noProof="1">
                <a:solidFill>
                  <a:schemeClr val="accent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connection must be created when </a:t>
            </a:r>
            <a:r>
              <a:rPr lang="it-IT" noProof="1">
                <a:solidFill>
                  <a:schemeClr val="accent1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joining the network</a:t>
            </a:r>
            <a:r>
              <a:rPr lang="it-IT" noProof="1">
                <a:solidFill>
                  <a:schemeClr val="accent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(guaranteeing a strongly connected graph)</a:t>
            </a:r>
          </a:p>
        </p:txBody>
      </p:sp>
      <p:sp>
        <p:nvSpPr>
          <p:cNvPr id="133" name="CasellaDiTesto 7">
            <a:extLst>
              <a:ext uri="{FF2B5EF4-FFF2-40B4-BE49-F238E27FC236}">
                <a16:creationId xmlns:a16="http://schemas.microsoft.com/office/drawing/2014/main" id="{2864BCDC-CEC6-AD4C-9312-2389236E0452}"/>
              </a:ext>
            </a:extLst>
          </p:cNvPr>
          <p:cNvSpPr txBox="1"/>
          <p:nvPr/>
        </p:nvSpPr>
        <p:spPr>
          <a:xfrm>
            <a:off x="5394955" y="3939317"/>
            <a:ext cx="319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9800"/>
              </a:buClr>
              <a:buFont typeface="+mj-lt"/>
              <a:buAutoNum type="arabicPeriod" startAt="3"/>
            </a:pPr>
            <a:r>
              <a:rPr lang="it-IT" noProof="1">
                <a:solidFill>
                  <a:schemeClr val="accent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Single </a:t>
            </a:r>
            <a:r>
              <a:rPr lang="it-IT" noProof="1">
                <a:solidFill>
                  <a:schemeClr val="accent1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point-to-point connections</a:t>
            </a:r>
            <a:r>
              <a:rPr lang="it-IT" noProof="1">
                <a:solidFill>
                  <a:schemeClr val="accent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can be </a:t>
            </a:r>
            <a:r>
              <a:rPr lang="it-IT" noProof="1">
                <a:solidFill>
                  <a:schemeClr val="accent1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added</a:t>
            </a:r>
          </a:p>
        </p:txBody>
      </p:sp>
      <p:sp>
        <p:nvSpPr>
          <p:cNvPr id="34" name="Google Shape;503;p34">
            <a:extLst>
              <a:ext uri="{FF2B5EF4-FFF2-40B4-BE49-F238E27FC236}">
                <a16:creationId xmlns:a16="http://schemas.microsoft.com/office/drawing/2014/main" id="{A650B9D9-4029-B845-B1F0-64203724BD09}"/>
              </a:ext>
            </a:extLst>
          </p:cNvPr>
          <p:cNvSpPr txBox="1">
            <a:spLocks/>
          </p:cNvSpPr>
          <p:nvPr/>
        </p:nvSpPr>
        <p:spPr>
          <a:xfrm>
            <a:off x="-101600" y="207460"/>
            <a:ext cx="1976050" cy="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GB" sz="1200" dirty="0">
                <a:solidFill>
                  <a:schemeClr val="bg1"/>
                </a:solidFill>
              </a:rPr>
              <a:t>Network creation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A8A707-6EA7-0443-B629-BBD1D8385605}"/>
              </a:ext>
            </a:extLst>
          </p:cNvPr>
          <p:cNvSpPr txBox="1"/>
          <p:nvPr/>
        </p:nvSpPr>
        <p:spPr>
          <a:xfrm>
            <a:off x="2414647" y="200669"/>
            <a:ext cx="5307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F537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The </a:t>
            </a:r>
            <a:r>
              <a:rPr lang="en-GB" dirty="0">
                <a:solidFill>
                  <a:srgbClr val="3F537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network topology</a:t>
            </a:r>
            <a:r>
              <a:rPr lang="en-GB" dirty="0">
                <a:solidFill>
                  <a:srgbClr val="3F537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changes happen according to following mechanism: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619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14</a:t>
            </a:fld>
            <a:endParaRPr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87" name="CasellaDiTesto 38">
            <a:extLst>
              <a:ext uri="{FF2B5EF4-FFF2-40B4-BE49-F238E27FC236}">
                <a16:creationId xmlns:a16="http://schemas.microsoft.com/office/drawing/2014/main" id="{50F01E68-2C30-5F4D-AD14-FD4BB71209CF}"/>
              </a:ext>
            </a:extLst>
          </p:cNvPr>
          <p:cNvSpPr txBox="1"/>
          <p:nvPr/>
        </p:nvSpPr>
        <p:spPr>
          <a:xfrm>
            <a:off x="8362120" y="5710503"/>
            <a:ext cx="296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noProof="1">
                <a:solidFill>
                  <a:schemeClr val="accent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Single point-to-point connections can be added</a:t>
            </a:r>
          </a:p>
        </p:txBody>
      </p:sp>
      <p:sp>
        <p:nvSpPr>
          <p:cNvPr id="133" name="CasellaDiTesto 7">
            <a:extLst>
              <a:ext uri="{FF2B5EF4-FFF2-40B4-BE49-F238E27FC236}">
                <a16:creationId xmlns:a16="http://schemas.microsoft.com/office/drawing/2014/main" id="{2864BCDC-CEC6-AD4C-9312-2389236E0452}"/>
              </a:ext>
            </a:extLst>
          </p:cNvPr>
          <p:cNvSpPr txBox="1"/>
          <p:nvPr/>
        </p:nvSpPr>
        <p:spPr>
          <a:xfrm>
            <a:off x="1770215" y="1096313"/>
            <a:ext cx="560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9800"/>
              </a:buClr>
            </a:pPr>
            <a:r>
              <a:rPr lang="it-IT" sz="1600" noProof="1">
                <a:solidFill>
                  <a:srgbClr val="FF98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Nodes like G cannot leave (disconnect from) the network safely</a:t>
            </a:r>
            <a:endParaRPr lang="it-IT" sz="1600" noProof="1">
              <a:solidFill>
                <a:schemeClr val="accent1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algn="ctr">
              <a:spcAft>
                <a:spcPts val="600"/>
              </a:spcAft>
              <a:buClr>
                <a:srgbClr val="FF9800"/>
              </a:buClr>
            </a:pPr>
            <a:r>
              <a:rPr lang="it-IT" sz="1600" noProof="1">
                <a:solidFill>
                  <a:schemeClr val="accent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(the network wouldn’t not be strongly connected anymore)</a:t>
            </a:r>
          </a:p>
        </p:txBody>
      </p:sp>
      <p:sp>
        <p:nvSpPr>
          <p:cNvPr id="16" name="CasellaDiTesto 7">
            <a:extLst>
              <a:ext uri="{FF2B5EF4-FFF2-40B4-BE49-F238E27FC236}">
                <a16:creationId xmlns:a16="http://schemas.microsoft.com/office/drawing/2014/main" id="{F4CDB4B2-ED34-D842-84FC-A8FF74C10A2A}"/>
              </a:ext>
            </a:extLst>
          </p:cNvPr>
          <p:cNvSpPr txBox="1"/>
          <p:nvPr/>
        </p:nvSpPr>
        <p:spPr>
          <a:xfrm>
            <a:off x="1957699" y="3570205"/>
            <a:ext cx="5228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9800"/>
              </a:buClr>
            </a:pPr>
            <a:r>
              <a:rPr lang="it-IT" sz="1600" noProof="1">
                <a:solidFill>
                  <a:srgbClr val="7030A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Nodes like E can leave (disconnect from) the network safely</a:t>
            </a:r>
            <a:endParaRPr lang="it-IT" sz="1600" noProof="1">
              <a:solidFill>
                <a:srgbClr val="7030A0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algn="ctr">
              <a:spcAft>
                <a:spcPts val="600"/>
              </a:spcAft>
              <a:buClr>
                <a:srgbClr val="FF9800"/>
              </a:buClr>
            </a:pPr>
            <a:r>
              <a:rPr lang="it-IT" sz="1600" noProof="1">
                <a:solidFill>
                  <a:schemeClr val="accent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(the network would still be strongly connected)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11460F-5D2A-324C-AE62-CCF60FC7167A}"/>
              </a:ext>
            </a:extLst>
          </p:cNvPr>
          <p:cNvGrpSpPr/>
          <p:nvPr/>
        </p:nvGrpSpPr>
        <p:grpSpPr>
          <a:xfrm>
            <a:off x="2339824" y="2453571"/>
            <a:ext cx="4193514" cy="562974"/>
            <a:chOff x="742664" y="3969020"/>
            <a:chExt cx="4193514" cy="562974"/>
          </a:xfrm>
        </p:grpSpPr>
        <p:cxnSp>
          <p:nvCxnSpPr>
            <p:cNvPr id="35" name="Connettore 2 13">
              <a:extLst>
                <a:ext uri="{FF2B5EF4-FFF2-40B4-BE49-F238E27FC236}">
                  <a16:creationId xmlns:a16="http://schemas.microsoft.com/office/drawing/2014/main" id="{74A86A53-8912-8240-BC66-D384DB5BA9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e 3">
              <a:extLst>
                <a:ext uri="{FF2B5EF4-FFF2-40B4-BE49-F238E27FC236}">
                  <a16:creationId xmlns:a16="http://schemas.microsoft.com/office/drawing/2014/main" id="{819DA466-16F0-2D40-A82B-42590F233B08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37" name="Ovale 3">
              <a:extLst>
                <a:ext uri="{FF2B5EF4-FFF2-40B4-BE49-F238E27FC236}">
                  <a16:creationId xmlns:a16="http://schemas.microsoft.com/office/drawing/2014/main" id="{47B0D744-81E4-0F4F-93EC-C2BA4B464AF1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38" name="Connettore 2 13">
              <a:extLst>
                <a:ext uri="{FF2B5EF4-FFF2-40B4-BE49-F238E27FC236}">
                  <a16:creationId xmlns:a16="http://schemas.microsoft.com/office/drawing/2014/main" id="{5AF85E37-28C0-144E-9E19-F96DD37DE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2 13">
              <a:extLst>
                <a:ext uri="{FF2B5EF4-FFF2-40B4-BE49-F238E27FC236}">
                  <a16:creationId xmlns:a16="http://schemas.microsoft.com/office/drawing/2014/main" id="{EF49236B-3B29-894E-85EA-30E5E8A7C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2 13">
              <a:extLst>
                <a:ext uri="{FF2B5EF4-FFF2-40B4-BE49-F238E27FC236}">
                  <a16:creationId xmlns:a16="http://schemas.microsoft.com/office/drawing/2014/main" id="{71B5C495-046C-7542-BE74-90E9E6A5F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e 3">
              <a:extLst>
                <a:ext uri="{FF2B5EF4-FFF2-40B4-BE49-F238E27FC236}">
                  <a16:creationId xmlns:a16="http://schemas.microsoft.com/office/drawing/2014/main" id="{8311BC5F-AB45-BF4D-BC16-FCBD72E3A659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19" name="Connettore 7 35">
            <a:extLst>
              <a:ext uri="{FF2B5EF4-FFF2-40B4-BE49-F238E27FC236}">
                <a16:creationId xmlns:a16="http://schemas.microsoft.com/office/drawing/2014/main" id="{69926C93-A7F4-A244-A3D5-5345F55625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36580" y="627231"/>
            <a:ext cx="12700" cy="3630540"/>
          </a:xfrm>
          <a:prstGeom prst="curvedConnector3">
            <a:avLst>
              <a:gd name="adj1" fmla="val 3209748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503;p34">
            <a:extLst>
              <a:ext uri="{FF2B5EF4-FFF2-40B4-BE49-F238E27FC236}">
                <a16:creationId xmlns:a16="http://schemas.microsoft.com/office/drawing/2014/main" id="{4F96460F-FB67-154E-BE4A-0DEA6457ADC3}"/>
              </a:ext>
            </a:extLst>
          </p:cNvPr>
          <p:cNvSpPr txBox="1">
            <a:spLocks/>
          </p:cNvSpPr>
          <p:nvPr/>
        </p:nvSpPr>
        <p:spPr>
          <a:xfrm>
            <a:off x="-101600" y="207460"/>
            <a:ext cx="1976050" cy="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GB" sz="1200" dirty="0">
                <a:solidFill>
                  <a:schemeClr val="bg1"/>
                </a:solidFill>
              </a:rPr>
              <a:t>Network changes</a:t>
            </a:r>
          </a:p>
        </p:txBody>
      </p:sp>
    </p:spTree>
    <p:extLst>
      <p:ext uri="{BB962C8B-B14F-4D97-AF65-F5344CB8AC3E}">
        <p14:creationId xmlns:p14="http://schemas.microsoft.com/office/powerpoint/2010/main" val="417074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77600" y="3103599"/>
            <a:ext cx="4094400" cy="15329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bg1"/>
                </a:solidFill>
              </a:rPr>
              <a:t>Common Scenarios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in Depth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864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16</a:t>
            </a:fld>
            <a:endParaRPr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33" name="CasellaDiTesto 7">
            <a:extLst>
              <a:ext uri="{FF2B5EF4-FFF2-40B4-BE49-F238E27FC236}">
                <a16:creationId xmlns:a16="http://schemas.microsoft.com/office/drawing/2014/main" id="{2864BCDC-CEC6-AD4C-9312-2389236E0452}"/>
              </a:ext>
            </a:extLst>
          </p:cNvPr>
          <p:cNvSpPr txBox="1"/>
          <p:nvPr/>
        </p:nvSpPr>
        <p:spPr>
          <a:xfrm>
            <a:off x="1770215" y="1096313"/>
            <a:ext cx="560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9800"/>
              </a:buClr>
            </a:pPr>
            <a:r>
              <a:rPr lang="it-IT" sz="1600" noProof="1">
                <a:solidFill>
                  <a:srgbClr val="FF98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An orange circle indicates that process is still waiting for some unreceived snapshot markers</a:t>
            </a:r>
            <a:endParaRPr lang="it-IT" sz="1600" noProof="1">
              <a:solidFill>
                <a:schemeClr val="accent1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6" name="CasellaDiTesto 7">
            <a:extLst>
              <a:ext uri="{FF2B5EF4-FFF2-40B4-BE49-F238E27FC236}">
                <a16:creationId xmlns:a16="http://schemas.microsoft.com/office/drawing/2014/main" id="{F4CDB4B2-ED34-D842-84FC-A8FF74C10A2A}"/>
              </a:ext>
            </a:extLst>
          </p:cNvPr>
          <p:cNvSpPr txBox="1"/>
          <p:nvPr/>
        </p:nvSpPr>
        <p:spPr>
          <a:xfrm>
            <a:off x="1957699" y="3570205"/>
            <a:ext cx="5228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9800"/>
              </a:buClr>
            </a:pPr>
            <a:r>
              <a:rPr lang="it-IT" sz="1600" noProof="1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An red circle indicates that process is still waiting for some unreceived restore markers</a:t>
            </a:r>
            <a:endParaRPr lang="it-IT" sz="1600" noProof="1">
              <a:solidFill>
                <a:srgbClr val="FF0000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11460F-5D2A-324C-AE62-CCF60FC7167A}"/>
              </a:ext>
            </a:extLst>
          </p:cNvPr>
          <p:cNvGrpSpPr/>
          <p:nvPr/>
        </p:nvGrpSpPr>
        <p:grpSpPr>
          <a:xfrm>
            <a:off x="2339824" y="2453571"/>
            <a:ext cx="4193514" cy="562974"/>
            <a:chOff x="742664" y="3969020"/>
            <a:chExt cx="4193514" cy="562974"/>
          </a:xfrm>
        </p:grpSpPr>
        <p:cxnSp>
          <p:nvCxnSpPr>
            <p:cNvPr id="35" name="Connettore 2 13">
              <a:extLst>
                <a:ext uri="{FF2B5EF4-FFF2-40B4-BE49-F238E27FC236}">
                  <a16:creationId xmlns:a16="http://schemas.microsoft.com/office/drawing/2014/main" id="{74A86A53-8912-8240-BC66-D384DB5BA9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e 3">
              <a:extLst>
                <a:ext uri="{FF2B5EF4-FFF2-40B4-BE49-F238E27FC236}">
                  <a16:creationId xmlns:a16="http://schemas.microsoft.com/office/drawing/2014/main" id="{819DA466-16F0-2D40-A82B-42590F233B08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37" name="Ovale 3">
              <a:extLst>
                <a:ext uri="{FF2B5EF4-FFF2-40B4-BE49-F238E27FC236}">
                  <a16:creationId xmlns:a16="http://schemas.microsoft.com/office/drawing/2014/main" id="{47B0D744-81E4-0F4F-93EC-C2BA4B464AF1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38" name="Connettore 2 13">
              <a:extLst>
                <a:ext uri="{FF2B5EF4-FFF2-40B4-BE49-F238E27FC236}">
                  <a16:creationId xmlns:a16="http://schemas.microsoft.com/office/drawing/2014/main" id="{5AF85E37-28C0-144E-9E19-F96DD37DE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2 13">
              <a:extLst>
                <a:ext uri="{FF2B5EF4-FFF2-40B4-BE49-F238E27FC236}">
                  <a16:creationId xmlns:a16="http://schemas.microsoft.com/office/drawing/2014/main" id="{EF49236B-3B29-894E-85EA-30E5E8A7C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2 13">
              <a:extLst>
                <a:ext uri="{FF2B5EF4-FFF2-40B4-BE49-F238E27FC236}">
                  <a16:creationId xmlns:a16="http://schemas.microsoft.com/office/drawing/2014/main" id="{71B5C495-046C-7542-BE74-90E9E6A5F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e 3">
              <a:extLst>
                <a:ext uri="{FF2B5EF4-FFF2-40B4-BE49-F238E27FC236}">
                  <a16:creationId xmlns:a16="http://schemas.microsoft.com/office/drawing/2014/main" id="{8311BC5F-AB45-BF4D-BC16-FCBD72E3A659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19" name="Connettore 7 35">
            <a:extLst>
              <a:ext uri="{FF2B5EF4-FFF2-40B4-BE49-F238E27FC236}">
                <a16:creationId xmlns:a16="http://schemas.microsoft.com/office/drawing/2014/main" id="{69926C93-A7F4-A244-A3D5-5345F55625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36580" y="627231"/>
            <a:ext cx="12700" cy="3630540"/>
          </a:xfrm>
          <a:prstGeom prst="curvedConnector3">
            <a:avLst>
              <a:gd name="adj1" fmla="val 3209748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34">
            <a:extLst>
              <a:ext uri="{FF2B5EF4-FFF2-40B4-BE49-F238E27FC236}">
                <a16:creationId xmlns:a16="http://schemas.microsoft.com/office/drawing/2014/main" id="{4927A012-15D8-FD4D-BD14-62B12CE08A12}"/>
              </a:ext>
            </a:extLst>
          </p:cNvPr>
          <p:cNvSpPr/>
          <p:nvPr/>
        </p:nvSpPr>
        <p:spPr>
          <a:xfrm>
            <a:off x="3804963" y="2094197"/>
            <a:ext cx="1281721" cy="1281721"/>
          </a:xfrm>
          <a:prstGeom prst="ellipse">
            <a:avLst/>
          </a:prstGeom>
          <a:noFill/>
          <a:ln w="19050">
            <a:solidFill>
              <a:srgbClr val="FF98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Ovale 34">
            <a:extLst>
              <a:ext uri="{FF2B5EF4-FFF2-40B4-BE49-F238E27FC236}">
                <a16:creationId xmlns:a16="http://schemas.microsoft.com/office/drawing/2014/main" id="{215DAD14-5482-C04D-BA41-1F7F6A74F19C}"/>
              </a:ext>
            </a:extLst>
          </p:cNvPr>
          <p:cNvSpPr/>
          <p:nvPr/>
        </p:nvSpPr>
        <p:spPr>
          <a:xfrm>
            <a:off x="5610990" y="2094197"/>
            <a:ext cx="1281721" cy="128172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Google Shape;503;p34">
            <a:extLst>
              <a:ext uri="{FF2B5EF4-FFF2-40B4-BE49-F238E27FC236}">
                <a16:creationId xmlns:a16="http://schemas.microsoft.com/office/drawing/2014/main" id="{002684C2-77B9-D349-AD05-039A94BDC2EE}"/>
              </a:ext>
            </a:extLst>
          </p:cNvPr>
          <p:cNvSpPr txBox="1">
            <a:spLocks/>
          </p:cNvSpPr>
          <p:nvPr/>
        </p:nvSpPr>
        <p:spPr>
          <a:xfrm>
            <a:off x="-101600" y="207460"/>
            <a:ext cx="1976050" cy="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GB" sz="1200" dirty="0">
                <a:solidFill>
                  <a:schemeClr val="bg1"/>
                </a:solidFill>
              </a:rPr>
              <a:t>Legend for scenarios</a:t>
            </a:r>
          </a:p>
        </p:txBody>
      </p:sp>
    </p:spTree>
    <p:extLst>
      <p:ext uri="{BB962C8B-B14F-4D97-AF65-F5344CB8AC3E}">
        <p14:creationId xmlns:p14="http://schemas.microsoft.com/office/powerpoint/2010/main" val="213448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" name="Google Shape;442;p28">
            <a:extLst>
              <a:ext uri="{FF2B5EF4-FFF2-40B4-BE49-F238E27FC236}">
                <a16:creationId xmlns:a16="http://schemas.microsoft.com/office/drawing/2014/main" id="{2CA21E1C-F027-4BB2-8568-F756104EAFA2}"/>
              </a:ext>
            </a:extLst>
          </p:cNvPr>
          <p:cNvSpPr txBox="1">
            <a:spLocks/>
          </p:cNvSpPr>
          <p:nvPr/>
        </p:nvSpPr>
        <p:spPr>
          <a:xfrm>
            <a:off x="964394" y="399289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GB" dirty="0"/>
              <a:t>Scenario 1- Basic workflow</a:t>
            </a:r>
          </a:p>
        </p:txBody>
      </p:sp>
      <p:sp>
        <p:nvSpPr>
          <p:cNvPr id="17" name="CasellaDiTesto 39">
            <a:extLst>
              <a:ext uri="{FF2B5EF4-FFF2-40B4-BE49-F238E27FC236}">
                <a16:creationId xmlns:a16="http://schemas.microsoft.com/office/drawing/2014/main" id="{0B864CF0-620C-9748-AF63-A49773CB3D9F}"/>
              </a:ext>
            </a:extLst>
          </p:cNvPr>
          <p:cNvSpPr txBox="1"/>
          <p:nvPr/>
        </p:nvSpPr>
        <p:spPr>
          <a:xfrm>
            <a:off x="2276020" y="3009560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18" name="CasellaDiTesto 39">
            <a:extLst>
              <a:ext uri="{FF2B5EF4-FFF2-40B4-BE49-F238E27FC236}">
                <a16:creationId xmlns:a16="http://schemas.microsoft.com/office/drawing/2014/main" id="{9EFA72D2-495F-924D-AEC6-6251FD8E025B}"/>
              </a:ext>
            </a:extLst>
          </p:cNvPr>
          <p:cNvSpPr txBox="1"/>
          <p:nvPr/>
        </p:nvSpPr>
        <p:spPr>
          <a:xfrm>
            <a:off x="3110578" y="3650090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19" name="CasellaDiTesto 7">
            <a:extLst>
              <a:ext uri="{FF2B5EF4-FFF2-40B4-BE49-F238E27FC236}">
                <a16:creationId xmlns:a16="http://schemas.microsoft.com/office/drawing/2014/main" id="{8D8472EB-DE00-644C-92EA-A660BCC47A51}"/>
              </a:ext>
            </a:extLst>
          </p:cNvPr>
          <p:cNvSpPr txBox="1"/>
          <p:nvPr/>
        </p:nvSpPr>
        <p:spPr>
          <a:xfrm>
            <a:off x="529012" y="1655562"/>
            <a:ext cx="472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 starts a snapshot</a:t>
            </a:r>
            <a:br>
              <a:rPr lang="it-IT" sz="1600" noProof="1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Markers are sent on G’s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outgoing channels </a:t>
            </a:r>
            <a:endParaRPr lang="it-IT" sz="1600" noProof="1">
              <a:solidFill>
                <a:schemeClr val="accent1"/>
              </a:solidFill>
              <a:highlight>
                <a:srgbClr val="C7D3E6"/>
              </a:highlight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graphicFrame>
        <p:nvGraphicFramePr>
          <p:cNvPr id="20" name="Tabella 34">
            <a:extLst>
              <a:ext uri="{FF2B5EF4-FFF2-40B4-BE49-F238E27FC236}">
                <a16:creationId xmlns:a16="http://schemas.microsoft.com/office/drawing/2014/main" id="{DAD3410C-05EB-5B4C-BB30-3C3BFAB07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19820"/>
              </p:ext>
            </p:extLst>
          </p:nvPr>
        </p:nvGraphicFramePr>
        <p:xfrm>
          <a:off x="5692499" y="1623827"/>
          <a:ext cx="2977918" cy="2590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503">
                  <a:extLst>
                    <a:ext uri="{9D8B030D-6E8A-4147-A177-3AD203B41FA5}">
                      <a16:colId xmlns:a16="http://schemas.microsoft.com/office/drawing/2014/main" val="3508087901"/>
                    </a:ext>
                  </a:extLst>
                </a:gridCol>
                <a:gridCol w="1193602">
                  <a:extLst>
                    <a:ext uri="{9D8B030D-6E8A-4147-A177-3AD203B41FA5}">
                      <a16:colId xmlns:a16="http://schemas.microsoft.com/office/drawing/2014/main" val="4276069340"/>
                    </a:ext>
                  </a:extLst>
                </a:gridCol>
                <a:gridCol w="1263813">
                  <a:extLst>
                    <a:ext uri="{9D8B030D-6E8A-4147-A177-3AD203B41FA5}">
                      <a16:colId xmlns:a16="http://schemas.microsoft.com/office/drawing/2014/main" val="342813278"/>
                    </a:ext>
                  </a:extLst>
                </a:gridCol>
              </a:tblGrid>
              <a:tr h="287885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FF98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Actual</a:t>
                      </a:r>
                      <a:r>
                        <a:rPr lang="it-IT" sz="1200" i="1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320969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State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148312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</a:t>
                      </a: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MSGs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1697"/>
                  </a:ext>
                </a:extLst>
              </a:tr>
              <a:tr h="287885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FF98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Actual</a:t>
                      </a:r>
                      <a:r>
                        <a:rPr lang="it-IT" sz="1200" i="1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="1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G1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650366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State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G1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691461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</a:t>
                      </a: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MSGs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72543"/>
                  </a:ext>
                </a:extLst>
              </a:tr>
              <a:tr h="287885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FF98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Actual</a:t>
                      </a:r>
                      <a:r>
                        <a:rPr lang="it-IT" sz="1200" i="1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E1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171204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State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306034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</a:t>
                      </a: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MSGs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964824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80277E2-254D-B94B-B00A-52FD5163554E}"/>
              </a:ext>
            </a:extLst>
          </p:cNvPr>
          <p:cNvGrpSpPr/>
          <p:nvPr/>
        </p:nvGrpSpPr>
        <p:grpSpPr>
          <a:xfrm>
            <a:off x="768262" y="2675023"/>
            <a:ext cx="4193514" cy="1531806"/>
            <a:chOff x="869008" y="1829647"/>
            <a:chExt cx="4193514" cy="153180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60CF08-3001-FC4D-B1FC-9A78FB160E35}"/>
                </a:ext>
              </a:extLst>
            </p:cNvPr>
            <p:cNvGrpSpPr/>
            <p:nvPr/>
          </p:nvGrpSpPr>
          <p:grpSpPr>
            <a:xfrm>
              <a:off x="869008" y="2326071"/>
              <a:ext cx="4193514" cy="562974"/>
              <a:chOff x="742664" y="3969020"/>
              <a:chExt cx="4193514" cy="562974"/>
            </a:xfrm>
          </p:grpSpPr>
          <p:cxnSp>
            <p:nvCxnSpPr>
              <p:cNvPr id="24" name="Connettore 2 13">
                <a:extLst>
                  <a:ext uri="{FF2B5EF4-FFF2-40B4-BE49-F238E27FC236}">
                    <a16:creationId xmlns:a16="http://schemas.microsoft.com/office/drawing/2014/main" id="{3715D6EA-00A0-D343-813C-0FC45C3D3D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4415" y="4077971"/>
                <a:ext cx="1334742" cy="0"/>
              </a:xfrm>
              <a:prstGeom prst="straightConnector1">
                <a:avLst/>
              </a:prstGeom>
              <a:ln w="9525">
                <a:solidFill>
                  <a:srgbClr val="263248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e 3">
                <a:extLst>
                  <a:ext uri="{FF2B5EF4-FFF2-40B4-BE49-F238E27FC236}">
                    <a16:creationId xmlns:a16="http://schemas.microsoft.com/office/drawing/2014/main" id="{C44453E1-DF0D-C244-B3B9-D9E2B87099D9}"/>
                  </a:ext>
                </a:extLst>
              </p:cNvPr>
              <p:cNvSpPr/>
              <p:nvPr/>
            </p:nvSpPr>
            <p:spPr>
              <a:xfrm>
                <a:off x="742664" y="3969020"/>
                <a:ext cx="562974" cy="562974"/>
              </a:xfrm>
              <a:prstGeom prst="ellipse">
                <a:avLst/>
              </a:prstGeom>
              <a:noFill/>
              <a:ln w="28575">
                <a:solidFill>
                  <a:srgbClr val="263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rgbClr val="263248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</a:rPr>
                  <a:t>V</a:t>
                </a:r>
                <a:endParaRPr lang="it-IT" sz="11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endParaRPr>
              </a:p>
            </p:txBody>
          </p:sp>
          <p:sp>
            <p:nvSpPr>
              <p:cNvPr id="26" name="Ovale 3">
                <a:extLst>
                  <a:ext uri="{FF2B5EF4-FFF2-40B4-BE49-F238E27FC236}">
                    <a16:creationId xmlns:a16="http://schemas.microsoft.com/office/drawing/2014/main" id="{EE30B7AA-8784-B94F-BB68-08406F8EDB99}"/>
                  </a:ext>
                </a:extLst>
              </p:cNvPr>
              <p:cNvSpPr/>
              <p:nvPr/>
            </p:nvSpPr>
            <p:spPr>
              <a:xfrm>
                <a:off x="2557934" y="3969020"/>
                <a:ext cx="562974" cy="562974"/>
              </a:xfrm>
              <a:prstGeom prst="ellipse">
                <a:avLst/>
              </a:prstGeom>
              <a:noFill/>
              <a:ln w="28575">
                <a:solidFill>
                  <a:srgbClr val="263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rgbClr val="263248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</a:rPr>
                  <a:t>G</a:t>
                </a:r>
                <a:endParaRPr lang="it-IT" sz="11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endParaRPr>
              </a:p>
            </p:txBody>
          </p:sp>
          <p:cxnSp>
            <p:nvCxnSpPr>
              <p:cNvPr id="27" name="Connettore 2 13">
                <a:extLst>
                  <a:ext uri="{FF2B5EF4-FFF2-40B4-BE49-F238E27FC236}">
                    <a16:creationId xmlns:a16="http://schemas.microsoft.com/office/drawing/2014/main" id="{B7055770-4D5A-2745-BE9A-AF40F1363F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415" y="4417142"/>
                <a:ext cx="1334742" cy="1181"/>
              </a:xfrm>
              <a:prstGeom prst="straightConnector1">
                <a:avLst/>
              </a:prstGeom>
              <a:ln w="9525">
                <a:solidFill>
                  <a:srgbClr val="263248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2 13">
                <a:extLst>
                  <a:ext uri="{FF2B5EF4-FFF2-40B4-BE49-F238E27FC236}">
                    <a16:creationId xmlns:a16="http://schemas.microsoft.com/office/drawing/2014/main" id="{5EAB922C-24E4-074B-ACB0-04AEABFE9E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4797" y="4081286"/>
                <a:ext cx="1334742" cy="0"/>
              </a:xfrm>
              <a:prstGeom prst="straightConnector1">
                <a:avLst/>
              </a:prstGeom>
              <a:ln w="9525">
                <a:solidFill>
                  <a:srgbClr val="263248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2 13">
                <a:extLst>
                  <a:ext uri="{FF2B5EF4-FFF2-40B4-BE49-F238E27FC236}">
                    <a16:creationId xmlns:a16="http://schemas.microsoft.com/office/drawing/2014/main" id="{44C888D4-A1BA-FF4F-A36A-011DBA9A50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4797" y="4420457"/>
                <a:ext cx="1334742" cy="1181"/>
              </a:xfrm>
              <a:prstGeom prst="straightConnector1">
                <a:avLst/>
              </a:prstGeom>
              <a:ln w="9525">
                <a:solidFill>
                  <a:srgbClr val="263248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e 3">
                <a:extLst>
                  <a:ext uri="{FF2B5EF4-FFF2-40B4-BE49-F238E27FC236}">
                    <a16:creationId xmlns:a16="http://schemas.microsoft.com/office/drawing/2014/main" id="{A55BCDBF-B04E-234A-A178-9EA3E6985E4A}"/>
                  </a:ext>
                </a:extLst>
              </p:cNvPr>
              <p:cNvSpPr/>
              <p:nvPr/>
            </p:nvSpPr>
            <p:spPr>
              <a:xfrm>
                <a:off x="4373204" y="3969020"/>
                <a:ext cx="562974" cy="562974"/>
              </a:xfrm>
              <a:prstGeom prst="ellipse">
                <a:avLst/>
              </a:prstGeom>
              <a:noFill/>
              <a:ln w="28575">
                <a:solidFill>
                  <a:srgbClr val="263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rgbClr val="263248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</a:rPr>
                  <a:t>E</a:t>
                </a:r>
                <a:endParaRPr lang="it-IT" sz="11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endParaRPr>
              </a:p>
            </p:txBody>
          </p:sp>
        </p:grpSp>
        <p:sp>
          <p:nvSpPr>
            <p:cNvPr id="23" name="Ovale 34">
              <a:extLst>
                <a:ext uri="{FF2B5EF4-FFF2-40B4-BE49-F238E27FC236}">
                  <a16:creationId xmlns:a16="http://schemas.microsoft.com/office/drawing/2014/main" id="{2AD3B801-C8D1-9F41-A9C9-2B4F24241799}"/>
                </a:ext>
              </a:extLst>
            </p:cNvPr>
            <p:cNvSpPr/>
            <p:nvPr/>
          </p:nvSpPr>
          <p:spPr>
            <a:xfrm>
              <a:off x="2205464" y="1829647"/>
              <a:ext cx="1531806" cy="1531806"/>
            </a:xfrm>
            <a:prstGeom prst="ellipse">
              <a:avLst/>
            </a:prstGeom>
            <a:noFill/>
            <a:ln w="19050">
              <a:solidFill>
                <a:srgbClr val="FF98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31" name="Connettore 7 35">
            <a:extLst>
              <a:ext uri="{FF2B5EF4-FFF2-40B4-BE49-F238E27FC236}">
                <a16:creationId xmlns:a16="http://schemas.microsoft.com/office/drawing/2014/main" id="{B0BCB81C-BAE5-A54D-8FD6-77441C830D7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65019" y="1356177"/>
            <a:ext cx="12700" cy="3630540"/>
          </a:xfrm>
          <a:prstGeom prst="curvedConnector3">
            <a:avLst>
              <a:gd name="adj1" fmla="val 3209748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18</a:t>
            </a:fld>
            <a:endParaRPr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Google Shape;503;p34">
            <a:extLst>
              <a:ext uri="{FF2B5EF4-FFF2-40B4-BE49-F238E27FC236}">
                <a16:creationId xmlns:a16="http://schemas.microsoft.com/office/drawing/2014/main" id="{4584FA29-F29C-FD4B-BDFC-A45BF1AF480C}"/>
              </a:ext>
            </a:extLst>
          </p:cNvPr>
          <p:cNvSpPr txBox="1">
            <a:spLocks/>
          </p:cNvSpPr>
          <p:nvPr/>
        </p:nvSpPr>
        <p:spPr>
          <a:xfrm>
            <a:off x="-101600" y="207460"/>
            <a:ext cx="1976050" cy="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GB" sz="1200" dirty="0">
                <a:solidFill>
                  <a:schemeClr val="bg1"/>
                </a:solidFill>
              </a:rPr>
              <a:t>Scenario 1</a:t>
            </a:r>
          </a:p>
        </p:txBody>
      </p:sp>
      <p:sp>
        <p:nvSpPr>
          <p:cNvPr id="15" name="CasellaDiTesto 39">
            <a:extLst>
              <a:ext uri="{FF2B5EF4-FFF2-40B4-BE49-F238E27FC236}">
                <a16:creationId xmlns:a16="http://schemas.microsoft.com/office/drawing/2014/main" id="{1462EC66-36CC-7A4A-963C-B49C04045FDD}"/>
              </a:ext>
            </a:extLst>
          </p:cNvPr>
          <p:cNvSpPr txBox="1"/>
          <p:nvPr/>
        </p:nvSpPr>
        <p:spPr>
          <a:xfrm>
            <a:off x="1688479" y="2528240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CC2A62-1EC1-CD44-8306-2D70C7519679}"/>
              </a:ext>
            </a:extLst>
          </p:cNvPr>
          <p:cNvSpPr txBox="1"/>
          <p:nvPr/>
        </p:nvSpPr>
        <p:spPr>
          <a:xfrm>
            <a:off x="3774644" y="3168770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41" name="CasellaDiTesto 7">
            <a:extLst>
              <a:ext uri="{FF2B5EF4-FFF2-40B4-BE49-F238E27FC236}">
                <a16:creationId xmlns:a16="http://schemas.microsoft.com/office/drawing/2014/main" id="{43B521E4-202C-4147-9C4B-0F6DBD83C3CD}"/>
              </a:ext>
            </a:extLst>
          </p:cNvPr>
          <p:cNvSpPr txBox="1"/>
          <p:nvPr/>
        </p:nvSpPr>
        <p:spPr>
          <a:xfrm>
            <a:off x="529012" y="978875"/>
            <a:ext cx="783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Meanwhile, G receives some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messages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which are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saved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in its local snapshot</a:t>
            </a:r>
            <a:endParaRPr lang="it-IT" sz="1600" noProof="1">
              <a:solidFill>
                <a:schemeClr val="accent1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graphicFrame>
        <p:nvGraphicFramePr>
          <p:cNvPr id="42" name="Tabella 34">
            <a:extLst>
              <a:ext uri="{FF2B5EF4-FFF2-40B4-BE49-F238E27FC236}">
                <a16:creationId xmlns:a16="http://schemas.microsoft.com/office/drawing/2014/main" id="{FE8EB76D-F1F8-3741-AF99-BEA7F7861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23849"/>
              </p:ext>
            </p:extLst>
          </p:nvPr>
        </p:nvGraphicFramePr>
        <p:xfrm>
          <a:off x="5692499" y="1604689"/>
          <a:ext cx="2977918" cy="2590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503">
                  <a:extLst>
                    <a:ext uri="{9D8B030D-6E8A-4147-A177-3AD203B41FA5}">
                      <a16:colId xmlns:a16="http://schemas.microsoft.com/office/drawing/2014/main" val="3508087901"/>
                    </a:ext>
                  </a:extLst>
                </a:gridCol>
                <a:gridCol w="1193602">
                  <a:extLst>
                    <a:ext uri="{9D8B030D-6E8A-4147-A177-3AD203B41FA5}">
                      <a16:colId xmlns:a16="http://schemas.microsoft.com/office/drawing/2014/main" val="4276069340"/>
                    </a:ext>
                  </a:extLst>
                </a:gridCol>
                <a:gridCol w="1263813">
                  <a:extLst>
                    <a:ext uri="{9D8B030D-6E8A-4147-A177-3AD203B41FA5}">
                      <a16:colId xmlns:a16="http://schemas.microsoft.com/office/drawing/2014/main" val="342813278"/>
                    </a:ext>
                  </a:extLst>
                </a:gridCol>
              </a:tblGrid>
              <a:tr h="287885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FF98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Actual</a:t>
                      </a:r>
                      <a:r>
                        <a:rPr lang="it-IT" sz="1200" i="1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320969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State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148312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</a:t>
                      </a: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MSGs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1697"/>
                  </a:ext>
                </a:extLst>
              </a:tr>
              <a:tr h="287885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FF98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Actual</a:t>
                      </a:r>
                      <a:r>
                        <a:rPr lang="it-IT" sz="1200" i="1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G3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650366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State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G1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691461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</a:t>
                      </a: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MSGs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M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E1</a:t>
                      </a:r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, M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72543"/>
                  </a:ext>
                </a:extLst>
              </a:tr>
              <a:tr h="287885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FF98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Actual</a:t>
                      </a:r>
                      <a:r>
                        <a:rPr lang="it-IT" sz="1200" i="1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E1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171204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State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306034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</a:t>
                      </a: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MSGs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964824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8C41FA55-3472-9143-BAA8-10008FEA86EF}"/>
              </a:ext>
            </a:extLst>
          </p:cNvPr>
          <p:cNvGrpSpPr/>
          <p:nvPr/>
        </p:nvGrpSpPr>
        <p:grpSpPr>
          <a:xfrm>
            <a:off x="768262" y="2193703"/>
            <a:ext cx="4193514" cy="1531806"/>
            <a:chOff x="869008" y="1829647"/>
            <a:chExt cx="4193514" cy="153180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773168-FF9F-9B45-B677-7FF3B13D3B46}"/>
                </a:ext>
              </a:extLst>
            </p:cNvPr>
            <p:cNvGrpSpPr/>
            <p:nvPr/>
          </p:nvGrpSpPr>
          <p:grpSpPr>
            <a:xfrm>
              <a:off x="869008" y="2319721"/>
              <a:ext cx="4193514" cy="569324"/>
              <a:chOff x="742664" y="3962670"/>
              <a:chExt cx="4193514" cy="569324"/>
            </a:xfrm>
          </p:grpSpPr>
          <p:cxnSp>
            <p:nvCxnSpPr>
              <p:cNvPr id="47" name="Connettore 2 13">
                <a:extLst>
                  <a:ext uri="{FF2B5EF4-FFF2-40B4-BE49-F238E27FC236}">
                    <a16:creationId xmlns:a16="http://schemas.microsoft.com/office/drawing/2014/main" id="{1E0B80A9-8446-974A-8D01-B0B66D8292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4415" y="4077971"/>
                <a:ext cx="1334742" cy="0"/>
              </a:xfrm>
              <a:prstGeom prst="straightConnector1">
                <a:avLst/>
              </a:prstGeom>
              <a:ln w="9525">
                <a:solidFill>
                  <a:srgbClr val="263248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e 3">
                <a:extLst>
                  <a:ext uri="{FF2B5EF4-FFF2-40B4-BE49-F238E27FC236}">
                    <a16:creationId xmlns:a16="http://schemas.microsoft.com/office/drawing/2014/main" id="{1DB44AE2-E7A7-BF4E-9285-58E97FD1DCBB}"/>
                  </a:ext>
                </a:extLst>
              </p:cNvPr>
              <p:cNvSpPr/>
              <p:nvPr/>
            </p:nvSpPr>
            <p:spPr>
              <a:xfrm>
                <a:off x="742664" y="3969020"/>
                <a:ext cx="562974" cy="562974"/>
              </a:xfrm>
              <a:prstGeom prst="ellipse">
                <a:avLst/>
              </a:prstGeom>
              <a:noFill/>
              <a:ln w="28575">
                <a:solidFill>
                  <a:srgbClr val="263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rgbClr val="263248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</a:rPr>
                  <a:t>V</a:t>
                </a:r>
                <a:endParaRPr lang="it-IT" sz="11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endParaRPr>
              </a:p>
            </p:txBody>
          </p:sp>
          <p:sp>
            <p:nvSpPr>
              <p:cNvPr id="49" name="Ovale 3">
                <a:extLst>
                  <a:ext uri="{FF2B5EF4-FFF2-40B4-BE49-F238E27FC236}">
                    <a16:creationId xmlns:a16="http://schemas.microsoft.com/office/drawing/2014/main" id="{C3EC14A6-65BF-CC4D-97CE-2AD6980585CC}"/>
                  </a:ext>
                </a:extLst>
              </p:cNvPr>
              <p:cNvSpPr/>
              <p:nvPr/>
            </p:nvSpPr>
            <p:spPr>
              <a:xfrm>
                <a:off x="2557934" y="3969020"/>
                <a:ext cx="562974" cy="562974"/>
              </a:xfrm>
              <a:prstGeom prst="ellipse">
                <a:avLst/>
              </a:prstGeom>
              <a:noFill/>
              <a:ln w="28575">
                <a:solidFill>
                  <a:srgbClr val="263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rgbClr val="263248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</a:rPr>
                  <a:t>G</a:t>
                </a:r>
                <a:endParaRPr lang="it-IT" sz="11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endParaRPr>
              </a:p>
            </p:txBody>
          </p:sp>
          <p:cxnSp>
            <p:nvCxnSpPr>
              <p:cNvPr id="50" name="Connettore 2 13">
                <a:extLst>
                  <a:ext uri="{FF2B5EF4-FFF2-40B4-BE49-F238E27FC236}">
                    <a16:creationId xmlns:a16="http://schemas.microsoft.com/office/drawing/2014/main" id="{262F21DE-CBF1-6F47-9A7B-0887DEA127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415" y="4417142"/>
                <a:ext cx="1334742" cy="1181"/>
              </a:xfrm>
              <a:prstGeom prst="straightConnector1">
                <a:avLst/>
              </a:prstGeom>
              <a:ln w="9525">
                <a:solidFill>
                  <a:srgbClr val="263248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2 13">
                <a:extLst>
                  <a:ext uri="{FF2B5EF4-FFF2-40B4-BE49-F238E27FC236}">
                    <a16:creationId xmlns:a16="http://schemas.microsoft.com/office/drawing/2014/main" id="{911FEC51-CF7C-6844-A96B-DDDBEBC22E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4797" y="4081286"/>
                <a:ext cx="1334742" cy="0"/>
              </a:xfrm>
              <a:prstGeom prst="straightConnector1">
                <a:avLst/>
              </a:prstGeom>
              <a:ln w="9525">
                <a:solidFill>
                  <a:srgbClr val="263248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2 13">
                <a:extLst>
                  <a:ext uri="{FF2B5EF4-FFF2-40B4-BE49-F238E27FC236}">
                    <a16:creationId xmlns:a16="http://schemas.microsoft.com/office/drawing/2014/main" id="{5E22A3BF-F9E4-5A4B-BA35-B3E98F8FA4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4797" y="4420457"/>
                <a:ext cx="1334742" cy="1181"/>
              </a:xfrm>
              <a:prstGeom prst="straightConnector1">
                <a:avLst/>
              </a:prstGeom>
              <a:ln w="9525">
                <a:solidFill>
                  <a:srgbClr val="263248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e 3">
                <a:extLst>
                  <a:ext uri="{FF2B5EF4-FFF2-40B4-BE49-F238E27FC236}">
                    <a16:creationId xmlns:a16="http://schemas.microsoft.com/office/drawing/2014/main" id="{FB484B11-90F7-0346-A847-AF2DF61D9272}"/>
                  </a:ext>
                </a:extLst>
              </p:cNvPr>
              <p:cNvSpPr/>
              <p:nvPr/>
            </p:nvSpPr>
            <p:spPr>
              <a:xfrm>
                <a:off x="4373204" y="3969020"/>
                <a:ext cx="562974" cy="562974"/>
              </a:xfrm>
              <a:prstGeom prst="ellipse">
                <a:avLst/>
              </a:prstGeom>
              <a:noFill/>
              <a:ln w="28575">
                <a:solidFill>
                  <a:srgbClr val="263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rgbClr val="263248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</a:rPr>
                  <a:t>E</a:t>
                </a:r>
                <a:endParaRPr lang="it-IT" sz="11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endParaRPr>
              </a:p>
            </p:txBody>
          </p:sp>
          <p:cxnSp>
            <p:nvCxnSpPr>
              <p:cNvPr id="54" name="Connettore 7 35">
                <a:extLst>
                  <a:ext uri="{FF2B5EF4-FFF2-40B4-BE49-F238E27FC236}">
                    <a16:creationId xmlns:a16="http://schemas.microsoft.com/office/drawing/2014/main" id="{31D66966-6016-0F41-9695-1670A51C4E24}"/>
                  </a:ext>
                </a:extLst>
              </p:cNvPr>
              <p:cNvCxnSpPr>
                <a:cxnSpLocks/>
                <a:stCxn id="53" idx="0"/>
                <a:endCxn id="48" idx="0"/>
              </p:cNvCxnSpPr>
              <p:nvPr/>
            </p:nvCxnSpPr>
            <p:spPr>
              <a:xfrm rot="16200000" flipV="1">
                <a:off x="2839421" y="2153750"/>
                <a:ext cx="12700" cy="3630540"/>
              </a:xfrm>
              <a:prstGeom prst="curvedConnector3">
                <a:avLst>
                  <a:gd name="adj1" fmla="val 3209748"/>
                </a:avLst>
              </a:prstGeom>
              <a:ln w="9525">
                <a:solidFill>
                  <a:srgbClr val="263248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Ovale 34">
              <a:extLst>
                <a:ext uri="{FF2B5EF4-FFF2-40B4-BE49-F238E27FC236}">
                  <a16:creationId xmlns:a16="http://schemas.microsoft.com/office/drawing/2014/main" id="{00F4988A-325B-BC45-BA4C-EFB10AAD2509}"/>
                </a:ext>
              </a:extLst>
            </p:cNvPr>
            <p:cNvSpPr/>
            <p:nvPr/>
          </p:nvSpPr>
          <p:spPr>
            <a:xfrm>
              <a:off x="2205464" y="1829647"/>
              <a:ext cx="1531806" cy="1531806"/>
            </a:xfrm>
            <a:prstGeom prst="ellipse">
              <a:avLst/>
            </a:prstGeom>
            <a:noFill/>
            <a:ln w="19050">
              <a:solidFill>
                <a:srgbClr val="FF98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1" name="CasellaDiTesto 91">
            <a:extLst>
              <a:ext uri="{FF2B5EF4-FFF2-40B4-BE49-F238E27FC236}">
                <a16:creationId xmlns:a16="http://schemas.microsoft.com/office/drawing/2014/main" id="{E8482043-5E97-7F40-893D-3589967B2C6F}"/>
              </a:ext>
            </a:extLst>
          </p:cNvPr>
          <p:cNvSpPr txBox="1"/>
          <p:nvPr/>
        </p:nvSpPr>
        <p:spPr>
          <a:xfrm>
            <a:off x="1096818" y="3191854"/>
            <a:ext cx="299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bg1">
                    <a:lumMod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</a:t>
            </a:r>
          </a:p>
        </p:txBody>
      </p:sp>
      <p:cxnSp>
        <p:nvCxnSpPr>
          <p:cNvPr id="22" name="Connettore 2 92">
            <a:extLst>
              <a:ext uri="{FF2B5EF4-FFF2-40B4-BE49-F238E27FC236}">
                <a16:creationId xmlns:a16="http://schemas.microsoft.com/office/drawing/2014/main" id="{A07303C9-7B1F-7B42-A2EF-EF7F7E17DA0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396353" y="3307270"/>
            <a:ext cx="1187179" cy="26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91">
            <a:extLst>
              <a:ext uri="{FF2B5EF4-FFF2-40B4-BE49-F238E27FC236}">
                <a16:creationId xmlns:a16="http://schemas.microsoft.com/office/drawing/2014/main" id="{9777EB50-8402-724D-A4F5-C1AF58669629}"/>
              </a:ext>
            </a:extLst>
          </p:cNvPr>
          <p:cNvSpPr txBox="1"/>
          <p:nvPr/>
        </p:nvSpPr>
        <p:spPr>
          <a:xfrm>
            <a:off x="2519905" y="3194521"/>
            <a:ext cx="299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</a:t>
            </a:r>
          </a:p>
        </p:txBody>
      </p:sp>
      <p:sp>
        <p:nvSpPr>
          <p:cNvPr id="27" name="CasellaDiTesto 91">
            <a:extLst>
              <a:ext uri="{FF2B5EF4-FFF2-40B4-BE49-F238E27FC236}">
                <a16:creationId xmlns:a16="http://schemas.microsoft.com/office/drawing/2014/main" id="{E4ADBA84-3603-7C4C-B05E-4CE3B4122028}"/>
              </a:ext>
            </a:extLst>
          </p:cNvPr>
          <p:cNvSpPr txBox="1"/>
          <p:nvPr/>
        </p:nvSpPr>
        <p:spPr>
          <a:xfrm>
            <a:off x="2910598" y="2514094"/>
            <a:ext cx="299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</a:t>
            </a:r>
          </a:p>
        </p:txBody>
      </p:sp>
      <p:cxnSp>
        <p:nvCxnSpPr>
          <p:cNvPr id="28" name="Connettore 2 92">
            <a:extLst>
              <a:ext uri="{FF2B5EF4-FFF2-40B4-BE49-F238E27FC236}">
                <a16:creationId xmlns:a16="http://schemas.microsoft.com/office/drawing/2014/main" id="{58039290-B9C1-9946-B211-9BC83CB603A7}"/>
              </a:ext>
            </a:extLst>
          </p:cNvPr>
          <p:cNvCxnSpPr>
            <a:cxnSpLocks/>
          </p:cNvCxnSpPr>
          <p:nvPr/>
        </p:nvCxnSpPr>
        <p:spPr>
          <a:xfrm flipH="1">
            <a:off x="3157710" y="2599296"/>
            <a:ext cx="1187179" cy="26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91">
            <a:extLst>
              <a:ext uri="{FF2B5EF4-FFF2-40B4-BE49-F238E27FC236}">
                <a16:creationId xmlns:a16="http://schemas.microsoft.com/office/drawing/2014/main" id="{A97CB892-0ECF-6340-A741-70439D00FD20}"/>
              </a:ext>
            </a:extLst>
          </p:cNvPr>
          <p:cNvSpPr txBox="1"/>
          <p:nvPr/>
        </p:nvSpPr>
        <p:spPr>
          <a:xfrm>
            <a:off x="4297764" y="2485213"/>
            <a:ext cx="299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bg1">
                    <a:lumMod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40574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19</a:t>
            </a:fld>
            <a:endParaRPr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87" name="CasellaDiTesto 38">
            <a:extLst>
              <a:ext uri="{FF2B5EF4-FFF2-40B4-BE49-F238E27FC236}">
                <a16:creationId xmlns:a16="http://schemas.microsoft.com/office/drawing/2014/main" id="{50F01E68-2C30-5F4D-AD14-FD4BB71209CF}"/>
              </a:ext>
            </a:extLst>
          </p:cNvPr>
          <p:cNvSpPr txBox="1"/>
          <p:nvPr/>
        </p:nvSpPr>
        <p:spPr>
          <a:xfrm>
            <a:off x="8362120" y="5710503"/>
            <a:ext cx="296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noProof="1">
                <a:solidFill>
                  <a:schemeClr val="accent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Single point-to-point connections can be added</a:t>
            </a:r>
          </a:p>
        </p:txBody>
      </p:sp>
      <p:sp>
        <p:nvSpPr>
          <p:cNvPr id="18" name="Google Shape;503;p34">
            <a:extLst>
              <a:ext uri="{FF2B5EF4-FFF2-40B4-BE49-F238E27FC236}">
                <a16:creationId xmlns:a16="http://schemas.microsoft.com/office/drawing/2014/main" id="{4584FA29-F29C-FD4B-BDFC-A45BF1AF480C}"/>
              </a:ext>
            </a:extLst>
          </p:cNvPr>
          <p:cNvSpPr txBox="1">
            <a:spLocks/>
          </p:cNvSpPr>
          <p:nvPr/>
        </p:nvSpPr>
        <p:spPr>
          <a:xfrm>
            <a:off x="-101600" y="207460"/>
            <a:ext cx="1976050" cy="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GB" sz="1200" dirty="0">
                <a:solidFill>
                  <a:schemeClr val="bg1"/>
                </a:solidFill>
              </a:rPr>
              <a:t>Scenario 1</a:t>
            </a:r>
          </a:p>
        </p:txBody>
      </p:sp>
      <p:sp>
        <p:nvSpPr>
          <p:cNvPr id="15" name="CasellaDiTesto 39">
            <a:extLst>
              <a:ext uri="{FF2B5EF4-FFF2-40B4-BE49-F238E27FC236}">
                <a16:creationId xmlns:a16="http://schemas.microsoft.com/office/drawing/2014/main" id="{1462EC66-36CC-7A4A-963C-B49C04045FDD}"/>
              </a:ext>
            </a:extLst>
          </p:cNvPr>
          <p:cNvSpPr txBox="1"/>
          <p:nvPr/>
        </p:nvSpPr>
        <p:spPr>
          <a:xfrm>
            <a:off x="1056099" y="2781993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CC2A62-1EC1-CD44-8306-2D70C7519679}"/>
              </a:ext>
            </a:extLst>
          </p:cNvPr>
          <p:cNvSpPr txBox="1"/>
          <p:nvPr/>
        </p:nvSpPr>
        <p:spPr>
          <a:xfrm>
            <a:off x="4345549" y="2780347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41" name="CasellaDiTesto 7">
            <a:extLst>
              <a:ext uri="{FF2B5EF4-FFF2-40B4-BE49-F238E27FC236}">
                <a16:creationId xmlns:a16="http://schemas.microsoft.com/office/drawing/2014/main" id="{43B521E4-202C-4147-9C4B-0F6DBD83C3CD}"/>
              </a:ext>
            </a:extLst>
          </p:cNvPr>
          <p:cNvSpPr txBox="1"/>
          <p:nvPr/>
        </p:nvSpPr>
        <p:spPr>
          <a:xfrm>
            <a:off x="529012" y="978875"/>
            <a:ext cx="783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When the marker is received, a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local snapshot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begins (if not already in progress) and the marker is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forwarded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on the outgoing channels.</a:t>
            </a:r>
          </a:p>
        </p:txBody>
      </p:sp>
      <p:graphicFrame>
        <p:nvGraphicFramePr>
          <p:cNvPr id="42" name="Tabella 34">
            <a:extLst>
              <a:ext uri="{FF2B5EF4-FFF2-40B4-BE49-F238E27FC236}">
                <a16:creationId xmlns:a16="http://schemas.microsoft.com/office/drawing/2014/main" id="{FE8EB76D-F1F8-3741-AF99-BEA7F7861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89340"/>
              </p:ext>
            </p:extLst>
          </p:nvPr>
        </p:nvGraphicFramePr>
        <p:xfrm>
          <a:off x="5692499" y="1604689"/>
          <a:ext cx="2977918" cy="2590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503">
                  <a:extLst>
                    <a:ext uri="{9D8B030D-6E8A-4147-A177-3AD203B41FA5}">
                      <a16:colId xmlns:a16="http://schemas.microsoft.com/office/drawing/2014/main" val="3508087901"/>
                    </a:ext>
                  </a:extLst>
                </a:gridCol>
                <a:gridCol w="1193602">
                  <a:extLst>
                    <a:ext uri="{9D8B030D-6E8A-4147-A177-3AD203B41FA5}">
                      <a16:colId xmlns:a16="http://schemas.microsoft.com/office/drawing/2014/main" val="4276069340"/>
                    </a:ext>
                  </a:extLst>
                </a:gridCol>
                <a:gridCol w="1263813">
                  <a:extLst>
                    <a:ext uri="{9D8B030D-6E8A-4147-A177-3AD203B41FA5}">
                      <a16:colId xmlns:a16="http://schemas.microsoft.com/office/drawing/2014/main" val="342813278"/>
                    </a:ext>
                  </a:extLst>
                </a:gridCol>
              </a:tblGrid>
              <a:tr h="287885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FF98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Actual</a:t>
                      </a:r>
                      <a:r>
                        <a:rPr lang="it-IT" sz="1200" i="1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320969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State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148312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</a:t>
                      </a: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MSGs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1697"/>
                  </a:ext>
                </a:extLst>
              </a:tr>
              <a:tr h="287885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FF98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Actual</a:t>
                      </a:r>
                      <a:r>
                        <a:rPr lang="it-IT" sz="1200" i="1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G3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650366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State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G1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691461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</a:t>
                      </a: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MSGs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M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E1</a:t>
                      </a:r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, M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72543"/>
                  </a:ext>
                </a:extLst>
              </a:tr>
              <a:tr h="287885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FF98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Actual</a:t>
                      </a:r>
                      <a:r>
                        <a:rPr lang="it-IT" sz="1200" i="1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E1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171204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State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E1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306034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</a:t>
                      </a: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MSGs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964824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8C41FA55-3472-9143-BAA8-10008FEA86EF}"/>
              </a:ext>
            </a:extLst>
          </p:cNvPr>
          <p:cNvGrpSpPr/>
          <p:nvPr/>
        </p:nvGrpSpPr>
        <p:grpSpPr>
          <a:xfrm>
            <a:off x="768262" y="2322784"/>
            <a:ext cx="4193514" cy="1209290"/>
            <a:chOff x="869008" y="2021391"/>
            <a:chExt cx="4193514" cy="120929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773168-FF9F-9B45-B677-7FF3B13D3B46}"/>
                </a:ext>
              </a:extLst>
            </p:cNvPr>
            <p:cNvGrpSpPr/>
            <p:nvPr/>
          </p:nvGrpSpPr>
          <p:grpSpPr>
            <a:xfrm>
              <a:off x="869008" y="2319721"/>
              <a:ext cx="4193514" cy="569324"/>
              <a:chOff x="742664" y="3962670"/>
              <a:chExt cx="4193514" cy="569324"/>
            </a:xfrm>
          </p:grpSpPr>
          <p:cxnSp>
            <p:nvCxnSpPr>
              <p:cNvPr id="47" name="Connettore 2 13">
                <a:extLst>
                  <a:ext uri="{FF2B5EF4-FFF2-40B4-BE49-F238E27FC236}">
                    <a16:creationId xmlns:a16="http://schemas.microsoft.com/office/drawing/2014/main" id="{1E0B80A9-8446-974A-8D01-B0B66D8292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4415" y="4077971"/>
                <a:ext cx="1334742" cy="0"/>
              </a:xfrm>
              <a:prstGeom prst="straightConnector1">
                <a:avLst/>
              </a:prstGeom>
              <a:ln w="9525">
                <a:solidFill>
                  <a:srgbClr val="263248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e 3">
                <a:extLst>
                  <a:ext uri="{FF2B5EF4-FFF2-40B4-BE49-F238E27FC236}">
                    <a16:creationId xmlns:a16="http://schemas.microsoft.com/office/drawing/2014/main" id="{1DB44AE2-E7A7-BF4E-9285-58E97FD1DCBB}"/>
                  </a:ext>
                </a:extLst>
              </p:cNvPr>
              <p:cNvSpPr/>
              <p:nvPr/>
            </p:nvSpPr>
            <p:spPr>
              <a:xfrm>
                <a:off x="742664" y="3969020"/>
                <a:ext cx="562974" cy="562974"/>
              </a:xfrm>
              <a:prstGeom prst="ellipse">
                <a:avLst/>
              </a:prstGeom>
              <a:noFill/>
              <a:ln w="28575">
                <a:solidFill>
                  <a:srgbClr val="263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rgbClr val="263248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</a:rPr>
                  <a:t>V</a:t>
                </a:r>
                <a:endParaRPr lang="it-IT" sz="11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endParaRPr>
              </a:p>
            </p:txBody>
          </p:sp>
          <p:sp>
            <p:nvSpPr>
              <p:cNvPr id="49" name="Ovale 3">
                <a:extLst>
                  <a:ext uri="{FF2B5EF4-FFF2-40B4-BE49-F238E27FC236}">
                    <a16:creationId xmlns:a16="http://schemas.microsoft.com/office/drawing/2014/main" id="{C3EC14A6-65BF-CC4D-97CE-2AD6980585CC}"/>
                  </a:ext>
                </a:extLst>
              </p:cNvPr>
              <p:cNvSpPr/>
              <p:nvPr/>
            </p:nvSpPr>
            <p:spPr>
              <a:xfrm>
                <a:off x="2557934" y="3969020"/>
                <a:ext cx="562974" cy="562974"/>
              </a:xfrm>
              <a:prstGeom prst="ellipse">
                <a:avLst/>
              </a:prstGeom>
              <a:noFill/>
              <a:ln w="28575">
                <a:solidFill>
                  <a:srgbClr val="263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rgbClr val="263248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</a:rPr>
                  <a:t>G</a:t>
                </a:r>
                <a:endParaRPr lang="it-IT" sz="11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endParaRPr>
              </a:p>
            </p:txBody>
          </p:sp>
          <p:cxnSp>
            <p:nvCxnSpPr>
              <p:cNvPr id="50" name="Connettore 2 13">
                <a:extLst>
                  <a:ext uri="{FF2B5EF4-FFF2-40B4-BE49-F238E27FC236}">
                    <a16:creationId xmlns:a16="http://schemas.microsoft.com/office/drawing/2014/main" id="{262F21DE-CBF1-6F47-9A7B-0887DEA127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4415" y="4417142"/>
                <a:ext cx="1334742" cy="1181"/>
              </a:xfrm>
              <a:prstGeom prst="straightConnector1">
                <a:avLst/>
              </a:prstGeom>
              <a:ln w="9525">
                <a:solidFill>
                  <a:srgbClr val="263248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2 13">
                <a:extLst>
                  <a:ext uri="{FF2B5EF4-FFF2-40B4-BE49-F238E27FC236}">
                    <a16:creationId xmlns:a16="http://schemas.microsoft.com/office/drawing/2014/main" id="{911FEC51-CF7C-6844-A96B-DDDBEBC22E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4797" y="4081286"/>
                <a:ext cx="1334742" cy="0"/>
              </a:xfrm>
              <a:prstGeom prst="straightConnector1">
                <a:avLst/>
              </a:prstGeom>
              <a:ln w="9525">
                <a:solidFill>
                  <a:srgbClr val="263248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2 13">
                <a:extLst>
                  <a:ext uri="{FF2B5EF4-FFF2-40B4-BE49-F238E27FC236}">
                    <a16:creationId xmlns:a16="http://schemas.microsoft.com/office/drawing/2014/main" id="{5E22A3BF-F9E4-5A4B-BA35-B3E98F8FA4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4797" y="4420457"/>
                <a:ext cx="1334742" cy="1181"/>
              </a:xfrm>
              <a:prstGeom prst="straightConnector1">
                <a:avLst/>
              </a:prstGeom>
              <a:ln w="9525">
                <a:solidFill>
                  <a:srgbClr val="263248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e 3">
                <a:extLst>
                  <a:ext uri="{FF2B5EF4-FFF2-40B4-BE49-F238E27FC236}">
                    <a16:creationId xmlns:a16="http://schemas.microsoft.com/office/drawing/2014/main" id="{FB484B11-90F7-0346-A847-AF2DF61D9272}"/>
                  </a:ext>
                </a:extLst>
              </p:cNvPr>
              <p:cNvSpPr/>
              <p:nvPr/>
            </p:nvSpPr>
            <p:spPr>
              <a:xfrm>
                <a:off x="4373204" y="3969020"/>
                <a:ext cx="562974" cy="562974"/>
              </a:xfrm>
              <a:prstGeom prst="ellipse">
                <a:avLst/>
              </a:prstGeom>
              <a:noFill/>
              <a:ln w="28575">
                <a:solidFill>
                  <a:srgbClr val="263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rgbClr val="263248"/>
                    </a:solidFill>
                    <a:latin typeface="Roboto Condensed Light" panose="02000000000000000000" pitchFamily="2" charset="0"/>
                    <a:ea typeface="Roboto Condensed Light" panose="02000000000000000000" pitchFamily="2" charset="0"/>
                  </a:rPr>
                  <a:t>E</a:t>
                </a:r>
                <a:endParaRPr lang="it-IT" sz="11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endParaRPr>
              </a:p>
            </p:txBody>
          </p:sp>
          <p:cxnSp>
            <p:nvCxnSpPr>
              <p:cNvPr id="54" name="Connettore 7 35">
                <a:extLst>
                  <a:ext uri="{FF2B5EF4-FFF2-40B4-BE49-F238E27FC236}">
                    <a16:creationId xmlns:a16="http://schemas.microsoft.com/office/drawing/2014/main" id="{31D66966-6016-0F41-9695-1670A51C4E24}"/>
                  </a:ext>
                </a:extLst>
              </p:cNvPr>
              <p:cNvCxnSpPr>
                <a:cxnSpLocks/>
                <a:stCxn id="53" idx="0"/>
                <a:endCxn id="48" idx="0"/>
              </p:cNvCxnSpPr>
              <p:nvPr/>
            </p:nvCxnSpPr>
            <p:spPr>
              <a:xfrm rot="16200000" flipV="1">
                <a:off x="2839421" y="2153750"/>
                <a:ext cx="12700" cy="3630540"/>
              </a:xfrm>
              <a:prstGeom prst="curvedConnector3">
                <a:avLst>
                  <a:gd name="adj1" fmla="val 3209748"/>
                </a:avLst>
              </a:prstGeom>
              <a:ln w="9525">
                <a:solidFill>
                  <a:srgbClr val="263248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Ovale 34">
              <a:extLst>
                <a:ext uri="{FF2B5EF4-FFF2-40B4-BE49-F238E27FC236}">
                  <a16:creationId xmlns:a16="http://schemas.microsoft.com/office/drawing/2014/main" id="{00F4988A-325B-BC45-BA4C-EFB10AAD2509}"/>
                </a:ext>
              </a:extLst>
            </p:cNvPr>
            <p:cNvSpPr/>
            <p:nvPr/>
          </p:nvSpPr>
          <p:spPr>
            <a:xfrm>
              <a:off x="2366941" y="2021391"/>
              <a:ext cx="1209290" cy="1209290"/>
            </a:xfrm>
            <a:prstGeom prst="ellipse">
              <a:avLst/>
            </a:prstGeom>
            <a:noFill/>
            <a:ln w="19050">
              <a:solidFill>
                <a:srgbClr val="FF98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3EBF70-850A-DF4E-A3B2-16E47838C631}"/>
              </a:ext>
            </a:extLst>
          </p:cNvPr>
          <p:cNvSpPr/>
          <p:nvPr/>
        </p:nvSpPr>
        <p:spPr>
          <a:xfrm>
            <a:off x="542490" y="3949572"/>
            <a:ext cx="48363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this case, V and 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start a snapshot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and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send the marker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on their outgoing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channels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</p:txBody>
      </p:sp>
      <p:sp>
        <p:nvSpPr>
          <p:cNvPr id="30" name="CasellaDiTesto 39">
            <a:extLst>
              <a:ext uri="{FF2B5EF4-FFF2-40B4-BE49-F238E27FC236}">
                <a16:creationId xmlns:a16="http://schemas.microsoft.com/office/drawing/2014/main" id="{32B93614-2FB1-554A-A996-B0B551DCAF98}"/>
              </a:ext>
            </a:extLst>
          </p:cNvPr>
          <p:cNvSpPr txBox="1"/>
          <p:nvPr/>
        </p:nvSpPr>
        <p:spPr>
          <a:xfrm>
            <a:off x="3761506" y="2455215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31" name="CasellaDiTesto 39">
            <a:extLst>
              <a:ext uri="{FF2B5EF4-FFF2-40B4-BE49-F238E27FC236}">
                <a16:creationId xmlns:a16="http://schemas.microsoft.com/office/drawing/2014/main" id="{15DFA2BB-EE39-2A4A-8BB6-93E0D68565D8}"/>
              </a:ext>
            </a:extLst>
          </p:cNvPr>
          <p:cNvSpPr txBox="1"/>
          <p:nvPr/>
        </p:nvSpPr>
        <p:spPr>
          <a:xfrm>
            <a:off x="1708294" y="3101533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32" name="CasellaDiTesto 39">
            <a:extLst>
              <a:ext uri="{FF2B5EF4-FFF2-40B4-BE49-F238E27FC236}">
                <a16:creationId xmlns:a16="http://schemas.microsoft.com/office/drawing/2014/main" id="{D2646D87-38B1-9044-A4D0-B8304B2C3954}"/>
              </a:ext>
            </a:extLst>
          </p:cNvPr>
          <p:cNvSpPr txBox="1"/>
          <p:nvPr/>
        </p:nvSpPr>
        <p:spPr>
          <a:xfrm>
            <a:off x="3487165" y="1972061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27" name="Ovale 34">
            <a:extLst>
              <a:ext uri="{FF2B5EF4-FFF2-40B4-BE49-F238E27FC236}">
                <a16:creationId xmlns:a16="http://schemas.microsoft.com/office/drawing/2014/main" id="{71AB686F-94EB-DB46-8CAC-688C5710303A}"/>
              </a:ext>
            </a:extLst>
          </p:cNvPr>
          <p:cNvSpPr/>
          <p:nvPr/>
        </p:nvSpPr>
        <p:spPr>
          <a:xfrm>
            <a:off x="464614" y="2322784"/>
            <a:ext cx="1166728" cy="1166728"/>
          </a:xfrm>
          <a:prstGeom prst="ellipse">
            <a:avLst/>
          </a:prstGeom>
          <a:noFill/>
          <a:ln w="19050">
            <a:solidFill>
              <a:srgbClr val="FF98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12686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Library overview</a:t>
            </a: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959190" y="1572950"/>
            <a:ext cx="6960148" cy="2393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dirty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GOALS</a:t>
            </a:r>
            <a:endParaRPr sz="1600" dirty="0">
              <a:solidFill>
                <a:srgbClr val="FF9800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dirty="0"/>
              <a:t>G1</a:t>
            </a:r>
            <a:r>
              <a:rPr lang="en-GB" sz="1600" dirty="0"/>
              <a:t> Record a </a:t>
            </a:r>
            <a:r>
              <a:rPr lang="en-GB" sz="1600" dirty="0">
                <a:highlight>
                  <a:srgbClr val="C7D3E6"/>
                </a:highlight>
              </a:rPr>
              <a:t>consistent global state</a:t>
            </a:r>
            <a:r>
              <a:rPr lang="en-GB" sz="1600" dirty="0"/>
              <a:t> of a </a:t>
            </a:r>
            <a:r>
              <a:rPr lang="en-GB" sz="1600" dirty="0">
                <a:highlight>
                  <a:srgbClr val="C7D3E6"/>
                </a:highlight>
              </a:rPr>
              <a:t>distributed system</a:t>
            </a:r>
            <a:endParaRPr lang="en-GB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dirty="0"/>
              <a:t>G2</a:t>
            </a:r>
            <a:r>
              <a:rPr lang="en-GB" sz="1600" dirty="0"/>
              <a:t> Let the system recover a </a:t>
            </a:r>
            <a:r>
              <a:rPr lang="en-GB" sz="1600" dirty="0">
                <a:highlight>
                  <a:srgbClr val="C7D3E6"/>
                </a:highlight>
              </a:rPr>
              <a:t>consistent state</a:t>
            </a:r>
            <a:r>
              <a:rPr lang="en-GB" sz="1600" dirty="0"/>
              <a:t> after one (or more) </a:t>
            </a:r>
            <a:r>
              <a:rPr lang="en-GB" sz="1600" dirty="0">
                <a:highlight>
                  <a:srgbClr val="C7D3E6"/>
                </a:highlight>
              </a:rPr>
              <a:t>node failure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GB" sz="16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1600" dirty="0"/>
              <a:t>The </a:t>
            </a:r>
            <a:r>
              <a:rPr lang="en-GB" sz="1600" dirty="0">
                <a:highlight>
                  <a:srgbClr val="C7D3E6"/>
                </a:highlight>
              </a:rPr>
              <a:t>snapshot</a:t>
            </a:r>
            <a:r>
              <a:rPr lang="en-GB" sz="1600" dirty="0"/>
              <a:t> and the </a:t>
            </a:r>
            <a:r>
              <a:rPr lang="en-GB" sz="1600" dirty="0">
                <a:highlight>
                  <a:srgbClr val="C7D3E6"/>
                </a:highlight>
              </a:rPr>
              <a:t>restore</a:t>
            </a:r>
            <a:r>
              <a:rPr lang="en-GB" sz="1600" dirty="0"/>
              <a:t> procedures are both based on an </a:t>
            </a:r>
            <a:r>
              <a:rPr lang="en-GB" sz="1600" dirty="0">
                <a:highlight>
                  <a:srgbClr val="C7D3E6"/>
                </a:highlight>
              </a:rPr>
              <a:t>adapted version</a:t>
            </a:r>
            <a:r>
              <a:rPr lang="en-GB" sz="1600" dirty="0"/>
              <a:t> of the </a:t>
            </a:r>
            <a:r>
              <a:rPr lang="en-GB" sz="1600" dirty="0" err="1">
                <a:highlight>
                  <a:srgbClr val="C7D3E6"/>
                </a:highlight>
              </a:rPr>
              <a:t>Chandy</a:t>
            </a:r>
            <a:r>
              <a:rPr lang="en-GB" sz="1600" dirty="0">
                <a:highlight>
                  <a:srgbClr val="C7D3E6"/>
                </a:highlight>
              </a:rPr>
              <a:t>-Lamport</a:t>
            </a:r>
            <a:r>
              <a:rPr lang="en-GB" sz="1600" dirty="0"/>
              <a:t> algorithm.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1600" dirty="0"/>
              <a:t>In particular the library is implemented in </a:t>
            </a:r>
            <a:r>
              <a:rPr lang="en-GB" sz="1600" dirty="0">
                <a:highlight>
                  <a:srgbClr val="C7D3E6"/>
                </a:highlight>
              </a:rPr>
              <a:t>Java</a:t>
            </a:r>
            <a:r>
              <a:rPr lang="en-GB" sz="1600" dirty="0"/>
              <a:t> and works with </a:t>
            </a:r>
            <a:r>
              <a:rPr lang="en-GB" sz="1600" dirty="0">
                <a:highlight>
                  <a:srgbClr val="C7D3E6"/>
                </a:highlight>
              </a:rPr>
              <a:t>RMI</a:t>
            </a:r>
            <a:r>
              <a:rPr lang="en-GB" sz="1600" dirty="0"/>
              <a:t>.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20</a:t>
            </a:fld>
            <a:endParaRPr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Google Shape;503;p34">
            <a:extLst>
              <a:ext uri="{FF2B5EF4-FFF2-40B4-BE49-F238E27FC236}">
                <a16:creationId xmlns:a16="http://schemas.microsoft.com/office/drawing/2014/main" id="{4584FA29-F29C-FD4B-BDFC-A45BF1AF480C}"/>
              </a:ext>
            </a:extLst>
          </p:cNvPr>
          <p:cNvSpPr txBox="1">
            <a:spLocks/>
          </p:cNvSpPr>
          <p:nvPr/>
        </p:nvSpPr>
        <p:spPr>
          <a:xfrm>
            <a:off x="-101600" y="207460"/>
            <a:ext cx="1976050" cy="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GB" sz="1200" dirty="0">
                <a:solidFill>
                  <a:schemeClr val="bg1"/>
                </a:solidFill>
              </a:rPr>
              <a:t>Scenario 1</a:t>
            </a:r>
          </a:p>
        </p:txBody>
      </p:sp>
      <p:sp>
        <p:nvSpPr>
          <p:cNvPr id="41" name="CasellaDiTesto 7">
            <a:extLst>
              <a:ext uri="{FF2B5EF4-FFF2-40B4-BE49-F238E27FC236}">
                <a16:creationId xmlns:a16="http://schemas.microsoft.com/office/drawing/2014/main" id="{43B521E4-202C-4147-9C4B-0F6DBD83C3CD}"/>
              </a:ext>
            </a:extLst>
          </p:cNvPr>
          <p:cNvSpPr txBox="1"/>
          <p:nvPr/>
        </p:nvSpPr>
        <p:spPr>
          <a:xfrm>
            <a:off x="529012" y="978875"/>
            <a:ext cx="783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The snapshot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ends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for each node. Further messages are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not saved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</p:txBody>
      </p:sp>
      <p:graphicFrame>
        <p:nvGraphicFramePr>
          <p:cNvPr id="42" name="Tabella 34">
            <a:extLst>
              <a:ext uri="{FF2B5EF4-FFF2-40B4-BE49-F238E27FC236}">
                <a16:creationId xmlns:a16="http://schemas.microsoft.com/office/drawing/2014/main" id="{FE8EB76D-F1F8-3741-AF99-BEA7F7861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283035"/>
              </p:ext>
            </p:extLst>
          </p:nvPr>
        </p:nvGraphicFramePr>
        <p:xfrm>
          <a:off x="5692499" y="1604689"/>
          <a:ext cx="2977918" cy="2590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503">
                  <a:extLst>
                    <a:ext uri="{9D8B030D-6E8A-4147-A177-3AD203B41FA5}">
                      <a16:colId xmlns:a16="http://schemas.microsoft.com/office/drawing/2014/main" val="3508087901"/>
                    </a:ext>
                  </a:extLst>
                </a:gridCol>
                <a:gridCol w="1193602">
                  <a:extLst>
                    <a:ext uri="{9D8B030D-6E8A-4147-A177-3AD203B41FA5}">
                      <a16:colId xmlns:a16="http://schemas.microsoft.com/office/drawing/2014/main" val="4276069340"/>
                    </a:ext>
                  </a:extLst>
                </a:gridCol>
                <a:gridCol w="1263813">
                  <a:extLst>
                    <a:ext uri="{9D8B030D-6E8A-4147-A177-3AD203B41FA5}">
                      <a16:colId xmlns:a16="http://schemas.microsoft.com/office/drawing/2014/main" val="342813278"/>
                    </a:ext>
                  </a:extLst>
                </a:gridCol>
              </a:tblGrid>
              <a:tr h="287885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FF98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Actual</a:t>
                      </a:r>
                      <a:r>
                        <a:rPr lang="it-IT" sz="1200" i="1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V2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320969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State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148312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</a:t>
                      </a: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MSGs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1697"/>
                  </a:ext>
                </a:extLst>
              </a:tr>
              <a:tr h="287885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FF98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Actual</a:t>
                      </a:r>
                      <a:r>
                        <a:rPr lang="it-IT" sz="1200" i="1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G4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650366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State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G1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691461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</a:t>
                      </a: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MSGs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M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E1</a:t>
                      </a:r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, M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72543"/>
                  </a:ext>
                </a:extLst>
              </a:tr>
              <a:tr h="287885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FF98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Actual</a:t>
                      </a:r>
                      <a:r>
                        <a:rPr lang="it-IT" sz="1200" i="1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E2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171204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State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E1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306034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</a:t>
                      </a: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MSGs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964824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EC773168-FF9F-9B45-B677-7FF3B13D3B46}"/>
              </a:ext>
            </a:extLst>
          </p:cNvPr>
          <p:cNvGrpSpPr/>
          <p:nvPr/>
        </p:nvGrpSpPr>
        <p:grpSpPr>
          <a:xfrm>
            <a:off x="768262" y="2616540"/>
            <a:ext cx="4193514" cy="569324"/>
            <a:chOff x="742664" y="3962670"/>
            <a:chExt cx="4193514" cy="569324"/>
          </a:xfrm>
        </p:grpSpPr>
        <p:cxnSp>
          <p:nvCxnSpPr>
            <p:cNvPr id="47" name="Connettore 2 13">
              <a:extLst>
                <a:ext uri="{FF2B5EF4-FFF2-40B4-BE49-F238E27FC236}">
                  <a16:creationId xmlns:a16="http://schemas.microsoft.com/office/drawing/2014/main" id="{1E0B80A9-8446-974A-8D01-B0B66D829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e 3">
              <a:extLst>
                <a:ext uri="{FF2B5EF4-FFF2-40B4-BE49-F238E27FC236}">
                  <a16:creationId xmlns:a16="http://schemas.microsoft.com/office/drawing/2014/main" id="{1DB44AE2-E7A7-BF4E-9285-58E97FD1DCBB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49" name="Ovale 3">
              <a:extLst>
                <a:ext uri="{FF2B5EF4-FFF2-40B4-BE49-F238E27FC236}">
                  <a16:creationId xmlns:a16="http://schemas.microsoft.com/office/drawing/2014/main" id="{C3EC14A6-65BF-CC4D-97CE-2AD6980585CC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50" name="Connettore 2 13">
              <a:extLst>
                <a:ext uri="{FF2B5EF4-FFF2-40B4-BE49-F238E27FC236}">
                  <a16:creationId xmlns:a16="http://schemas.microsoft.com/office/drawing/2014/main" id="{262F21DE-CBF1-6F47-9A7B-0887DEA12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2 13">
              <a:extLst>
                <a:ext uri="{FF2B5EF4-FFF2-40B4-BE49-F238E27FC236}">
                  <a16:creationId xmlns:a16="http://schemas.microsoft.com/office/drawing/2014/main" id="{911FEC51-CF7C-6844-A96B-DDDBEBC22E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13">
              <a:extLst>
                <a:ext uri="{FF2B5EF4-FFF2-40B4-BE49-F238E27FC236}">
                  <a16:creationId xmlns:a16="http://schemas.microsoft.com/office/drawing/2014/main" id="{5E22A3BF-F9E4-5A4B-BA35-B3E98F8FA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e 3">
              <a:extLst>
                <a:ext uri="{FF2B5EF4-FFF2-40B4-BE49-F238E27FC236}">
                  <a16:creationId xmlns:a16="http://schemas.microsoft.com/office/drawing/2014/main" id="{FB484B11-90F7-0346-A847-AF2DF61D9272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54" name="Connettore 7 35">
              <a:extLst>
                <a:ext uri="{FF2B5EF4-FFF2-40B4-BE49-F238E27FC236}">
                  <a16:creationId xmlns:a16="http://schemas.microsoft.com/office/drawing/2014/main" id="{31D66966-6016-0F41-9695-1670A51C4E24}"/>
                </a:ext>
              </a:extLst>
            </p:cNvPr>
            <p:cNvCxnSpPr>
              <a:cxnSpLocks/>
              <a:stCxn id="53" idx="0"/>
              <a:endCxn id="48" idx="0"/>
            </p:cNvCxnSpPr>
            <p:nvPr/>
          </p:nvCxnSpPr>
          <p:spPr>
            <a:xfrm rot="16200000" flipV="1">
              <a:off x="2839421" y="2153750"/>
              <a:ext cx="12700" cy="3630540"/>
            </a:xfrm>
            <a:prstGeom prst="curvedConnector3">
              <a:avLst>
                <a:gd name="adj1" fmla="val 3209748"/>
              </a:avLst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ttore 2 92">
            <a:extLst>
              <a:ext uri="{FF2B5EF4-FFF2-40B4-BE49-F238E27FC236}">
                <a16:creationId xmlns:a16="http://schemas.microsoft.com/office/drawing/2014/main" id="{5A21DB7E-E796-EA4C-8B60-73CEB39BE06F}"/>
              </a:ext>
            </a:extLst>
          </p:cNvPr>
          <p:cNvCxnSpPr>
            <a:cxnSpLocks/>
            <a:stCxn id="48" idx="4"/>
            <a:endCxn id="26" idx="2"/>
          </p:cNvCxnSpPr>
          <p:nvPr/>
        </p:nvCxnSpPr>
        <p:spPr>
          <a:xfrm rot="5400000" flipH="1" flipV="1">
            <a:off x="1876652" y="2329210"/>
            <a:ext cx="29751" cy="1683558"/>
          </a:xfrm>
          <a:prstGeom prst="curvedConnector3">
            <a:avLst>
              <a:gd name="adj1" fmla="val -768378"/>
            </a:avLst>
          </a:prstGeom>
          <a:ln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91">
            <a:extLst>
              <a:ext uri="{FF2B5EF4-FFF2-40B4-BE49-F238E27FC236}">
                <a16:creationId xmlns:a16="http://schemas.microsoft.com/office/drawing/2014/main" id="{66A12C97-932C-7F4A-8B61-47422AC167EB}"/>
              </a:ext>
            </a:extLst>
          </p:cNvPr>
          <p:cNvSpPr txBox="1"/>
          <p:nvPr/>
        </p:nvSpPr>
        <p:spPr>
          <a:xfrm>
            <a:off x="2583539" y="2925281"/>
            <a:ext cx="299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</a:t>
            </a:r>
          </a:p>
        </p:txBody>
      </p:sp>
      <p:sp>
        <p:nvSpPr>
          <p:cNvPr id="27" name="CasellaDiTesto 91">
            <a:extLst>
              <a:ext uri="{FF2B5EF4-FFF2-40B4-BE49-F238E27FC236}">
                <a16:creationId xmlns:a16="http://schemas.microsoft.com/office/drawing/2014/main" id="{1E952E77-B0E3-8649-834E-D56512478566}"/>
              </a:ext>
            </a:extLst>
          </p:cNvPr>
          <p:cNvSpPr txBox="1"/>
          <p:nvPr/>
        </p:nvSpPr>
        <p:spPr>
          <a:xfrm>
            <a:off x="2883074" y="2755946"/>
            <a:ext cx="299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</a:t>
            </a:r>
          </a:p>
        </p:txBody>
      </p:sp>
      <p:cxnSp>
        <p:nvCxnSpPr>
          <p:cNvPr id="28" name="Connettore 2 92">
            <a:extLst>
              <a:ext uri="{FF2B5EF4-FFF2-40B4-BE49-F238E27FC236}">
                <a16:creationId xmlns:a16="http://schemas.microsoft.com/office/drawing/2014/main" id="{150C3EE4-4BB6-9340-916A-13F869E1512A}"/>
              </a:ext>
            </a:extLst>
          </p:cNvPr>
          <p:cNvCxnSpPr>
            <a:cxnSpLocks/>
            <a:stCxn id="53" idx="2"/>
            <a:endCxn id="27" idx="3"/>
          </p:cNvCxnSpPr>
          <p:nvPr/>
        </p:nvCxnSpPr>
        <p:spPr>
          <a:xfrm rot="10800000">
            <a:off x="3182610" y="2871363"/>
            <a:ext cx="1216193" cy="33015"/>
          </a:xfrm>
          <a:prstGeom prst="curvedConnector3">
            <a:avLst>
              <a:gd name="adj1" fmla="val 90798"/>
            </a:avLst>
          </a:prstGeom>
          <a:ln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91">
            <a:extLst>
              <a:ext uri="{FF2B5EF4-FFF2-40B4-BE49-F238E27FC236}">
                <a16:creationId xmlns:a16="http://schemas.microsoft.com/office/drawing/2014/main" id="{B2F10D99-6518-F14F-B89B-160907161BC3}"/>
              </a:ext>
            </a:extLst>
          </p:cNvPr>
          <p:cNvSpPr txBox="1"/>
          <p:nvPr/>
        </p:nvSpPr>
        <p:spPr>
          <a:xfrm>
            <a:off x="1066546" y="2715891"/>
            <a:ext cx="299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</a:t>
            </a:r>
          </a:p>
        </p:txBody>
      </p:sp>
      <p:cxnSp>
        <p:nvCxnSpPr>
          <p:cNvPr id="34" name="Connettore 2 92">
            <a:extLst>
              <a:ext uri="{FF2B5EF4-FFF2-40B4-BE49-F238E27FC236}">
                <a16:creationId xmlns:a16="http://schemas.microsoft.com/office/drawing/2014/main" id="{6E187D41-1FEF-924D-95B4-77201E417951}"/>
              </a:ext>
            </a:extLst>
          </p:cNvPr>
          <p:cNvCxnSpPr>
            <a:cxnSpLocks/>
            <a:stCxn id="53" idx="0"/>
            <a:endCxn id="33" idx="0"/>
          </p:cNvCxnSpPr>
          <p:nvPr/>
        </p:nvCxnSpPr>
        <p:spPr>
          <a:xfrm rot="16200000" flipH="1" flipV="1">
            <a:off x="2901801" y="937402"/>
            <a:ext cx="93001" cy="3463975"/>
          </a:xfrm>
          <a:prstGeom prst="curvedConnector3">
            <a:avLst>
              <a:gd name="adj1" fmla="val -245804"/>
            </a:avLst>
          </a:prstGeom>
          <a:ln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409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21</a:t>
            </a:fld>
            <a:endParaRPr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Google Shape;503;p34">
            <a:extLst>
              <a:ext uri="{FF2B5EF4-FFF2-40B4-BE49-F238E27FC236}">
                <a16:creationId xmlns:a16="http://schemas.microsoft.com/office/drawing/2014/main" id="{4584FA29-F29C-FD4B-BDFC-A45BF1AF480C}"/>
              </a:ext>
            </a:extLst>
          </p:cNvPr>
          <p:cNvSpPr txBox="1">
            <a:spLocks/>
          </p:cNvSpPr>
          <p:nvPr/>
        </p:nvSpPr>
        <p:spPr>
          <a:xfrm>
            <a:off x="-101600" y="207460"/>
            <a:ext cx="1976050" cy="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GB" sz="1200" dirty="0">
                <a:solidFill>
                  <a:schemeClr val="bg1"/>
                </a:solidFill>
              </a:rPr>
              <a:t>Scenario 1</a:t>
            </a:r>
          </a:p>
        </p:txBody>
      </p:sp>
      <p:sp>
        <p:nvSpPr>
          <p:cNvPr id="41" name="CasellaDiTesto 7">
            <a:extLst>
              <a:ext uri="{FF2B5EF4-FFF2-40B4-BE49-F238E27FC236}">
                <a16:creationId xmlns:a16="http://schemas.microsoft.com/office/drawing/2014/main" id="{43B521E4-202C-4147-9C4B-0F6DBD83C3CD}"/>
              </a:ext>
            </a:extLst>
          </p:cNvPr>
          <p:cNvSpPr txBox="1"/>
          <p:nvPr/>
        </p:nvSpPr>
        <p:spPr>
          <a:xfrm>
            <a:off x="529012" y="978875"/>
            <a:ext cx="783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At a certain point, </a:t>
            </a:r>
            <a:r>
              <a:rPr lang="it-IT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 crashes</a:t>
            </a:r>
            <a:r>
              <a:rPr lang="it-IT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</p:txBody>
      </p:sp>
      <p:graphicFrame>
        <p:nvGraphicFramePr>
          <p:cNvPr id="42" name="Tabella 34">
            <a:extLst>
              <a:ext uri="{FF2B5EF4-FFF2-40B4-BE49-F238E27FC236}">
                <a16:creationId xmlns:a16="http://schemas.microsoft.com/office/drawing/2014/main" id="{FE8EB76D-F1F8-3741-AF99-BEA7F7861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60941"/>
              </p:ext>
            </p:extLst>
          </p:nvPr>
        </p:nvGraphicFramePr>
        <p:xfrm>
          <a:off x="5692499" y="1549507"/>
          <a:ext cx="2977918" cy="274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503">
                  <a:extLst>
                    <a:ext uri="{9D8B030D-6E8A-4147-A177-3AD203B41FA5}">
                      <a16:colId xmlns:a16="http://schemas.microsoft.com/office/drawing/2014/main" val="3508087901"/>
                    </a:ext>
                  </a:extLst>
                </a:gridCol>
                <a:gridCol w="1193602">
                  <a:extLst>
                    <a:ext uri="{9D8B030D-6E8A-4147-A177-3AD203B41FA5}">
                      <a16:colId xmlns:a16="http://schemas.microsoft.com/office/drawing/2014/main" val="4276069340"/>
                    </a:ext>
                  </a:extLst>
                </a:gridCol>
                <a:gridCol w="1263813">
                  <a:extLst>
                    <a:ext uri="{9D8B030D-6E8A-4147-A177-3AD203B41FA5}">
                      <a16:colId xmlns:a16="http://schemas.microsoft.com/office/drawing/2014/main" val="342813278"/>
                    </a:ext>
                  </a:extLst>
                </a:gridCol>
              </a:tblGrid>
              <a:tr h="287885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FF98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Actual</a:t>
                      </a:r>
                      <a:r>
                        <a:rPr lang="it-IT" sz="1200" i="1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V2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320969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State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148312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</a:t>
                      </a: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MSGs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1697"/>
                  </a:ext>
                </a:extLst>
              </a:tr>
              <a:tr h="287885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FF98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Actual</a:t>
                      </a:r>
                      <a:r>
                        <a:rPr lang="it-IT" sz="1200" i="1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G3</a:t>
                      </a:r>
                      <a:r>
                        <a:rPr lang="it-IT" sz="1200" baseline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=</a:t>
                      </a:r>
                      <a:b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</a:br>
                      <a:r>
                        <a:rPr lang="it-IT" sz="1100" baseline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1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G1</a:t>
                      </a:r>
                      <a:r>
                        <a:rPr lang="it-IT" sz="1100" baseline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+ </a:t>
                      </a:r>
                      <a:r>
                        <a:rPr lang="it-IT" sz="1100" baseline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parsed</a:t>
                      </a:r>
                      <a:r>
                        <a:rPr lang="it-IT" sz="1100" baseline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</a:t>
                      </a:r>
                      <a:r>
                        <a:rPr lang="it-IT" sz="1100" baseline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MSGs</a:t>
                      </a:r>
                      <a:r>
                        <a:rPr lang="it-IT" sz="1100" baseline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</a:t>
                      </a:r>
                      <a:endParaRPr lang="it-IT" sz="1200" baseline="-25000" dirty="0">
                        <a:ln>
                          <a:noFill/>
                        </a:ln>
                        <a:solidFill>
                          <a:srgbClr val="263248"/>
                        </a:solidFill>
                        <a:highlight>
                          <a:srgbClr val="C7D3E6"/>
                        </a:highlight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650366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State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G1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691461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</a:t>
                      </a: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MSGs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M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E1</a:t>
                      </a:r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, M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V1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72543"/>
                  </a:ext>
                </a:extLst>
              </a:tr>
              <a:tr h="287885">
                <a:tc rowSpan="3"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FF98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Actual</a:t>
                      </a:r>
                      <a:r>
                        <a:rPr lang="it-IT" sz="1200" i="1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highlight>
                            <a:srgbClr val="C7D3E6"/>
                          </a:highlight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E2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171204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State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</a:t>
                      </a:r>
                      <a:r>
                        <a:rPr lang="it-IT" sz="1200" baseline="-250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E1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306034"/>
                  </a:ext>
                </a:extLst>
              </a:tr>
              <a:tr h="28788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Saved</a:t>
                      </a:r>
                      <a:r>
                        <a:rPr kumimoji="0" lang="it-IT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 </a:t>
                      </a:r>
                      <a:r>
                        <a:rPr kumimoji="0" lang="it-IT" sz="12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  <a:cs typeface="+mn-cs"/>
                        </a:rPr>
                        <a:t>MSGs</a:t>
                      </a:r>
                      <a:endParaRPr lang="it-IT" sz="1200" i="1" dirty="0">
                        <a:ln>
                          <a:noFill/>
                        </a:ln>
                        <a:solidFill>
                          <a:srgbClr val="263248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964824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EC773168-FF9F-9B45-B677-7FF3B13D3B46}"/>
              </a:ext>
            </a:extLst>
          </p:cNvPr>
          <p:cNvGrpSpPr/>
          <p:nvPr/>
        </p:nvGrpSpPr>
        <p:grpSpPr>
          <a:xfrm>
            <a:off x="768262" y="1912779"/>
            <a:ext cx="4193514" cy="569324"/>
            <a:chOff x="742664" y="3962670"/>
            <a:chExt cx="4193514" cy="569324"/>
          </a:xfrm>
        </p:grpSpPr>
        <p:cxnSp>
          <p:nvCxnSpPr>
            <p:cNvPr id="47" name="Connettore 2 13">
              <a:extLst>
                <a:ext uri="{FF2B5EF4-FFF2-40B4-BE49-F238E27FC236}">
                  <a16:creationId xmlns:a16="http://schemas.microsoft.com/office/drawing/2014/main" id="{1E0B80A9-8446-974A-8D01-B0B66D829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e 3">
              <a:extLst>
                <a:ext uri="{FF2B5EF4-FFF2-40B4-BE49-F238E27FC236}">
                  <a16:creationId xmlns:a16="http://schemas.microsoft.com/office/drawing/2014/main" id="{1DB44AE2-E7A7-BF4E-9285-58E97FD1DCBB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49" name="Ovale 3">
              <a:extLst>
                <a:ext uri="{FF2B5EF4-FFF2-40B4-BE49-F238E27FC236}">
                  <a16:creationId xmlns:a16="http://schemas.microsoft.com/office/drawing/2014/main" id="{C3EC14A6-65BF-CC4D-97CE-2AD6980585CC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50" name="Connettore 2 13">
              <a:extLst>
                <a:ext uri="{FF2B5EF4-FFF2-40B4-BE49-F238E27FC236}">
                  <a16:creationId xmlns:a16="http://schemas.microsoft.com/office/drawing/2014/main" id="{262F21DE-CBF1-6F47-9A7B-0887DEA12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2 13">
              <a:extLst>
                <a:ext uri="{FF2B5EF4-FFF2-40B4-BE49-F238E27FC236}">
                  <a16:creationId xmlns:a16="http://schemas.microsoft.com/office/drawing/2014/main" id="{911FEC51-CF7C-6844-A96B-DDDBEBC22E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13">
              <a:extLst>
                <a:ext uri="{FF2B5EF4-FFF2-40B4-BE49-F238E27FC236}">
                  <a16:creationId xmlns:a16="http://schemas.microsoft.com/office/drawing/2014/main" id="{5E22A3BF-F9E4-5A4B-BA35-B3E98F8FA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e 3">
              <a:extLst>
                <a:ext uri="{FF2B5EF4-FFF2-40B4-BE49-F238E27FC236}">
                  <a16:creationId xmlns:a16="http://schemas.microsoft.com/office/drawing/2014/main" id="{FB484B11-90F7-0346-A847-AF2DF61D9272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54" name="Connettore 7 35">
              <a:extLst>
                <a:ext uri="{FF2B5EF4-FFF2-40B4-BE49-F238E27FC236}">
                  <a16:creationId xmlns:a16="http://schemas.microsoft.com/office/drawing/2014/main" id="{31D66966-6016-0F41-9695-1670A51C4E24}"/>
                </a:ext>
              </a:extLst>
            </p:cNvPr>
            <p:cNvCxnSpPr>
              <a:cxnSpLocks/>
              <a:stCxn id="53" idx="0"/>
              <a:endCxn id="48" idx="0"/>
            </p:cNvCxnSpPr>
            <p:nvPr/>
          </p:nvCxnSpPr>
          <p:spPr>
            <a:xfrm rot="16200000" flipV="1">
              <a:off x="2839421" y="2153750"/>
              <a:ext cx="12700" cy="3630540"/>
            </a:xfrm>
            <a:prstGeom prst="curvedConnector3">
              <a:avLst>
                <a:gd name="adj1" fmla="val 3209748"/>
              </a:avLst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ttore 1 48">
            <a:extLst>
              <a:ext uri="{FF2B5EF4-FFF2-40B4-BE49-F238E27FC236}">
                <a16:creationId xmlns:a16="http://schemas.microsoft.com/office/drawing/2014/main" id="{E25088EB-F529-0848-9E18-49703895E8F3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525575" y="1867989"/>
            <a:ext cx="684000" cy="68400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49">
            <a:extLst>
              <a:ext uri="{FF2B5EF4-FFF2-40B4-BE49-F238E27FC236}">
                <a16:creationId xmlns:a16="http://schemas.microsoft.com/office/drawing/2014/main" id="{ACB939C1-45BB-5945-96F5-9F883C603B39}"/>
              </a:ext>
            </a:extLst>
          </p:cNvPr>
          <p:cNvCxnSpPr>
            <a:cxnSpLocks noChangeAspect="1"/>
          </p:cNvCxnSpPr>
          <p:nvPr/>
        </p:nvCxnSpPr>
        <p:spPr>
          <a:xfrm>
            <a:off x="2525575" y="1867989"/>
            <a:ext cx="684000" cy="68400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B0C802-F461-F64F-BCF9-ABF41A9E0637}"/>
              </a:ext>
            </a:extLst>
          </p:cNvPr>
          <p:cNvGrpSpPr/>
          <p:nvPr/>
        </p:nvGrpSpPr>
        <p:grpSpPr>
          <a:xfrm>
            <a:off x="768262" y="3932372"/>
            <a:ext cx="4193514" cy="569324"/>
            <a:chOff x="742664" y="3962670"/>
            <a:chExt cx="4193514" cy="569324"/>
          </a:xfrm>
        </p:grpSpPr>
        <p:cxnSp>
          <p:nvCxnSpPr>
            <p:cNvPr id="36" name="Connettore 2 13">
              <a:extLst>
                <a:ext uri="{FF2B5EF4-FFF2-40B4-BE49-F238E27FC236}">
                  <a16:creationId xmlns:a16="http://schemas.microsoft.com/office/drawing/2014/main" id="{AB2F1749-ACF2-7549-97C2-CD658ECD9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e 3">
              <a:extLst>
                <a:ext uri="{FF2B5EF4-FFF2-40B4-BE49-F238E27FC236}">
                  <a16:creationId xmlns:a16="http://schemas.microsoft.com/office/drawing/2014/main" id="{6232AA48-5A81-2B49-9C3D-6DA091988EB4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38" name="Ovale 3">
              <a:extLst>
                <a:ext uri="{FF2B5EF4-FFF2-40B4-BE49-F238E27FC236}">
                  <a16:creationId xmlns:a16="http://schemas.microsoft.com/office/drawing/2014/main" id="{4419C337-2DF5-874C-9516-CC426BDC7B21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39" name="Connettore 2 13">
              <a:extLst>
                <a:ext uri="{FF2B5EF4-FFF2-40B4-BE49-F238E27FC236}">
                  <a16:creationId xmlns:a16="http://schemas.microsoft.com/office/drawing/2014/main" id="{614E8DFF-01E3-CB45-AF03-7F5936A4D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2 13">
              <a:extLst>
                <a:ext uri="{FF2B5EF4-FFF2-40B4-BE49-F238E27FC236}">
                  <a16:creationId xmlns:a16="http://schemas.microsoft.com/office/drawing/2014/main" id="{16D14C08-E75C-8947-8A42-9CE236DE2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2 13">
              <a:extLst>
                <a:ext uri="{FF2B5EF4-FFF2-40B4-BE49-F238E27FC236}">
                  <a16:creationId xmlns:a16="http://schemas.microsoft.com/office/drawing/2014/main" id="{B403EF83-C3D9-A24E-8C64-86C0A1F93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e 3">
              <a:extLst>
                <a:ext uri="{FF2B5EF4-FFF2-40B4-BE49-F238E27FC236}">
                  <a16:creationId xmlns:a16="http://schemas.microsoft.com/office/drawing/2014/main" id="{0E727902-897A-1B4A-B79A-7389BDA2AF5B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46" name="Connettore 7 35">
              <a:extLst>
                <a:ext uri="{FF2B5EF4-FFF2-40B4-BE49-F238E27FC236}">
                  <a16:creationId xmlns:a16="http://schemas.microsoft.com/office/drawing/2014/main" id="{834D3FDC-AFF3-3045-8913-9898AF129EFA}"/>
                </a:ext>
              </a:extLst>
            </p:cNvPr>
            <p:cNvCxnSpPr>
              <a:cxnSpLocks/>
              <a:stCxn id="45" idx="0"/>
              <a:endCxn id="37" idx="0"/>
            </p:cNvCxnSpPr>
            <p:nvPr/>
          </p:nvCxnSpPr>
          <p:spPr>
            <a:xfrm rot="16200000" flipV="1">
              <a:off x="2839421" y="2153750"/>
              <a:ext cx="12700" cy="3630540"/>
            </a:xfrm>
            <a:prstGeom prst="curvedConnector3">
              <a:avLst>
                <a:gd name="adj1" fmla="val 2631181"/>
              </a:avLst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asellaDiTesto 7">
            <a:extLst>
              <a:ext uri="{FF2B5EF4-FFF2-40B4-BE49-F238E27FC236}">
                <a16:creationId xmlns:a16="http://schemas.microsoft.com/office/drawing/2014/main" id="{215729AE-DDB9-404C-BC22-BA0B489D3A94}"/>
              </a:ext>
            </a:extLst>
          </p:cNvPr>
          <p:cNvSpPr txBox="1"/>
          <p:nvPr/>
        </p:nvSpPr>
        <p:spPr>
          <a:xfrm>
            <a:off x="529012" y="2707602"/>
            <a:ext cx="4975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When </a:t>
            </a:r>
            <a:r>
              <a:rPr lang="it-IT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 restarts</a:t>
            </a:r>
            <a:r>
              <a:rPr lang="it-IT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it </a:t>
            </a:r>
            <a:r>
              <a:rPr lang="it-IT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restores</a:t>
            </a:r>
            <a:r>
              <a:rPr lang="it-IT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its local state and sends the </a:t>
            </a:r>
            <a:r>
              <a:rPr lang="it-IT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restore marker</a:t>
            </a:r>
            <a:r>
              <a:rPr lang="it-IT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on the outgoing channels. When the same marker is received from all the incoming channels, the </a:t>
            </a:r>
            <a:r>
              <a:rPr lang="it-IT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restore ends</a:t>
            </a:r>
            <a:r>
              <a:rPr lang="it-IT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</p:txBody>
      </p:sp>
      <p:sp>
        <p:nvSpPr>
          <p:cNvPr id="58" name="CasellaDiTesto 39">
            <a:extLst>
              <a:ext uri="{FF2B5EF4-FFF2-40B4-BE49-F238E27FC236}">
                <a16:creationId xmlns:a16="http://schemas.microsoft.com/office/drawing/2014/main" id="{B886F746-90AB-6B42-A5B6-9AA906E537E2}"/>
              </a:ext>
            </a:extLst>
          </p:cNvPr>
          <p:cNvSpPr txBox="1"/>
          <p:nvPr/>
        </p:nvSpPr>
        <p:spPr>
          <a:xfrm>
            <a:off x="1825816" y="3782121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59" name="CasellaDiTesto 39">
            <a:extLst>
              <a:ext uri="{FF2B5EF4-FFF2-40B4-BE49-F238E27FC236}">
                <a16:creationId xmlns:a16="http://schemas.microsoft.com/office/drawing/2014/main" id="{63DAC824-85B9-8241-847B-A148B402BE07}"/>
              </a:ext>
            </a:extLst>
          </p:cNvPr>
          <p:cNvSpPr txBox="1"/>
          <p:nvPr/>
        </p:nvSpPr>
        <p:spPr>
          <a:xfrm>
            <a:off x="3418014" y="4441635"/>
            <a:ext cx="388800" cy="2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33" name="Ovale 34">
            <a:extLst>
              <a:ext uri="{FF2B5EF4-FFF2-40B4-BE49-F238E27FC236}">
                <a16:creationId xmlns:a16="http://schemas.microsoft.com/office/drawing/2014/main" id="{9026E113-D261-954F-B90A-C08D6129D48C}"/>
              </a:ext>
            </a:extLst>
          </p:cNvPr>
          <p:cNvSpPr/>
          <p:nvPr/>
        </p:nvSpPr>
        <p:spPr>
          <a:xfrm>
            <a:off x="2312024" y="3660864"/>
            <a:ext cx="1118689" cy="111868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917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" name="Google Shape;442;p28">
            <a:extLst>
              <a:ext uri="{FF2B5EF4-FFF2-40B4-BE49-F238E27FC236}">
                <a16:creationId xmlns:a16="http://schemas.microsoft.com/office/drawing/2014/main" id="{2CA21E1C-F027-4BB2-8568-F756104EAFA2}"/>
              </a:ext>
            </a:extLst>
          </p:cNvPr>
          <p:cNvSpPr txBox="1">
            <a:spLocks/>
          </p:cNvSpPr>
          <p:nvPr/>
        </p:nvSpPr>
        <p:spPr>
          <a:xfrm>
            <a:off x="964394" y="399289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GB" dirty="0"/>
              <a:t>Scenario 2 - Parallel Snapshots </a:t>
            </a:r>
          </a:p>
        </p:txBody>
      </p:sp>
      <p:sp>
        <p:nvSpPr>
          <p:cNvPr id="17" name="CasellaDiTesto 39">
            <a:extLst>
              <a:ext uri="{FF2B5EF4-FFF2-40B4-BE49-F238E27FC236}">
                <a16:creationId xmlns:a16="http://schemas.microsoft.com/office/drawing/2014/main" id="{FBADDDE7-8BC0-D043-9998-4B35B3DBB91A}"/>
              </a:ext>
            </a:extLst>
          </p:cNvPr>
          <p:cNvSpPr txBox="1"/>
          <p:nvPr/>
        </p:nvSpPr>
        <p:spPr>
          <a:xfrm>
            <a:off x="1758283" y="4000313"/>
            <a:ext cx="48401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  <a:r>
              <a:rPr lang="it-IT" sz="1050" baseline="-25000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1.G</a:t>
            </a:r>
            <a:endParaRPr lang="it-IT" sz="1050" dirty="0">
              <a:solidFill>
                <a:srgbClr val="FF9800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CasellaDiTesto 7">
            <a:extLst>
              <a:ext uri="{FF2B5EF4-FFF2-40B4-BE49-F238E27FC236}">
                <a16:creationId xmlns:a16="http://schemas.microsoft.com/office/drawing/2014/main" id="{FC29419A-94BC-7342-9666-E468FB0E5799}"/>
              </a:ext>
            </a:extLst>
          </p:cNvPr>
          <p:cNvSpPr txBox="1"/>
          <p:nvPr/>
        </p:nvSpPr>
        <p:spPr>
          <a:xfrm>
            <a:off x="5296531" y="1827969"/>
            <a:ext cx="783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Suppose no other snapshots are running.</a:t>
            </a:r>
            <a:b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starts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distributed snapshot</a:t>
            </a:r>
            <a:endParaRPr lang="it-IT" sz="1600" noProof="1">
              <a:solidFill>
                <a:schemeClr val="accent1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grpSp>
        <p:nvGrpSpPr>
          <p:cNvPr id="19" name="Group 43">
            <a:extLst>
              <a:ext uri="{FF2B5EF4-FFF2-40B4-BE49-F238E27FC236}">
                <a16:creationId xmlns:a16="http://schemas.microsoft.com/office/drawing/2014/main" id="{D7ADB378-BD14-DD4E-9AE6-22586D35DD16}"/>
              </a:ext>
            </a:extLst>
          </p:cNvPr>
          <p:cNvGrpSpPr/>
          <p:nvPr/>
        </p:nvGrpSpPr>
        <p:grpSpPr>
          <a:xfrm>
            <a:off x="829224" y="4171254"/>
            <a:ext cx="4193514" cy="562974"/>
            <a:chOff x="742664" y="3969020"/>
            <a:chExt cx="4193514" cy="562974"/>
          </a:xfrm>
        </p:grpSpPr>
        <p:cxnSp>
          <p:nvCxnSpPr>
            <p:cNvPr id="20" name="Connettore 2 13">
              <a:extLst>
                <a:ext uri="{FF2B5EF4-FFF2-40B4-BE49-F238E27FC236}">
                  <a16:creationId xmlns:a16="http://schemas.microsoft.com/office/drawing/2014/main" id="{C9725899-D8C9-A648-8397-B86A90403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e 3">
              <a:extLst>
                <a:ext uri="{FF2B5EF4-FFF2-40B4-BE49-F238E27FC236}">
                  <a16:creationId xmlns:a16="http://schemas.microsoft.com/office/drawing/2014/main" id="{398503E9-AFC8-9E4B-A994-60A8EBC90513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2" name="Ovale 3">
              <a:extLst>
                <a:ext uri="{FF2B5EF4-FFF2-40B4-BE49-F238E27FC236}">
                  <a16:creationId xmlns:a16="http://schemas.microsoft.com/office/drawing/2014/main" id="{25EF7D87-BD17-524B-A56E-198AD92684A2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23" name="Connettore 2 13">
              <a:extLst>
                <a:ext uri="{FF2B5EF4-FFF2-40B4-BE49-F238E27FC236}">
                  <a16:creationId xmlns:a16="http://schemas.microsoft.com/office/drawing/2014/main" id="{CA1DEA56-7433-CF47-980F-F2696AFF2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13">
              <a:extLst>
                <a:ext uri="{FF2B5EF4-FFF2-40B4-BE49-F238E27FC236}">
                  <a16:creationId xmlns:a16="http://schemas.microsoft.com/office/drawing/2014/main" id="{A238D312-2E03-254E-B516-D6347BC94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13">
              <a:extLst>
                <a:ext uri="{FF2B5EF4-FFF2-40B4-BE49-F238E27FC236}">
                  <a16:creationId xmlns:a16="http://schemas.microsoft.com/office/drawing/2014/main" id="{AB3848FE-BC56-B746-A1D4-EA9F73E6D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e 3">
              <a:extLst>
                <a:ext uri="{FF2B5EF4-FFF2-40B4-BE49-F238E27FC236}">
                  <a16:creationId xmlns:a16="http://schemas.microsoft.com/office/drawing/2014/main" id="{EA5429BA-8876-4347-8902-1D34D4EFE570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sp>
        <p:nvSpPr>
          <p:cNvPr id="27" name="CasellaDiTesto 39">
            <a:extLst>
              <a:ext uri="{FF2B5EF4-FFF2-40B4-BE49-F238E27FC236}">
                <a16:creationId xmlns:a16="http://schemas.microsoft.com/office/drawing/2014/main" id="{6F61F96D-0419-9144-9AE7-C5A5F08C652D}"/>
              </a:ext>
            </a:extLst>
          </p:cNvPr>
          <p:cNvSpPr txBox="1"/>
          <p:nvPr/>
        </p:nvSpPr>
        <p:spPr>
          <a:xfrm>
            <a:off x="3698635" y="4653394"/>
            <a:ext cx="48401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  <a:r>
              <a:rPr lang="it-IT" sz="1050" baseline="-25000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1.G</a:t>
            </a:r>
            <a:endParaRPr lang="it-IT" sz="1050" dirty="0">
              <a:solidFill>
                <a:srgbClr val="FF9800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CasellaDiTesto 39">
            <a:extLst>
              <a:ext uri="{FF2B5EF4-FFF2-40B4-BE49-F238E27FC236}">
                <a16:creationId xmlns:a16="http://schemas.microsoft.com/office/drawing/2014/main" id="{017CE6DD-7C06-2745-A68E-D2B70405DF0E}"/>
              </a:ext>
            </a:extLst>
          </p:cNvPr>
          <p:cNvSpPr txBox="1"/>
          <p:nvPr/>
        </p:nvSpPr>
        <p:spPr>
          <a:xfrm>
            <a:off x="3609664" y="4000313"/>
            <a:ext cx="484015" cy="2539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7030A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  <a:r>
              <a:rPr lang="it-IT" sz="1050" baseline="-25000" dirty="0">
                <a:solidFill>
                  <a:srgbClr val="7030A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1.E</a:t>
            </a:r>
            <a:endParaRPr lang="it-IT" sz="1050" dirty="0">
              <a:solidFill>
                <a:srgbClr val="7030A0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9" name="CasellaDiTesto 39">
            <a:extLst>
              <a:ext uri="{FF2B5EF4-FFF2-40B4-BE49-F238E27FC236}">
                <a16:creationId xmlns:a16="http://schemas.microsoft.com/office/drawing/2014/main" id="{FEC6690E-F416-3747-94A9-CA698F466C21}"/>
              </a:ext>
            </a:extLst>
          </p:cNvPr>
          <p:cNvSpPr txBox="1"/>
          <p:nvPr/>
        </p:nvSpPr>
        <p:spPr>
          <a:xfrm>
            <a:off x="3838728" y="3606298"/>
            <a:ext cx="484015" cy="2539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7030A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  <a:r>
              <a:rPr lang="it-IT" sz="1050" baseline="-25000" dirty="0">
                <a:solidFill>
                  <a:srgbClr val="7030A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1.E</a:t>
            </a:r>
            <a:endParaRPr lang="it-IT" sz="1050" dirty="0">
              <a:solidFill>
                <a:srgbClr val="7030A0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30" name="CasellaDiTesto 39">
            <a:extLst>
              <a:ext uri="{FF2B5EF4-FFF2-40B4-BE49-F238E27FC236}">
                <a16:creationId xmlns:a16="http://schemas.microsoft.com/office/drawing/2014/main" id="{40849137-CF06-B440-B849-9F2899B0A15C}"/>
              </a:ext>
            </a:extLst>
          </p:cNvPr>
          <p:cNvSpPr txBox="1"/>
          <p:nvPr/>
        </p:nvSpPr>
        <p:spPr>
          <a:xfrm>
            <a:off x="2000290" y="1759663"/>
            <a:ext cx="48401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  <a:r>
              <a:rPr lang="it-IT" sz="1050" baseline="-25000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1.G</a:t>
            </a:r>
            <a:endParaRPr lang="it-IT" sz="1050" dirty="0">
              <a:solidFill>
                <a:srgbClr val="FF9800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grpSp>
        <p:nvGrpSpPr>
          <p:cNvPr id="31" name="Group 24">
            <a:extLst>
              <a:ext uri="{FF2B5EF4-FFF2-40B4-BE49-F238E27FC236}">
                <a16:creationId xmlns:a16="http://schemas.microsoft.com/office/drawing/2014/main" id="{56A92D52-6899-0241-AC73-821B4B420E72}"/>
              </a:ext>
            </a:extLst>
          </p:cNvPr>
          <p:cNvGrpSpPr/>
          <p:nvPr/>
        </p:nvGrpSpPr>
        <p:grpSpPr>
          <a:xfrm>
            <a:off x="829224" y="1930604"/>
            <a:ext cx="4193514" cy="562974"/>
            <a:chOff x="742664" y="3969020"/>
            <a:chExt cx="4193514" cy="562974"/>
          </a:xfrm>
        </p:grpSpPr>
        <p:cxnSp>
          <p:nvCxnSpPr>
            <p:cNvPr id="32" name="Connettore 2 13">
              <a:extLst>
                <a:ext uri="{FF2B5EF4-FFF2-40B4-BE49-F238E27FC236}">
                  <a16:creationId xmlns:a16="http://schemas.microsoft.com/office/drawing/2014/main" id="{A3346680-6293-9A42-A0F9-194B7BC86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e 3">
              <a:extLst>
                <a:ext uri="{FF2B5EF4-FFF2-40B4-BE49-F238E27FC236}">
                  <a16:creationId xmlns:a16="http://schemas.microsoft.com/office/drawing/2014/main" id="{3DB017CF-CF05-144D-924C-DED607B685A9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34" name="Ovale 3">
              <a:extLst>
                <a:ext uri="{FF2B5EF4-FFF2-40B4-BE49-F238E27FC236}">
                  <a16:creationId xmlns:a16="http://schemas.microsoft.com/office/drawing/2014/main" id="{4058304A-4C57-7C42-9E2E-C685583B7396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35" name="Connettore 2 13">
              <a:extLst>
                <a:ext uri="{FF2B5EF4-FFF2-40B4-BE49-F238E27FC236}">
                  <a16:creationId xmlns:a16="http://schemas.microsoft.com/office/drawing/2014/main" id="{B7355F55-BF1B-4347-BF20-43F37833C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2 13">
              <a:extLst>
                <a:ext uri="{FF2B5EF4-FFF2-40B4-BE49-F238E27FC236}">
                  <a16:creationId xmlns:a16="http://schemas.microsoft.com/office/drawing/2014/main" id="{18FE4000-DA1A-3842-B66F-8BAAC826F0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2 13">
              <a:extLst>
                <a:ext uri="{FF2B5EF4-FFF2-40B4-BE49-F238E27FC236}">
                  <a16:creationId xmlns:a16="http://schemas.microsoft.com/office/drawing/2014/main" id="{0B0AC835-F34E-4C45-A550-4EF6B16FB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e 3">
              <a:extLst>
                <a:ext uri="{FF2B5EF4-FFF2-40B4-BE49-F238E27FC236}">
                  <a16:creationId xmlns:a16="http://schemas.microsoft.com/office/drawing/2014/main" id="{40FC13B3-7CFE-C146-B3B7-923E9C931C2F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39" name="Connettore 7 35">
            <a:extLst>
              <a:ext uri="{FF2B5EF4-FFF2-40B4-BE49-F238E27FC236}">
                <a16:creationId xmlns:a16="http://schemas.microsoft.com/office/drawing/2014/main" id="{BEBEAF69-EC36-9F42-8349-A761C9A2E2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25981" y="115334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319684A-0B60-C943-B76E-DB0473AD3387}"/>
              </a:ext>
            </a:extLst>
          </p:cNvPr>
          <p:cNvSpPr txBox="1"/>
          <p:nvPr/>
        </p:nvSpPr>
        <p:spPr>
          <a:xfrm>
            <a:off x="3354713" y="2412744"/>
            <a:ext cx="48401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  <a:r>
              <a:rPr lang="it-IT" sz="1050" baseline="-25000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1.G</a:t>
            </a:r>
            <a:endParaRPr lang="it-IT" sz="1050" dirty="0">
              <a:solidFill>
                <a:srgbClr val="FF9800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51" name="Connettore 7 35">
            <a:extLst>
              <a:ext uri="{FF2B5EF4-FFF2-40B4-BE49-F238E27FC236}">
                <a16:creationId xmlns:a16="http://schemas.microsoft.com/office/drawing/2014/main" id="{49D645EC-6D0B-2A42-B2A0-F87D8475452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9631" y="2349070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7">
            <a:extLst>
              <a:ext uri="{FF2B5EF4-FFF2-40B4-BE49-F238E27FC236}">
                <a16:creationId xmlns:a16="http://schemas.microsoft.com/office/drawing/2014/main" id="{5BF90738-4071-E940-9D0D-83AAF8D6780F}"/>
              </a:ext>
            </a:extLst>
          </p:cNvPr>
          <p:cNvSpPr txBox="1"/>
          <p:nvPr/>
        </p:nvSpPr>
        <p:spPr>
          <a:xfrm>
            <a:off x="529012" y="2923020"/>
            <a:ext cx="783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 starts another snapshot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before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receiving G’s snapshot marker. The two snapshots will have the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same Lamport clock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</p:txBody>
      </p:sp>
      <p:sp>
        <p:nvSpPr>
          <p:cNvPr id="53" name="Ovale 34">
            <a:extLst>
              <a:ext uri="{FF2B5EF4-FFF2-40B4-BE49-F238E27FC236}">
                <a16:creationId xmlns:a16="http://schemas.microsoft.com/office/drawing/2014/main" id="{F4491742-BE6B-8442-BA58-22CE0E59B432}"/>
              </a:ext>
            </a:extLst>
          </p:cNvPr>
          <p:cNvSpPr/>
          <p:nvPr/>
        </p:nvSpPr>
        <p:spPr>
          <a:xfrm>
            <a:off x="2372986" y="1651572"/>
            <a:ext cx="1118689" cy="1118689"/>
          </a:xfrm>
          <a:prstGeom prst="ellipse">
            <a:avLst/>
          </a:prstGeom>
          <a:noFill/>
          <a:ln w="19050">
            <a:solidFill>
              <a:srgbClr val="FF98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Ovale 34">
            <a:extLst>
              <a:ext uri="{FF2B5EF4-FFF2-40B4-BE49-F238E27FC236}">
                <a16:creationId xmlns:a16="http://schemas.microsoft.com/office/drawing/2014/main" id="{E7F3B879-15F0-504A-A58C-70FD6CD6897D}"/>
              </a:ext>
            </a:extLst>
          </p:cNvPr>
          <p:cNvSpPr/>
          <p:nvPr/>
        </p:nvSpPr>
        <p:spPr>
          <a:xfrm>
            <a:off x="2366636" y="3893396"/>
            <a:ext cx="1118689" cy="1118689"/>
          </a:xfrm>
          <a:prstGeom prst="ellipse">
            <a:avLst/>
          </a:prstGeom>
          <a:noFill/>
          <a:ln w="19050">
            <a:solidFill>
              <a:srgbClr val="FF98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5" name="Ovale 34">
            <a:extLst>
              <a:ext uri="{FF2B5EF4-FFF2-40B4-BE49-F238E27FC236}">
                <a16:creationId xmlns:a16="http://schemas.microsoft.com/office/drawing/2014/main" id="{825FD11B-45E8-B84E-84A1-A6E5F3E2FFDA}"/>
              </a:ext>
            </a:extLst>
          </p:cNvPr>
          <p:cNvSpPr/>
          <p:nvPr/>
        </p:nvSpPr>
        <p:spPr>
          <a:xfrm>
            <a:off x="4177842" y="3893396"/>
            <a:ext cx="1118689" cy="1118689"/>
          </a:xfrm>
          <a:prstGeom prst="ellipse">
            <a:avLst/>
          </a:prstGeom>
          <a:noFill/>
          <a:ln w="19050">
            <a:solidFill>
              <a:srgbClr val="FF98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543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23</a:t>
            </a:fld>
            <a:endParaRPr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Google Shape;503;p34">
            <a:extLst>
              <a:ext uri="{FF2B5EF4-FFF2-40B4-BE49-F238E27FC236}">
                <a16:creationId xmlns:a16="http://schemas.microsoft.com/office/drawing/2014/main" id="{4584FA29-F29C-FD4B-BDFC-A45BF1AF480C}"/>
              </a:ext>
            </a:extLst>
          </p:cNvPr>
          <p:cNvSpPr txBox="1">
            <a:spLocks/>
          </p:cNvSpPr>
          <p:nvPr/>
        </p:nvSpPr>
        <p:spPr>
          <a:xfrm>
            <a:off x="-101600" y="207460"/>
            <a:ext cx="1976050" cy="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GB" sz="1200" dirty="0">
                <a:solidFill>
                  <a:schemeClr val="bg1"/>
                </a:solidFill>
              </a:rPr>
              <a:t>Scenario 2</a:t>
            </a:r>
          </a:p>
        </p:txBody>
      </p:sp>
      <p:sp>
        <p:nvSpPr>
          <p:cNvPr id="15" name="CasellaDiTesto 39">
            <a:extLst>
              <a:ext uri="{FF2B5EF4-FFF2-40B4-BE49-F238E27FC236}">
                <a16:creationId xmlns:a16="http://schemas.microsoft.com/office/drawing/2014/main" id="{1462EC66-36CC-7A4A-963C-B49C04045FDD}"/>
              </a:ext>
            </a:extLst>
          </p:cNvPr>
          <p:cNvSpPr txBox="1"/>
          <p:nvPr/>
        </p:nvSpPr>
        <p:spPr>
          <a:xfrm>
            <a:off x="1758283" y="3764339"/>
            <a:ext cx="484015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  <a:r>
              <a:rPr lang="it-IT" sz="1050" baseline="-2500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  <a:r>
              <a:rPr lang="it-IT" sz="1050" baseline="-2500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</a:t>
            </a:r>
            <a:endParaRPr lang="it-IT" sz="1050" dirty="0">
              <a:solidFill>
                <a:srgbClr val="FF0000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41" name="CasellaDiTesto 7">
            <a:extLst>
              <a:ext uri="{FF2B5EF4-FFF2-40B4-BE49-F238E27FC236}">
                <a16:creationId xmlns:a16="http://schemas.microsoft.com/office/drawing/2014/main" id="{43B521E4-202C-4147-9C4B-0F6DBD83C3CD}"/>
              </a:ext>
            </a:extLst>
          </p:cNvPr>
          <p:cNvSpPr txBox="1"/>
          <p:nvPr/>
        </p:nvSpPr>
        <p:spPr>
          <a:xfrm>
            <a:off x="529012" y="914636"/>
            <a:ext cx="783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Once both of the snapshots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end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G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fails</a:t>
            </a:r>
            <a:endParaRPr lang="it-IT" sz="1600" noProof="1">
              <a:solidFill>
                <a:schemeClr val="accent1"/>
              </a:solidFill>
              <a:highlight>
                <a:srgbClr val="C7D3E6"/>
              </a:highlight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773168-FF9F-9B45-B677-7FF3B13D3B46}"/>
              </a:ext>
            </a:extLst>
          </p:cNvPr>
          <p:cNvGrpSpPr/>
          <p:nvPr/>
        </p:nvGrpSpPr>
        <p:grpSpPr>
          <a:xfrm>
            <a:off x="829224" y="3935280"/>
            <a:ext cx="4193514" cy="562974"/>
            <a:chOff x="742664" y="3969020"/>
            <a:chExt cx="4193514" cy="562974"/>
          </a:xfrm>
        </p:grpSpPr>
        <p:cxnSp>
          <p:nvCxnSpPr>
            <p:cNvPr id="47" name="Connettore 2 13">
              <a:extLst>
                <a:ext uri="{FF2B5EF4-FFF2-40B4-BE49-F238E27FC236}">
                  <a16:creationId xmlns:a16="http://schemas.microsoft.com/office/drawing/2014/main" id="{1E0B80A9-8446-974A-8D01-B0B66D829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e 3">
              <a:extLst>
                <a:ext uri="{FF2B5EF4-FFF2-40B4-BE49-F238E27FC236}">
                  <a16:creationId xmlns:a16="http://schemas.microsoft.com/office/drawing/2014/main" id="{1DB44AE2-E7A7-BF4E-9285-58E97FD1DCBB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49" name="Ovale 3">
              <a:extLst>
                <a:ext uri="{FF2B5EF4-FFF2-40B4-BE49-F238E27FC236}">
                  <a16:creationId xmlns:a16="http://schemas.microsoft.com/office/drawing/2014/main" id="{C3EC14A6-65BF-CC4D-97CE-2AD6980585CC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50" name="Connettore 2 13">
              <a:extLst>
                <a:ext uri="{FF2B5EF4-FFF2-40B4-BE49-F238E27FC236}">
                  <a16:creationId xmlns:a16="http://schemas.microsoft.com/office/drawing/2014/main" id="{262F21DE-CBF1-6F47-9A7B-0887DEA12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2 13">
              <a:extLst>
                <a:ext uri="{FF2B5EF4-FFF2-40B4-BE49-F238E27FC236}">
                  <a16:creationId xmlns:a16="http://schemas.microsoft.com/office/drawing/2014/main" id="{911FEC51-CF7C-6844-A96B-DDDBEBC22E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13">
              <a:extLst>
                <a:ext uri="{FF2B5EF4-FFF2-40B4-BE49-F238E27FC236}">
                  <a16:creationId xmlns:a16="http://schemas.microsoft.com/office/drawing/2014/main" id="{5E22A3BF-F9E4-5A4B-BA35-B3E98F8FA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e 3">
              <a:extLst>
                <a:ext uri="{FF2B5EF4-FFF2-40B4-BE49-F238E27FC236}">
                  <a16:creationId xmlns:a16="http://schemas.microsoft.com/office/drawing/2014/main" id="{FB484B11-90F7-0346-A847-AF2DF61D9272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sp>
        <p:nvSpPr>
          <p:cNvPr id="21" name="CasellaDiTesto 39">
            <a:extLst>
              <a:ext uri="{FF2B5EF4-FFF2-40B4-BE49-F238E27FC236}">
                <a16:creationId xmlns:a16="http://schemas.microsoft.com/office/drawing/2014/main" id="{43080F6D-D16F-CF48-B3BC-06C71BD8BFED}"/>
              </a:ext>
            </a:extLst>
          </p:cNvPr>
          <p:cNvSpPr txBox="1"/>
          <p:nvPr/>
        </p:nvSpPr>
        <p:spPr>
          <a:xfrm>
            <a:off x="3698635" y="4417420"/>
            <a:ext cx="484015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  <a:r>
              <a:rPr lang="it-IT" sz="1050" baseline="-2500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  <a:r>
              <a:rPr lang="it-IT" sz="1050" baseline="-2500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</a:t>
            </a:r>
            <a:endParaRPr lang="it-IT" sz="1050" dirty="0">
              <a:solidFill>
                <a:srgbClr val="FF0000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5655CE-0E66-3940-BE93-4BC49E8700D2}"/>
              </a:ext>
            </a:extLst>
          </p:cNvPr>
          <p:cNvGrpSpPr/>
          <p:nvPr/>
        </p:nvGrpSpPr>
        <p:grpSpPr>
          <a:xfrm>
            <a:off x="829224" y="1763452"/>
            <a:ext cx="4193514" cy="562974"/>
            <a:chOff x="742664" y="3969020"/>
            <a:chExt cx="4193514" cy="562974"/>
          </a:xfrm>
        </p:grpSpPr>
        <p:cxnSp>
          <p:nvCxnSpPr>
            <p:cNvPr id="26" name="Connettore 2 13">
              <a:extLst>
                <a:ext uri="{FF2B5EF4-FFF2-40B4-BE49-F238E27FC236}">
                  <a16:creationId xmlns:a16="http://schemas.microsoft.com/office/drawing/2014/main" id="{F5E34895-0175-6542-9039-2ED8D6DED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e 3">
              <a:extLst>
                <a:ext uri="{FF2B5EF4-FFF2-40B4-BE49-F238E27FC236}">
                  <a16:creationId xmlns:a16="http://schemas.microsoft.com/office/drawing/2014/main" id="{D6DBB49A-780D-DB4D-B7F6-527AFF9E5451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8" name="Ovale 3">
              <a:extLst>
                <a:ext uri="{FF2B5EF4-FFF2-40B4-BE49-F238E27FC236}">
                  <a16:creationId xmlns:a16="http://schemas.microsoft.com/office/drawing/2014/main" id="{7BA812D5-F748-1445-8900-877113227351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29" name="Connettore 2 13">
              <a:extLst>
                <a:ext uri="{FF2B5EF4-FFF2-40B4-BE49-F238E27FC236}">
                  <a16:creationId xmlns:a16="http://schemas.microsoft.com/office/drawing/2014/main" id="{7C16544C-AD87-434C-9D33-F8E2C8BEB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13">
              <a:extLst>
                <a:ext uri="{FF2B5EF4-FFF2-40B4-BE49-F238E27FC236}">
                  <a16:creationId xmlns:a16="http://schemas.microsoft.com/office/drawing/2014/main" id="{6BEB59AF-E07A-0644-AD99-ADF9EC994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2 13">
              <a:extLst>
                <a:ext uri="{FF2B5EF4-FFF2-40B4-BE49-F238E27FC236}">
                  <a16:creationId xmlns:a16="http://schemas.microsoft.com/office/drawing/2014/main" id="{D1BA9906-447A-A94C-A7F2-6E600B496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e 3">
              <a:extLst>
                <a:ext uri="{FF2B5EF4-FFF2-40B4-BE49-F238E27FC236}">
                  <a16:creationId xmlns:a16="http://schemas.microsoft.com/office/drawing/2014/main" id="{57D4AF40-3B24-D84C-B37C-CAAC5E2B43E5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33" name="Connettore 7 35">
            <a:extLst>
              <a:ext uri="{FF2B5EF4-FFF2-40B4-BE49-F238E27FC236}">
                <a16:creationId xmlns:a16="http://schemas.microsoft.com/office/drawing/2014/main" id="{06C8F49E-D652-CA4A-AEE8-BB352AE58C5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25981" y="-51818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7 35">
            <a:extLst>
              <a:ext uri="{FF2B5EF4-FFF2-40B4-BE49-F238E27FC236}">
                <a16:creationId xmlns:a16="http://schemas.microsoft.com/office/drawing/2014/main" id="{80F99524-69B4-E84B-BBB3-7ECAD21458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9631" y="2113096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7">
            <a:extLst>
              <a:ext uri="{FF2B5EF4-FFF2-40B4-BE49-F238E27FC236}">
                <a16:creationId xmlns:a16="http://schemas.microsoft.com/office/drawing/2014/main" id="{0764DB18-3951-A745-9AC8-79693DC16E56}"/>
              </a:ext>
            </a:extLst>
          </p:cNvPr>
          <p:cNvSpPr txBox="1"/>
          <p:nvPr/>
        </p:nvSpPr>
        <p:spPr>
          <a:xfrm>
            <a:off x="529012" y="2706710"/>
            <a:ext cx="783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After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recovering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from the failure, G begins the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restore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process. Among the two snapshots with  the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same Lamport Clock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the chosen one is selected based on the provided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common rule</a:t>
            </a:r>
          </a:p>
        </p:txBody>
      </p:sp>
      <p:cxnSp>
        <p:nvCxnSpPr>
          <p:cNvPr id="35" name="Connettore 1 48">
            <a:extLst>
              <a:ext uri="{FF2B5EF4-FFF2-40B4-BE49-F238E27FC236}">
                <a16:creationId xmlns:a16="http://schemas.microsoft.com/office/drawing/2014/main" id="{09D10183-D9E5-0C43-B768-4ACA0189D3A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586537" y="1696390"/>
            <a:ext cx="684000" cy="68400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49">
            <a:extLst>
              <a:ext uri="{FF2B5EF4-FFF2-40B4-BE49-F238E27FC236}">
                <a16:creationId xmlns:a16="http://schemas.microsoft.com/office/drawing/2014/main" id="{312DAA9A-978B-124F-9EC3-FA76B39D91DB}"/>
              </a:ext>
            </a:extLst>
          </p:cNvPr>
          <p:cNvCxnSpPr>
            <a:cxnSpLocks noChangeAspect="1"/>
          </p:cNvCxnSpPr>
          <p:nvPr/>
        </p:nvCxnSpPr>
        <p:spPr>
          <a:xfrm>
            <a:off x="2586537" y="1696390"/>
            <a:ext cx="684000" cy="68400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e 34">
            <a:extLst>
              <a:ext uri="{FF2B5EF4-FFF2-40B4-BE49-F238E27FC236}">
                <a16:creationId xmlns:a16="http://schemas.microsoft.com/office/drawing/2014/main" id="{80C9ABDB-80B1-4140-BF39-C05F916BF1A8}"/>
              </a:ext>
            </a:extLst>
          </p:cNvPr>
          <p:cNvSpPr/>
          <p:nvPr/>
        </p:nvSpPr>
        <p:spPr>
          <a:xfrm>
            <a:off x="2375905" y="3657422"/>
            <a:ext cx="1118689" cy="111868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8417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" name="Google Shape;442;p28">
            <a:extLst>
              <a:ext uri="{FF2B5EF4-FFF2-40B4-BE49-F238E27FC236}">
                <a16:creationId xmlns:a16="http://schemas.microsoft.com/office/drawing/2014/main" id="{2CA21E1C-F027-4BB2-8568-F756104EAFA2}"/>
              </a:ext>
            </a:extLst>
          </p:cNvPr>
          <p:cNvSpPr txBox="1">
            <a:spLocks/>
          </p:cNvSpPr>
          <p:nvPr/>
        </p:nvSpPr>
        <p:spPr>
          <a:xfrm>
            <a:off x="964394" y="399289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GB" dirty="0"/>
              <a:t>Scenario 3 – Restore in depth</a:t>
            </a:r>
          </a:p>
        </p:txBody>
      </p:sp>
      <p:sp>
        <p:nvSpPr>
          <p:cNvPr id="20" name="CasellaDiTesto 7">
            <a:extLst>
              <a:ext uri="{FF2B5EF4-FFF2-40B4-BE49-F238E27FC236}">
                <a16:creationId xmlns:a16="http://schemas.microsoft.com/office/drawing/2014/main" id="{1612D9C1-CC17-9C48-AD2B-0B96DED10802}"/>
              </a:ext>
            </a:extLst>
          </p:cNvPr>
          <p:cNvSpPr txBox="1"/>
          <p:nvPr/>
        </p:nvSpPr>
        <p:spPr>
          <a:xfrm>
            <a:off x="529012" y="1347253"/>
            <a:ext cx="783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recovers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from a crash and starts a distributed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restore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sending the restore token RM through all its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outgoing connections</a:t>
            </a:r>
          </a:p>
        </p:txBody>
      </p:sp>
      <p:grpSp>
        <p:nvGrpSpPr>
          <p:cNvPr id="21" name="Group 43">
            <a:extLst>
              <a:ext uri="{FF2B5EF4-FFF2-40B4-BE49-F238E27FC236}">
                <a16:creationId xmlns:a16="http://schemas.microsoft.com/office/drawing/2014/main" id="{C059BAD7-7295-4041-9CF5-A8E83F65B2DA}"/>
              </a:ext>
            </a:extLst>
          </p:cNvPr>
          <p:cNvGrpSpPr/>
          <p:nvPr/>
        </p:nvGrpSpPr>
        <p:grpSpPr>
          <a:xfrm>
            <a:off x="829224" y="4141758"/>
            <a:ext cx="4193514" cy="562974"/>
            <a:chOff x="742664" y="3969020"/>
            <a:chExt cx="4193514" cy="562974"/>
          </a:xfrm>
        </p:grpSpPr>
        <p:cxnSp>
          <p:nvCxnSpPr>
            <p:cNvPr id="22" name="Connettore 2 13">
              <a:extLst>
                <a:ext uri="{FF2B5EF4-FFF2-40B4-BE49-F238E27FC236}">
                  <a16:creationId xmlns:a16="http://schemas.microsoft.com/office/drawing/2014/main" id="{DD05AAE7-D4A8-7B4F-9BF7-925A98C68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e 3">
              <a:extLst>
                <a:ext uri="{FF2B5EF4-FFF2-40B4-BE49-F238E27FC236}">
                  <a16:creationId xmlns:a16="http://schemas.microsoft.com/office/drawing/2014/main" id="{4F8D5F92-9D97-5B4E-A22E-774585E3C2A5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4" name="Ovale 3">
              <a:extLst>
                <a:ext uri="{FF2B5EF4-FFF2-40B4-BE49-F238E27FC236}">
                  <a16:creationId xmlns:a16="http://schemas.microsoft.com/office/drawing/2014/main" id="{2B154E59-67B2-634F-B35E-5181BE883106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25" name="Connettore 2 13">
              <a:extLst>
                <a:ext uri="{FF2B5EF4-FFF2-40B4-BE49-F238E27FC236}">
                  <a16:creationId xmlns:a16="http://schemas.microsoft.com/office/drawing/2014/main" id="{17111CDC-31AB-7E42-B6CC-3E4A437C20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13">
              <a:extLst>
                <a:ext uri="{FF2B5EF4-FFF2-40B4-BE49-F238E27FC236}">
                  <a16:creationId xmlns:a16="http://schemas.microsoft.com/office/drawing/2014/main" id="{5EB8F9B1-ADC7-114F-8E50-14100427A7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13">
              <a:extLst>
                <a:ext uri="{FF2B5EF4-FFF2-40B4-BE49-F238E27FC236}">
                  <a16:creationId xmlns:a16="http://schemas.microsoft.com/office/drawing/2014/main" id="{1A11A843-08C3-3F40-A7C1-B36CD7635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e 3">
              <a:extLst>
                <a:ext uri="{FF2B5EF4-FFF2-40B4-BE49-F238E27FC236}">
                  <a16:creationId xmlns:a16="http://schemas.microsoft.com/office/drawing/2014/main" id="{F870CC66-138E-C24D-9B10-B2C8CE297CD4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30" name="Connettore 7 35">
            <a:extLst>
              <a:ext uri="{FF2B5EF4-FFF2-40B4-BE49-F238E27FC236}">
                <a16:creationId xmlns:a16="http://schemas.microsoft.com/office/drawing/2014/main" id="{8422F871-C653-2241-9469-B799E5ECAA5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9631" y="2319574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7">
            <a:extLst>
              <a:ext uri="{FF2B5EF4-FFF2-40B4-BE49-F238E27FC236}">
                <a16:creationId xmlns:a16="http://schemas.microsoft.com/office/drawing/2014/main" id="{04285B86-2DC2-5E4B-B48F-9249AE77ECEA}"/>
              </a:ext>
            </a:extLst>
          </p:cNvPr>
          <p:cNvSpPr txBox="1"/>
          <p:nvPr/>
        </p:nvSpPr>
        <p:spPr>
          <a:xfrm>
            <a:off x="529012" y="3334987"/>
            <a:ext cx="783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Before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receiving the restore token sent by G,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 sends to G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message M</a:t>
            </a:r>
          </a:p>
        </p:txBody>
      </p:sp>
      <p:grpSp>
        <p:nvGrpSpPr>
          <p:cNvPr id="33" name="Group 58">
            <a:extLst>
              <a:ext uri="{FF2B5EF4-FFF2-40B4-BE49-F238E27FC236}">
                <a16:creationId xmlns:a16="http://schemas.microsoft.com/office/drawing/2014/main" id="{7D2AE624-172F-9B4B-8B63-407F501FEB91}"/>
              </a:ext>
            </a:extLst>
          </p:cNvPr>
          <p:cNvGrpSpPr/>
          <p:nvPr/>
        </p:nvGrpSpPr>
        <p:grpSpPr>
          <a:xfrm>
            <a:off x="829224" y="2406274"/>
            <a:ext cx="4193514" cy="562974"/>
            <a:chOff x="742664" y="3969020"/>
            <a:chExt cx="4193514" cy="562974"/>
          </a:xfrm>
        </p:grpSpPr>
        <p:cxnSp>
          <p:nvCxnSpPr>
            <p:cNvPr id="34" name="Connettore 2 13">
              <a:extLst>
                <a:ext uri="{FF2B5EF4-FFF2-40B4-BE49-F238E27FC236}">
                  <a16:creationId xmlns:a16="http://schemas.microsoft.com/office/drawing/2014/main" id="{288E9A0B-EB70-F549-8437-8024D25D4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e 3">
              <a:extLst>
                <a:ext uri="{FF2B5EF4-FFF2-40B4-BE49-F238E27FC236}">
                  <a16:creationId xmlns:a16="http://schemas.microsoft.com/office/drawing/2014/main" id="{410816A6-334C-BB42-AFF1-5C56D2B475EB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36" name="Ovale 3">
              <a:extLst>
                <a:ext uri="{FF2B5EF4-FFF2-40B4-BE49-F238E27FC236}">
                  <a16:creationId xmlns:a16="http://schemas.microsoft.com/office/drawing/2014/main" id="{FA69CC90-2234-6547-B72B-5DD90AAE19EE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37" name="Connettore 2 13">
              <a:extLst>
                <a:ext uri="{FF2B5EF4-FFF2-40B4-BE49-F238E27FC236}">
                  <a16:creationId xmlns:a16="http://schemas.microsoft.com/office/drawing/2014/main" id="{F4E9C0E2-0111-924A-893B-7A1521644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2 13">
              <a:extLst>
                <a:ext uri="{FF2B5EF4-FFF2-40B4-BE49-F238E27FC236}">
                  <a16:creationId xmlns:a16="http://schemas.microsoft.com/office/drawing/2014/main" id="{46C2B5A8-C610-0D45-B91B-D24CE1EED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2 13">
              <a:extLst>
                <a:ext uri="{FF2B5EF4-FFF2-40B4-BE49-F238E27FC236}">
                  <a16:creationId xmlns:a16="http://schemas.microsoft.com/office/drawing/2014/main" id="{96F53CBD-345C-D54D-8BC8-BD96BF104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e 3">
              <a:extLst>
                <a:ext uri="{FF2B5EF4-FFF2-40B4-BE49-F238E27FC236}">
                  <a16:creationId xmlns:a16="http://schemas.microsoft.com/office/drawing/2014/main" id="{32F2D052-3491-BC42-AA73-162F4933B656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45" name="Connettore 7 35">
            <a:extLst>
              <a:ext uri="{FF2B5EF4-FFF2-40B4-BE49-F238E27FC236}">
                <a16:creationId xmlns:a16="http://schemas.microsoft.com/office/drawing/2014/main" id="{DD332ED5-DC2D-5D47-B29D-0FF9AB467AE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9631" y="584090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91">
            <a:extLst>
              <a:ext uri="{FF2B5EF4-FFF2-40B4-BE49-F238E27FC236}">
                <a16:creationId xmlns:a16="http://schemas.microsoft.com/office/drawing/2014/main" id="{B929DD1C-1EF8-8249-BF48-F8E6543C693E}"/>
              </a:ext>
            </a:extLst>
          </p:cNvPr>
          <p:cNvSpPr txBox="1"/>
          <p:nvPr/>
        </p:nvSpPr>
        <p:spPr>
          <a:xfrm>
            <a:off x="1519544" y="4618936"/>
            <a:ext cx="299535" cy="230832"/>
          </a:xfrm>
          <a:prstGeom prst="rect">
            <a:avLst/>
          </a:prstGeom>
          <a:noFill/>
          <a:ln w="127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</a:t>
            </a:r>
          </a:p>
        </p:txBody>
      </p:sp>
      <p:sp>
        <p:nvSpPr>
          <p:cNvPr id="47" name="Ovale 34">
            <a:extLst>
              <a:ext uri="{FF2B5EF4-FFF2-40B4-BE49-F238E27FC236}">
                <a16:creationId xmlns:a16="http://schemas.microsoft.com/office/drawing/2014/main" id="{93C2B5CB-655F-A049-8853-E30064A5B00F}"/>
              </a:ext>
            </a:extLst>
          </p:cNvPr>
          <p:cNvSpPr/>
          <p:nvPr/>
        </p:nvSpPr>
        <p:spPr>
          <a:xfrm>
            <a:off x="2450000" y="2208050"/>
            <a:ext cx="951962" cy="9519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Ovale 34">
            <a:extLst>
              <a:ext uri="{FF2B5EF4-FFF2-40B4-BE49-F238E27FC236}">
                <a16:creationId xmlns:a16="http://schemas.microsoft.com/office/drawing/2014/main" id="{AA560288-55B2-3941-AC2B-3EA5BA2CA942}"/>
              </a:ext>
            </a:extLst>
          </p:cNvPr>
          <p:cNvSpPr/>
          <p:nvPr/>
        </p:nvSpPr>
        <p:spPr>
          <a:xfrm>
            <a:off x="2458357" y="3952572"/>
            <a:ext cx="935246" cy="93524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CasellaDiTesto 39">
            <a:extLst>
              <a:ext uri="{FF2B5EF4-FFF2-40B4-BE49-F238E27FC236}">
                <a16:creationId xmlns:a16="http://schemas.microsoft.com/office/drawing/2014/main" id="{13679E8C-4B55-584C-B1D6-69E3CF630533}"/>
              </a:ext>
            </a:extLst>
          </p:cNvPr>
          <p:cNvSpPr txBox="1"/>
          <p:nvPr/>
        </p:nvSpPr>
        <p:spPr>
          <a:xfrm>
            <a:off x="2038904" y="2233434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3F00E48-3490-8140-A8CB-A29738767EC5}"/>
              </a:ext>
            </a:extLst>
          </p:cNvPr>
          <p:cNvSpPr txBox="1"/>
          <p:nvPr/>
        </p:nvSpPr>
        <p:spPr>
          <a:xfrm>
            <a:off x="1805712" y="3965556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49" name="CasellaDiTesto 39">
            <a:extLst>
              <a:ext uri="{FF2B5EF4-FFF2-40B4-BE49-F238E27FC236}">
                <a16:creationId xmlns:a16="http://schemas.microsoft.com/office/drawing/2014/main" id="{C4C0DBBF-DB7E-654E-906B-EDFC745C81BC}"/>
              </a:ext>
            </a:extLst>
          </p:cNvPr>
          <p:cNvSpPr txBox="1"/>
          <p:nvPr/>
        </p:nvSpPr>
        <p:spPr>
          <a:xfrm>
            <a:off x="3444357" y="2880034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50" name="CasellaDiTesto 39">
            <a:extLst>
              <a:ext uri="{FF2B5EF4-FFF2-40B4-BE49-F238E27FC236}">
                <a16:creationId xmlns:a16="http://schemas.microsoft.com/office/drawing/2014/main" id="{C2FA17DD-345D-B449-B852-687C626502C1}"/>
              </a:ext>
            </a:extLst>
          </p:cNvPr>
          <p:cNvSpPr txBox="1"/>
          <p:nvPr/>
        </p:nvSpPr>
        <p:spPr>
          <a:xfrm>
            <a:off x="3745647" y="4627708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</p:spTree>
    <p:extLst>
      <p:ext uri="{BB962C8B-B14F-4D97-AF65-F5344CB8AC3E}">
        <p14:creationId xmlns:p14="http://schemas.microsoft.com/office/powerpoint/2010/main" val="1748388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25</a:t>
            </a:fld>
            <a:endParaRPr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Google Shape;503;p34">
            <a:extLst>
              <a:ext uri="{FF2B5EF4-FFF2-40B4-BE49-F238E27FC236}">
                <a16:creationId xmlns:a16="http://schemas.microsoft.com/office/drawing/2014/main" id="{4584FA29-F29C-FD4B-BDFC-A45BF1AF480C}"/>
              </a:ext>
            </a:extLst>
          </p:cNvPr>
          <p:cNvSpPr txBox="1">
            <a:spLocks/>
          </p:cNvSpPr>
          <p:nvPr/>
        </p:nvSpPr>
        <p:spPr>
          <a:xfrm>
            <a:off x="-101600" y="207460"/>
            <a:ext cx="1976050" cy="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GB" sz="1200" dirty="0">
                <a:solidFill>
                  <a:schemeClr val="bg1"/>
                </a:solidFill>
              </a:rPr>
              <a:t>Scenario 3</a:t>
            </a:r>
          </a:p>
        </p:txBody>
      </p:sp>
      <p:sp>
        <p:nvSpPr>
          <p:cNvPr id="41" name="CasellaDiTesto 7">
            <a:extLst>
              <a:ext uri="{FF2B5EF4-FFF2-40B4-BE49-F238E27FC236}">
                <a16:creationId xmlns:a16="http://schemas.microsoft.com/office/drawing/2014/main" id="{43B521E4-202C-4147-9C4B-0F6DBD83C3CD}"/>
              </a:ext>
            </a:extLst>
          </p:cNvPr>
          <p:cNvSpPr txBox="1"/>
          <p:nvPr/>
        </p:nvSpPr>
        <p:spPr>
          <a:xfrm>
            <a:off x="529011" y="914636"/>
            <a:ext cx="8054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 will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discard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message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received from V, since it was produced by V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before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it restored a coherent state (since channels are FIFO and G has not already received the restore marker from V)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39FB02E-1A3E-CE49-BD6C-DF4063E5DF1D}"/>
              </a:ext>
            </a:extLst>
          </p:cNvPr>
          <p:cNvGrpSpPr/>
          <p:nvPr/>
        </p:nvGrpSpPr>
        <p:grpSpPr>
          <a:xfrm>
            <a:off x="940734" y="1978121"/>
            <a:ext cx="4193514" cy="562974"/>
            <a:chOff x="742664" y="3969020"/>
            <a:chExt cx="4193514" cy="562974"/>
          </a:xfrm>
        </p:grpSpPr>
        <p:cxnSp>
          <p:nvCxnSpPr>
            <p:cNvPr id="55" name="Connettore 2 13">
              <a:extLst>
                <a:ext uri="{FF2B5EF4-FFF2-40B4-BE49-F238E27FC236}">
                  <a16:creationId xmlns:a16="http://schemas.microsoft.com/office/drawing/2014/main" id="{3145884B-198B-AE4A-BC17-B337A76EE7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e 3">
              <a:extLst>
                <a:ext uri="{FF2B5EF4-FFF2-40B4-BE49-F238E27FC236}">
                  <a16:creationId xmlns:a16="http://schemas.microsoft.com/office/drawing/2014/main" id="{B185866A-0C1A-6540-9C62-EC977DED190E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57" name="Ovale 3">
              <a:extLst>
                <a:ext uri="{FF2B5EF4-FFF2-40B4-BE49-F238E27FC236}">
                  <a16:creationId xmlns:a16="http://schemas.microsoft.com/office/drawing/2014/main" id="{64C3C6A1-7F1E-BF40-A31B-1D5E34F2DB43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69" name="Connettore 2 13">
              <a:extLst>
                <a:ext uri="{FF2B5EF4-FFF2-40B4-BE49-F238E27FC236}">
                  <a16:creationId xmlns:a16="http://schemas.microsoft.com/office/drawing/2014/main" id="{F74E32C5-C6AD-E749-9921-99BA043392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2 13">
              <a:extLst>
                <a:ext uri="{FF2B5EF4-FFF2-40B4-BE49-F238E27FC236}">
                  <a16:creationId xmlns:a16="http://schemas.microsoft.com/office/drawing/2014/main" id="{04409E80-6983-DA4B-B338-538B9F988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2 13">
              <a:extLst>
                <a:ext uri="{FF2B5EF4-FFF2-40B4-BE49-F238E27FC236}">
                  <a16:creationId xmlns:a16="http://schemas.microsoft.com/office/drawing/2014/main" id="{3E5332D1-2C6C-BC4B-A470-BA32087C4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e 3">
              <a:extLst>
                <a:ext uri="{FF2B5EF4-FFF2-40B4-BE49-F238E27FC236}">
                  <a16:creationId xmlns:a16="http://schemas.microsoft.com/office/drawing/2014/main" id="{BD8A48B2-818A-C146-911D-D01B92504AF0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75" name="Connettore 7 35">
            <a:extLst>
              <a:ext uri="{FF2B5EF4-FFF2-40B4-BE49-F238E27FC236}">
                <a16:creationId xmlns:a16="http://schemas.microsoft.com/office/drawing/2014/main" id="{E4B78243-4710-F140-A730-D8DCB6C2BD1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31141" y="155937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91">
            <a:extLst>
              <a:ext uri="{FF2B5EF4-FFF2-40B4-BE49-F238E27FC236}">
                <a16:creationId xmlns:a16="http://schemas.microsoft.com/office/drawing/2014/main" id="{09F66789-2457-A64E-B380-E1CBCB838C63}"/>
              </a:ext>
            </a:extLst>
          </p:cNvPr>
          <p:cNvSpPr txBox="1"/>
          <p:nvPr/>
        </p:nvSpPr>
        <p:spPr>
          <a:xfrm>
            <a:off x="2509039" y="2140654"/>
            <a:ext cx="299535" cy="230832"/>
          </a:xfrm>
          <a:prstGeom prst="rect">
            <a:avLst/>
          </a:prstGeom>
          <a:noFill/>
          <a:ln w="127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</a:t>
            </a:r>
          </a:p>
        </p:txBody>
      </p:sp>
      <p:cxnSp>
        <p:nvCxnSpPr>
          <p:cNvPr id="77" name="Connettore 1 48">
            <a:extLst>
              <a:ext uri="{FF2B5EF4-FFF2-40B4-BE49-F238E27FC236}">
                <a16:creationId xmlns:a16="http://schemas.microsoft.com/office/drawing/2014/main" id="{942039F2-C030-2E4F-AED9-8BF0EDA055F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509227" y="2109040"/>
            <a:ext cx="288000" cy="28800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1 49">
            <a:extLst>
              <a:ext uri="{FF2B5EF4-FFF2-40B4-BE49-F238E27FC236}">
                <a16:creationId xmlns:a16="http://schemas.microsoft.com/office/drawing/2014/main" id="{BA825F3F-3458-CC4F-8D8B-299145E9AA80}"/>
              </a:ext>
            </a:extLst>
          </p:cNvPr>
          <p:cNvCxnSpPr>
            <a:cxnSpLocks noChangeAspect="1"/>
          </p:cNvCxnSpPr>
          <p:nvPr/>
        </p:nvCxnSpPr>
        <p:spPr>
          <a:xfrm>
            <a:off x="2509227" y="2109040"/>
            <a:ext cx="288000" cy="28800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4">
            <a:extLst>
              <a:ext uri="{FF2B5EF4-FFF2-40B4-BE49-F238E27FC236}">
                <a16:creationId xmlns:a16="http://schemas.microsoft.com/office/drawing/2014/main" id="{12131873-060C-0A4E-976D-1DE16397CC75}"/>
              </a:ext>
            </a:extLst>
          </p:cNvPr>
          <p:cNvSpPr/>
          <p:nvPr/>
        </p:nvSpPr>
        <p:spPr>
          <a:xfrm>
            <a:off x="2478146" y="1677200"/>
            <a:ext cx="1118689" cy="111868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277C96B-FFBE-FD4B-8BE6-E9AA7D5A2649}"/>
              </a:ext>
            </a:extLst>
          </p:cNvPr>
          <p:cNvGrpSpPr/>
          <p:nvPr/>
        </p:nvGrpSpPr>
        <p:grpSpPr>
          <a:xfrm>
            <a:off x="940734" y="4052948"/>
            <a:ext cx="4193514" cy="562974"/>
            <a:chOff x="742664" y="3969020"/>
            <a:chExt cx="4193514" cy="562974"/>
          </a:xfrm>
        </p:grpSpPr>
        <p:cxnSp>
          <p:nvCxnSpPr>
            <p:cNvPr id="36" name="Connettore 2 13">
              <a:extLst>
                <a:ext uri="{FF2B5EF4-FFF2-40B4-BE49-F238E27FC236}">
                  <a16:creationId xmlns:a16="http://schemas.microsoft.com/office/drawing/2014/main" id="{8BBE4423-D8D4-2349-8F55-3FEB43B58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e 3">
              <a:extLst>
                <a:ext uri="{FF2B5EF4-FFF2-40B4-BE49-F238E27FC236}">
                  <a16:creationId xmlns:a16="http://schemas.microsoft.com/office/drawing/2014/main" id="{D85A66C7-8206-034A-9BB4-FCA2F6D568CF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40" name="Ovale 3">
              <a:extLst>
                <a:ext uri="{FF2B5EF4-FFF2-40B4-BE49-F238E27FC236}">
                  <a16:creationId xmlns:a16="http://schemas.microsoft.com/office/drawing/2014/main" id="{5D34B033-5399-1648-AC4E-18D09033873F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42" name="Connettore 2 13">
              <a:extLst>
                <a:ext uri="{FF2B5EF4-FFF2-40B4-BE49-F238E27FC236}">
                  <a16:creationId xmlns:a16="http://schemas.microsoft.com/office/drawing/2014/main" id="{2BCF7F5C-AEF3-5346-8EE1-99B2894C14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2 13">
              <a:extLst>
                <a:ext uri="{FF2B5EF4-FFF2-40B4-BE49-F238E27FC236}">
                  <a16:creationId xmlns:a16="http://schemas.microsoft.com/office/drawing/2014/main" id="{41369867-DE75-D74F-9387-277B17AAA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2 13">
              <a:extLst>
                <a:ext uri="{FF2B5EF4-FFF2-40B4-BE49-F238E27FC236}">
                  <a16:creationId xmlns:a16="http://schemas.microsoft.com/office/drawing/2014/main" id="{AC156249-FEE1-2843-93DE-B5BCC454F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e 3">
              <a:extLst>
                <a:ext uri="{FF2B5EF4-FFF2-40B4-BE49-F238E27FC236}">
                  <a16:creationId xmlns:a16="http://schemas.microsoft.com/office/drawing/2014/main" id="{00D1480E-62AB-6845-B4F4-C35DE6B057A6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60" name="Connettore 7 35">
            <a:extLst>
              <a:ext uri="{FF2B5EF4-FFF2-40B4-BE49-F238E27FC236}">
                <a16:creationId xmlns:a16="http://schemas.microsoft.com/office/drawing/2014/main" id="{CE8C60F2-4C9F-9D46-8D44-AF3E68104CA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31141" y="2230764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91">
            <a:extLst>
              <a:ext uri="{FF2B5EF4-FFF2-40B4-BE49-F238E27FC236}">
                <a16:creationId xmlns:a16="http://schemas.microsoft.com/office/drawing/2014/main" id="{188C5352-3572-DE42-935C-405781D71E66}"/>
              </a:ext>
            </a:extLst>
          </p:cNvPr>
          <p:cNvSpPr txBox="1"/>
          <p:nvPr/>
        </p:nvSpPr>
        <p:spPr>
          <a:xfrm>
            <a:off x="1785195" y="3905091"/>
            <a:ext cx="299535" cy="230832"/>
          </a:xfrm>
          <a:prstGeom prst="rect">
            <a:avLst/>
          </a:prstGeom>
          <a:noFill/>
          <a:ln w="127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</a:t>
            </a:r>
          </a:p>
        </p:txBody>
      </p:sp>
      <p:sp>
        <p:nvSpPr>
          <p:cNvPr id="64" name="Ovale 34">
            <a:extLst>
              <a:ext uri="{FF2B5EF4-FFF2-40B4-BE49-F238E27FC236}">
                <a16:creationId xmlns:a16="http://schemas.microsoft.com/office/drawing/2014/main" id="{3E8B0FC3-7A3F-9840-96DB-B851931619BC}"/>
              </a:ext>
            </a:extLst>
          </p:cNvPr>
          <p:cNvSpPr/>
          <p:nvPr/>
        </p:nvSpPr>
        <p:spPr>
          <a:xfrm>
            <a:off x="2470712" y="3778440"/>
            <a:ext cx="1118689" cy="111868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5" name="Ovale 34">
            <a:extLst>
              <a:ext uri="{FF2B5EF4-FFF2-40B4-BE49-F238E27FC236}">
                <a16:creationId xmlns:a16="http://schemas.microsoft.com/office/drawing/2014/main" id="{7033BACB-6BB4-7249-9748-875F4901028F}"/>
              </a:ext>
            </a:extLst>
          </p:cNvPr>
          <p:cNvSpPr/>
          <p:nvPr/>
        </p:nvSpPr>
        <p:spPr>
          <a:xfrm>
            <a:off x="657582" y="3756138"/>
            <a:ext cx="1118689" cy="111868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7" name="CasellaDiTesto 39">
            <a:extLst>
              <a:ext uri="{FF2B5EF4-FFF2-40B4-BE49-F238E27FC236}">
                <a16:creationId xmlns:a16="http://schemas.microsoft.com/office/drawing/2014/main" id="{1A5F0E38-BDA2-9A45-8062-E49C34258AC7}"/>
              </a:ext>
            </a:extLst>
          </p:cNvPr>
          <p:cNvSpPr txBox="1"/>
          <p:nvPr/>
        </p:nvSpPr>
        <p:spPr>
          <a:xfrm>
            <a:off x="1679455" y="1809774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81" name="CasellaDiTesto 39">
            <a:extLst>
              <a:ext uri="{FF2B5EF4-FFF2-40B4-BE49-F238E27FC236}">
                <a16:creationId xmlns:a16="http://schemas.microsoft.com/office/drawing/2014/main" id="{532676BF-1BCD-9540-8B4F-AFDB5DAAE23A}"/>
              </a:ext>
            </a:extLst>
          </p:cNvPr>
          <p:cNvSpPr txBox="1"/>
          <p:nvPr/>
        </p:nvSpPr>
        <p:spPr>
          <a:xfrm>
            <a:off x="4008945" y="2456374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82" name="CasellaDiTesto 39">
            <a:extLst>
              <a:ext uri="{FF2B5EF4-FFF2-40B4-BE49-F238E27FC236}">
                <a16:creationId xmlns:a16="http://schemas.microsoft.com/office/drawing/2014/main" id="{E489D3D2-12E0-CC46-8755-380B54548ACD}"/>
              </a:ext>
            </a:extLst>
          </p:cNvPr>
          <p:cNvSpPr txBox="1"/>
          <p:nvPr/>
        </p:nvSpPr>
        <p:spPr>
          <a:xfrm>
            <a:off x="3944227" y="3877510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83" name="CasellaDiTesto 39">
            <a:extLst>
              <a:ext uri="{FF2B5EF4-FFF2-40B4-BE49-F238E27FC236}">
                <a16:creationId xmlns:a16="http://schemas.microsoft.com/office/drawing/2014/main" id="{B9484945-6619-D345-9338-18E15E50653E}"/>
              </a:ext>
            </a:extLst>
          </p:cNvPr>
          <p:cNvSpPr txBox="1"/>
          <p:nvPr/>
        </p:nvSpPr>
        <p:spPr>
          <a:xfrm>
            <a:off x="4417659" y="3563383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84" name="CasellaDiTesto 39">
            <a:extLst>
              <a:ext uri="{FF2B5EF4-FFF2-40B4-BE49-F238E27FC236}">
                <a16:creationId xmlns:a16="http://schemas.microsoft.com/office/drawing/2014/main" id="{BC3D9815-A06A-2441-8C39-C0FD24136E4A}"/>
              </a:ext>
            </a:extLst>
          </p:cNvPr>
          <p:cNvSpPr txBox="1"/>
          <p:nvPr/>
        </p:nvSpPr>
        <p:spPr>
          <a:xfrm>
            <a:off x="1589948" y="4543704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85" name="CasellaDiTesto 7">
            <a:extLst>
              <a:ext uri="{FF2B5EF4-FFF2-40B4-BE49-F238E27FC236}">
                <a16:creationId xmlns:a16="http://schemas.microsoft.com/office/drawing/2014/main" id="{9980F3DA-72F4-1449-A76B-A8BAA72D05FD}"/>
              </a:ext>
            </a:extLst>
          </p:cNvPr>
          <p:cNvSpPr txBox="1"/>
          <p:nvPr/>
        </p:nvSpPr>
        <p:spPr>
          <a:xfrm>
            <a:off x="529011" y="2953565"/>
            <a:ext cx="8054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 and E then start their local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restore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waiting for the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same marker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from all their other input channels. Thus, E immedialy ends its local restore. In the meantime, G sends a message to V.</a:t>
            </a:r>
          </a:p>
        </p:txBody>
      </p:sp>
    </p:spTree>
    <p:extLst>
      <p:ext uri="{BB962C8B-B14F-4D97-AF65-F5344CB8AC3E}">
        <p14:creationId xmlns:p14="http://schemas.microsoft.com/office/powerpoint/2010/main" val="275055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26</a:t>
            </a:fld>
            <a:endParaRPr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Google Shape;503;p34">
            <a:extLst>
              <a:ext uri="{FF2B5EF4-FFF2-40B4-BE49-F238E27FC236}">
                <a16:creationId xmlns:a16="http://schemas.microsoft.com/office/drawing/2014/main" id="{4584FA29-F29C-FD4B-BDFC-A45BF1AF480C}"/>
              </a:ext>
            </a:extLst>
          </p:cNvPr>
          <p:cNvSpPr txBox="1">
            <a:spLocks/>
          </p:cNvSpPr>
          <p:nvPr/>
        </p:nvSpPr>
        <p:spPr>
          <a:xfrm>
            <a:off x="-101600" y="207460"/>
            <a:ext cx="1976050" cy="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GB" sz="1200" dirty="0">
                <a:solidFill>
                  <a:schemeClr val="bg1"/>
                </a:solidFill>
              </a:rPr>
              <a:t>Scenario 3</a:t>
            </a:r>
          </a:p>
        </p:txBody>
      </p:sp>
      <p:sp>
        <p:nvSpPr>
          <p:cNvPr id="38" name="CasellaDiTesto 7">
            <a:extLst>
              <a:ext uri="{FF2B5EF4-FFF2-40B4-BE49-F238E27FC236}">
                <a16:creationId xmlns:a16="http://schemas.microsoft.com/office/drawing/2014/main" id="{0764DB18-3951-A745-9AC8-79693DC16E56}"/>
              </a:ext>
            </a:extLst>
          </p:cNvPr>
          <p:cNvSpPr txBox="1"/>
          <p:nvPr/>
        </p:nvSpPr>
        <p:spPr>
          <a:xfrm>
            <a:off x="529012" y="1088577"/>
            <a:ext cx="808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 receives the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message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from G. Since G has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already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sent him the restore marker, V will process it. This because the message has been generated from G’s local state, which is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coherent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with the global state the entire system reaches after all nodes complete the restore.</a:t>
            </a:r>
          </a:p>
        </p:txBody>
      </p:sp>
      <p:cxnSp>
        <p:nvCxnSpPr>
          <p:cNvPr id="112" name="Connettore 2 13">
            <a:extLst>
              <a:ext uri="{FF2B5EF4-FFF2-40B4-BE49-F238E27FC236}">
                <a16:creationId xmlns:a16="http://schemas.microsoft.com/office/drawing/2014/main" id="{7792A1D8-4248-4148-9CA8-6BC83CEFF656}"/>
              </a:ext>
            </a:extLst>
          </p:cNvPr>
          <p:cNvCxnSpPr>
            <a:cxnSpLocks/>
          </p:cNvCxnSpPr>
          <p:nvPr/>
        </p:nvCxnSpPr>
        <p:spPr>
          <a:xfrm flipH="1">
            <a:off x="1752631" y="2826103"/>
            <a:ext cx="1334742" cy="0"/>
          </a:xfrm>
          <a:prstGeom prst="straightConnector1">
            <a:avLst/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e 3">
            <a:extLst>
              <a:ext uri="{FF2B5EF4-FFF2-40B4-BE49-F238E27FC236}">
                <a16:creationId xmlns:a16="http://schemas.microsoft.com/office/drawing/2014/main" id="{DB6EE47C-FDEA-974F-B655-50924046B7A2}"/>
              </a:ext>
            </a:extLst>
          </p:cNvPr>
          <p:cNvSpPr/>
          <p:nvPr/>
        </p:nvSpPr>
        <p:spPr>
          <a:xfrm>
            <a:off x="1230880" y="2717152"/>
            <a:ext cx="562974" cy="562974"/>
          </a:xfrm>
          <a:prstGeom prst="ellipse">
            <a:avLst/>
          </a:prstGeom>
          <a:noFill/>
          <a:ln w="28575">
            <a:solidFill>
              <a:srgbClr val="26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</a:t>
            </a:r>
            <a:endParaRPr lang="it-IT" sz="1100" dirty="0">
              <a:solidFill>
                <a:srgbClr val="263248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4" name="Ovale 3">
            <a:extLst>
              <a:ext uri="{FF2B5EF4-FFF2-40B4-BE49-F238E27FC236}">
                <a16:creationId xmlns:a16="http://schemas.microsoft.com/office/drawing/2014/main" id="{77CD5973-0240-E74E-BD99-82807FCDAD5E}"/>
              </a:ext>
            </a:extLst>
          </p:cNvPr>
          <p:cNvSpPr/>
          <p:nvPr/>
        </p:nvSpPr>
        <p:spPr>
          <a:xfrm>
            <a:off x="3046150" y="2717152"/>
            <a:ext cx="562974" cy="562974"/>
          </a:xfrm>
          <a:prstGeom prst="ellipse">
            <a:avLst/>
          </a:prstGeom>
          <a:noFill/>
          <a:ln w="28575">
            <a:solidFill>
              <a:srgbClr val="26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</a:t>
            </a:r>
            <a:endParaRPr lang="it-IT" sz="1100" dirty="0">
              <a:solidFill>
                <a:srgbClr val="263248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115" name="Connettore 2 13">
            <a:extLst>
              <a:ext uri="{FF2B5EF4-FFF2-40B4-BE49-F238E27FC236}">
                <a16:creationId xmlns:a16="http://schemas.microsoft.com/office/drawing/2014/main" id="{F0BBA66E-FA19-AD4D-A408-98B0FDEE51C8}"/>
              </a:ext>
            </a:extLst>
          </p:cNvPr>
          <p:cNvCxnSpPr>
            <a:cxnSpLocks/>
          </p:cNvCxnSpPr>
          <p:nvPr/>
        </p:nvCxnSpPr>
        <p:spPr>
          <a:xfrm flipV="1">
            <a:off x="1752631" y="3165274"/>
            <a:ext cx="1334742" cy="1181"/>
          </a:xfrm>
          <a:prstGeom prst="straightConnector1">
            <a:avLst/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3">
            <a:extLst>
              <a:ext uri="{FF2B5EF4-FFF2-40B4-BE49-F238E27FC236}">
                <a16:creationId xmlns:a16="http://schemas.microsoft.com/office/drawing/2014/main" id="{3F37587A-6F97-CC45-84DA-30F9CC2E8102}"/>
              </a:ext>
            </a:extLst>
          </p:cNvPr>
          <p:cNvCxnSpPr>
            <a:cxnSpLocks/>
          </p:cNvCxnSpPr>
          <p:nvPr/>
        </p:nvCxnSpPr>
        <p:spPr>
          <a:xfrm flipH="1">
            <a:off x="3573013" y="2829418"/>
            <a:ext cx="1334742" cy="0"/>
          </a:xfrm>
          <a:prstGeom prst="straightConnector1">
            <a:avLst/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3">
            <a:extLst>
              <a:ext uri="{FF2B5EF4-FFF2-40B4-BE49-F238E27FC236}">
                <a16:creationId xmlns:a16="http://schemas.microsoft.com/office/drawing/2014/main" id="{1829CC04-1D35-9E49-9F2B-1F43F5744034}"/>
              </a:ext>
            </a:extLst>
          </p:cNvPr>
          <p:cNvCxnSpPr>
            <a:cxnSpLocks/>
          </p:cNvCxnSpPr>
          <p:nvPr/>
        </p:nvCxnSpPr>
        <p:spPr>
          <a:xfrm flipV="1">
            <a:off x="3573013" y="3168589"/>
            <a:ext cx="1334742" cy="1181"/>
          </a:xfrm>
          <a:prstGeom prst="straightConnector1">
            <a:avLst/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e 3">
            <a:extLst>
              <a:ext uri="{FF2B5EF4-FFF2-40B4-BE49-F238E27FC236}">
                <a16:creationId xmlns:a16="http://schemas.microsoft.com/office/drawing/2014/main" id="{73F19238-BDFA-5044-A1FC-4104713BD5DC}"/>
              </a:ext>
            </a:extLst>
          </p:cNvPr>
          <p:cNvSpPr/>
          <p:nvPr/>
        </p:nvSpPr>
        <p:spPr>
          <a:xfrm>
            <a:off x="4861420" y="2717152"/>
            <a:ext cx="562974" cy="562974"/>
          </a:xfrm>
          <a:prstGeom prst="ellipse">
            <a:avLst/>
          </a:prstGeom>
          <a:noFill/>
          <a:ln w="28575">
            <a:solidFill>
              <a:srgbClr val="26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</a:t>
            </a:r>
            <a:endParaRPr lang="it-IT" sz="1100" dirty="0">
              <a:solidFill>
                <a:srgbClr val="263248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cxnSp>
        <p:nvCxnSpPr>
          <p:cNvPr id="120" name="Connettore 7 35">
            <a:extLst>
              <a:ext uri="{FF2B5EF4-FFF2-40B4-BE49-F238E27FC236}">
                <a16:creationId xmlns:a16="http://schemas.microsoft.com/office/drawing/2014/main" id="{9A25BCB2-E502-A441-B3B8-7FB9B21E6F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21287" y="894968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91">
            <a:extLst>
              <a:ext uri="{FF2B5EF4-FFF2-40B4-BE49-F238E27FC236}">
                <a16:creationId xmlns:a16="http://schemas.microsoft.com/office/drawing/2014/main" id="{29C5C145-445E-F84B-8FC7-33E45AB337EA}"/>
              </a:ext>
            </a:extLst>
          </p:cNvPr>
          <p:cNvSpPr txBox="1"/>
          <p:nvPr/>
        </p:nvSpPr>
        <p:spPr>
          <a:xfrm>
            <a:off x="1583199" y="2879031"/>
            <a:ext cx="299535" cy="230832"/>
          </a:xfrm>
          <a:prstGeom prst="rect">
            <a:avLst/>
          </a:prstGeom>
          <a:noFill/>
          <a:ln w="127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82A0EC8F-83E5-2B4E-AA09-D7E2FF45C462}"/>
              </a:ext>
            </a:extLst>
          </p:cNvPr>
          <p:cNvSpPr/>
          <p:nvPr/>
        </p:nvSpPr>
        <p:spPr>
          <a:xfrm>
            <a:off x="945688" y="2439294"/>
            <a:ext cx="1118689" cy="111868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Ovale 34">
            <a:extLst>
              <a:ext uri="{FF2B5EF4-FFF2-40B4-BE49-F238E27FC236}">
                <a16:creationId xmlns:a16="http://schemas.microsoft.com/office/drawing/2014/main" id="{BC32F5D0-76B3-3C4A-98AD-3F76E1611E29}"/>
              </a:ext>
            </a:extLst>
          </p:cNvPr>
          <p:cNvSpPr/>
          <p:nvPr/>
        </p:nvSpPr>
        <p:spPr>
          <a:xfrm>
            <a:off x="2752934" y="2439294"/>
            <a:ext cx="1118689" cy="111868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CasellaDiTesto 39">
            <a:extLst>
              <a:ext uri="{FF2B5EF4-FFF2-40B4-BE49-F238E27FC236}">
                <a16:creationId xmlns:a16="http://schemas.microsoft.com/office/drawing/2014/main" id="{30A6257F-1A8D-0A4B-8706-3831E497F649}"/>
              </a:ext>
            </a:extLst>
          </p:cNvPr>
          <p:cNvSpPr txBox="1"/>
          <p:nvPr/>
        </p:nvSpPr>
        <p:spPr>
          <a:xfrm>
            <a:off x="1849162" y="2148648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39" name="CasellaDiTesto 39">
            <a:extLst>
              <a:ext uri="{FF2B5EF4-FFF2-40B4-BE49-F238E27FC236}">
                <a16:creationId xmlns:a16="http://schemas.microsoft.com/office/drawing/2014/main" id="{96AF8792-A525-454F-A73A-D922B1FCAB51}"/>
              </a:ext>
            </a:extLst>
          </p:cNvPr>
          <p:cNvSpPr txBox="1"/>
          <p:nvPr/>
        </p:nvSpPr>
        <p:spPr>
          <a:xfrm>
            <a:off x="2279610" y="3198962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7CC6727-F77D-CC4E-AF18-F4F9B26B6C52}"/>
              </a:ext>
            </a:extLst>
          </p:cNvPr>
          <p:cNvSpPr txBox="1"/>
          <p:nvPr/>
        </p:nvSpPr>
        <p:spPr>
          <a:xfrm>
            <a:off x="3902340" y="2538108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</p:spTree>
    <p:extLst>
      <p:ext uri="{BB962C8B-B14F-4D97-AF65-F5344CB8AC3E}">
        <p14:creationId xmlns:p14="http://schemas.microsoft.com/office/powerpoint/2010/main" val="2916028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" name="Google Shape;442;p28">
            <a:extLst>
              <a:ext uri="{FF2B5EF4-FFF2-40B4-BE49-F238E27FC236}">
                <a16:creationId xmlns:a16="http://schemas.microsoft.com/office/drawing/2014/main" id="{2CA21E1C-F027-4BB2-8568-F756104EAFA2}"/>
              </a:ext>
            </a:extLst>
          </p:cNvPr>
          <p:cNvSpPr txBox="1">
            <a:spLocks/>
          </p:cNvSpPr>
          <p:nvPr/>
        </p:nvSpPr>
        <p:spPr>
          <a:xfrm>
            <a:off x="964394" y="399289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GB" dirty="0"/>
              <a:t>Scenario 4 – Snapshot while Restoring</a:t>
            </a:r>
          </a:p>
        </p:txBody>
      </p:sp>
      <p:sp>
        <p:nvSpPr>
          <p:cNvPr id="19" name="CasellaDiTesto 7">
            <a:extLst>
              <a:ext uri="{FF2B5EF4-FFF2-40B4-BE49-F238E27FC236}">
                <a16:creationId xmlns:a16="http://schemas.microsoft.com/office/drawing/2014/main" id="{98D76693-26E7-4B46-AAD4-4F3ACD5F30F6}"/>
              </a:ext>
            </a:extLst>
          </p:cNvPr>
          <p:cNvSpPr txBox="1"/>
          <p:nvPr/>
        </p:nvSpPr>
        <p:spPr>
          <a:xfrm>
            <a:off x="529012" y="1406720"/>
            <a:ext cx="783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recovers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from a crash and starts a distributed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restore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sending the restore marker RM through all its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outgoing connections</a:t>
            </a:r>
            <a:r>
              <a:rPr lang="it-IT" sz="1600" noProof="1">
                <a:solidFill>
                  <a:srgbClr val="3F537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  <a:endParaRPr lang="it-IT" sz="1600" noProof="1">
              <a:solidFill>
                <a:srgbClr val="263248"/>
              </a:solidFill>
              <a:highlight>
                <a:srgbClr val="C7D3E6"/>
              </a:highlight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grpSp>
        <p:nvGrpSpPr>
          <p:cNvPr id="20" name="Group 43">
            <a:extLst>
              <a:ext uri="{FF2B5EF4-FFF2-40B4-BE49-F238E27FC236}">
                <a16:creationId xmlns:a16="http://schemas.microsoft.com/office/drawing/2014/main" id="{F4095242-8A2B-DE4B-B142-ED26A8B729F1}"/>
              </a:ext>
            </a:extLst>
          </p:cNvPr>
          <p:cNvGrpSpPr/>
          <p:nvPr/>
        </p:nvGrpSpPr>
        <p:grpSpPr>
          <a:xfrm>
            <a:off x="829224" y="4282921"/>
            <a:ext cx="4193514" cy="562974"/>
            <a:chOff x="742664" y="3969020"/>
            <a:chExt cx="4193514" cy="562974"/>
          </a:xfrm>
        </p:grpSpPr>
        <p:cxnSp>
          <p:nvCxnSpPr>
            <p:cNvPr id="21" name="Connettore 2 13">
              <a:extLst>
                <a:ext uri="{FF2B5EF4-FFF2-40B4-BE49-F238E27FC236}">
                  <a16:creationId xmlns:a16="http://schemas.microsoft.com/office/drawing/2014/main" id="{1EDAB874-B0FB-8D46-B3AA-16585ED1C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e 3">
              <a:extLst>
                <a:ext uri="{FF2B5EF4-FFF2-40B4-BE49-F238E27FC236}">
                  <a16:creationId xmlns:a16="http://schemas.microsoft.com/office/drawing/2014/main" id="{84370243-FB10-D74C-9880-BC64B66D2D9A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3" name="Ovale 3">
              <a:extLst>
                <a:ext uri="{FF2B5EF4-FFF2-40B4-BE49-F238E27FC236}">
                  <a16:creationId xmlns:a16="http://schemas.microsoft.com/office/drawing/2014/main" id="{9717C620-98E5-5B4C-9FB1-C3DE588310E1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24" name="Connettore 2 13">
              <a:extLst>
                <a:ext uri="{FF2B5EF4-FFF2-40B4-BE49-F238E27FC236}">
                  <a16:creationId xmlns:a16="http://schemas.microsoft.com/office/drawing/2014/main" id="{550718C6-F674-5A4E-A95B-42EEEA077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13">
              <a:extLst>
                <a:ext uri="{FF2B5EF4-FFF2-40B4-BE49-F238E27FC236}">
                  <a16:creationId xmlns:a16="http://schemas.microsoft.com/office/drawing/2014/main" id="{2B84571C-5A76-AE42-90B3-DAB66BD47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13">
              <a:extLst>
                <a:ext uri="{FF2B5EF4-FFF2-40B4-BE49-F238E27FC236}">
                  <a16:creationId xmlns:a16="http://schemas.microsoft.com/office/drawing/2014/main" id="{B79E39EF-F86C-3548-8E8D-183111872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e 3">
              <a:extLst>
                <a:ext uri="{FF2B5EF4-FFF2-40B4-BE49-F238E27FC236}">
                  <a16:creationId xmlns:a16="http://schemas.microsoft.com/office/drawing/2014/main" id="{7846CDF0-F874-4C48-8BD1-6470283AC9A6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28" name="Connettore 7 35">
            <a:extLst>
              <a:ext uri="{FF2B5EF4-FFF2-40B4-BE49-F238E27FC236}">
                <a16:creationId xmlns:a16="http://schemas.microsoft.com/office/drawing/2014/main" id="{A1FFD2C0-85F6-7749-A1D9-5C8D33F93C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9631" y="2460737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7">
            <a:extLst>
              <a:ext uri="{FF2B5EF4-FFF2-40B4-BE49-F238E27FC236}">
                <a16:creationId xmlns:a16="http://schemas.microsoft.com/office/drawing/2014/main" id="{E683C574-B82E-C343-9BB6-0FC1CD09F06F}"/>
              </a:ext>
            </a:extLst>
          </p:cNvPr>
          <p:cNvSpPr txBox="1"/>
          <p:nvPr/>
        </p:nvSpPr>
        <p:spPr>
          <a:xfrm>
            <a:off x="529012" y="3315324"/>
            <a:ext cx="783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Before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receiving the restore marker, 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starts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distributed snapshot</a:t>
            </a:r>
            <a:r>
              <a:rPr lang="it-IT" sz="1600" noProof="1">
                <a:solidFill>
                  <a:schemeClr val="accent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</p:txBody>
      </p:sp>
      <p:grpSp>
        <p:nvGrpSpPr>
          <p:cNvPr id="30" name="Group 58">
            <a:extLst>
              <a:ext uri="{FF2B5EF4-FFF2-40B4-BE49-F238E27FC236}">
                <a16:creationId xmlns:a16="http://schemas.microsoft.com/office/drawing/2014/main" id="{F339AC8F-C061-924C-AE6F-A063D0166B0F}"/>
              </a:ext>
            </a:extLst>
          </p:cNvPr>
          <p:cNvGrpSpPr/>
          <p:nvPr/>
        </p:nvGrpSpPr>
        <p:grpSpPr>
          <a:xfrm>
            <a:off x="829224" y="2386611"/>
            <a:ext cx="4193514" cy="562974"/>
            <a:chOff x="742664" y="3969020"/>
            <a:chExt cx="4193514" cy="562974"/>
          </a:xfrm>
        </p:grpSpPr>
        <p:cxnSp>
          <p:nvCxnSpPr>
            <p:cNvPr id="31" name="Connettore 2 13">
              <a:extLst>
                <a:ext uri="{FF2B5EF4-FFF2-40B4-BE49-F238E27FC236}">
                  <a16:creationId xmlns:a16="http://schemas.microsoft.com/office/drawing/2014/main" id="{16FA053F-F891-434B-ABC0-DFDCC9E35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e 3">
              <a:extLst>
                <a:ext uri="{FF2B5EF4-FFF2-40B4-BE49-F238E27FC236}">
                  <a16:creationId xmlns:a16="http://schemas.microsoft.com/office/drawing/2014/main" id="{9301215F-C444-B34B-BE95-7CB721244FC2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33" name="Ovale 3">
              <a:extLst>
                <a:ext uri="{FF2B5EF4-FFF2-40B4-BE49-F238E27FC236}">
                  <a16:creationId xmlns:a16="http://schemas.microsoft.com/office/drawing/2014/main" id="{70070DFE-DA49-1A4E-BCFF-A9AE27C36287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34" name="Connettore 2 13">
              <a:extLst>
                <a:ext uri="{FF2B5EF4-FFF2-40B4-BE49-F238E27FC236}">
                  <a16:creationId xmlns:a16="http://schemas.microsoft.com/office/drawing/2014/main" id="{03E2525B-B527-6748-B36B-579919CA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13">
              <a:extLst>
                <a:ext uri="{FF2B5EF4-FFF2-40B4-BE49-F238E27FC236}">
                  <a16:creationId xmlns:a16="http://schemas.microsoft.com/office/drawing/2014/main" id="{0097D2B5-E016-F34D-8DB4-24DDE6059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2 13">
              <a:extLst>
                <a:ext uri="{FF2B5EF4-FFF2-40B4-BE49-F238E27FC236}">
                  <a16:creationId xmlns:a16="http://schemas.microsoft.com/office/drawing/2014/main" id="{9AECC046-05AF-2D4D-BBA4-39E97BBF0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e 3">
              <a:extLst>
                <a:ext uri="{FF2B5EF4-FFF2-40B4-BE49-F238E27FC236}">
                  <a16:creationId xmlns:a16="http://schemas.microsoft.com/office/drawing/2014/main" id="{77AC8E0D-FDFB-CF4D-9598-10968EC51F7F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38" name="Connettore 7 35">
            <a:extLst>
              <a:ext uri="{FF2B5EF4-FFF2-40B4-BE49-F238E27FC236}">
                <a16:creationId xmlns:a16="http://schemas.microsoft.com/office/drawing/2014/main" id="{62932429-2F17-BC45-ACF0-2FA9FA13C9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9631" y="564427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39">
            <a:extLst>
              <a:ext uri="{FF2B5EF4-FFF2-40B4-BE49-F238E27FC236}">
                <a16:creationId xmlns:a16="http://schemas.microsoft.com/office/drawing/2014/main" id="{2D821AB4-91BB-644C-8035-ADAB7AC43DC4}"/>
              </a:ext>
            </a:extLst>
          </p:cNvPr>
          <p:cNvSpPr txBox="1"/>
          <p:nvPr/>
        </p:nvSpPr>
        <p:spPr>
          <a:xfrm>
            <a:off x="2055387" y="2216895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43" name="CasellaDiTesto 39">
            <a:extLst>
              <a:ext uri="{FF2B5EF4-FFF2-40B4-BE49-F238E27FC236}">
                <a16:creationId xmlns:a16="http://schemas.microsoft.com/office/drawing/2014/main" id="{9345F449-6EAB-5644-9EEF-6B3438067A65}"/>
              </a:ext>
            </a:extLst>
          </p:cNvPr>
          <p:cNvSpPr txBox="1"/>
          <p:nvPr/>
        </p:nvSpPr>
        <p:spPr>
          <a:xfrm>
            <a:off x="3415705" y="2873091"/>
            <a:ext cx="388800" cy="2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44" name="CasellaDiTesto 39">
            <a:extLst>
              <a:ext uri="{FF2B5EF4-FFF2-40B4-BE49-F238E27FC236}">
                <a16:creationId xmlns:a16="http://schemas.microsoft.com/office/drawing/2014/main" id="{84BD4E4C-7F88-A444-9FDE-4BEF6CCE3147}"/>
              </a:ext>
            </a:extLst>
          </p:cNvPr>
          <p:cNvSpPr txBox="1"/>
          <p:nvPr/>
        </p:nvSpPr>
        <p:spPr>
          <a:xfrm>
            <a:off x="1689637" y="4115377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45" name="CasellaDiTesto 39">
            <a:extLst>
              <a:ext uri="{FF2B5EF4-FFF2-40B4-BE49-F238E27FC236}">
                <a16:creationId xmlns:a16="http://schemas.microsoft.com/office/drawing/2014/main" id="{1E8FCA7E-D772-0E44-89D2-71F0472D00E5}"/>
              </a:ext>
            </a:extLst>
          </p:cNvPr>
          <p:cNvSpPr txBox="1"/>
          <p:nvPr/>
        </p:nvSpPr>
        <p:spPr>
          <a:xfrm>
            <a:off x="3773525" y="4772394"/>
            <a:ext cx="388800" cy="2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46" name="CasellaDiTesto 39">
            <a:extLst>
              <a:ext uri="{FF2B5EF4-FFF2-40B4-BE49-F238E27FC236}">
                <a16:creationId xmlns:a16="http://schemas.microsoft.com/office/drawing/2014/main" id="{A24ADD05-5AF3-214A-AF5F-C7196AE7E4CB}"/>
              </a:ext>
            </a:extLst>
          </p:cNvPr>
          <p:cNvSpPr txBox="1"/>
          <p:nvPr/>
        </p:nvSpPr>
        <p:spPr>
          <a:xfrm>
            <a:off x="3973653" y="4115377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47" name="CasellaDiTesto 39">
            <a:extLst>
              <a:ext uri="{FF2B5EF4-FFF2-40B4-BE49-F238E27FC236}">
                <a16:creationId xmlns:a16="http://schemas.microsoft.com/office/drawing/2014/main" id="{782B1A4A-F972-8642-9D98-5CA571A712EC}"/>
              </a:ext>
            </a:extLst>
          </p:cNvPr>
          <p:cNvSpPr txBox="1"/>
          <p:nvPr/>
        </p:nvSpPr>
        <p:spPr>
          <a:xfrm>
            <a:off x="4150486" y="3773709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48" name="Ovale 34">
            <a:extLst>
              <a:ext uri="{FF2B5EF4-FFF2-40B4-BE49-F238E27FC236}">
                <a16:creationId xmlns:a16="http://schemas.microsoft.com/office/drawing/2014/main" id="{76E09F0B-9618-8747-B5B5-8BE397FF759F}"/>
              </a:ext>
            </a:extLst>
          </p:cNvPr>
          <p:cNvSpPr/>
          <p:nvPr/>
        </p:nvSpPr>
        <p:spPr>
          <a:xfrm>
            <a:off x="2459793" y="2200157"/>
            <a:ext cx="926502" cy="92650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Ovale 34">
            <a:extLst>
              <a:ext uri="{FF2B5EF4-FFF2-40B4-BE49-F238E27FC236}">
                <a16:creationId xmlns:a16="http://schemas.microsoft.com/office/drawing/2014/main" id="{7403F036-E085-A345-8178-8E314B8AC477}"/>
              </a:ext>
            </a:extLst>
          </p:cNvPr>
          <p:cNvSpPr/>
          <p:nvPr/>
        </p:nvSpPr>
        <p:spPr>
          <a:xfrm>
            <a:off x="4291069" y="4114226"/>
            <a:ext cx="900364" cy="900364"/>
          </a:xfrm>
          <a:prstGeom prst="ellipse">
            <a:avLst/>
          </a:prstGeom>
          <a:noFill/>
          <a:ln w="19050">
            <a:solidFill>
              <a:srgbClr val="FF98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0" name="Ovale 34">
            <a:extLst>
              <a:ext uri="{FF2B5EF4-FFF2-40B4-BE49-F238E27FC236}">
                <a16:creationId xmlns:a16="http://schemas.microsoft.com/office/drawing/2014/main" id="{5FD7AF12-3D8F-0142-9042-AE90AA8B6E9C}"/>
              </a:ext>
            </a:extLst>
          </p:cNvPr>
          <p:cNvSpPr/>
          <p:nvPr/>
        </p:nvSpPr>
        <p:spPr>
          <a:xfrm>
            <a:off x="2443067" y="4084960"/>
            <a:ext cx="958894" cy="95889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3722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28</a:t>
            </a:fld>
            <a:endParaRPr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87" name="CasellaDiTesto 38">
            <a:extLst>
              <a:ext uri="{FF2B5EF4-FFF2-40B4-BE49-F238E27FC236}">
                <a16:creationId xmlns:a16="http://schemas.microsoft.com/office/drawing/2014/main" id="{50F01E68-2C30-5F4D-AD14-FD4BB71209CF}"/>
              </a:ext>
            </a:extLst>
          </p:cNvPr>
          <p:cNvSpPr txBox="1"/>
          <p:nvPr/>
        </p:nvSpPr>
        <p:spPr>
          <a:xfrm>
            <a:off x="8362120" y="5710503"/>
            <a:ext cx="296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noProof="1">
                <a:solidFill>
                  <a:schemeClr val="accent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Single point-to-point connections can be added</a:t>
            </a:r>
          </a:p>
        </p:txBody>
      </p:sp>
      <p:sp>
        <p:nvSpPr>
          <p:cNvPr id="18" name="Google Shape;503;p34">
            <a:extLst>
              <a:ext uri="{FF2B5EF4-FFF2-40B4-BE49-F238E27FC236}">
                <a16:creationId xmlns:a16="http://schemas.microsoft.com/office/drawing/2014/main" id="{4584FA29-F29C-FD4B-BDFC-A45BF1AF480C}"/>
              </a:ext>
            </a:extLst>
          </p:cNvPr>
          <p:cNvSpPr txBox="1">
            <a:spLocks/>
          </p:cNvSpPr>
          <p:nvPr/>
        </p:nvSpPr>
        <p:spPr>
          <a:xfrm>
            <a:off x="-101600" y="207460"/>
            <a:ext cx="1976050" cy="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GB" sz="1200" dirty="0">
                <a:solidFill>
                  <a:schemeClr val="bg1"/>
                </a:solidFill>
              </a:rPr>
              <a:t>Scenario 4</a:t>
            </a:r>
          </a:p>
        </p:txBody>
      </p:sp>
      <p:sp>
        <p:nvSpPr>
          <p:cNvPr id="41" name="CasellaDiTesto 7">
            <a:extLst>
              <a:ext uri="{FF2B5EF4-FFF2-40B4-BE49-F238E27FC236}">
                <a16:creationId xmlns:a16="http://schemas.microsoft.com/office/drawing/2014/main" id="{43B521E4-202C-4147-9C4B-0F6DBD83C3CD}"/>
              </a:ext>
            </a:extLst>
          </p:cNvPr>
          <p:cNvSpPr txBox="1"/>
          <p:nvPr/>
        </p:nvSpPr>
        <p:spPr>
          <a:xfrm>
            <a:off x="529012" y="850430"/>
            <a:ext cx="783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discards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snapshot marker received from E, since it has been received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before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restore marker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from the same node</a:t>
            </a:r>
            <a:r>
              <a:rPr lang="it-IT" sz="1600" noProof="1">
                <a:solidFill>
                  <a:schemeClr val="accent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  <a:endParaRPr lang="it-IT" sz="1600" noProof="1">
              <a:solidFill>
                <a:srgbClr val="263248"/>
              </a:solidFill>
              <a:highlight>
                <a:srgbClr val="C7D3E6"/>
              </a:highlight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773168-FF9F-9B45-B677-7FF3B13D3B46}"/>
              </a:ext>
            </a:extLst>
          </p:cNvPr>
          <p:cNvGrpSpPr/>
          <p:nvPr/>
        </p:nvGrpSpPr>
        <p:grpSpPr>
          <a:xfrm>
            <a:off x="829224" y="4027283"/>
            <a:ext cx="4193514" cy="562974"/>
            <a:chOff x="742664" y="3969020"/>
            <a:chExt cx="4193514" cy="562974"/>
          </a:xfrm>
        </p:grpSpPr>
        <p:cxnSp>
          <p:nvCxnSpPr>
            <p:cNvPr id="47" name="Connettore 2 13">
              <a:extLst>
                <a:ext uri="{FF2B5EF4-FFF2-40B4-BE49-F238E27FC236}">
                  <a16:creationId xmlns:a16="http://schemas.microsoft.com/office/drawing/2014/main" id="{1E0B80A9-8446-974A-8D01-B0B66D829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e 3">
              <a:extLst>
                <a:ext uri="{FF2B5EF4-FFF2-40B4-BE49-F238E27FC236}">
                  <a16:creationId xmlns:a16="http://schemas.microsoft.com/office/drawing/2014/main" id="{1DB44AE2-E7A7-BF4E-9285-58E97FD1DCBB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49" name="Ovale 3">
              <a:extLst>
                <a:ext uri="{FF2B5EF4-FFF2-40B4-BE49-F238E27FC236}">
                  <a16:creationId xmlns:a16="http://schemas.microsoft.com/office/drawing/2014/main" id="{C3EC14A6-65BF-CC4D-97CE-2AD6980585CC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50" name="Connettore 2 13">
              <a:extLst>
                <a:ext uri="{FF2B5EF4-FFF2-40B4-BE49-F238E27FC236}">
                  <a16:creationId xmlns:a16="http://schemas.microsoft.com/office/drawing/2014/main" id="{262F21DE-CBF1-6F47-9A7B-0887DEA12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2 13">
              <a:extLst>
                <a:ext uri="{FF2B5EF4-FFF2-40B4-BE49-F238E27FC236}">
                  <a16:creationId xmlns:a16="http://schemas.microsoft.com/office/drawing/2014/main" id="{911FEC51-CF7C-6844-A96B-DDDBEBC22E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13">
              <a:extLst>
                <a:ext uri="{FF2B5EF4-FFF2-40B4-BE49-F238E27FC236}">
                  <a16:creationId xmlns:a16="http://schemas.microsoft.com/office/drawing/2014/main" id="{5E22A3BF-F9E4-5A4B-BA35-B3E98F8FA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e 3">
              <a:extLst>
                <a:ext uri="{FF2B5EF4-FFF2-40B4-BE49-F238E27FC236}">
                  <a16:creationId xmlns:a16="http://schemas.microsoft.com/office/drawing/2014/main" id="{FB484B11-90F7-0346-A847-AF2DF61D9272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37" name="Connettore 7 35">
            <a:extLst>
              <a:ext uri="{FF2B5EF4-FFF2-40B4-BE49-F238E27FC236}">
                <a16:creationId xmlns:a16="http://schemas.microsoft.com/office/drawing/2014/main" id="{80F99524-69B4-E84B-BBB3-7ECAD21458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9631" y="2205099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7">
            <a:extLst>
              <a:ext uri="{FF2B5EF4-FFF2-40B4-BE49-F238E27FC236}">
                <a16:creationId xmlns:a16="http://schemas.microsoft.com/office/drawing/2014/main" id="{0764DB18-3951-A745-9AC8-79693DC16E56}"/>
              </a:ext>
            </a:extLst>
          </p:cNvPr>
          <p:cNvSpPr txBox="1"/>
          <p:nvPr/>
        </p:nvSpPr>
        <p:spPr>
          <a:xfrm>
            <a:off x="529012" y="3059686"/>
            <a:ext cx="783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When 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receives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restore marker, it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cancels all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running snapshots</a:t>
            </a:r>
          </a:p>
        </p:txBody>
      </p:sp>
      <p:sp>
        <p:nvSpPr>
          <p:cNvPr id="32" name="CasellaDiTesto 39">
            <a:extLst>
              <a:ext uri="{FF2B5EF4-FFF2-40B4-BE49-F238E27FC236}">
                <a16:creationId xmlns:a16="http://schemas.microsoft.com/office/drawing/2014/main" id="{EAD9D0C4-C069-8B4B-B9BE-5B7EA32E603D}"/>
              </a:ext>
            </a:extLst>
          </p:cNvPr>
          <p:cNvSpPr txBox="1"/>
          <p:nvPr/>
        </p:nvSpPr>
        <p:spPr>
          <a:xfrm>
            <a:off x="1330064" y="4190493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33" name="CasellaDiTesto 39">
            <a:extLst>
              <a:ext uri="{FF2B5EF4-FFF2-40B4-BE49-F238E27FC236}">
                <a16:creationId xmlns:a16="http://schemas.microsoft.com/office/drawing/2014/main" id="{53A275BA-5AEF-904C-BF04-2854B6855A3E}"/>
              </a:ext>
            </a:extLst>
          </p:cNvPr>
          <p:cNvSpPr txBox="1"/>
          <p:nvPr/>
        </p:nvSpPr>
        <p:spPr>
          <a:xfrm>
            <a:off x="4132914" y="4181000"/>
            <a:ext cx="388800" cy="2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35" name="CasellaDiTesto 39">
            <a:extLst>
              <a:ext uri="{FF2B5EF4-FFF2-40B4-BE49-F238E27FC236}">
                <a16:creationId xmlns:a16="http://schemas.microsoft.com/office/drawing/2014/main" id="{241D492C-FA9D-374E-A114-2247929290F4}"/>
              </a:ext>
            </a:extLst>
          </p:cNvPr>
          <p:cNvSpPr txBox="1"/>
          <p:nvPr/>
        </p:nvSpPr>
        <p:spPr>
          <a:xfrm>
            <a:off x="1392198" y="3501931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8C2A70D-0D6C-6043-830C-947A9063851E}"/>
              </a:ext>
            </a:extLst>
          </p:cNvPr>
          <p:cNvGrpSpPr/>
          <p:nvPr/>
        </p:nvGrpSpPr>
        <p:grpSpPr>
          <a:xfrm>
            <a:off x="829224" y="2062590"/>
            <a:ext cx="4193514" cy="562974"/>
            <a:chOff x="742664" y="3969020"/>
            <a:chExt cx="4193514" cy="562974"/>
          </a:xfrm>
        </p:grpSpPr>
        <p:cxnSp>
          <p:nvCxnSpPr>
            <p:cNvPr id="70" name="Connettore 2 13">
              <a:extLst>
                <a:ext uri="{FF2B5EF4-FFF2-40B4-BE49-F238E27FC236}">
                  <a16:creationId xmlns:a16="http://schemas.microsoft.com/office/drawing/2014/main" id="{A94DC979-6378-DD43-B0DF-0C6FF2E92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e 3">
              <a:extLst>
                <a:ext uri="{FF2B5EF4-FFF2-40B4-BE49-F238E27FC236}">
                  <a16:creationId xmlns:a16="http://schemas.microsoft.com/office/drawing/2014/main" id="{B1F5A0B5-1A2F-9545-ABB2-B2139C0E2D26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72" name="Ovale 3">
              <a:extLst>
                <a:ext uri="{FF2B5EF4-FFF2-40B4-BE49-F238E27FC236}">
                  <a16:creationId xmlns:a16="http://schemas.microsoft.com/office/drawing/2014/main" id="{6B087C33-3930-AF4C-B004-EDF1A49A008C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73" name="Connettore 2 13">
              <a:extLst>
                <a:ext uri="{FF2B5EF4-FFF2-40B4-BE49-F238E27FC236}">
                  <a16:creationId xmlns:a16="http://schemas.microsoft.com/office/drawing/2014/main" id="{D4A2EB30-02E3-0A48-B897-DA1E18D86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2 13">
              <a:extLst>
                <a:ext uri="{FF2B5EF4-FFF2-40B4-BE49-F238E27FC236}">
                  <a16:creationId xmlns:a16="http://schemas.microsoft.com/office/drawing/2014/main" id="{24E68F5A-2980-A24A-AFAF-BCBADE1EA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2 13">
              <a:extLst>
                <a:ext uri="{FF2B5EF4-FFF2-40B4-BE49-F238E27FC236}">
                  <a16:creationId xmlns:a16="http://schemas.microsoft.com/office/drawing/2014/main" id="{BEB2BFFF-8AF9-2444-B69B-BD3A842D1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e 3">
              <a:extLst>
                <a:ext uri="{FF2B5EF4-FFF2-40B4-BE49-F238E27FC236}">
                  <a16:creationId xmlns:a16="http://schemas.microsoft.com/office/drawing/2014/main" id="{6DC6C40F-2952-7949-964B-69C2E13AADBB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77" name="Connettore 7 35">
            <a:extLst>
              <a:ext uri="{FF2B5EF4-FFF2-40B4-BE49-F238E27FC236}">
                <a16:creationId xmlns:a16="http://schemas.microsoft.com/office/drawing/2014/main" id="{145BE85F-7FD1-294A-B558-44959297EB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9631" y="240406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9">
            <a:extLst>
              <a:ext uri="{FF2B5EF4-FFF2-40B4-BE49-F238E27FC236}">
                <a16:creationId xmlns:a16="http://schemas.microsoft.com/office/drawing/2014/main" id="{48915A1C-7BED-9D49-ABCD-DC20CCC11BE2}"/>
              </a:ext>
            </a:extLst>
          </p:cNvPr>
          <p:cNvSpPr txBox="1"/>
          <p:nvPr/>
        </p:nvSpPr>
        <p:spPr>
          <a:xfrm>
            <a:off x="1609360" y="1895046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79" name="CasellaDiTesto 39">
            <a:extLst>
              <a:ext uri="{FF2B5EF4-FFF2-40B4-BE49-F238E27FC236}">
                <a16:creationId xmlns:a16="http://schemas.microsoft.com/office/drawing/2014/main" id="{168BBB8B-9FBA-7845-BCAE-D47957C3644B}"/>
              </a:ext>
            </a:extLst>
          </p:cNvPr>
          <p:cNvSpPr txBox="1"/>
          <p:nvPr/>
        </p:nvSpPr>
        <p:spPr>
          <a:xfrm>
            <a:off x="3784998" y="2543079"/>
            <a:ext cx="388800" cy="2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80" name="CasellaDiTesto 39">
            <a:extLst>
              <a:ext uri="{FF2B5EF4-FFF2-40B4-BE49-F238E27FC236}">
                <a16:creationId xmlns:a16="http://schemas.microsoft.com/office/drawing/2014/main" id="{47FDBDA9-1797-6445-BFA5-4AA98F9EBEB1}"/>
              </a:ext>
            </a:extLst>
          </p:cNvPr>
          <p:cNvSpPr txBox="1"/>
          <p:nvPr/>
        </p:nvSpPr>
        <p:spPr>
          <a:xfrm>
            <a:off x="3136831" y="2223256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81" name="CasellaDiTesto 39">
            <a:extLst>
              <a:ext uri="{FF2B5EF4-FFF2-40B4-BE49-F238E27FC236}">
                <a16:creationId xmlns:a16="http://schemas.microsoft.com/office/drawing/2014/main" id="{001581B4-323F-CF43-BA28-43C74701F660}"/>
              </a:ext>
            </a:extLst>
          </p:cNvPr>
          <p:cNvSpPr txBox="1"/>
          <p:nvPr/>
        </p:nvSpPr>
        <p:spPr>
          <a:xfrm>
            <a:off x="3211450" y="1444741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cxnSp>
        <p:nvCxnSpPr>
          <p:cNvPr id="82" name="Connettore 1 48">
            <a:extLst>
              <a:ext uri="{FF2B5EF4-FFF2-40B4-BE49-F238E27FC236}">
                <a16:creationId xmlns:a16="http://schemas.microsoft.com/office/drawing/2014/main" id="{57ADDC2D-EC58-F74D-BB09-AA6935AEF75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171357" y="2211712"/>
            <a:ext cx="288000" cy="28800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49">
            <a:extLst>
              <a:ext uri="{FF2B5EF4-FFF2-40B4-BE49-F238E27FC236}">
                <a16:creationId xmlns:a16="http://schemas.microsoft.com/office/drawing/2014/main" id="{A0D78016-5A95-324F-AB9E-FE196C03963F}"/>
              </a:ext>
            </a:extLst>
          </p:cNvPr>
          <p:cNvCxnSpPr>
            <a:cxnSpLocks noChangeAspect="1"/>
          </p:cNvCxnSpPr>
          <p:nvPr/>
        </p:nvCxnSpPr>
        <p:spPr>
          <a:xfrm>
            <a:off x="3171357" y="2211712"/>
            <a:ext cx="288000" cy="28800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e 34">
            <a:extLst>
              <a:ext uri="{FF2B5EF4-FFF2-40B4-BE49-F238E27FC236}">
                <a16:creationId xmlns:a16="http://schemas.microsoft.com/office/drawing/2014/main" id="{AE7F1AE7-57A2-1347-BDE0-F6FAB1891EB9}"/>
              </a:ext>
            </a:extLst>
          </p:cNvPr>
          <p:cNvSpPr/>
          <p:nvPr/>
        </p:nvSpPr>
        <p:spPr>
          <a:xfrm>
            <a:off x="2363699" y="1790869"/>
            <a:ext cx="1118689" cy="111868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Ovale 34">
            <a:extLst>
              <a:ext uri="{FF2B5EF4-FFF2-40B4-BE49-F238E27FC236}">
                <a16:creationId xmlns:a16="http://schemas.microsoft.com/office/drawing/2014/main" id="{8A891911-B1BD-F04F-B04C-A207C8FBDFEE}"/>
              </a:ext>
            </a:extLst>
          </p:cNvPr>
          <p:cNvSpPr/>
          <p:nvPr/>
        </p:nvSpPr>
        <p:spPr>
          <a:xfrm>
            <a:off x="4261572" y="1870535"/>
            <a:ext cx="959358" cy="959358"/>
          </a:xfrm>
          <a:prstGeom prst="ellipse">
            <a:avLst/>
          </a:prstGeom>
          <a:noFill/>
          <a:ln w="19050">
            <a:solidFill>
              <a:srgbClr val="FF98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Ovale 34">
            <a:extLst>
              <a:ext uri="{FF2B5EF4-FFF2-40B4-BE49-F238E27FC236}">
                <a16:creationId xmlns:a16="http://schemas.microsoft.com/office/drawing/2014/main" id="{1104A1FE-364E-954D-9948-4A53888473FE}"/>
              </a:ext>
            </a:extLst>
          </p:cNvPr>
          <p:cNvSpPr/>
          <p:nvPr/>
        </p:nvSpPr>
        <p:spPr>
          <a:xfrm>
            <a:off x="2453958" y="3836248"/>
            <a:ext cx="938172" cy="93817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0643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" name="Google Shape;442;p28">
            <a:extLst>
              <a:ext uri="{FF2B5EF4-FFF2-40B4-BE49-F238E27FC236}">
                <a16:creationId xmlns:a16="http://schemas.microsoft.com/office/drawing/2014/main" id="{2CA21E1C-F027-4BB2-8568-F756104EAFA2}"/>
              </a:ext>
            </a:extLst>
          </p:cNvPr>
          <p:cNvSpPr txBox="1">
            <a:spLocks/>
          </p:cNvSpPr>
          <p:nvPr/>
        </p:nvSpPr>
        <p:spPr>
          <a:xfrm>
            <a:off x="964394" y="399289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GB" dirty="0"/>
              <a:t>Scenario 5 – Snapshot after Restoring</a:t>
            </a:r>
          </a:p>
        </p:txBody>
      </p:sp>
      <p:sp>
        <p:nvSpPr>
          <p:cNvPr id="19" name="CasellaDiTesto 7">
            <a:extLst>
              <a:ext uri="{FF2B5EF4-FFF2-40B4-BE49-F238E27FC236}">
                <a16:creationId xmlns:a16="http://schemas.microsoft.com/office/drawing/2014/main" id="{98D76693-26E7-4B46-AAD4-4F3ACD5F30F6}"/>
              </a:ext>
            </a:extLst>
          </p:cNvPr>
          <p:cNvSpPr txBox="1"/>
          <p:nvPr/>
        </p:nvSpPr>
        <p:spPr>
          <a:xfrm>
            <a:off x="529012" y="1337422"/>
            <a:ext cx="783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recovers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from a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crash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and starts a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distributed restore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sending the restore marker through all its outgoing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connections</a:t>
            </a:r>
          </a:p>
        </p:txBody>
      </p:sp>
      <p:grpSp>
        <p:nvGrpSpPr>
          <p:cNvPr id="20" name="Group 43">
            <a:extLst>
              <a:ext uri="{FF2B5EF4-FFF2-40B4-BE49-F238E27FC236}">
                <a16:creationId xmlns:a16="http://schemas.microsoft.com/office/drawing/2014/main" id="{F4095242-8A2B-DE4B-B142-ED26A8B729F1}"/>
              </a:ext>
            </a:extLst>
          </p:cNvPr>
          <p:cNvGrpSpPr/>
          <p:nvPr/>
        </p:nvGrpSpPr>
        <p:grpSpPr>
          <a:xfrm>
            <a:off x="829224" y="4282921"/>
            <a:ext cx="4193514" cy="562974"/>
            <a:chOff x="742664" y="3969020"/>
            <a:chExt cx="4193514" cy="562974"/>
          </a:xfrm>
        </p:grpSpPr>
        <p:cxnSp>
          <p:nvCxnSpPr>
            <p:cNvPr id="21" name="Connettore 2 13">
              <a:extLst>
                <a:ext uri="{FF2B5EF4-FFF2-40B4-BE49-F238E27FC236}">
                  <a16:creationId xmlns:a16="http://schemas.microsoft.com/office/drawing/2014/main" id="{1EDAB874-B0FB-8D46-B3AA-16585ED1C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e 3">
              <a:extLst>
                <a:ext uri="{FF2B5EF4-FFF2-40B4-BE49-F238E27FC236}">
                  <a16:creationId xmlns:a16="http://schemas.microsoft.com/office/drawing/2014/main" id="{84370243-FB10-D74C-9880-BC64B66D2D9A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3" name="Ovale 3">
              <a:extLst>
                <a:ext uri="{FF2B5EF4-FFF2-40B4-BE49-F238E27FC236}">
                  <a16:creationId xmlns:a16="http://schemas.microsoft.com/office/drawing/2014/main" id="{9717C620-98E5-5B4C-9FB1-C3DE588310E1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24" name="Connettore 2 13">
              <a:extLst>
                <a:ext uri="{FF2B5EF4-FFF2-40B4-BE49-F238E27FC236}">
                  <a16:creationId xmlns:a16="http://schemas.microsoft.com/office/drawing/2014/main" id="{550718C6-F674-5A4E-A95B-42EEEA077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13">
              <a:extLst>
                <a:ext uri="{FF2B5EF4-FFF2-40B4-BE49-F238E27FC236}">
                  <a16:creationId xmlns:a16="http://schemas.microsoft.com/office/drawing/2014/main" id="{2B84571C-5A76-AE42-90B3-DAB66BD47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13">
              <a:extLst>
                <a:ext uri="{FF2B5EF4-FFF2-40B4-BE49-F238E27FC236}">
                  <a16:creationId xmlns:a16="http://schemas.microsoft.com/office/drawing/2014/main" id="{B79E39EF-F86C-3548-8E8D-183111872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e 3">
              <a:extLst>
                <a:ext uri="{FF2B5EF4-FFF2-40B4-BE49-F238E27FC236}">
                  <a16:creationId xmlns:a16="http://schemas.microsoft.com/office/drawing/2014/main" id="{7846CDF0-F874-4C48-8BD1-6470283AC9A6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28" name="Connettore 7 35">
            <a:extLst>
              <a:ext uri="{FF2B5EF4-FFF2-40B4-BE49-F238E27FC236}">
                <a16:creationId xmlns:a16="http://schemas.microsoft.com/office/drawing/2014/main" id="{A1FFD2C0-85F6-7749-A1D9-5C8D33F93C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9631" y="2460737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7">
            <a:extLst>
              <a:ext uri="{FF2B5EF4-FFF2-40B4-BE49-F238E27FC236}">
                <a16:creationId xmlns:a16="http://schemas.microsoft.com/office/drawing/2014/main" id="{E683C574-B82E-C343-9BB6-0FC1CD09F06F}"/>
              </a:ext>
            </a:extLst>
          </p:cNvPr>
          <p:cNvSpPr txBox="1"/>
          <p:nvPr/>
        </p:nvSpPr>
        <p:spPr>
          <a:xfrm>
            <a:off x="529012" y="3315324"/>
            <a:ext cx="783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After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restoring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its local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last snapshot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and sending all the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restore markers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G starts a new distributed snapshot</a:t>
            </a:r>
          </a:p>
        </p:txBody>
      </p:sp>
      <p:grpSp>
        <p:nvGrpSpPr>
          <p:cNvPr id="30" name="Group 58">
            <a:extLst>
              <a:ext uri="{FF2B5EF4-FFF2-40B4-BE49-F238E27FC236}">
                <a16:creationId xmlns:a16="http://schemas.microsoft.com/office/drawing/2014/main" id="{F339AC8F-C061-924C-AE6F-A063D0166B0F}"/>
              </a:ext>
            </a:extLst>
          </p:cNvPr>
          <p:cNvGrpSpPr/>
          <p:nvPr/>
        </p:nvGrpSpPr>
        <p:grpSpPr>
          <a:xfrm>
            <a:off x="829224" y="2386611"/>
            <a:ext cx="4193514" cy="562974"/>
            <a:chOff x="742664" y="3969020"/>
            <a:chExt cx="4193514" cy="562974"/>
          </a:xfrm>
        </p:grpSpPr>
        <p:cxnSp>
          <p:nvCxnSpPr>
            <p:cNvPr id="31" name="Connettore 2 13">
              <a:extLst>
                <a:ext uri="{FF2B5EF4-FFF2-40B4-BE49-F238E27FC236}">
                  <a16:creationId xmlns:a16="http://schemas.microsoft.com/office/drawing/2014/main" id="{16FA053F-F891-434B-ABC0-DFDCC9E35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e 3">
              <a:extLst>
                <a:ext uri="{FF2B5EF4-FFF2-40B4-BE49-F238E27FC236}">
                  <a16:creationId xmlns:a16="http://schemas.microsoft.com/office/drawing/2014/main" id="{9301215F-C444-B34B-BE95-7CB721244FC2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33" name="Ovale 3">
              <a:extLst>
                <a:ext uri="{FF2B5EF4-FFF2-40B4-BE49-F238E27FC236}">
                  <a16:creationId xmlns:a16="http://schemas.microsoft.com/office/drawing/2014/main" id="{70070DFE-DA49-1A4E-BCFF-A9AE27C36287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34" name="Connettore 2 13">
              <a:extLst>
                <a:ext uri="{FF2B5EF4-FFF2-40B4-BE49-F238E27FC236}">
                  <a16:creationId xmlns:a16="http://schemas.microsoft.com/office/drawing/2014/main" id="{03E2525B-B527-6748-B36B-579919CA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13">
              <a:extLst>
                <a:ext uri="{FF2B5EF4-FFF2-40B4-BE49-F238E27FC236}">
                  <a16:creationId xmlns:a16="http://schemas.microsoft.com/office/drawing/2014/main" id="{0097D2B5-E016-F34D-8DB4-24DDE6059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2 13">
              <a:extLst>
                <a:ext uri="{FF2B5EF4-FFF2-40B4-BE49-F238E27FC236}">
                  <a16:creationId xmlns:a16="http://schemas.microsoft.com/office/drawing/2014/main" id="{9AECC046-05AF-2D4D-BBA4-39E97BBF0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e 3">
              <a:extLst>
                <a:ext uri="{FF2B5EF4-FFF2-40B4-BE49-F238E27FC236}">
                  <a16:creationId xmlns:a16="http://schemas.microsoft.com/office/drawing/2014/main" id="{77AC8E0D-FDFB-CF4D-9598-10968EC51F7F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38" name="Connettore 7 35">
            <a:extLst>
              <a:ext uri="{FF2B5EF4-FFF2-40B4-BE49-F238E27FC236}">
                <a16:creationId xmlns:a16="http://schemas.microsoft.com/office/drawing/2014/main" id="{62932429-2F17-BC45-ACF0-2FA9FA13C9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9631" y="564427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39">
            <a:extLst>
              <a:ext uri="{FF2B5EF4-FFF2-40B4-BE49-F238E27FC236}">
                <a16:creationId xmlns:a16="http://schemas.microsoft.com/office/drawing/2014/main" id="{2D821AB4-91BB-644C-8035-ADAB7AC43DC4}"/>
              </a:ext>
            </a:extLst>
          </p:cNvPr>
          <p:cNvSpPr txBox="1"/>
          <p:nvPr/>
        </p:nvSpPr>
        <p:spPr>
          <a:xfrm>
            <a:off x="2055387" y="2205744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43" name="CasellaDiTesto 39">
            <a:extLst>
              <a:ext uri="{FF2B5EF4-FFF2-40B4-BE49-F238E27FC236}">
                <a16:creationId xmlns:a16="http://schemas.microsoft.com/office/drawing/2014/main" id="{9345F449-6EAB-5644-9EEF-6B3438067A65}"/>
              </a:ext>
            </a:extLst>
          </p:cNvPr>
          <p:cNvSpPr txBox="1"/>
          <p:nvPr/>
        </p:nvSpPr>
        <p:spPr>
          <a:xfrm>
            <a:off x="3415705" y="2884242"/>
            <a:ext cx="388800" cy="2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44" name="CasellaDiTesto 39">
            <a:extLst>
              <a:ext uri="{FF2B5EF4-FFF2-40B4-BE49-F238E27FC236}">
                <a16:creationId xmlns:a16="http://schemas.microsoft.com/office/drawing/2014/main" id="{84BD4E4C-7F88-A444-9FDE-4BEF6CCE3147}"/>
              </a:ext>
            </a:extLst>
          </p:cNvPr>
          <p:cNvSpPr txBox="1"/>
          <p:nvPr/>
        </p:nvSpPr>
        <p:spPr>
          <a:xfrm>
            <a:off x="1602895" y="4102083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45" name="CasellaDiTesto 39">
            <a:extLst>
              <a:ext uri="{FF2B5EF4-FFF2-40B4-BE49-F238E27FC236}">
                <a16:creationId xmlns:a16="http://schemas.microsoft.com/office/drawing/2014/main" id="{1E8FCA7E-D772-0E44-89D2-71F0472D00E5}"/>
              </a:ext>
            </a:extLst>
          </p:cNvPr>
          <p:cNvSpPr txBox="1"/>
          <p:nvPr/>
        </p:nvSpPr>
        <p:spPr>
          <a:xfrm>
            <a:off x="3773525" y="4772394"/>
            <a:ext cx="388800" cy="2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46" name="CasellaDiTesto 39">
            <a:extLst>
              <a:ext uri="{FF2B5EF4-FFF2-40B4-BE49-F238E27FC236}">
                <a16:creationId xmlns:a16="http://schemas.microsoft.com/office/drawing/2014/main" id="{A24ADD05-5AF3-214A-AF5F-C7196AE7E4CB}"/>
              </a:ext>
            </a:extLst>
          </p:cNvPr>
          <p:cNvSpPr txBox="1"/>
          <p:nvPr/>
        </p:nvSpPr>
        <p:spPr>
          <a:xfrm>
            <a:off x="2049625" y="4095329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47" name="CasellaDiTesto 39">
            <a:extLst>
              <a:ext uri="{FF2B5EF4-FFF2-40B4-BE49-F238E27FC236}">
                <a16:creationId xmlns:a16="http://schemas.microsoft.com/office/drawing/2014/main" id="{782B1A4A-F972-8642-9D98-5CA571A712EC}"/>
              </a:ext>
            </a:extLst>
          </p:cNvPr>
          <p:cNvSpPr txBox="1"/>
          <p:nvPr/>
        </p:nvSpPr>
        <p:spPr>
          <a:xfrm>
            <a:off x="3360858" y="4778228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48" name="Ovale 34">
            <a:extLst>
              <a:ext uri="{FF2B5EF4-FFF2-40B4-BE49-F238E27FC236}">
                <a16:creationId xmlns:a16="http://schemas.microsoft.com/office/drawing/2014/main" id="{76E09F0B-9618-8747-B5B5-8BE397FF759F}"/>
              </a:ext>
            </a:extLst>
          </p:cNvPr>
          <p:cNvSpPr/>
          <p:nvPr/>
        </p:nvSpPr>
        <p:spPr>
          <a:xfrm>
            <a:off x="2459793" y="2200157"/>
            <a:ext cx="926502" cy="92650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Ovale 34">
            <a:extLst>
              <a:ext uri="{FF2B5EF4-FFF2-40B4-BE49-F238E27FC236}">
                <a16:creationId xmlns:a16="http://schemas.microsoft.com/office/drawing/2014/main" id="{7403F036-E085-A345-8178-8E314B8AC477}"/>
              </a:ext>
            </a:extLst>
          </p:cNvPr>
          <p:cNvSpPr/>
          <p:nvPr/>
        </p:nvSpPr>
        <p:spPr>
          <a:xfrm>
            <a:off x="2541389" y="4183282"/>
            <a:ext cx="762250" cy="762250"/>
          </a:xfrm>
          <a:prstGeom prst="ellipse">
            <a:avLst/>
          </a:prstGeom>
          <a:noFill/>
          <a:ln w="19050">
            <a:solidFill>
              <a:srgbClr val="FF98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0" name="Ovale 34">
            <a:extLst>
              <a:ext uri="{FF2B5EF4-FFF2-40B4-BE49-F238E27FC236}">
                <a16:creationId xmlns:a16="http://schemas.microsoft.com/office/drawing/2014/main" id="{5FD7AF12-3D8F-0142-9042-AE90AA8B6E9C}"/>
              </a:ext>
            </a:extLst>
          </p:cNvPr>
          <p:cNvSpPr/>
          <p:nvPr/>
        </p:nvSpPr>
        <p:spPr>
          <a:xfrm>
            <a:off x="2443067" y="4084960"/>
            <a:ext cx="958894" cy="95889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376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Library assumptions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76382" y="1491000"/>
            <a:ext cx="709674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0" indent="-342900">
              <a:spcBef>
                <a:spcPts val="0"/>
              </a:spcBef>
              <a:buClr>
                <a:srgbClr val="FF9800"/>
              </a:buClr>
              <a:buSzPct val="115000"/>
              <a:buFont typeface="+mj-lt"/>
              <a:buAutoNum type="arabicPeriod"/>
            </a:pPr>
            <a:r>
              <a:rPr lang="en-GB" sz="1600" dirty="0">
                <a:highlight>
                  <a:srgbClr val="C7D3E6"/>
                </a:highlight>
              </a:rPr>
              <a:t>Nodes</a:t>
            </a:r>
            <a:r>
              <a:rPr lang="en-GB" sz="1600" dirty="0"/>
              <a:t> do not </a:t>
            </a:r>
            <a:r>
              <a:rPr lang="en-GB" sz="1600" dirty="0">
                <a:highlight>
                  <a:srgbClr val="C7D3E6"/>
                </a:highlight>
              </a:rPr>
              <a:t>crash</a:t>
            </a:r>
            <a:r>
              <a:rPr lang="en-GB" sz="1600" dirty="0"/>
              <a:t> in the middle of a </a:t>
            </a:r>
            <a:r>
              <a:rPr lang="en-GB" sz="1600" dirty="0">
                <a:highlight>
                  <a:srgbClr val="C7D3E6"/>
                </a:highlight>
              </a:rPr>
              <a:t>snapshot</a:t>
            </a:r>
            <a:r>
              <a:rPr lang="en-GB" sz="1600" dirty="0"/>
              <a:t>. </a:t>
            </a:r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/>
            </a:pPr>
            <a:r>
              <a:rPr lang="en-GB" sz="1600" dirty="0"/>
              <a:t>The communication channels are reliable, unidirectional and </a:t>
            </a:r>
            <a:r>
              <a:rPr lang="en-GB" sz="1600" dirty="0">
                <a:highlight>
                  <a:srgbClr val="C7D3E6"/>
                </a:highlight>
              </a:rPr>
              <a:t>FIFO ordered</a:t>
            </a:r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/>
            </a:pPr>
            <a:r>
              <a:rPr lang="en-GB" sz="1600" dirty="0"/>
              <a:t>There is a </a:t>
            </a:r>
            <a:r>
              <a:rPr lang="en-GB" sz="1600" dirty="0">
                <a:highlight>
                  <a:srgbClr val="C7D3E6"/>
                </a:highlight>
              </a:rPr>
              <a:t>communication path</a:t>
            </a:r>
            <a:r>
              <a:rPr lang="en-GB" sz="1600" dirty="0"/>
              <a:t> between </a:t>
            </a:r>
            <a:r>
              <a:rPr lang="en-GB" sz="1600" dirty="0">
                <a:highlight>
                  <a:srgbClr val="C7D3E6"/>
                </a:highlight>
              </a:rPr>
              <a:t>any two processes</a:t>
            </a:r>
            <a:r>
              <a:rPr lang="en-GB" sz="1600" dirty="0"/>
              <a:t> in the system</a:t>
            </a:r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/>
            </a:pPr>
            <a:r>
              <a:rPr lang="en-GB" sz="1600" dirty="0"/>
              <a:t>The </a:t>
            </a:r>
            <a:r>
              <a:rPr lang="en-GB" sz="1600" dirty="0">
                <a:highlight>
                  <a:srgbClr val="C7D3E6"/>
                </a:highlight>
              </a:rPr>
              <a:t>snapshot</a:t>
            </a:r>
            <a:r>
              <a:rPr lang="en-GB" sz="1600" dirty="0"/>
              <a:t> algorithm does </a:t>
            </a:r>
            <a:r>
              <a:rPr lang="en-GB" sz="1600" dirty="0">
                <a:highlight>
                  <a:srgbClr val="C7D3E6"/>
                </a:highlight>
              </a:rPr>
              <a:t>not interfere</a:t>
            </a:r>
            <a:r>
              <a:rPr lang="en-GB" sz="1600" dirty="0"/>
              <a:t> with the normal execution of the processes</a:t>
            </a:r>
          </a:p>
          <a:p>
            <a:pPr marL="419100" indent="-342900">
              <a:buClr>
                <a:srgbClr val="FF9800"/>
              </a:buClr>
              <a:buSzPct val="115000"/>
              <a:buFont typeface="+mj-lt"/>
              <a:buAutoNum type="arabicPeriod"/>
            </a:pPr>
            <a:r>
              <a:rPr lang="en-GB" sz="1600" dirty="0"/>
              <a:t>The library is </a:t>
            </a:r>
            <a:r>
              <a:rPr lang="en-GB" sz="1600" dirty="0">
                <a:highlight>
                  <a:srgbClr val="C7D3E6"/>
                </a:highlight>
              </a:rPr>
              <a:t>aware</a:t>
            </a:r>
            <a:r>
              <a:rPr lang="en-GB" sz="1600" dirty="0"/>
              <a:t> of all the </a:t>
            </a:r>
            <a:r>
              <a:rPr lang="en-GB" sz="1600" dirty="0">
                <a:highlight>
                  <a:srgbClr val="C7D3E6"/>
                </a:highlight>
              </a:rPr>
              <a:t>network changes</a:t>
            </a:r>
          </a:p>
          <a:p>
            <a:pPr marL="419100" indent="-342900">
              <a:buClr>
                <a:srgbClr val="FF9800"/>
              </a:buClr>
              <a:buSzPct val="115000"/>
              <a:buFont typeface="+mj-lt"/>
              <a:buAutoNum type="arabicPeriod"/>
            </a:pPr>
            <a:r>
              <a:rPr lang="en-GB" sz="1600" dirty="0"/>
              <a:t>The </a:t>
            </a:r>
            <a:r>
              <a:rPr lang="en-GB" sz="1600" dirty="0">
                <a:highlight>
                  <a:srgbClr val="C7D3E6"/>
                </a:highlight>
              </a:rPr>
              <a:t>network topology</a:t>
            </a:r>
            <a:r>
              <a:rPr lang="en-GB" sz="1600" dirty="0"/>
              <a:t> does not change when a </a:t>
            </a:r>
            <a:r>
              <a:rPr lang="en-GB" sz="1600" dirty="0">
                <a:highlight>
                  <a:srgbClr val="C7D3E6"/>
                </a:highlight>
              </a:rPr>
              <a:t>snapshot</a:t>
            </a:r>
            <a:r>
              <a:rPr lang="en-GB" sz="1600" dirty="0"/>
              <a:t> or a </a:t>
            </a:r>
            <a:r>
              <a:rPr lang="en-GB" sz="1600" dirty="0">
                <a:highlight>
                  <a:srgbClr val="C7D3E6"/>
                </a:highlight>
              </a:rPr>
              <a:t>restore</a:t>
            </a:r>
            <a:r>
              <a:rPr lang="en-GB" sz="1600" dirty="0"/>
              <a:t> is </a:t>
            </a:r>
            <a:r>
              <a:rPr lang="en-GB" sz="1600" dirty="0">
                <a:highlight>
                  <a:srgbClr val="C7D3E6"/>
                </a:highlight>
              </a:rPr>
              <a:t>running</a:t>
            </a:r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/>
            </a:pPr>
            <a:endParaRPr lang="en-GB" sz="16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10" name="Google Shape;619;p37">
            <a:extLst>
              <a:ext uri="{FF2B5EF4-FFF2-40B4-BE49-F238E27FC236}">
                <a16:creationId xmlns:a16="http://schemas.microsoft.com/office/drawing/2014/main" id="{5BF83EEC-0290-4CCC-A241-0EB0C16E7F1C}"/>
              </a:ext>
            </a:extLst>
          </p:cNvPr>
          <p:cNvGrpSpPr/>
          <p:nvPr/>
        </p:nvGrpSpPr>
        <p:grpSpPr>
          <a:xfrm>
            <a:off x="361296" y="590918"/>
            <a:ext cx="270295" cy="382822"/>
            <a:chOff x="3979850" y="1598950"/>
            <a:chExt cx="356825" cy="505375"/>
          </a:xfrm>
        </p:grpSpPr>
        <p:sp>
          <p:nvSpPr>
            <p:cNvPr id="11" name="Google Shape;620;p37">
              <a:extLst>
                <a:ext uri="{FF2B5EF4-FFF2-40B4-BE49-F238E27FC236}">
                  <a16:creationId xmlns:a16="http://schemas.microsoft.com/office/drawing/2014/main" id="{1B6BFA0A-6369-46DE-B4B2-598881DC0E12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21;p37">
              <a:extLst>
                <a:ext uri="{FF2B5EF4-FFF2-40B4-BE49-F238E27FC236}">
                  <a16:creationId xmlns:a16="http://schemas.microsoft.com/office/drawing/2014/main" id="{46F079EC-9CC0-4F90-994F-784CAA2923DA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41689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30</a:t>
            </a:fld>
            <a:endParaRPr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87" name="CasellaDiTesto 38">
            <a:extLst>
              <a:ext uri="{FF2B5EF4-FFF2-40B4-BE49-F238E27FC236}">
                <a16:creationId xmlns:a16="http://schemas.microsoft.com/office/drawing/2014/main" id="{50F01E68-2C30-5F4D-AD14-FD4BB71209CF}"/>
              </a:ext>
            </a:extLst>
          </p:cNvPr>
          <p:cNvSpPr txBox="1"/>
          <p:nvPr/>
        </p:nvSpPr>
        <p:spPr>
          <a:xfrm>
            <a:off x="8362120" y="5710503"/>
            <a:ext cx="296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noProof="1">
                <a:solidFill>
                  <a:schemeClr val="accent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Single point-to-point connections can be added</a:t>
            </a:r>
          </a:p>
        </p:txBody>
      </p:sp>
      <p:sp>
        <p:nvSpPr>
          <p:cNvPr id="18" name="Google Shape;503;p34">
            <a:extLst>
              <a:ext uri="{FF2B5EF4-FFF2-40B4-BE49-F238E27FC236}">
                <a16:creationId xmlns:a16="http://schemas.microsoft.com/office/drawing/2014/main" id="{4584FA29-F29C-FD4B-BDFC-A45BF1AF480C}"/>
              </a:ext>
            </a:extLst>
          </p:cNvPr>
          <p:cNvSpPr txBox="1">
            <a:spLocks/>
          </p:cNvSpPr>
          <p:nvPr/>
        </p:nvSpPr>
        <p:spPr>
          <a:xfrm>
            <a:off x="-101600" y="207460"/>
            <a:ext cx="1976050" cy="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GB" sz="1200" dirty="0">
                <a:solidFill>
                  <a:schemeClr val="bg1"/>
                </a:solidFill>
              </a:rPr>
              <a:t>Scenario 5</a:t>
            </a:r>
          </a:p>
        </p:txBody>
      </p:sp>
      <p:sp>
        <p:nvSpPr>
          <p:cNvPr id="41" name="CasellaDiTesto 7">
            <a:extLst>
              <a:ext uri="{FF2B5EF4-FFF2-40B4-BE49-F238E27FC236}">
                <a16:creationId xmlns:a16="http://schemas.microsoft.com/office/drawing/2014/main" id="{43B521E4-202C-4147-9C4B-0F6DBD83C3CD}"/>
              </a:ext>
            </a:extLst>
          </p:cNvPr>
          <p:cNvSpPr txBox="1"/>
          <p:nvPr/>
        </p:nvSpPr>
        <p:spPr>
          <a:xfrm>
            <a:off x="529012" y="850430"/>
            <a:ext cx="783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 and E receive the restore markers and restore the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specified snapshot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sending the marker to all their outgoing channels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773168-FF9F-9B45-B677-7FF3B13D3B46}"/>
              </a:ext>
            </a:extLst>
          </p:cNvPr>
          <p:cNvGrpSpPr/>
          <p:nvPr/>
        </p:nvGrpSpPr>
        <p:grpSpPr>
          <a:xfrm>
            <a:off x="829224" y="4115254"/>
            <a:ext cx="4193514" cy="562974"/>
            <a:chOff x="742664" y="3969020"/>
            <a:chExt cx="4193514" cy="562974"/>
          </a:xfrm>
        </p:grpSpPr>
        <p:cxnSp>
          <p:nvCxnSpPr>
            <p:cNvPr id="47" name="Connettore 2 13">
              <a:extLst>
                <a:ext uri="{FF2B5EF4-FFF2-40B4-BE49-F238E27FC236}">
                  <a16:creationId xmlns:a16="http://schemas.microsoft.com/office/drawing/2014/main" id="{1E0B80A9-8446-974A-8D01-B0B66D829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e 3">
              <a:extLst>
                <a:ext uri="{FF2B5EF4-FFF2-40B4-BE49-F238E27FC236}">
                  <a16:creationId xmlns:a16="http://schemas.microsoft.com/office/drawing/2014/main" id="{1DB44AE2-E7A7-BF4E-9285-58E97FD1DCBB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49" name="Ovale 3">
              <a:extLst>
                <a:ext uri="{FF2B5EF4-FFF2-40B4-BE49-F238E27FC236}">
                  <a16:creationId xmlns:a16="http://schemas.microsoft.com/office/drawing/2014/main" id="{C3EC14A6-65BF-CC4D-97CE-2AD6980585CC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50" name="Connettore 2 13">
              <a:extLst>
                <a:ext uri="{FF2B5EF4-FFF2-40B4-BE49-F238E27FC236}">
                  <a16:creationId xmlns:a16="http://schemas.microsoft.com/office/drawing/2014/main" id="{262F21DE-CBF1-6F47-9A7B-0887DEA12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2 13">
              <a:extLst>
                <a:ext uri="{FF2B5EF4-FFF2-40B4-BE49-F238E27FC236}">
                  <a16:creationId xmlns:a16="http://schemas.microsoft.com/office/drawing/2014/main" id="{911FEC51-CF7C-6844-A96B-DDDBEBC22E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13">
              <a:extLst>
                <a:ext uri="{FF2B5EF4-FFF2-40B4-BE49-F238E27FC236}">
                  <a16:creationId xmlns:a16="http://schemas.microsoft.com/office/drawing/2014/main" id="{5E22A3BF-F9E4-5A4B-BA35-B3E98F8FA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e 3">
              <a:extLst>
                <a:ext uri="{FF2B5EF4-FFF2-40B4-BE49-F238E27FC236}">
                  <a16:creationId xmlns:a16="http://schemas.microsoft.com/office/drawing/2014/main" id="{FB484B11-90F7-0346-A847-AF2DF61D9272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37" name="Connettore 7 35">
            <a:extLst>
              <a:ext uri="{FF2B5EF4-FFF2-40B4-BE49-F238E27FC236}">
                <a16:creationId xmlns:a16="http://schemas.microsoft.com/office/drawing/2014/main" id="{80F99524-69B4-E84B-BBB3-7ECAD21458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9631" y="2293070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7">
            <a:extLst>
              <a:ext uri="{FF2B5EF4-FFF2-40B4-BE49-F238E27FC236}">
                <a16:creationId xmlns:a16="http://schemas.microsoft.com/office/drawing/2014/main" id="{0764DB18-3951-A745-9AC8-79693DC16E56}"/>
              </a:ext>
            </a:extLst>
          </p:cNvPr>
          <p:cNvSpPr txBox="1"/>
          <p:nvPr/>
        </p:nvSpPr>
        <p:spPr>
          <a:xfrm>
            <a:off x="529012" y="2725388"/>
            <a:ext cx="783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 and E receive a snapshot marker form G. Since G has already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performed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restore, its state is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coherent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with the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global state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entire system reaches after all nodes complete the restore. So, V and E can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safely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start the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snapshot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since also their state will be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coherent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after the restore.</a:t>
            </a:r>
          </a:p>
        </p:txBody>
      </p:sp>
      <p:sp>
        <p:nvSpPr>
          <p:cNvPr id="32" name="CasellaDiTesto 39">
            <a:extLst>
              <a:ext uri="{FF2B5EF4-FFF2-40B4-BE49-F238E27FC236}">
                <a16:creationId xmlns:a16="http://schemas.microsoft.com/office/drawing/2014/main" id="{EAD9D0C4-C069-8B4B-B9BE-5B7EA32E603D}"/>
              </a:ext>
            </a:extLst>
          </p:cNvPr>
          <p:cNvSpPr txBox="1"/>
          <p:nvPr/>
        </p:nvSpPr>
        <p:spPr>
          <a:xfrm>
            <a:off x="1988364" y="4286228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33" name="CasellaDiTesto 39">
            <a:extLst>
              <a:ext uri="{FF2B5EF4-FFF2-40B4-BE49-F238E27FC236}">
                <a16:creationId xmlns:a16="http://schemas.microsoft.com/office/drawing/2014/main" id="{53A275BA-5AEF-904C-BF04-2854B6855A3E}"/>
              </a:ext>
            </a:extLst>
          </p:cNvPr>
          <p:cNvSpPr txBox="1"/>
          <p:nvPr/>
        </p:nvSpPr>
        <p:spPr>
          <a:xfrm>
            <a:off x="3441603" y="3968605"/>
            <a:ext cx="388800" cy="2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35" name="CasellaDiTesto 39">
            <a:extLst>
              <a:ext uri="{FF2B5EF4-FFF2-40B4-BE49-F238E27FC236}">
                <a16:creationId xmlns:a16="http://schemas.microsoft.com/office/drawing/2014/main" id="{241D492C-FA9D-374E-A114-2247929290F4}"/>
              </a:ext>
            </a:extLst>
          </p:cNvPr>
          <p:cNvSpPr txBox="1"/>
          <p:nvPr/>
        </p:nvSpPr>
        <p:spPr>
          <a:xfrm>
            <a:off x="1574031" y="4278476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39" name="Ovale 34">
            <a:extLst>
              <a:ext uri="{FF2B5EF4-FFF2-40B4-BE49-F238E27FC236}">
                <a16:creationId xmlns:a16="http://schemas.microsoft.com/office/drawing/2014/main" id="{1104A1FE-364E-954D-9948-4A53888473FE}"/>
              </a:ext>
            </a:extLst>
          </p:cNvPr>
          <p:cNvSpPr/>
          <p:nvPr/>
        </p:nvSpPr>
        <p:spPr>
          <a:xfrm>
            <a:off x="2453958" y="3924219"/>
            <a:ext cx="938172" cy="93817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40" name="Group 43">
            <a:extLst>
              <a:ext uri="{FF2B5EF4-FFF2-40B4-BE49-F238E27FC236}">
                <a16:creationId xmlns:a16="http://schemas.microsoft.com/office/drawing/2014/main" id="{67869DE5-9EB5-0E4A-A7A8-81F134A9DDE1}"/>
              </a:ext>
            </a:extLst>
          </p:cNvPr>
          <p:cNvGrpSpPr/>
          <p:nvPr/>
        </p:nvGrpSpPr>
        <p:grpSpPr>
          <a:xfrm>
            <a:off x="829224" y="1824847"/>
            <a:ext cx="4193514" cy="562974"/>
            <a:chOff x="742664" y="3969020"/>
            <a:chExt cx="4193514" cy="562974"/>
          </a:xfrm>
        </p:grpSpPr>
        <p:cxnSp>
          <p:nvCxnSpPr>
            <p:cNvPr id="42" name="Connettore 2 13">
              <a:extLst>
                <a:ext uri="{FF2B5EF4-FFF2-40B4-BE49-F238E27FC236}">
                  <a16:creationId xmlns:a16="http://schemas.microsoft.com/office/drawing/2014/main" id="{4F5D177B-E856-8A44-B70B-F8A35F09BC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e 3">
              <a:extLst>
                <a:ext uri="{FF2B5EF4-FFF2-40B4-BE49-F238E27FC236}">
                  <a16:creationId xmlns:a16="http://schemas.microsoft.com/office/drawing/2014/main" id="{461DD458-35CF-D74A-AB0C-C8BDFE35DA82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45" name="Ovale 3">
              <a:extLst>
                <a:ext uri="{FF2B5EF4-FFF2-40B4-BE49-F238E27FC236}">
                  <a16:creationId xmlns:a16="http://schemas.microsoft.com/office/drawing/2014/main" id="{BEC97617-4661-E74D-914F-0B57C63076BB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46" name="Connettore 2 13">
              <a:extLst>
                <a:ext uri="{FF2B5EF4-FFF2-40B4-BE49-F238E27FC236}">
                  <a16:creationId xmlns:a16="http://schemas.microsoft.com/office/drawing/2014/main" id="{A544369D-C517-5949-BE97-BA2BB1383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2 13">
              <a:extLst>
                <a:ext uri="{FF2B5EF4-FFF2-40B4-BE49-F238E27FC236}">
                  <a16:creationId xmlns:a16="http://schemas.microsoft.com/office/drawing/2014/main" id="{9DB206AD-5199-8245-8388-39D26D806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13">
              <a:extLst>
                <a:ext uri="{FF2B5EF4-FFF2-40B4-BE49-F238E27FC236}">
                  <a16:creationId xmlns:a16="http://schemas.microsoft.com/office/drawing/2014/main" id="{3650482F-A11E-0F41-83E8-C77F780DC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e 3">
              <a:extLst>
                <a:ext uri="{FF2B5EF4-FFF2-40B4-BE49-F238E27FC236}">
                  <a16:creationId xmlns:a16="http://schemas.microsoft.com/office/drawing/2014/main" id="{C19E4D8B-6FA5-2A47-9662-768118AF04BC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57" name="Connettore 7 35">
            <a:extLst>
              <a:ext uri="{FF2B5EF4-FFF2-40B4-BE49-F238E27FC236}">
                <a16:creationId xmlns:a16="http://schemas.microsoft.com/office/drawing/2014/main" id="{76C0B1D8-C8D4-EB48-B836-0FDE3D763CB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9631" y="2663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39">
            <a:extLst>
              <a:ext uri="{FF2B5EF4-FFF2-40B4-BE49-F238E27FC236}">
                <a16:creationId xmlns:a16="http://schemas.microsoft.com/office/drawing/2014/main" id="{D633B156-305E-3D48-9C19-5897C7DA9D06}"/>
              </a:ext>
            </a:extLst>
          </p:cNvPr>
          <p:cNvSpPr txBox="1"/>
          <p:nvPr/>
        </p:nvSpPr>
        <p:spPr>
          <a:xfrm>
            <a:off x="4231170" y="1309684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59" name="CasellaDiTesto 39">
            <a:extLst>
              <a:ext uri="{FF2B5EF4-FFF2-40B4-BE49-F238E27FC236}">
                <a16:creationId xmlns:a16="http://schemas.microsoft.com/office/drawing/2014/main" id="{75DFB38C-82A9-6946-937E-809964CF6F3E}"/>
              </a:ext>
            </a:extLst>
          </p:cNvPr>
          <p:cNvSpPr txBox="1"/>
          <p:nvPr/>
        </p:nvSpPr>
        <p:spPr>
          <a:xfrm>
            <a:off x="1754171" y="1665754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60" name="Ovale 34">
            <a:extLst>
              <a:ext uri="{FF2B5EF4-FFF2-40B4-BE49-F238E27FC236}">
                <a16:creationId xmlns:a16="http://schemas.microsoft.com/office/drawing/2014/main" id="{ED604EC4-C287-0143-A576-3DA18FA47A82}"/>
              </a:ext>
            </a:extLst>
          </p:cNvPr>
          <p:cNvSpPr/>
          <p:nvPr/>
        </p:nvSpPr>
        <p:spPr>
          <a:xfrm>
            <a:off x="2541389" y="1725208"/>
            <a:ext cx="762250" cy="762250"/>
          </a:xfrm>
          <a:prstGeom prst="ellipse">
            <a:avLst/>
          </a:prstGeom>
          <a:noFill/>
          <a:ln w="19050">
            <a:solidFill>
              <a:srgbClr val="FF98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Ovale 34">
            <a:extLst>
              <a:ext uri="{FF2B5EF4-FFF2-40B4-BE49-F238E27FC236}">
                <a16:creationId xmlns:a16="http://schemas.microsoft.com/office/drawing/2014/main" id="{280FEBF9-56FD-1D4C-B8A2-3A86EB4BAC14}"/>
              </a:ext>
            </a:extLst>
          </p:cNvPr>
          <p:cNvSpPr/>
          <p:nvPr/>
        </p:nvSpPr>
        <p:spPr>
          <a:xfrm>
            <a:off x="2458505" y="1637255"/>
            <a:ext cx="938172" cy="93817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2" name="CasellaDiTesto 39">
            <a:extLst>
              <a:ext uri="{FF2B5EF4-FFF2-40B4-BE49-F238E27FC236}">
                <a16:creationId xmlns:a16="http://schemas.microsoft.com/office/drawing/2014/main" id="{1FA38B5C-3D23-964D-AADB-A6C0C668358F}"/>
              </a:ext>
            </a:extLst>
          </p:cNvPr>
          <p:cNvSpPr txBox="1"/>
          <p:nvPr/>
        </p:nvSpPr>
        <p:spPr>
          <a:xfrm>
            <a:off x="1755295" y="2307687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63" name="CasellaDiTesto 39">
            <a:extLst>
              <a:ext uri="{FF2B5EF4-FFF2-40B4-BE49-F238E27FC236}">
                <a16:creationId xmlns:a16="http://schemas.microsoft.com/office/drawing/2014/main" id="{B76ECFD0-6676-2B4F-8B1E-3AEE6A81F8D3}"/>
              </a:ext>
            </a:extLst>
          </p:cNvPr>
          <p:cNvSpPr txBox="1"/>
          <p:nvPr/>
        </p:nvSpPr>
        <p:spPr>
          <a:xfrm>
            <a:off x="3838728" y="1663526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64" name="CasellaDiTesto 39">
            <a:extLst>
              <a:ext uri="{FF2B5EF4-FFF2-40B4-BE49-F238E27FC236}">
                <a16:creationId xmlns:a16="http://schemas.microsoft.com/office/drawing/2014/main" id="{9811CADC-5C51-0648-B354-E3FFEEEFDFB3}"/>
              </a:ext>
            </a:extLst>
          </p:cNvPr>
          <p:cNvSpPr txBox="1"/>
          <p:nvPr/>
        </p:nvSpPr>
        <p:spPr>
          <a:xfrm>
            <a:off x="3548560" y="2299935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65" name="Ovale 34">
            <a:extLst>
              <a:ext uri="{FF2B5EF4-FFF2-40B4-BE49-F238E27FC236}">
                <a16:creationId xmlns:a16="http://schemas.microsoft.com/office/drawing/2014/main" id="{CE5B31C6-2990-BA44-8295-986CBAB9FA39}"/>
              </a:ext>
            </a:extLst>
          </p:cNvPr>
          <p:cNvSpPr/>
          <p:nvPr/>
        </p:nvSpPr>
        <p:spPr>
          <a:xfrm>
            <a:off x="641625" y="1622808"/>
            <a:ext cx="938172" cy="93817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Ovale 34">
            <a:extLst>
              <a:ext uri="{FF2B5EF4-FFF2-40B4-BE49-F238E27FC236}">
                <a16:creationId xmlns:a16="http://schemas.microsoft.com/office/drawing/2014/main" id="{28AC31D6-85F3-0F4E-BEEA-B5413E9A24A9}"/>
              </a:ext>
            </a:extLst>
          </p:cNvPr>
          <p:cNvSpPr/>
          <p:nvPr/>
        </p:nvSpPr>
        <p:spPr>
          <a:xfrm>
            <a:off x="668594" y="3950011"/>
            <a:ext cx="874400" cy="8744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7" name="CasellaDiTesto 39">
            <a:extLst>
              <a:ext uri="{FF2B5EF4-FFF2-40B4-BE49-F238E27FC236}">
                <a16:creationId xmlns:a16="http://schemas.microsoft.com/office/drawing/2014/main" id="{160AFCB6-9F46-F547-8C76-CAF536F6B2BC}"/>
              </a:ext>
            </a:extLst>
          </p:cNvPr>
          <p:cNvSpPr txBox="1"/>
          <p:nvPr/>
        </p:nvSpPr>
        <p:spPr>
          <a:xfrm>
            <a:off x="1350975" y="3608255"/>
            <a:ext cx="388800" cy="2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68" name="Ovale 34">
            <a:extLst>
              <a:ext uri="{FF2B5EF4-FFF2-40B4-BE49-F238E27FC236}">
                <a16:creationId xmlns:a16="http://schemas.microsoft.com/office/drawing/2014/main" id="{1F119703-0038-FD4D-B37B-9217AA57CA81}"/>
              </a:ext>
            </a:extLst>
          </p:cNvPr>
          <p:cNvSpPr/>
          <p:nvPr/>
        </p:nvSpPr>
        <p:spPr>
          <a:xfrm>
            <a:off x="2536472" y="4010691"/>
            <a:ext cx="762250" cy="762250"/>
          </a:xfrm>
          <a:prstGeom prst="ellipse">
            <a:avLst/>
          </a:prstGeom>
          <a:noFill/>
          <a:ln w="19050">
            <a:solidFill>
              <a:srgbClr val="FF98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4" name="Ovale 34">
            <a:extLst>
              <a:ext uri="{FF2B5EF4-FFF2-40B4-BE49-F238E27FC236}">
                <a16:creationId xmlns:a16="http://schemas.microsoft.com/office/drawing/2014/main" id="{2E7BD099-229D-1247-B375-6225B4DC6622}"/>
              </a:ext>
            </a:extLst>
          </p:cNvPr>
          <p:cNvSpPr/>
          <p:nvPr/>
        </p:nvSpPr>
        <p:spPr>
          <a:xfrm>
            <a:off x="722418" y="4005774"/>
            <a:ext cx="762250" cy="762250"/>
          </a:xfrm>
          <a:prstGeom prst="ellipse">
            <a:avLst/>
          </a:prstGeom>
          <a:noFill/>
          <a:ln w="19050">
            <a:solidFill>
              <a:srgbClr val="FF98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5" name="CasellaDiTesto 39">
            <a:extLst>
              <a:ext uri="{FF2B5EF4-FFF2-40B4-BE49-F238E27FC236}">
                <a16:creationId xmlns:a16="http://schemas.microsoft.com/office/drawing/2014/main" id="{215823E7-A67A-A749-9842-FDEEB2DA0A95}"/>
              </a:ext>
            </a:extLst>
          </p:cNvPr>
          <p:cNvSpPr txBox="1"/>
          <p:nvPr/>
        </p:nvSpPr>
        <p:spPr>
          <a:xfrm>
            <a:off x="3942898" y="3960198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86" name="CasellaDiTesto 39">
            <a:extLst>
              <a:ext uri="{FF2B5EF4-FFF2-40B4-BE49-F238E27FC236}">
                <a16:creationId xmlns:a16="http://schemas.microsoft.com/office/drawing/2014/main" id="{E15DAD2A-7B59-7245-BBED-CDCEE6FAA071}"/>
              </a:ext>
            </a:extLst>
          </p:cNvPr>
          <p:cNvSpPr txBox="1"/>
          <p:nvPr/>
        </p:nvSpPr>
        <p:spPr>
          <a:xfrm>
            <a:off x="4296563" y="3609939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</p:spTree>
    <p:extLst>
      <p:ext uri="{BB962C8B-B14F-4D97-AF65-F5344CB8AC3E}">
        <p14:creationId xmlns:p14="http://schemas.microsoft.com/office/powerpoint/2010/main" val="2611730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31</a:t>
            </a:fld>
            <a:endParaRPr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Google Shape;503;p34">
            <a:extLst>
              <a:ext uri="{FF2B5EF4-FFF2-40B4-BE49-F238E27FC236}">
                <a16:creationId xmlns:a16="http://schemas.microsoft.com/office/drawing/2014/main" id="{4584FA29-F29C-FD4B-BDFC-A45BF1AF480C}"/>
              </a:ext>
            </a:extLst>
          </p:cNvPr>
          <p:cNvSpPr txBox="1">
            <a:spLocks/>
          </p:cNvSpPr>
          <p:nvPr/>
        </p:nvSpPr>
        <p:spPr>
          <a:xfrm>
            <a:off x="-101600" y="207460"/>
            <a:ext cx="1976050" cy="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GB" sz="1200" dirty="0">
                <a:solidFill>
                  <a:schemeClr val="bg1"/>
                </a:solidFill>
              </a:rPr>
              <a:t>Scenario 5</a:t>
            </a:r>
          </a:p>
        </p:txBody>
      </p:sp>
      <p:sp>
        <p:nvSpPr>
          <p:cNvPr id="41" name="CasellaDiTesto 7">
            <a:extLst>
              <a:ext uri="{FF2B5EF4-FFF2-40B4-BE49-F238E27FC236}">
                <a16:creationId xmlns:a16="http://schemas.microsoft.com/office/drawing/2014/main" id="{43B521E4-202C-4147-9C4B-0F6DBD83C3CD}"/>
              </a:ext>
            </a:extLst>
          </p:cNvPr>
          <p:cNvSpPr txBox="1"/>
          <p:nvPr/>
        </p:nvSpPr>
        <p:spPr>
          <a:xfrm>
            <a:off x="543420" y="751849"/>
            <a:ext cx="8384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When V receives the restore marker from E, it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does not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cancel the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running snapshot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since, given the assumptions, the restore marker can only be associated to the restore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already running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on V.  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773168-FF9F-9B45-B677-7FF3B13D3B46}"/>
              </a:ext>
            </a:extLst>
          </p:cNvPr>
          <p:cNvGrpSpPr/>
          <p:nvPr/>
        </p:nvGrpSpPr>
        <p:grpSpPr>
          <a:xfrm>
            <a:off x="829224" y="4007481"/>
            <a:ext cx="4193514" cy="876840"/>
            <a:chOff x="742664" y="3812087"/>
            <a:chExt cx="4193514" cy="876840"/>
          </a:xfrm>
        </p:grpSpPr>
        <p:cxnSp>
          <p:nvCxnSpPr>
            <p:cNvPr id="47" name="Connettore 2 13">
              <a:extLst>
                <a:ext uri="{FF2B5EF4-FFF2-40B4-BE49-F238E27FC236}">
                  <a16:creationId xmlns:a16="http://schemas.microsoft.com/office/drawing/2014/main" id="{1E0B80A9-8446-974A-8D01-B0B66D829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4583"/>
              <a:ext cx="1180578" cy="3388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e 3">
              <a:extLst>
                <a:ext uri="{FF2B5EF4-FFF2-40B4-BE49-F238E27FC236}">
                  <a16:creationId xmlns:a16="http://schemas.microsoft.com/office/drawing/2014/main" id="{1DB44AE2-E7A7-BF4E-9285-58E97FD1DCBB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49" name="Ovale 3">
              <a:extLst>
                <a:ext uri="{FF2B5EF4-FFF2-40B4-BE49-F238E27FC236}">
                  <a16:creationId xmlns:a16="http://schemas.microsoft.com/office/drawing/2014/main" id="{C3EC14A6-65BF-CC4D-97CE-2AD6980585CC}"/>
                </a:ext>
              </a:extLst>
            </p:cNvPr>
            <p:cNvSpPr/>
            <p:nvPr/>
          </p:nvSpPr>
          <p:spPr>
            <a:xfrm>
              <a:off x="2401001" y="3812087"/>
              <a:ext cx="876840" cy="876840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50" name="Connettore 2 13">
              <a:extLst>
                <a:ext uri="{FF2B5EF4-FFF2-40B4-BE49-F238E27FC236}">
                  <a16:creationId xmlns:a16="http://schemas.microsoft.com/office/drawing/2014/main" id="{262F21DE-CBF1-6F47-9A7B-0887DEA12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03925"/>
              <a:ext cx="1150232" cy="14399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2 13">
              <a:extLst>
                <a:ext uri="{FF2B5EF4-FFF2-40B4-BE49-F238E27FC236}">
                  <a16:creationId xmlns:a16="http://schemas.microsoft.com/office/drawing/2014/main" id="{911FEC51-CF7C-6844-A96B-DDDBEBC22E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7841" y="4067880"/>
              <a:ext cx="1141698" cy="13406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13">
              <a:extLst>
                <a:ext uri="{FF2B5EF4-FFF2-40B4-BE49-F238E27FC236}">
                  <a16:creationId xmlns:a16="http://schemas.microsoft.com/office/drawing/2014/main" id="{5E22A3BF-F9E4-5A4B-BA35-B3E98F8FA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7841" y="4420458"/>
              <a:ext cx="1141698" cy="7066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e 3">
              <a:extLst>
                <a:ext uri="{FF2B5EF4-FFF2-40B4-BE49-F238E27FC236}">
                  <a16:creationId xmlns:a16="http://schemas.microsoft.com/office/drawing/2014/main" id="{FB484B11-90F7-0346-A847-AF2DF61D9272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37" name="Connettore 7 35">
            <a:extLst>
              <a:ext uri="{FF2B5EF4-FFF2-40B4-BE49-F238E27FC236}">
                <a16:creationId xmlns:a16="http://schemas.microsoft.com/office/drawing/2014/main" id="{80F99524-69B4-E84B-BBB3-7ECAD21458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9631" y="2342230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7">
            <a:extLst>
              <a:ext uri="{FF2B5EF4-FFF2-40B4-BE49-F238E27FC236}">
                <a16:creationId xmlns:a16="http://schemas.microsoft.com/office/drawing/2014/main" id="{0764DB18-3951-A745-9AC8-79693DC16E56}"/>
              </a:ext>
            </a:extLst>
          </p:cNvPr>
          <p:cNvSpPr txBox="1"/>
          <p:nvPr/>
        </p:nvSpPr>
        <p:spPr>
          <a:xfrm>
            <a:off x="529012" y="2854358"/>
            <a:ext cx="783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9800"/>
              </a:buClr>
            </a:pP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Thus, when V receives the snapshot marker from E, it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ends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its local snapshot. The same happens for G. At the end, each node will firstly conclude the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restore process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and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then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distributed snapshot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which will be </a:t>
            </a:r>
            <a:r>
              <a:rPr lang="it-IT" sz="1600" noProof="1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coherent</a:t>
            </a:r>
            <a:r>
              <a:rPr lang="it-IT" sz="1600" noProof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with the just restored one.</a:t>
            </a:r>
          </a:p>
        </p:txBody>
      </p:sp>
      <p:sp>
        <p:nvSpPr>
          <p:cNvPr id="32" name="CasellaDiTesto 39">
            <a:extLst>
              <a:ext uri="{FF2B5EF4-FFF2-40B4-BE49-F238E27FC236}">
                <a16:creationId xmlns:a16="http://schemas.microsoft.com/office/drawing/2014/main" id="{EAD9D0C4-C069-8B4B-B9BE-5B7EA32E603D}"/>
              </a:ext>
            </a:extLst>
          </p:cNvPr>
          <p:cNvSpPr txBox="1"/>
          <p:nvPr/>
        </p:nvSpPr>
        <p:spPr>
          <a:xfrm>
            <a:off x="2399535" y="4336520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33" name="CasellaDiTesto 39">
            <a:extLst>
              <a:ext uri="{FF2B5EF4-FFF2-40B4-BE49-F238E27FC236}">
                <a16:creationId xmlns:a16="http://schemas.microsoft.com/office/drawing/2014/main" id="{53A275BA-5AEF-904C-BF04-2854B6855A3E}"/>
              </a:ext>
            </a:extLst>
          </p:cNvPr>
          <p:cNvSpPr txBox="1"/>
          <p:nvPr/>
        </p:nvSpPr>
        <p:spPr>
          <a:xfrm>
            <a:off x="3038624" y="4183639"/>
            <a:ext cx="388800" cy="2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35" name="CasellaDiTesto 39">
            <a:extLst>
              <a:ext uri="{FF2B5EF4-FFF2-40B4-BE49-F238E27FC236}">
                <a16:creationId xmlns:a16="http://schemas.microsoft.com/office/drawing/2014/main" id="{241D492C-FA9D-374E-A114-2247929290F4}"/>
              </a:ext>
            </a:extLst>
          </p:cNvPr>
          <p:cNvSpPr txBox="1"/>
          <p:nvPr/>
        </p:nvSpPr>
        <p:spPr>
          <a:xfrm>
            <a:off x="1839503" y="4327636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68" name="Ovale 34">
            <a:extLst>
              <a:ext uri="{FF2B5EF4-FFF2-40B4-BE49-F238E27FC236}">
                <a16:creationId xmlns:a16="http://schemas.microsoft.com/office/drawing/2014/main" id="{1F119703-0038-FD4D-B37B-9217AA57CA81}"/>
              </a:ext>
            </a:extLst>
          </p:cNvPr>
          <p:cNvSpPr/>
          <p:nvPr/>
        </p:nvSpPr>
        <p:spPr>
          <a:xfrm>
            <a:off x="2403736" y="3927115"/>
            <a:ext cx="1027722" cy="1027722"/>
          </a:xfrm>
          <a:prstGeom prst="ellipse">
            <a:avLst/>
          </a:prstGeom>
          <a:noFill/>
          <a:ln w="19050">
            <a:solidFill>
              <a:srgbClr val="FF98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5" name="CasellaDiTesto 39">
            <a:extLst>
              <a:ext uri="{FF2B5EF4-FFF2-40B4-BE49-F238E27FC236}">
                <a16:creationId xmlns:a16="http://schemas.microsoft.com/office/drawing/2014/main" id="{215823E7-A67A-A749-9842-FDEEB2DA0A95}"/>
              </a:ext>
            </a:extLst>
          </p:cNvPr>
          <p:cNvSpPr txBox="1"/>
          <p:nvPr/>
        </p:nvSpPr>
        <p:spPr>
          <a:xfrm>
            <a:off x="3588936" y="4009358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86" name="CasellaDiTesto 39">
            <a:extLst>
              <a:ext uri="{FF2B5EF4-FFF2-40B4-BE49-F238E27FC236}">
                <a16:creationId xmlns:a16="http://schemas.microsoft.com/office/drawing/2014/main" id="{E15DAD2A-7B59-7245-BBED-CDCEE6FAA071}"/>
              </a:ext>
            </a:extLst>
          </p:cNvPr>
          <p:cNvSpPr txBox="1"/>
          <p:nvPr/>
        </p:nvSpPr>
        <p:spPr>
          <a:xfrm>
            <a:off x="950490" y="4121054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grpSp>
        <p:nvGrpSpPr>
          <p:cNvPr id="69" name="Group 43">
            <a:extLst>
              <a:ext uri="{FF2B5EF4-FFF2-40B4-BE49-F238E27FC236}">
                <a16:creationId xmlns:a16="http://schemas.microsoft.com/office/drawing/2014/main" id="{954B3947-94EF-CE4D-BDF3-0D46B03BB5F0}"/>
              </a:ext>
            </a:extLst>
          </p:cNvPr>
          <p:cNvGrpSpPr/>
          <p:nvPr/>
        </p:nvGrpSpPr>
        <p:grpSpPr>
          <a:xfrm>
            <a:off x="824305" y="1839083"/>
            <a:ext cx="4193514" cy="562974"/>
            <a:chOff x="742664" y="3969020"/>
            <a:chExt cx="4193514" cy="562974"/>
          </a:xfrm>
        </p:grpSpPr>
        <p:cxnSp>
          <p:nvCxnSpPr>
            <p:cNvPr id="70" name="Connettore 2 13">
              <a:extLst>
                <a:ext uri="{FF2B5EF4-FFF2-40B4-BE49-F238E27FC236}">
                  <a16:creationId xmlns:a16="http://schemas.microsoft.com/office/drawing/2014/main" id="{30224925-249D-4946-91B7-1606EB027B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415" y="4077971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e 3">
              <a:extLst>
                <a:ext uri="{FF2B5EF4-FFF2-40B4-BE49-F238E27FC236}">
                  <a16:creationId xmlns:a16="http://schemas.microsoft.com/office/drawing/2014/main" id="{A902F745-CACA-6F4B-90AC-6133CB101551}"/>
                </a:ext>
              </a:extLst>
            </p:cNvPr>
            <p:cNvSpPr/>
            <p:nvPr/>
          </p:nvSpPr>
          <p:spPr>
            <a:xfrm>
              <a:off x="74266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V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72" name="Ovale 3">
              <a:extLst>
                <a:ext uri="{FF2B5EF4-FFF2-40B4-BE49-F238E27FC236}">
                  <a16:creationId xmlns:a16="http://schemas.microsoft.com/office/drawing/2014/main" id="{7A4FE44B-157A-074A-87F0-D49C0B3A6D9E}"/>
                </a:ext>
              </a:extLst>
            </p:cNvPr>
            <p:cNvSpPr/>
            <p:nvPr/>
          </p:nvSpPr>
          <p:spPr>
            <a:xfrm>
              <a:off x="255793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G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73" name="Connettore 2 13">
              <a:extLst>
                <a:ext uri="{FF2B5EF4-FFF2-40B4-BE49-F238E27FC236}">
                  <a16:creationId xmlns:a16="http://schemas.microsoft.com/office/drawing/2014/main" id="{796C5EE9-C558-7A41-BC70-B1610DB5A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415" y="4417142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2 13">
              <a:extLst>
                <a:ext uri="{FF2B5EF4-FFF2-40B4-BE49-F238E27FC236}">
                  <a16:creationId xmlns:a16="http://schemas.microsoft.com/office/drawing/2014/main" id="{B1087178-AF57-5648-92B2-5E78E018E2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797" y="4081286"/>
              <a:ext cx="1334742" cy="0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2 13">
              <a:extLst>
                <a:ext uri="{FF2B5EF4-FFF2-40B4-BE49-F238E27FC236}">
                  <a16:creationId xmlns:a16="http://schemas.microsoft.com/office/drawing/2014/main" id="{6FE44228-9FC0-094A-A574-3A2706A0D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97" y="4420457"/>
              <a:ext cx="1334742" cy="1181"/>
            </a:xfrm>
            <a:prstGeom prst="straightConnector1">
              <a:avLst/>
            </a:prstGeom>
            <a:ln w="9525">
              <a:solidFill>
                <a:srgbClr val="263248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e 3">
              <a:extLst>
                <a:ext uri="{FF2B5EF4-FFF2-40B4-BE49-F238E27FC236}">
                  <a16:creationId xmlns:a16="http://schemas.microsoft.com/office/drawing/2014/main" id="{FED17EBB-E203-1148-893B-A4386C169D34}"/>
                </a:ext>
              </a:extLst>
            </p:cNvPr>
            <p:cNvSpPr/>
            <p:nvPr/>
          </p:nvSpPr>
          <p:spPr>
            <a:xfrm>
              <a:off x="4373204" y="3969020"/>
              <a:ext cx="562974" cy="562974"/>
            </a:xfrm>
            <a:prstGeom prst="ellipse">
              <a:avLst/>
            </a:prstGeom>
            <a:noFill/>
            <a:ln w="28575">
              <a:solidFill>
                <a:srgbClr val="263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rgbClr val="263248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E</a:t>
              </a:r>
              <a:endParaRPr lang="it-IT" sz="1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cxnSp>
        <p:nvCxnSpPr>
          <p:cNvPr id="77" name="Connettore 7 35">
            <a:extLst>
              <a:ext uri="{FF2B5EF4-FFF2-40B4-BE49-F238E27FC236}">
                <a16:creationId xmlns:a16="http://schemas.microsoft.com/office/drawing/2014/main" id="{30935F23-7A56-2046-9D48-FE911751BF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4712" y="16899"/>
            <a:ext cx="12700" cy="3630540"/>
          </a:xfrm>
          <a:prstGeom prst="curvedConnector3">
            <a:avLst>
              <a:gd name="adj1" fmla="val 2661173"/>
            </a:avLst>
          </a:prstGeom>
          <a:ln w="9525">
            <a:solidFill>
              <a:srgbClr val="26324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9">
            <a:extLst>
              <a:ext uri="{FF2B5EF4-FFF2-40B4-BE49-F238E27FC236}">
                <a16:creationId xmlns:a16="http://schemas.microsoft.com/office/drawing/2014/main" id="{5B2414DC-9364-7F45-AA61-1A6C35CF7D11}"/>
              </a:ext>
            </a:extLst>
          </p:cNvPr>
          <p:cNvSpPr txBox="1"/>
          <p:nvPr/>
        </p:nvSpPr>
        <p:spPr>
          <a:xfrm>
            <a:off x="1983445" y="2010057"/>
            <a:ext cx="38999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79" name="CasellaDiTesto 39">
            <a:extLst>
              <a:ext uri="{FF2B5EF4-FFF2-40B4-BE49-F238E27FC236}">
                <a16:creationId xmlns:a16="http://schemas.microsoft.com/office/drawing/2014/main" id="{FB4CD0A7-136E-9B46-8CCF-23BC3EADB1B7}"/>
              </a:ext>
            </a:extLst>
          </p:cNvPr>
          <p:cNvSpPr txBox="1"/>
          <p:nvPr/>
        </p:nvSpPr>
        <p:spPr>
          <a:xfrm>
            <a:off x="3436684" y="1692434"/>
            <a:ext cx="388800" cy="2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80" name="CasellaDiTesto 39">
            <a:extLst>
              <a:ext uri="{FF2B5EF4-FFF2-40B4-BE49-F238E27FC236}">
                <a16:creationId xmlns:a16="http://schemas.microsoft.com/office/drawing/2014/main" id="{55C5EB57-D503-A34C-9502-B7DDF0AA07AA}"/>
              </a:ext>
            </a:extLst>
          </p:cNvPr>
          <p:cNvSpPr txBox="1"/>
          <p:nvPr/>
        </p:nvSpPr>
        <p:spPr>
          <a:xfrm>
            <a:off x="1569112" y="2002305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81" name="CasellaDiTesto 39">
            <a:extLst>
              <a:ext uri="{FF2B5EF4-FFF2-40B4-BE49-F238E27FC236}">
                <a16:creationId xmlns:a16="http://schemas.microsoft.com/office/drawing/2014/main" id="{F2A0066E-3E10-4947-A684-590561455E8D}"/>
              </a:ext>
            </a:extLst>
          </p:cNvPr>
          <p:cNvSpPr txBox="1"/>
          <p:nvPr/>
        </p:nvSpPr>
        <p:spPr>
          <a:xfrm>
            <a:off x="921285" y="1793344"/>
            <a:ext cx="388800" cy="2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RM</a:t>
            </a:r>
          </a:p>
        </p:txBody>
      </p:sp>
      <p:sp>
        <p:nvSpPr>
          <p:cNvPr id="82" name="Ovale 34">
            <a:extLst>
              <a:ext uri="{FF2B5EF4-FFF2-40B4-BE49-F238E27FC236}">
                <a16:creationId xmlns:a16="http://schemas.microsoft.com/office/drawing/2014/main" id="{67A5BB26-3AC0-7C43-B28F-610A897834E7}"/>
              </a:ext>
            </a:extLst>
          </p:cNvPr>
          <p:cNvSpPr/>
          <p:nvPr/>
        </p:nvSpPr>
        <p:spPr>
          <a:xfrm>
            <a:off x="2531553" y="1734520"/>
            <a:ext cx="762250" cy="762250"/>
          </a:xfrm>
          <a:prstGeom prst="ellipse">
            <a:avLst/>
          </a:prstGeom>
          <a:noFill/>
          <a:ln w="19050">
            <a:solidFill>
              <a:srgbClr val="FF98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3" name="Ovale 34">
            <a:extLst>
              <a:ext uri="{FF2B5EF4-FFF2-40B4-BE49-F238E27FC236}">
                <a16:creationId xmlns:a16="http://schemas.microsoft.com/office/drawing/2014/main" id="{241F0BBA-0C6F-3744-A907-FBE8F102939C}"/>
              </a:ext>
            </a:extLst>
          </p:cNvPr>
          <p:cNvSpPr/>
          <p:nvPr/>
        </p:nvSpPr>
        <p:spPr>
          <a:xfrm>
            <a:off x="717499" y="1749267"/>
            <a:ext cx="762250" cy="762250"/>
          </a:xfrm>
          <a:prstGeom prst="ellipse">
            <a:avLst/>
          </a:prstGeom>
          <a:noFill/>
          <a:ln w="19050">
            <a:solidFill>
              <a:srgbClr val="FF98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8" name="CasellaDiTesto 39">
            <a:extLst>
              <a:ext uri="{FF2B5EF4-FFF2-40B4-BE49-F238E27FC236}">
                <a16:creationId xmlns:a16="http://schemas.microsoft.com/office/drawing/2014/main" id="{500F9A9D-487B-E148-A803-2E12D92567D3}"/>
              </a:ext>
            </a:extLst>
          </p:cNvPr>
          <p:cNvSpPr txBox="1"/>
          <p:nvPr/>
        </p:nvSpPr>
        <p:spPr>
          <a:xfrm>
            <a:off x="3937979" y="1684027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89" name="CasellaDiTesto 39">
            <a:extLst>
              <a:ext uri="{FF2B5EF4-FFF2-40B4-BE49-F238E27FC236}">
                <a16:creationId xmlns:a16="http://schemas.microsoft.com/office/drawing/2014/main" id="{CC8139B9-BD42-FE44-A569-397FCC42D15F}"/>
              </a:ext>
            </a:extLst>
          </p:cNvPr>
          <p:cNvSpPr txBox="1"/>
          <p:nvPr/>
        </p:nvSpPr>
        <p:spPr>
          <a:xfrm>
            <a:off x="4291644" y="1333768"/>
            <a:ext cx="353665" cy="253916"/>
          </a:xfrm>
          <a:prstGeom prst="rect">
            <a:avLst/>
          </a:prstGeom>
          <a:noFill/>
          <a:ln>
            <a:solidFill>
              <a:srgbClr val="FF9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i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SM</a:t>
            </a:r>
          </a:p>
        </p:txBody>
      </p:sp>
      <p:sp>
        <p:nvSpPr>
          <p:cNvPr id="90" name="Ovale 34">
            <a:extLst>
              <a:ext uri="{FF2B5EF4-FFF2-40B4-BE49-F238E27FC236}">
                <a16:creationId xmlns:a16="http://schemas.microsoft.com/office/drawing/2014/main" id="{D6EF8E5A-DBA1-8A43-AA70-512D5A52F0E5}"/>
              </a:ext>
            </a:extLst>
          </p:cNvPr>
          <p:cNvSpPr/>
          <p:nvPr/>
        </p:nvSpPr>
        <p:spPr>
          <a:xfrm>
            <a:off x="2449040" y="1648050"/>
            <a:ext cx="938172" cy="93817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2431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Library assumptions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76382" y="1491000"/>
            <a:ext cx="709674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spcBef>
                <a:spcPts val="0"/>
              </a:spcBef>
              <a:buClr>
                <a:srgbClr val="FF9800"/>
              </a:buClr>
              <a:buSzPct val="115000"/>
              <a:buNone/>
            </a:pPr>
            <a:endParaRPr lang="en-GB" sz="1600" dirty="0"/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 startAt="2"/>
            </a:pPr>
            <a:r>
              <a:rPr lang="en-GB" sz="1600" dirty="0"/>
              <a:t>There are </a:t>
            </a:r>
            <a:r>
              <a:rPr lang="en-GB" sz="1600" dirty="0">
                <a:highlight>
                  <a:srgbClr val="C7D3E6"/>
                </a:highlight>
              </a:rPr>
              <a:t>no network failures</a:t>
            </a:r>
            <a:r>
              <a:rPr lang="en-GB" sz="1600" dirty="0"/>
              <a:t> and all messages arrive intact and only </a:t>
            </a:r>
            <a:r>
              <a:rPr lang="en-GB" sz="1600" dirty="0">
                <a:highlight>
                  <a:srgbClr val="C7D3E6"/>
                </a:highlight>
              </a:rPr>
              <a:t>once</a:t>
            </a:r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 startAt="2"/>
            </a:pPr>
            <a:r>
              <a:rPr lang="en-GB" sz="1600" dirty="0"/>
              <a:t>The communication channels are unidirectional and </a:t>
            </a:r>
            <a:r>
              <a:rPr lang="en-GB" sz="1600" dirty="0">
                <a:highlight>
                  <a:srgbClr val="C7D3E6"/>
                </a:highlight>
              </a:rPr>
              <a:t>FIFO ordered</a:t>
            </a:r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 startAt="2"/>
            </a:pPr>
            <a:r>
              <a:rPr lang="en-GB" sz="1600" dirty="0">
                <a:highlight>
                  <a:srgbClr val="C7D3E6"/>
                </a:highlight>
              </a:rPr>
              <a:t>Any process</a:t>
            </a:r>
            <a:r>
              <a:rPr lang="en-GB" sz="1600" dirty="0"/>
              <a:t> may initiate the </a:t>
            </a:r>
            <a:r>
              <a:rPr lang="en-GB" sz="1600" dirty="0">
                <a:highlight>
                  <a:srgbClr val="C7D3E6"/>
                </a:highlight>
              </a:rPr>
              <a:t>snapshot</a:t>
            </a:r>
            <a:r>
              <a:rPr lang="en-GB" sz="1600" dirty="0"/>
              <a:t> algorithm</a:t>
            </a:r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 startAt="2"/>
            </a:pPr>
            <a:r>
              <a:rPr lang="en-GB" sz="1600" dirty="0"/>
              <a:t>There is a </a:t>
            </a:r>
            <a:r>
              <a:rPr lang="en-GB" sz="1600" dirty="0">
                <a:highlight>
                  <a:srgbClr val="C7D3E6"/>
                </a:highlight>
              </a:rPr>
              <a:t>communication path</a:t>
            </a:r>
            <a:r>
              <a:rPr lang="en-GB" sz="1600" dirty="0"/>
              <a:t> between </a:t>
            </a:r>
            <a:r>
              <a:rPr lang="en-GB" sz="1600" dirty="0">
                <a:highlight>
                  <a:srgbClr val="C7D3E6"/>
                </a:highlight>
              </a:rPr>
              <a:t>any two processes</a:t>
            </a:r>
            <a:r>
              <a:rPr lang="en-GB" sz="1600" dirty="0"/>
              <a:t> in the system</a:t>
            </a:r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 startAt="2"/>
            </a:pPr>
            <a:r>
              <a:rPr lang="en-GB" sz="1600" dirty="0"/>
              <a:t>The </a:t>
            </a:r>
            <a:r>
              <a:rPr lang="en-GB" sz="1600" dirty="0">
                <a:highlight>
                  <a:srgbClr val="C7D3E6"/>
                </a:highlight>
              </a:rPr>
              <a:t>snapshot</a:t>
            </a:r>
            <a:r>
              <a:rPr lang="en-GB" sz="1600" dirty="0"/>
              <a:t> algorithm does </a:t>
            </a:r>
            <a:r>
              <a:rPr lang="en-GB" sz="1600" dirty="0">
                <a:highlight>
                  <a:srgbClr val="C7D3E6"/>
                </a:highlight>
              </a:rPr>
              <a:t>not interfere</a:t>
            </a:r>
            <a:r>
              <a:rPr lang="en-GB" sz="1600" dirty="0"/>
              <a:t> with the normal execution of the processes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grpSp>
        <p:nvGrpSpPr>
          <p:cNvPr id="10" name="Google Shape;619;p37">
            <a:extLst>
              <a:ext uri="{FF2B5EF4-FFF2-40B4-BE49-F238E27FC236}">
                <a16:creationId xmlns:a16="http://schemas.microsoft.com/office/drawing/2014/main" id="{5BF83EEC-0290-4CCC-A241-0EB0C16E7F1C}"/>
              </a:ext>
            </a:extLst>
          </p:cNvPr>
          <p:cNvGrpSpPr/>
          <p:nvPr/>
        </p:nvGrpSpPr>
        <p:grpSpPr>
          <a:xfrm>
            <a:off x="361296" y="590918"/>
            <a:ext cx="270295" cy="382822"/>
            <a:chOff x="3979850" y="1598950"/>
            <a:chExt cx="356825" cy="505375"/>
          </a:xfrm>
        </p:grpSpPr>
        <p:sp>
          <p:nvSpPr>
            <p:cNvPr id="11" name="Google Shape;620;p37">
              <a:extLst>
                <a:ext uri="{FF2B5EF4-FFF2-40B4-BE49-F238E27FC236}">
                  <a16:creationId xmlns:a16="http://schemas.microsoft.com/office/drawing/2014/main" id="{1B6BFA0A-6369-46DE-B4B2-598881DC0E12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21;p37">
              <a:extLst>
                <a:ext uri="{FF2B5EF4-FFF2-40B4-BE49-F238E27FC236}">
                  <a16:creationId xmlns:a16="http://schemas.microsoft.com/office/drawing/2014/main" id="{46F079EC-9CC0-4F90-994F-784CAA2923DA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365872-37FC-034F-92EB-95301DD57EA6}"/>
              </a:ext>
            </a:extLst>
          </p:cNvPr>
          <p:cNvSpPr/>
          <p:nvPr/>
        </p:nvSpPr>
        <p:spPr>
          <a:xfrm>
            <a:off x="876382" y="1982964"/>
            <a:ext cx="4419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/>
            </a:pP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Nodes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do not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crash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in the middle of a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snapshot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971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Library assumptions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76382" y="1491000"/>
            <a:ext cx="709674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spcBef>
                <a:spcPts val="0"/>
              </a:spcBef>
              <a:buClr>
                <a:srgbClr val="FF9800"/>
              </a:buClr>
              <a:buSzPct val="115000"/>
              <a:buNone/>
            </a:pPr>
            <a:endParaRPr lang="en-GB" sz="1600" dirty="0"/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 startAt="2"/>
            </a:pPr>
            <a:r>
              <a:rPr lang="en-GB" sz="1600" dirty="0"/>
              <a:t>There are </a:t>
            </a:r>
            <a:r>
              <a:rPr lang="en-GB" sz="1600" dirty="0">
                <a:highlight>
                  <a:srgbClr val="C7D3E6"/>
                </a:highlight>
              </a:rPr>
              <a:t>no network failures</a:t>
            </a:r>
            <a:r>
              <a:rPr lang="en-GB" sz="1600" dirty="0"/>
              <a:t> and all messages arrive intact and only </a:t>
            </a:r>
            <a:r>
              <a:rPr lang="en-GB" sz="1600" dirty="0">
                <a:highlight>
                  <a:srgbClr val="C7D3E6"/>
                </a:highlight>
              </a:rPr>
              <a:t>once</a:t>
            </a:r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 startAt="2"/>
            </a:pPr>
            <a:r>
              <a:rPr lang="en-GB" sz="1600" dirty="0"/>
              <a:t>The communication channels are unidirectional and </a:t>
            </a:r>
            <a:r>
              <a:rPr lang="en-GB" sz="1600" dirty="0">
                <a:highlight>
                  <a:srgbClr val="C7D3E6"/>
                </a:highlight>
              </a:rPr>
              <a:t>FIFO ordered</a:t>
            </a:r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 startAt="2"/>
            </a:pPr>
            <a:r>
              <a:rPr lang="en-GB" sz="1600" dirty="0">
                <a:highlight>
                  <a:srgbClr val="C7D3E6"/>
                </a:highlight>
              </a:rPr>
              <a:t>Any process</a:t>
            </a:r>
            <a:r>
              <a:rPr lang="en-GB" sz="1600" dirty="0"/>
              <a:t> may initiate the </a:t>
            </a:r>
            <a:r>
              <a:rPr lang="en-GB" sz="1600" dirty="0">
                <a:highlight>
                  <a:srgbClr val="C7D3E6"/>
                </a:highlight>
              </a:rPr>
              <a:t>snapshot</a:t>
            </a:r>
            <a:r>
              <a:rPr lang="en-GB" sz="1600" dirty="0"/>
              <a:t> algorithm</a:t>
            </a:r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 startAt="2"/>
            </a:pPr>
            <a:r>
              <a:rPr lang="en-GB" sz="1600" dirty="0"/>
              <a:t>There is a </a:t>
            </a:r>
            <a:r>
              <a:rPr lang="en-GB" sz="1600" dirty="0">
                <a:highlight>
                  <a:srgbClr val="C7D3E6"/>
                </a:highlight>
              </a:rPr>
              <a:t>communication path</a:t>
            </a:r>
            <a:r>
              <a:rPr lang="en-GB" sz="1600" dirty="0"/>
              <a:t> between </a:t>
            </a:r>
            <a:r>
              <a:rPr lang="en-GB" sz="1600" dirty="0">
                <a:highlight>
                  <a:srgbClr val="C7D3E6"/>
                </a:highlight>
              </a:rPr>
              <a:t>any two processes</a:t>
            </a:r>
            <a:r>
              <a:rPr lang="en-GB" sz="1600" dirty="0"/>
              <a:t> in the system</a:t>
            </a:r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 startAt="2"/>
            </a:pPr>
            <a:r>
              <a:rPr lang="en-GB" sz="1600" dirty="0"/>
              <a:t>The </a:t>
            </a:r>
            <a:r>
              <a:rPr lang="en-GB" sz="1600" dirty="0">
                <a:highlight>
                  <a:srgbClr val="C7D3E6"/>
                </a:highlight>
              </a:rPr>
              <a:t>snapshot</a:t>
            </a:r>
            <a:r>
              <a:rPr lang="en-GB" sz="1600" dirty="0"/>
              <a:t> algorithm does </a:t>
            </a:r>
            <a:r>
              <a:rPr lang="en-GB" sz="1600" dirty="0">
                <a:highlight>
                  <a:srgbClr val="C7D3E6"/>
                </a:highlight>
              </a:rPr>
              <a:t>not interfere</a:t>
            </a:r>
            <a:r>
              <a:rPr lang="en-GB" sz="1600" dirty="0"/>
              <a:t> with the normal execution of the processes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grpSp>
        <p:nvGrpSpPr>
          <p:cNvPr id="10" name="Google Shape;619;p37">
            <a:extLst>
              <a:ext uri="{FF2B5EF4-FFF2-40B4-BE49-F238E27FC236}">
                <a16:creationId xmlns:a16="http://schemas.microsoft.com/office/drawing/2014/main" id="{5BF83EEC-0290-4CCC-A241-0EB0C16E7F1C}"/>
              </a:ext>
            </a:extLst>
          </p:cNvPr>
          <p:cNvGrpSpPr/>
          <p:nvPr/>
        </p:nvGrpSpPr>
        <p:grpSpPr>
          <a:xfrm>
            <a:off x="361296" y="590918"/>
            <a:ext cx="270295" cy="382822"/>
            <a:chOff x="3979850" y="1598950"/>
            <a:chExt cx="356825" cy="505375"/>
          </a:xfrm>
        </p:grpSpPr>
        <p:sp>
          <p:nvSpPr>
            <p:cNvPr id="11" name="Google Shape;620;p37">
              <a:extLst>
                <a:ext uri="{FF2B5EF4-FFF2-40B4-BE49-F238E27FC236}">
                  <a16:creationId xmlns:a16="http://schemas.microsoft.com/office/drawing/2014/main" id="{1B6BFA0A-6369-46DE-B4B2-598881DC0E12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21;p37">
              <a:extLst>
                <a:ext uri="{FF2B5EF4-FFF2-40B4-BE49-F238E27FC236}">
                  <a16:creationId xmlns:a16="http://schemas.microsoft.com/office/drawing/2014/main" id="{46F079EC-9CC0-4F90-994F-784CAA2923DA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365872-37FC-034F-92EB-95301DD57EA6}"/>
              </a:ext>
            </a:extLst>
          </p:cNvPr>
          <p:cNvSpPr/>
          <p:nvPr/>
        </p:nvSpPr>
        <p:spPr>
          <a:xfrm>
            <a:off x="876382" y="5939822"/>
            <a:ext cx="4419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/>
            </a:pP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Nodes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do not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crash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in the middle of a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snapshot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118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Library assumptions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76382" y="1406157"/>
            <a:ext cx="6741618" cy="3137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0" indent="-342900">
              <a:spcBef>
                <a:spcPts val="0"/>
              </a:spcBef>
              <a:buClr>
                <a:srgbClr val="FF9800"/>
              </a:buClr>
              <a:buSzPct val="115000"/>
              <a:buFont typeface="+mj-lt"/>
              <a:buAutoNum type="arabicPeriod" startAt="7"/>
            </a:pPr>
            <a:r>
              <a:rPr lang="en-GB" sz="1500" dirty="0"/>
              <a:t>The </a:t>
            </a:r>
            <a:r>
              <a:rPr lang="en-GB" sz="1500" dirty="0">
                <a:highlight>
                  <a:srgbClr val="C7D3E6"/>
                </a:highlight>
              </a:rPr>
              <a:t>outcome</a:t>
            </a:r>
            <a:r>
              <a:rPr lang="en-GB" sz="1500" dirty="0"/>
              <a:t> of the elaboration of received messages is </a:t>
            </a:r>
            <a:r>
              <a:rPr lang="en-GB" sz="1500" dirty="0">
                <a:highlight>
                  <a:srgbClr val="C7D3E6"/>
                </a:highlight>
              </a:rPr>
              <a:t>independent</a:t>
            </a:r>
            <a:r>
              <a:rPr lang="en-GB" sz="1500" dirty="0"/>
              <a:t> from the </a:t>
            </a:r>
            <a:r>
              <a:rPr lang="en-GB" sz="1500" dirty="0">
                <a:highlight>
                  <a:srgbClr val="C7D3E6"/>
                </a:highlight>
              </a:rPr>
              <a:t>moment</a:t>
            </a:r>
            <a:r>
              <a:rPr lang="en-GB" sz="1500" dirty="0"/>
              <a:t> in which they are elaborated</a:t>
            </a:r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 startAt="7"/>
            </a:pPr>
            <a:r>
              <a:rPr lang="en-GB" sz="1500" dirty="0"/>
              <a:t>Each </a:t>
            </a:r>
            <a:r>
              <a:rPr lang="en-GB" sz="1500" dirty="0">
                <a:highlight>
                  <a:srgbClr val="C7D3E6"/>
                </a:highlight>
              </a:rPr>
              <a:t>node</a:t>
            </a:r>
            <a:r>
              <a:rPr lang="en-GB" sz="1500" dirty="0"/>
              <a:t> must be </a:t>
            </a:r>
            <a:r>
              <a:rPr lang="en-GB" sz="1500" dirty="0">
                <a:highlight>
                  <a:srgbClr val="C7D3E6"/>
                </a:highlight>
              </a:rPr>
              <a:t>aware</a:t>
            </a:r>
            <a:r>
              <a:rPr lang="en-GB" sz="1500" dirty="0"/>
              <a:t> of its incoming and outgoing </a:t>
            </a:r>
            <a:r>
              <a:rPr lang="en-GB" sz="1500" dirty="0">
                <a:highlight>
                  <a:srgbClr val="C7D3E6"/>
                </a:highlight>
              </a:rPr>
              <a:t>connections</a:t>
            </a:r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 startAt="7"/>
            </a:pPr>
            <a:r>
              <a:rPr lang="en-GB" sz="1500" dirty="0"/>
              <a:t>A </a:t>
            </a:r>
            <a:r>
              <a:rPr lang="en-GB" sz="1500" dirty="0">
                <a:highlight>
                  <a:srgbClr val="C7D3E6"/>
                </a:highlight>
              </a:rPr>
              <a:t>failed node re-joins</a:t>
            </a:r>
            <a:r>
              <a:rPr lang="en-GB" sz="1500" dirty="0"/>
              <a:t> the network in a </a:t>
            </a:r>
            <a:r>
              <a:rPr lang="en-GB" sz="1500" dirty="0">
                <a:highlight>
                  <a:srgbClr val="C7D3E6"/>
                </a:highlight>
              </a:rPr>
              <a:t>limited</a:t>
            </a:r>
            <a:r>
              <a:rPr lang="en-GB" sz="1500" dirty="0"/>
              <a:t> amount of </a:t>
            </a:r>
            <a:r>
              <a:rPr lang="en-GB" sz="1500" dirty="0">
                <a:highlight>
                  <a:srgbClr val="C7D3E6"/>
                </a:highlight>
              </a:rPr>
              <a:t>time</a:t>
            </a:r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 startAt="7"/>
            </a:pPr>
            <a:r>
              <a:rPr lang="en-GB" sz="1500" dirty="0"/>
              <a:t>When a </a:t>
            </a:r>
            <a:r>
              <a:rPr lang="en-GB" sz="1500" dirty="0">
                <a:highlight>
                  <a:srgbClr val="C7D3E6"/>
                </a:highlight>
              </a:rPr>
              <a:t>node</a:t>
            </a:r>
            <a:r>
              <a:rPr lang="en-GB" sz="1500" dirty="0"/>
              <a:t> wants to </a:t>
            </a:r>
            <a:r>
              <a:rPr lang="en-GB" sz="1500" dirty="0">
                <a:highlight>
                  <a:srgbClr val="C7D3E6"/>
                </a:highlight>
              </a:rPr>
              <a:t>leave</a:t>
            </a:r>
            <a:r>
              <a:rPr lang="en-GB" sz="1500" dirty="0"/>
              <a:t> the network, it informs all the nodes it is </a:t>
            </a:r>
            <a:r>
              <a:rPr lang="en-GB" sz="1500" dirty="0">
                <a:highlight>
                  <a:srgbClr val="C7D3E6"/>
                </a:highlight>
              </a:rPr>
              <a:t>connected</a:t>
            </a:r>
            <a:r>
              <a:rPr lang="en-GB" sz="1500" dirty="0"/>
              <a:t> to</a:t>
            </a:r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 startAt="7"/>
            </a:pPr>
            <a:r>
              <a:rPr lang="en-GB" sz="1500" dirty="0"/>
              <a:t>Each node is </a:t>
            </a:r>
            <a:r>
              <a:rPr lang="en-GB" sz="1500" dirty="0">
                <a:highlight>
                  <a:srgbClr val="C7D3E6"/>
                </a:highlight>
              </a:rPr>
              <a:t>uniquely identified</a:t>
            </a:r>
            <a:r>
              <a:rPr lang="en-GB" sz="1500" dirty="0"/>
              <a:t> by its </a:t>
            </a:r>
            <a:r>
              <a:rPr lang="en-GB" sz="1500" dirty="0">
                <a:highlight>
                  <a:srgbClr val="C7D3E6"/>
                </a:highlight>
              </a:rPr>
              <a:t>IP address</a:t>
            </a:r>
          </a:p>
          <a:p>
            <a:pPr marL="419100" lvl="0" indent="-342900">
              <a:buClr>
                <a:srgbClr val="FF9800"/>
              </a:buClr>
              <a:buSzPct val="115000"/>
              <a:buFont typeface="+mj-lt"/>
              <a:buAutoNum type="arabicPeriod" startAt="7"/>
            </a:pPr>
            <a:r>
              <a:rPr lang="en-GB" sz="1500" dirty="0"/>
              <a:t>The library’s saved </a:t>
            </a:r>
            <a:r>
              <a:rPr lang="en-GB" sz="1500" dirty="0">
                <a:highlight>
                  <a:srgbClr val="C7D3E6"/>
                </a:highlight>
              </a:rPr>
              <a:t>snapshots</a:t>
            </a:r>
            <a:r>
              <a:rPr lang="en-GB" sz="1500" dirty="0"/>
              <a:t> can only be </a:t>
            </a:r>
            <a:r>
              <a:rPr lang="en-GB" sz="1500" dirty="0">
                <a:highlight>
                  <a:srgbClr val="C7D3E6"/>
                </a:highlight>
              </a:rPr>
              <a:t>modified or deleted</a:t>
            </a:r>
            <a:r>
              <a:rPr lang="en-GB" sz="1500" dirty="0"/>
              <a:t> by the library itself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10" name="Google Shape;619;p37">
            <a:extLst>
              <a:ext uri="{FF2B5EF4-FFF2-40B4-BE49-F238E27FC236}">
                <a16:creationId xmlns:a16="http://schemas.microsoft.com/office/drawing/2014/main" id="{5BF83EEC-0290-4CCC-A241-0EB0C16E7F1C}"/>
              </a:ext>
            </a:extLst>
          </p:cNvPr>
          <p:cNvGrpSpPr/>
          <p:nvPr/>
        </p:nvGrpSpPr>
        <p:grpSpPr>
          <a:xfrm>
            <a:off x="361296" y="590918"/>
            <a:ext cx="270295" cy="382822"/>
            <a:chOff x="3979850" y="1598950"/>
            <a:chExt cx="356825" cy="505375"/>
          </a:xfrm>
        </p:grpSpPr>
        <p:sp>
          <p:nvSpPr>
            <p:cNvPr id="11" name="Google Shape;620;p37">
              <a:extLst>
                <a:ext uri="{FF2B5EF4-FFF2-40B4-BE49-F238E27FC236}">
                  <a16:creationId xmlns:a16="http://schemas.microsoft.com/office/drawing/2014/main" id="{1B6BFA0A-6369-46DE-B4B2-598881DC0E12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21;p37">
              <a:extLst>
                <a:ext uri="{FF2B5EF4-FFF2-40B4-BE49-F238E27FC236}">
                  <a16:creationId xmlns:a16="http://schemas.microsoft.com/office/drawing/2014/main" id="{46F079EC-9CC0-4F90-994F-784CAA2923DA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95793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overview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17" name="Google Shape;851;p37">
            <a:extLst>
              <a:ext uri="{FF2B5EF4-FFF2-40B4-BE49-F238E27FC236}">
                <a16:creationId xmlns:a16="http://schemas.microsoft.com/office/drawing/2014/main" id="{2DBD69D4-157C-4B95-80D0-69F6B29984B3}"/>
              </a:ext>
            </a:extLst>
          </p:cNvPr>
          <p:cNvGrpSpPr/>
          <p:nvPr/>
        </p:nvGrpSpPr>
        <p:grpSpPr>
          <a:xfrm>
            <a:off x="281202" y="588124"/>
            <a:ext cx="375101" cy="375101"/>
            <a:chOff x="6649150" y="309350"/>
            <a:chExt cx="395800" cy="395800"/>
          </a:xfrm>
        </p:grpSpPr>
        <p:sp>
          <p:nvSpPr>
            <p:cNvPr id="18" name="Google Shape;852;p37">
              <a:extLst>
                <a:ext uri="{FF2B5EF4-FFF2-40B4-BE49-F238E27FC236}">
                  <a16:creationId xmlns:a16="http://schemas.microsoft.com/office/drawing/2014/main" id="{0A903987-BAFA-4FF3-8E97-A2A88E0A0ADA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853;p37">
              <a:extLst>
                <a:ext uri="{FF2B5EF4-FFF2-40B4-BE49-F238E27FC236}">
                  <a16:creationId xmlns:a16="http://schemas.microsoft.com/office/drawing/2014/main" id="{4FAF171C-9588-4D16-82E3-48DC9936383F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54;p37">
              <a:extLst>
                <a:ext uri="{FF2B5EF4-FFF2-40B4-BE49-F238E27FC236}">
                  <a16:creationId xmlns:a16="http://schemas.microsoft.com/office/drawing/2014/main" id="{2A94D97B-815D-40D4-B3EC-8A813781B0C5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855;p37">
              <a:extLst>
                <a:ext uri="{FF2B5EF4-FFF2-40B4-BE49-F238E27FC236}">
                  <a16:creationId xmlns:a16="http://schemas.microsoft.com/office/drawing/2014/main" id="{84684E0D-DE68-42E7-89BA-44FC8664BB60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856;p37">
              <a:extLst>
                <a:ext uri="{FF2B5EF4-FFF2-40B4-BE49-F238E27FC236}">
                  <a16:creationId xmlns:a16="http://schemas.microsoft.com/office/drawing/2014/main" id="{AF85DB81-7486-48C5-85AC-638DB9E931CC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857;p37">
              <a:extLst>
                <a:ext uri="{FF2B5EF4-FFF2-40B4-BE49-F238E27FC236}">
                  <a16:creationId xmlns:a16="http://schemas.microsoft.com/office/drawing/2014/main" id="{EF743FBA-A5D8-4DCF-AD83-802CC7EFC027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858;p37">
              <a:extLst>
                <a:ext uri="{FF2B5EF4-FFF2-40B4-BE49-F238E27FC236}">
                  <a16:creationId xmlns:a16="http://schemas.microsoft.com/office/drawing/2014/main" id="{88C686F2-C92A-4F41-83E5-D752BFFF6561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859;p37">
              <a:extLst>
                <a:ext uri="{FF2B5EF4-FFF2-40B4-BE49-F238E27FC236}">
                  <a16:creationId xmlns:a16="http://schemas.microsoft.com/office/drawing/2014/main" id="{83592C28-E630-4F1A-9C8F-1E225C53BB46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860;p37">
              <a:extLst>
                <a:ext uri="{FF2B5EF4-FFF2-40B4-BE49-F238E27FC236}">
                  <a16:creationId xmlns:a16="http://schemas.microsoft.com/office/drawing/2014/main" id="{1B14436D-D38B-4F36-BCE4-540785F240A9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861;p37">
              <a:extLst>
                <a:ext uri="{FF2B5EF4-FFF2-40B4-BE49-F238E27FC236}">
                  <a16:creationId xmlns:a16="http://schemas.microsoft.com/office/drawing/2014/main" id="{CC012439-C221-4FF1-8B60-7FB828DD512D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862;p37">
              <a:extLst>
                <a:ext uri="{FF2B5EF4-FFF2-40B4-BE49-F238E27FC236}">
                  <a16:creationId xmlns:a16="http://schemas.microsoft.com/office/drawing/2014/main" id="{B53C6ACF-9AF9-43BD-A5EE-97721CC69799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863;p37">
              <a:extLst>
                <a:ext uri="{FF2B5EF4-FFF2-40B4-BE49-F238E27FC236}">
                  <a16:creationId xmlns:a16="http://schemas.microsoft.com/office/drawing/2014/main" id="{4EA835CC-B0D0-4A3E-8354-A4542A621616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864;p37">
              <a:extLst>
                <a:ext uri="{FF2B5EF4-FFF2-40B4-BE49-F238E27FC236}">
                  <a16:creationId xmlns:a16="http://schemas.microsoft.com/office/drawing/2014/main" id="{3A5A4022-B512-450B-A407-B5A4F0262BB9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865;p37">
              <a:extLst>
                <a:ext uri="{FF2B5EF4-FFF2-40B4-BE49-F238E27FC236}">
                  <a16:creationId xmlns:a16="http://schemas.microsoft.com/office/drawing/2014/main" id="{6C0607EB-0372-4D70-9F96-AE774203B26B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866;p37">
              <a:extLst>
                <a:ext uri="{FF2B5EF4-FFF2-40B4-BE49-F238E27FC236}">
                  <a16:creationId xmlns:a16="http://schemas.microsoft.com/office/drawing/2014/main" id="{F64186DD-69D2-4D86-A7E7-805F89209856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867;p37">
              <a:extLst>
                <a:ext uri="{FF2B5EF4-FFF2-40B4-BE49-F238E27FC236}">
                  <a16:creationId xmlns:a16="http://schemas.microsoft.com/office/drawing/2014/main" id="{FB2FF537-7DF1-406B-88DD-387D9806680E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868;p37">
              <a:extLst>
                <a:ext uri="{FF2B5EF4-FFF2-40B4-BE49-F238E27FC236}">
                  <a16:creationId xmlns:a16="http://schemas.microsoft.com/office/drawing/2014/main" id="{29C4B52D-5858-4C3D-B977-2DEA6C0CD1EB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69;p37">
              <a:extLst>
                <a:ext uri="{FF2B5EF4-FFF2-40B4-BE49-F238E27FC236}">
                  <a16:creationId xmlns:a16="http://schemas.microsoft.com/office/drawing/2014/main" id="{30E7C195-8B9E-420E-8BE7-37E4CFF0CE41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70;p37">
              <a:extLst>
                <a:ext uri="{FF2B5EF4-FFF2-40B4-BE49-F238E27FC236}">
                  <a16:creationId xmlns:a16="http://schemas.microsoft.com/office/drawing/2014/main" id="{3DDCA133-07CE-4046-8B0F-E1A2575F3286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871;p37">
              <a:extLst>
                <a:ext uri="{FF2B5EF4-FFF2-40B4-BE49-F238E27FC236}">
                  <a16:creationId xmlns:a16="http://schemas.microsoft.com/office/drawing/2014/main" id="{B12E807E-BB9F-473B-BC1C-9C85B2BA8F48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872;p37">
              <a:extLst>
                <a:ext uri="{FF2B5EF4-FFF2-40B4-BE49-F238E27FC236}">
                  <a16:creationId xmlns:a16="http://schemas.microsoft.com/office/drawing/2014/main" id="{C4F50A77-71E2-44FE-9796-19287D17FB72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873;p37">
              <a:extLst>
                <a:ext uri="{FF2B5EF4-FFF2-40B4-BE49-F238E27FC236}">
                  <a16:creationId xmlns:a16="http://schemas.microsoft.com/office/drawing/2014/main" id="{55690A8D-F5F7-49FB-83DE-53FB324CA2AB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874;p37">
              <a:extLst>
                <a:ext uri="{FF2B5EF4-FFF2-40B4-BE49-F238E27FC236}">
                  <a16:creationId xmlns:a16="http://schemas.microsoft.com/office/drawing/2014/main" id="{AFB18397-841F-452F-9D78-8414CD15B3CC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" name="Google Shape;229;p15">
            <a:extLst>
              <a:ext uri="{FF2B5EF4-FFF2-40B4-BE49-F238E27FC236}">
                <a16:creationId xmlns:a16="http://schemas.microsoft.com/office/drawing/2014/main" id="{4B80E0EE-060C-470C-AED4-E723C26E293E}"/>
              </a:ext>
            </a:extLst>
          </p:cNvPr>
          <p:cNvSpPr txBox="1">
            <a:spLocks/>
          </p:cNvSpPr>
          <p:nvPr/>
        </p:nvSpPr>
        <p:spPr>
          <a:xfrm>
            <a:off x="656303" y="1583542"/>
            <a:ext cx="7366820" cy="119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en-GB" dirty="0" err="1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SnapLib</a:t>
            </a:r>
            <a:r>
              <a:rPr lang="en-GB" dirty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 is an easy to use library that provides an abstract class, </a:t>
            </a:r>
            <a:r>
              <a:rPr lang="en-GB" b="1" dirty="0" err="1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SF MONO MEDIUM" panose="020B0009000002000000" pitchFamily="49" charset="0"/>
              </a:rPr>
              <a:t>Snapshottable</a:t>
            </a:r>
            <a:r>
              <a:rPr lang="en-GB" b="1" dirty="0">
                <a:solidFill>
                  <a:srgbClr val="FF98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SF MONO MEDIUM" panose="020B0009000002000000" pitchFamily="49" charset="0"/>
              </a:rPr>
              <a:t>,</a:t>
            </a:r>
            <a:r>
              <a:rPr lang="en-GB" dirty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 that allows a node to record consistent snapshots of the system and to restore its state after a node crash</a:t>
            </a:r>
            <a:endParaRPr lang="en-GB" dirty="0">
              <a:solidFill>
                <a:srgbClr val="FF9800"/>
              </a:solidFill>
              <a:latin typeface="Consolas" panose="020B0609020204030204" pitchFamily="49" charset="0"/>
              <a:ea typeface="Roboto Condensed" panose="020B0604020202020204" charset="0"/>
              <a:cs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16A409-0621-485F-9F86-E76DFDFD99F4}"/>
              </a:ext>
            </a:extLst>
          </p:cNvPr>
          <p:cNvSpPr txBox="1"/>
          <p:nvPr/>
        </p:nvSpPr>
        <p:spPr>
          <a:xfrm>
            <a:off x="656303" y="2778380"/>
            <a:ext cx="7470057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GB" sz="1600" dirty="0">
                <a:solidFill>
                  <a:srgbClr val="26324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A few of its methods are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B0604020202020204" charset="0"/>
                <a:ea typeface="Roboto Condensed Light" panose="020B0604020202020204" charset="0"/>
              </a:rPr>
              <a:t>abstract</a:t>
            </a:r>
            <a:r>
              <a:rPr lang="en-GB" sz="1600" dirty="0">
                <a:solidFill>
                  <a:srgbClr val="26324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and must be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B0604020202020204" charset="0"/>
                <a:ea typeface="Roboto Condensed Light" panose="020B0604020202020204" charset="0"/>
              </a:rPr>
              <a:t>implemented</a:t>
            </a:r>
            <a:r>
              <a:rPr lang="en-GB" sz="1600" dirty="0">
                <a:solidFill>
                  <a:srgbClr val="26324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by the node according to the application itself.</a:t>
            </a:r>
          </a:p>
          <a:p>
            <a:pPr lvl="0">
              <a:spcBef>
                <a:spcPts val="600"/>
              </a:spcBef>
              <a:defRPr/>
            </a:pPr>
            <a:r>
              <a:rPr lang="en-GB" sz="1600" dirty="0">
                <a:solidFill>
                  <a:srgbClr val="26324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In order to be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B0604020202020204" charset="0"/>
                <a:ea typeface="Roboto Condensed Light" panose="020B0604020202020204" charset="0"/>
              </a:rPr>
              <a:t>message and state agnostic</a:t>
            </a:r>
            <a:r>
              <a:rPr lang="en-GB" sz="1600" dirty="0">
                <a:solidFill>
                  <a:srgbClr val="26324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, the whole library is built on two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B0604020202020204" charset="0"/>
                <a:ea typeface="Roboto Condensed Light" panose="020B0604020202020204" charset="0"/>
              </a:rPr>
              <a:t>generic types</a:t>
            </a:r>
            <a:r>
              <a:rPr lang="en-GB" sz="1600" dirty="0">
                <a:solidFill>
                  <a:srgbClr val="26324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(respectively M and S), whose only requirement is being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B0604020202020204" charset="0"/>
                <a:ea typeface="Roboto Condensed Light" panose="020B0604020202020204" charset="0"/>
              </a:rPr>
              <a:t>serializable</a:t>
            </a:r>
            <a:r>
              <a:rPr lang="en-GB" sz="1600" dirty="0">
                <a:solidFill>
                  <a:srgbClr val="26324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.</a:t>
            </a:r>
          </a:p>
          <a:p>
            <a:pPr lvl="0">
              <a:spcBef>
                <a:spcPts val="600"/>
              </a:spcBef>
              <a:defRPr/>
            </a:pPr>
            <a:r>
              <a:rPr lang="en-GB" sz="1600" dirty="0">
                <a:solidFill>
                  <a:srgbClr val="26324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Thus, it is the application itself in charge of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B0604020202020204" charset="0"/>
                <a:ea typeface="Roboto Condensed Light" panose="020B0604020202020204" charset="0"/>
              </a:rPr>
              <a:t>defining</a:t>
            </a:r>
            <a:r>
              <a:rPr lang="en-GB" sz="1600" dirty="0">
                <a:solidFill>
                  <a:srgbClr val="26324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the structure of its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B0604020202020204" charset="0"/>
                <a:ea typeface="Roboto Condensed Light" panose="020B0604020202020204" charset="0"/>
              </a:rPr>
              <a:t>state</a:t>
            </a:r>
            <a:r>
              <a:rPr lang="en-GB" sz="1600" dirty="0">
                <a:solidFill>
                  <a:srgbClr val="26324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 and of the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B0604020202020204" charset="0"/>
                <a:ea typeface="Roboto Condensed Light" panose="020B0604020202020204" charset="0"/>
              </a:rPr>
              <a:t>exchangeable messages</a:t>
            </a:r>
            <a:r>
              <a:rPr lang="en-GB" sz="1600" dirty="0">
                <a:solidFill>
                  <a:srgbClr val="263248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.</a:t>
            </a:r>
            <a:endParaRPr lang="en-GB" sz="1600" dirty="0">
              <a:solidFill>
                <a:srgbClr val="263248"/>
              </a:solidFill>
              <a:highlight>
                <a:srgbClr val="C7D3E6"/>
              </a:highlight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95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snapshot algorithm</a:t>
            </a:r>
            <a:endParaRPr dirty="0"/>
          </a:p>
        </p:txBody>
      </p:sp>
      <p:sp>
        <p:nvSpPr>
          <p:cNvPr id="41" name="Google Shape;193;p12">
            <a:extLst>
              <a:ext uri="{FF2B5EF4-FFF2-40B4-BE49-F238E27FC236}">
                <a16:creationId xmlns:a16="http://schemas.microsoft.com/office/drawing/2014/main" id="{CCB57616-446D-0E45-8CD5-841ADDDAE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6303" y="1524000"/>
            <a:ext cx="7263035" cy="2899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1600" dirty="0">
                <a:solidFill>
                  <a:srgbClr val="263248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The algorithm works using snapshot markers. When a process initiate a snapshot or receives a snapshot marker for the first time:</a:t>
            </a:r>
          </a:p>
          <a:p>
            <a:pPr marL="285750" indent="-285750">
              <a:buClr>
                <a:srgbClr val="FF9800"/>
              </a:buClr>
              <a:buSzPts val="1100"/>
            </a:pP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Records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its internal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state</a:t>
            </a:r>
            <a:endParaRPr lang="en-GB" sz="1600" dirty="0">
              <a:solidFill>
                <a:srgbClr val="263248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285750" indent="-285750">
              <a:buClr>
                <a:srgbClr val="FF9800"/>
              </a:buClr>
              <a:buSzPts val="1100"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Sends a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marker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which embeds the </a:t>
            </a:r>
            <a:r>
              <a:rPr lang="en-GB" sz="1600" i="1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id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of the selected snapshot, on all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outgoing channels</a:t>
            </a:r>
            <a:endParaRPr lang="en-GB" sz="1600" dirty="0">
              <a:solidFill>
                <a:srgbClr val="263248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285750" indent="-285750">
              <a:buClr>
                <a:srgbClr val="FF9800"/>
              </a:buClr>
              <a:buSzPts val="1100"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Starts recording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messages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arriving on every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incoming channel</a:t>
            </a:r>
            <a:endParaRPr lang="en-GB" sz="1600" dirty="0">
              <a:solidFill>
                <a:srgbClr val="263248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If a node receives a marker from an incoming node it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stops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recording incoming message from the channel the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marker arrived to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When a node receives the marker from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all incoming channels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the local snapshot can be considered over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17" name="Google Shape;851;p37">
            <a:extLst>
              <a:ext uri="{FF2B5EF4-FFF2-40B4-BE49-F238E27FC236}">
                <a16:creationId xmlns:a16="http://schemas.microsoft.com/office/drawing/2014/main" id="{2DBD69D4-157C-4B95-80D0-69F6B29984B3}"/>
              </a:ext>
            </a:extLst>
          </p:cNvPr>
          <p:cNvGrpSpPr/>
          <p:nvPr/>
        </p:nvGrpSpPr>
        <p:grpSpPr>
          <a:xfrm>
            <a:off x="281202" y="588124"/>
            <a:ext cx="375101" cy="375101"/>
            <a:chOff x="6649150" y="309350"/>
            <a:chExt cx="395800" cy="395800"/>
          </a:xfrm>
        </p:grpSpPr>
        <p:sp>
          <p:nvSpPr>
            <p:cNvPr id="18" name="Google Shape;852;p37">
              <a:extLst>
                <a:ext uri="{FF2B5EF4-FFF2-40B4-BE49-F238E27FC236}">
                  <a16:creationId xmlns:a16="http://schemas.microsoft.com/office/drawing/2014/main" id="{0A903987-BAFA-4FF3-8E97-A2A88E0A0ADA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853;p37">
              <a:extLst>
                <a:ext uri="{FF2B5EF4-FFF2-40B4-BE49-F238E27FC236}">
                  <a16:creationId xmlns:a16="http://schemas.microsoft.com/office/drawing/2014/main" id="{4FAF171C-9588-4D16-82E3-48DC9936383F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54;p37">
              <a:extLst>
                <a:ext uri="{FF2B5EF4-FFF2-40B4-BE49-F238E27FC236}">
                  <a16:creationId xmlns:a16="http://schemas.microsoft.com/office/drawing/2014/main" id="{2A94D97B-815D-40D4-B3EC-8A813781B0C5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855;p37">
              <a:extLst>
                <a:ext uri="{FF2B5EF4-FFF2-40B4-BE49-F238E27FC236}">
                  <a16:creationId xmlns:a16="http://schemas.microsoft.com/office/drawing/2014/main" id="{84684E0D-DE68-42E7-89BA-44FC8664BB60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856;p37">
              <a:extLst>
                <a:ext uri="{FF2B5EF4-FFF2-40B4-BE49-F238E27FC236}">
                  <a16:creationId xmlns:a16="http://schemas.microsoft.com/office/drawing/2014/main" id="{AF85DB81-7486-48C5-85AC-638DB9E931CC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857;p37">
              <a:extLst>
                <a:ext uri="{FF2B5EF4-FFF2-40B4-BE49-F238E27FC236}">
                  <a16:creationId xmlns:a16="http://schemas.microsoft.com/office/drawing/2014/main" id="{EF743FBA-A5D8-4DCF-AD83-802CC7EFC027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858;p37">
              <a:extLst>
                <a:ext uri="{FF2B5EF4-FFF2-40B4-BE49-F238E27FC236}">
                  <a16:creationId xmlns:a16="http://schemas.microsoft.com/office/drawing/2014/main" id="{88C686F2-C92A-4F41-83E5-D752BFFF6561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859;p37">
              <a:extLst>
                <a:ext uri="{FF2B5EF4-FFF2-40B4-BE49-F238E27FC236}">
                  <a16:creationId xmlns:a16="http://schemas.microsoft.com/office/drawing/2014/main" id="{83592C28-E630-4F1A-9C8F-1E225C53BB46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860;p37">
              <a:extLst>
                <a:ext uri="{FF2B5EF4-FFF2-40B4-BE49-F238E27FC236}">
                  <a16:creationId xmlns:a16="http://schemas.microsoft.com/office/drawing/2014/main" id="{1B14436D-D38B-4F36-BCE4-540785F240A9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861;p37">
              <a:extLst>
                <a:ext uri="{FF2B5EF4-FFF2-40B4-BE49-F238E27FC236}">
                  <a16:creationId xmlns:a16="http://schemas.microsoft.com/office/drawing/2014/main" id="{CC012439-C221-4FF1-8B60-7FB828DD512D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862;p37">
              <a:extLst>
                <a:ext uri="{FF2B5EF4-FFF2-40B4-BE49-F238E27FC236}">
                  <a16:creationId xmlns:a16="http://schemas.microsoft.com/office/drawing/2014/main" id="{B53C6ACF-9AF9-43BD-A5EE-97721CC69799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863;p37">
              <a:extLst>
                <a:ext uri="{FF2B5EF4-FFF2-40B4-BE49-F238E27FC236}">
                  <a16:creationId xmlns:a16="http://schemas.microsoft.com/office/drawing/2014/main" id="{4EA835CC-B0D0-4A3E-8354-A4542A621616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864;p37">
              <a:extLst>
                <a:ext uri="{FF2B5EF4-FFF2-40B4-BE49-F238E27FC236}">
                  <a16:creationId xmlns:a16="http://schemas.microsoft.com/office/drawing/2014/main" id="{3A5A4022-B512-450B-A407-B5A4F0262BB9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865;p37">
              <a:extLst>
                <a:ext uri="{FF2B5EF4-FFF2-40B4-BE49-F238E27FC236}">
                  <a16:creationId xmlns:a16="http://schemas.microsoft.com/office/drawing/2014/main" id="{6C0607EB-0372-4D70-9F96-AE774203B26B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866;p37">
              <a:extLst>
                <a:ext uri="{FF2B5EF4-FFF2-40B4-BE49-F238E27FC236}">
                  <a16:creationId xmlns:a16="http://schemas.microsoft.com/office/drawing/2014/main" id="{F64186DD-69D2-4D86-A7E7-805F89209856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867;p37">
              <a:extLst>
                <a:ext uri="{FF2B5EF4-FFF2-40B4-BE49-F238E27FC236}">
                  <a16:creationId xmlns:a16="http://schemas.microsoft.com/office/drawing/2014/main" id="{FB2FF537-7DF1-406B-88DD-387D9806680E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868;p37">
              <a:extLst>
                <a:ext uri="{FF2B5EF4-FFF2-40B4-BE49-F238E27FC236}">
                  <a16:creationId xmlns:a16="http://schemas.microsoft.com/office/drawing/2014/main" id="{29C4B52D-5858-4C3D-B977-2DEA6C0CD1EB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69;p37">
              <a:extLst>
                <a:ext uri="{FF2B5EF4-FFF2-40B4-BE49-F238E27FC236}">
                  <a16:creationId xmlns:a16="http://schemas.microsoft.com/office/drawing/2014/main" id="{30E7C195-8B9E-420E-8BE7-37E4CFF0CE41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70;p37">
              <a:extLst>
                <a:ext uri="{FF2B5EF4-FFF2-40B4-BE49-F238E27FC236}">
                  <a16:creationId xmlns:a16="http://schemas.microsoft.com/office/drawing/2014/main" id="{3DDCA133-07CE-4046-8B0F-E1A2575F3286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871;p37">
              <a:extLst>
                <a:ext uri="{FF2B5EF4-FFF2-40B4-BE49-F238E27FC236}">
                  <a16:creationId xmlns:a16="http://schemas.microsoft.com/office/drawing/2014/main" id="{B12E807E-BB9F-473B-BC1C-9C85B2BA8F48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872;p37">
              <a:extLst>
                <a:ext uri="{FF2B5EF4-FFF2-40B4-BE49-F238E27FC236}">
                  <a16:creationId xmlns:a16="http://schemas.microsoft.com/office/drawing/2014/main" id="{C4F50A77-71E2-44FE-9796-19287D17FB72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873;p37">
              <a:extLst>
                <a:ext uri="{FF2B5EF4-FFF2-40B4-BE49-F238E27FC236}">
                  <a16:creationId xmlns:a16="http://schemas.microsoft.com/office/drawing/2014/main" id="{55690A8D-F5F7-49FB-83DE-53FB324CA2AB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874;p37">
              <a:extLst>
                <a:ext uri="{FF2B5EF4-FFF2-40B4-BE49-F238E27FC236}">
                  <a16:creationId xmlns:a16="http://schemas.microsoft.com/office/drawing/2014/main" id="{AFB18397-841F-452F-9D78-8414CD15B3CC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35691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</a:t>
            </a:fld>
            <a:endParaRPr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34" name="Google Shape;503;p34">
            <a:extLst>
              <a:ext uri="{FF2B5EF4-FFF2-40B4-BE49-F238E27FC236}">
                <a16:creationId xmlns:a16="http://schemas.microsoft.com/office/drawing/2014/main" id="{A650B9D9-4029-B845-B1F0-64203724BD09}"/>
              </a:ext>
            </a:extLst>
          </p:cNvPr>
          <p:cNvSpPr txBox="1">
            <a:spLocks/>
          </p:cNvSpPr>
          <p:nvPr/>
        </p:nvSpPr>
        <p:spPr>
          <a:xfrm>
            <a:off x="-101600" y="207460"/>
            <a:ext cx="1976050" cy="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GB" sz="1200" dirty="0">
                <a:solidFill>
                  <a:schemeClr val="bg1"/>
                </a:solidFill>
              </a:rPr>
              <a:t>The snapshot algorithm </a:t>
            </a:r>
          </a:p>
        </p:txBody>
      </p:sp>
      <p:sp>
        <p:nvSpPr>
          <p:cNvPr id="15" name="Google Shape;193;p12">
            <a:extLst>
              <a:ext uri="{FF2B5EF4-FFF2-40B4-BE49-F238E27FC236}">
                <a16:creationId xmlns:a16="http://schemas.microsoft.com/office/drawing/2014/main" id="{3C4D9286-1102-C844-94C0-6C778F8D66BA}"/>
              </a:ext>
            </a:extLst>
          </p:cNvPr>
          <p:cNvSpPr txBox="1">
            <a:spLocks/>
          </p:cNvSpPr>
          <p:nvPr/>
        </p:nvSpPr>
        <p:spPr>
          <a:xfrm>
            <a:off x="656303" y="982551"/>
            <a:ext cx="7592962" cy="3953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rgbClr val="FF9800"/>
              </a:buClr>
              <a:buSzPts val="1100"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Each snapshot is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uniquely identified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by an </a:t>
            </a:r>
            <a:r>
              <a:rPr lang="en-GB" sz="1600" i="1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id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  <a:p>
            <a:pPr marL="285750" indent="-285750">
              <a:spcBef>
                <a:spcPts val="600"/>
              </a:spcBef>
              <a:buClr>
                <a:srgbClr val="FF9800"/>
              </a:buClr>
              <a:buSzPts val="1100"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This </a:t>
            </a:r>
            <a:r>
              <a:rPr lang="en-GB" sz="1600" i="1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id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is composed of:</a:t>
            </a:r>
          </a:p>
          <a:p>
            <a:pPr marL="285750" indent="-285750">
              <a:spcBef>
                <a:spcPts val="600"/>
              </a:spcBef>
              <a:buClr>
                <a:srgbClr val="FF9800"/>
              </a:buClr>
              <a:buSzPts val="1100"/>
              <a:buFont typeface="Roboto Condensed Light"/>
              <a:buChar char="▰"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The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unique identifier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of the initiator of the snapshot</a:t>
            </a:r>
            <a:endParaRPr lang="en-GB" sz="1600" dirty="0">
              <a:solidFill>
                <a:srgbClr val="263248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sym typeface="Roboto Condensed Light"/>
            </a:endParaRPr>
          </a:p>
          <a:p>
            <a:pPr marL="285750" lvl="0" indent="-285750">
              <a:spcBef>
                <a:spcPts val="600"/>
              </a:spcBef>
              <a:buClr>
                <a:srgbClr val="FF9800"/>
              </a:buClr>
              <a:buSzPts val="1100"/>
              <a:buFont typeface="Roboto Condensed Light"/>
              <a:buChar char="▰"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sym typeface="Roboto Condensed Light"/>
              </a:rPr>
              <a:t>The value of the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  <a:sym typeface="Roboto Condensed Light"/>
              </a:rPr>
              <a:t>Lamport clock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sym typeface="Roboto Condensed Light"/>
              </a:rPr>
              <a:t> of the initiator of the snapshot at the moment in which it started</a:t>
            </a:r>
          </a:p>
          <a:p>
            <a:pPr lvl="0">
              <a:spcBef>
                <a:spcPts val="600"/>
              </a:spcBef>
              <a:buClr>
                <a:srgbClr val="FF9800"/>
              </a:buClr>
              <a:buSzPts val="1100"/>
            </a:pPr>
            <a:r>
              <a:rPr lang="en-GB" sz="1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</a:p>
          <a:p>
            <a:pPr lvl="0">
              <a:spcBef>
                <a:spcPts val="600"/>
              </a:spcBef>
              <a:buClr>
                <a:srgbClr val="FF9800"/>
              </a:buClr>
              <a:buSzPts val="1100"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The library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increments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value of its local Lamport clock only when starting a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new instance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of a snapshot. </a:t>
            </a:r>
          </a:p>
          <a:p>
            <a:pPr lvl="0">
              <a:spcBef>
                <a:spcPts val="600"/>
              </a:spcBef>
              <a:buClr>
                <a:srgbClr val="FF9800"/>
              </a:buClr>
              <a:buSzPts val="1100"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The Lamport clocks allows to identify happens-before relationships between snapshots with different Lamport clocks. This is necessary to perform the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restore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leading the system in a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consistent state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 </a:t>
            </a:r>
          </a:p>
          <a:p>
            <a:pPr lvl="0">
              <a:spcBef>
                <a:spcPts val="600"/>
              </a:spcBef>
              <a:buClr>
                <a:srgbClr val="FF9800"/>
              </a:buClr>
              <a:buSzPts val="1100"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The structure of the unique id allows multiple snapshots to run in parallel.</a:t>
            </a:r>
          </a:p>
          <a:p>
            <a:pPr lvl="0">
              <a:spcBef>
                <a:spcPts val="600"/>
              </a:spcBef>
              <a:buClr>
                <a:srgbClr val="FF9800"/>
              </a:buClr>
              <a:buSzPts val="1100"/>
            </a:pPr>
            <a:endParaRPr lang="en-GB" sz="1600" dirty="0">
              <a:solidFill>
                <a:srgbClr val="263248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3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The restore algorithm</a:t>
            </a:r>
            <a:endParaRPr dirty="0"/>
          </a:p>
        </p:txBody>
      </p:sp>
      <p:sp>
        <p:nvSpPr>
          <p:cNvPr id="41" name="Google Shape;193;p12">
            <a:extLst>
              <a:ext uri="{FF2B5EF4-FFF2-40B4-BE49-F238E27FC236}">
                <a16:creationId xmlns:a16="http://schemas.microsoft.com/office/drawing/2014/main" id="{CCB57616-446D-0E45-8CD5-841ADDDAE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6303" y="1539611"/>
            <a:ext cx="7263035" cy="2541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1600" dirty="0">
                <a:solidFill>
                  <a:srgbClr val="263248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When a node recovers from a failure or it receives a restore marker for the first time:</a:t>
            </a:r>
            <a:endParaRPr lang="en-GB" sz="1600" dirty="0">
              <a:solidFill>
                <a:srgbClr val="263248"/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285750" indent="-285750">
              <a:buClr>
                <a:srgbClr val="FF9800"/>
              </a:buClr>
              <a:buSzPts val="1100"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If it’s the failed node, it selects the local snapshot with the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greatest Lamport clock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 </a:t>
            </a:r>
            <a:b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case of ambiguity, it chooses one of them according to a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common rule</a:t>
            </a:r>
          </a:p>
          <a:p>
            <a:pPr marL="285750" indent="-285750">
              <a:buClr>
                <a:srgbClr val="FF9800"/>
              </a:buClr>
              <a:buSzPts val="1100"/>
            </a:pP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It restores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its local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state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to the saved one, including the value of the </a:t>
            </a:r>
            <a:r>
              <a:rPr lang="en-GB" sz="1600" dirty="0" err="1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Lamport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clock associated to the selected snapshot</a:t>
            </a:r>
          </a:p>
          <a:p>
            <a:pPr marL="285750" indent="-285750">
              <a:buClr>
                <a:srgbClr val="FF9800"/>
              </a:buClr>
              <a:buSzPts val="1100"/>
            </a:pP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It processes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messages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included in the selected snapshot</a:t>
            </a:r>
          </a:p>
          <a:p>
            <a:pPr marL="285750" indent="-285750">
              <a:buClr>
                <a:srgbClr val="FF9800"/>
              </a:buClr>
              <a:buSzPts val="1100"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It sends a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restore marker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which embeds the </a:t>
            </a:r>
            <a:r>
              <a:rPr lang="en-GB" sz="1600" i="1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id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of the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selected snapshot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to each outgoing channel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When a node receives the marker from </a:t>
            </a:r>
            <a:r>
              <a:rPr lang="en-GB" sz="16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all incoming channels</a:t>
            </a:r>
            <a:r>
              <a:rPr lang="en-GB" sz="16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the local restore can be considered over</a:t>
            </a:r>
            <a:endParaRPr lang="en-GB" sz="1600" dirty="0">
              <a:solidFill>
                <a:srgbClr val="263248"/>
              </a:solidFill>
              <a:highlight>
                <a:srgbClr val="C7D3E6"/>
              </a:highlight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17" name="Google Shape;851;p37">
            <a:extLst>
              <a:ext uri="{FF2B5EF4-FFF2-40B4-BE49-F238E27FC236}">
                <a16:creationId xmlns:a16="http://schemas.microsoft.com/office/drawing/2014/main" id="{2DBD69D4-157C-4B95-80D0-69F6B29984B3}"/>
              </a:ext>
            </a:extLst>
          </p:cNvPr>
          <p:cNvGrpSpPr/>
          <p:nvPr/>
        </p:nvGrpSpPr>
        <p:grpSpPr>
          <a:xfrm rot="10800000">
            <a:off x="281202" y="588124"/>
            <a:ext cx="375101" cy="375101"/>
            <a:chOff x="6649150" y="309350"/>
            <a:chExt cx="395800" cy="395800"/>
          </a:xfrm>
        </p:grpSpPr>
        <p:sp>
          <p:nvSpPr>
            <p:cNvPr id="18" name="Google Shape;852;p37">
              <a:extLst>
                <a:ext uri="{FF2B5EF4-FFF2-40B4-BE49-F238E27FC236}">
                  <a16:creationId xmlns:a16="http://schemas.microsoft.com/office/drawing/2014/main" id="{0A903987-BAFA-4FF3-8E97-A2A88E0A0ADA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853;p37">
              <a:extLst>
                <a:ext uri="{FF2B5EF4-FFF2-40B4-BE49-F238E27FC236}">
                  <a16:creationId xmlns:a16="http://schemas.microsoft.com/office/drawing/2014/main" id="{4FAF171C-9588-4D16-82E3-48DC9936383F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54;p37">
              <a:extLst>
                <a:ext uri="{FF2B5EF4-FFF2-40B4-BE49-F238E27FC236}">
                  <a16:creationId xmlns:a16="http://schemas.microsoft.com/office/drawing/2014/main" id="{2A94D97B-815D-40D4-B3EC-8A813781B0C5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855;p37">
              <a:extLst>
                <a:ext uri="{FF2B5EF4-FFF2-40B4-BE49-F238E27FC236}">
                  <a16:creationId xmlns:a16="http://schemas.microsoft.com/office/drawing/2014/main" id="{84684E0D-DE68-42E7-89BA-44FC8664BB60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856;p37">
              <a:extLst>
                <a:ext uri="{FF2B5EF4-FFF2-40B4-BE49-F238E27FC236}">
                  <a16:creationId xmlns:a16="http://schemas.microsoft.com/office/drawing/2014/main" id="{AF85DB81-7486-48C5-85AC-638DB9E931CC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857;p37">
              <a:extLst>
                <a:ext uri="{FF2B5EF4-FFF2-40B4-BE49-F238E27FC236}">
                  <a16:creationId xmlns:a16="http://schemas.microsoft.com/office/drawing/2014/main" id="{EF743FBA-A5D8-4DCF-AD83-802CC7EFC027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858;p37">
              <a:extLst>
                <a:ext uri="{FF2B5EF4-FFF2-40B4-BE49-F238E27FC236}">
                  <a16:creationId xmlns:a16="http://schemas.microsoft.com/office/drawing/2014/main" id="{88C686F2-C92A-4F41-83E5-D752BFFF6561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859;p37">
              <a:extLst>
                <a:ext uri="{FF2B5EF4-FFF2-40B4-BE49-F238E27FC236}">
                  <a16:creationId xmlns:a16="http://schemas.microsoft.com/office/drawing/2014/main" id="{83592C28-E630-4F1A-9C8F-1E225C53BB46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860;p37">
              <a:extLst>
                <a:ext uri="{FF2B5EF4-FFF2-40B4-BE49-F238E27FC236}">
                  <a16:creationId xmlns:a16="http://schemas.microsoft.com/office/drawing/2014/main" id="{1B14436D-D38B-4F36-BCE4-540785F240A9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861;p37">
              <a:extLst>
                <a:ext uri="{FF2B5EF4-FFF2-40B4-BE49-F238E27FC236}">
                  <a16:creationId xmlns:a16="http://schemas.microsoft.com/office/drawing/2014/main" id="{CC012439-C221-4FF1-8B60-7FB828DD512D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862;p37">
              <a:extLst>
                <a:ext uri="{FF2B5EF4-FFF2-40B4-BE49-F238E27FC236}">
                  <a16:creationId xmlns:a16="http://schemas.microsoft.com/office/drawing/2014/main" id="{B53C6ACF-9AF9-43BD-A5EE-97721CC69799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863;p37">
              <a:extLst>
                <a:ext uri="{FF2B5EF4-FFF2-40B4-BE49-F238E27FC236}">
                  <a16:creationId xmlns:a16="http://schemas.microsoft.com/office/drawing/2014/main" id="{4EA835CC-B0D0-4A3E-8354-A4542A621616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864;p37">
              <a:extLst>
                <a:ext uri="{FF2B5EF4-FFF2-40B4-BE49-F238E27FC236}">
                  <a16:creationId xmlns:a16="http://schemas.microsoft.com/office/drawing/2014/main" id="{3A5A4022-B512-450B-A407-B5A4F0262BB9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865;p37">
              <a:extLst>
                <a:ext uri="{FF2B5EF4-FFF2-40B4-BE49-F238E27FC236}">
                  <a16:creationId xmlns:a16="http://schemas.microsoft.com/office/drawing/2014/main" id="{6C0607EB-0372-4D70-9F96-AE774203B26B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866;p37">
              <a:extLst>
                <a:ext uri="{FF2B5EF4-FFF2-40B4-BE49-F238E27FC236}">
                  <a16:creationId xmlns:a16="http://schemas.microsoft.com/office/drawing/2014/main" id="{F64186DD-69D2-4D86-A7E7-805F89209856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867;p37">
              <a:extLst>
                <a:ext uri="{FF2B5EF4-FFF2-40B4-BE49-F238E27FC236}">
                  <a16:creationId xmlns:a16="http://schemas.microsoft.com/office/drawing/2014/main" id="{FB2FF537-7DF1-406B-88DD-387D9806680E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868;p37">
              <a:extLst>
                <a:ext uri="{FF2B5EF4-FFF2-40B4-BE49-F238E27FC236}">
                  <a16:creationId xmlns:a16="http://schemas.microsoft.com/office/drawing/2014/main" id="{29C4B52D-5858-4C3D-B977-2DEA6C0CD1EB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69;p37">
              <a:extLst>
                <a:ext uri="{FF2B5EF4-FFF2-40B4-BE49-F238E27FC236}">
                  <a16:creationId xmlns:a16="http://schemas.microsoft.com/office/drawing/2014/main" id="{30E7C195-8B9E-420E-8BE7-37E4CFF0CE41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70;p37">
              <a:extLst>
                <a:ext uri="{FF2B5EF4-FFF2-40B4-BE49-F238E27FC236}">
                  <a16:creationId xmlns:a16="http://schemas.microsoft.com/office/drawing/2014/main" id="{3DDCA133-07CE-4046-8B0F-E1A2575F3286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871;p37">
              <a:extLst>
                <a:ext uri="{FF2B5EF4-FFF2-40B4-BE49-F238E27FC236}">
                  <a16:creationId xmlns:a16="http://schemas.microsoft.com/office/drawing/2014/main" id="{B12E807E-BB9F-473B-BC1C-9C85B2BA8F48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872;p37">
              <a:extLst>
                <a:ext uri="{FF2B5EF4-FFF2-40B4-BE49-F238E27FC236}">
                  <a16:creationId xmlns:a16="http://schemas.microsoft.com/office/drawing/2014/main" id="{C4F50A77-71E2-44FE-9796-19287D17FB72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873;p37">
              <a:extLst>
                <a:ext uri="{FF2B5EF4-FFF2-40B4-BE49-F238E27FC236}">
                  <a16:creationId xmlns:a16="http://schemas.microsoft.com/office/drawing/2014/main" id="{55690A8D-F5F7-49FB-83DE-53FB324CA2AB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874;p37">
              <a:extLst>
                <a:ext uri="{FF2B5EF4-FFF2-40B4-BE49-F238E27FC236}">
                  <a16:creationId xmlns:a16="http://schemas.microsoft.com/office/drawing/2014/main" id="{AFB18397-841F-452F-9D78-8414CD15B3CC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34184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restore algorithm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17" name="Google Shape;851;p37">
            <a:extLst>
              <a:ext uri="{FF2B5EF4-FFF2-40B4-BE49-F238E27FC236}">
                <a16:creationId xmlns:a16="http://schemas.microsoft.com/office/drawing/2014/main" id="{2DBD69D4-157C-4B95-80D0-69F6B29984B3}"/>
              </a:ext>
            </a:extLst>
          </p:cNvPr>
          <p:cNvGrpSpPr/>
          <p:nvPr/>
        </p:nvGrpSpPr>
        <p:grpSpPr>
          <a:xfrm rot="13353523">
            <a:off x="281202" y="588124"/>
            <a:ext cx="375101" cy="375101"/>
            <a:chOff x="6649150" y="309350"/>
            <a:chExt cx="395800" cy="395800"/>
          </a:xfrm>
        </p:grpSpPr>
        <p:sp>
          <p:nvSpPr>
            <p:cNvPr id="18" name="Google Shape;852;p37">
              <a:extLst>
                <a:ext uri="{FF2B5EF4-FFF2-40B4-BE49-F238E27FC236}">
                  <a16:creationId xmlns:a16="http://schemas.microsoft.com/office/drawing/2014/main" id="{0A903987-BAFA-4FF3-8E97-A2A88E0A0ADA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853;p37">
              <a:extLst>
                <a:ext uri="{FF2B5EF4-FFF2-40B4-BE49-F238E27FC236}">
                  <a16:creationId xmlns:a16="http://schemas.microsoft.com/office/drawing/2014/main" id="{4FAF171C-9588-4D16-82E3-48DC9936383F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854;p37">
              <a:extLst>
                <a:ext uri="{FF2B5EF4-FFF2-40B4-BE49-F238E27FC236}">
                  <a16:creationId xmlns:a16="http://schemas.microsoft.com/office/drawing/2014/main" id="{2A94D97B-815D-40D4-B3EC-8A813781B0C5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855;p37">
              <a:extLst>
                <a:ext uri="{FF2B5EF4-FFF2-40B4-BE49-F238E27FC236}">
                  <a16:creationId xmlns:a16="http://schemas.microsoft.com/office/drawing/2014/main" id="{84684E0D-DE68-42E7-89BA-44FC8664BB60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856;p37">
              <a:extLst>
                <a:ext uri="{FF2B5EF4-FFF2-40B4-BE49-F238E27FC236}">
                  <a16:creationId xmlns:a16="http://schemas.microsoft.com/office/drawing/2014/main" id="{AF85DB81-7486-48C5-85AC-638DB9E931CC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857;p37">
              <a:extLst>
                <a:ext uri="{FF2B5EF4-FFF2-40B4-BE49-F238E27FC236}">
                  <a16:creationId xmlns:a16="http://schemas.microsoft.com/office/drawing/2014/main" id="{EF743FBA-A5D8-4DCF-AD83-802CC7EFC027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858;p37">
              <a:extLst>
                <a:ext uri="{FF2B5EF4-FFF2-40B4-BE49-F238E27FC236}">
                  <a16:creationId xmlns:a16="http://schemas.microsoft.com/office/drawing/2014/main" id="{88C686F2-C92A-4F41-83E5-D752BFFF6561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859;p37">
              <a:extLst>
                <a:ext uri="{FF2B5EF4-FFF2-40B4-BE49-F238E27FC236}">
                  <a16:creationId xmlns:a16="http://schemas.microsoft.com/office/drawing/2014/main" id="{83592C28-E630-4F1A-9C8F-1E225C53BB46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860;p37">
              <a:extLst>
                <a:ext uri="{FF2B5EF4-FFF2-40B4-BE49-F238E27FC236}">
                  <a16:creationId xmlns:a16="http://schemas.microsoft.com/office/drawing/2014/main" id="{1B14436D-D38B-4F36-BCE4-540785F240A9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861;p37">
              <a:extLst>
                <a:ext uri="{FF2B5EF4-FFF2-40B4-BE49-F238E27FC236}">
                  <a16:creationId xmlns:a16="http://schemas.microsoft.com/office/drawing/2014/main" id="{CC012439-C221-4FF1-8B60-7FB828DD512D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862;p37">
              <a:extLst>
                <a:ext uri="{FF2B5EF4-FFF2-40B4-BE49-F238E27FC236}">
                  <a16:creationId xmlns:a16="http://schemas.microsoft.com/office/drawing/2014/main" id="{B53C6ACF-9AF9-43BD-A5EE-97721CC69799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863;p37">
              <a:extLst>
                <a:ext uri="{FF2B5EF4-FFF2-40B4-BE49-F238E27FC236}">
                  <a16:creationId xmlns:a16="http://schemas.microsoft.com/office/drawing/2014/main" id="{4EA835CC-B0D0-4A3E-8354-A4542A621616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864;p37">
              <a:extLst>
                <a:ext uri="{FF2B5EF4-FFF2-40B4-BE49-F238E27FC236}">
                  <a16:creationId xmlns:a16="http://schemas.microsoft.com/office/drawing/2014/main" id="{3A5A4022-B512-450B-A407-B5A4F0262BB9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865;p37">
              <a:extLst>
                <a:ext uri="{FF2B5EF4-FFF2-40B4-BE49-F238E27FC236}">
                  <a16:creationId xmlns:a16="http://schemas.microsoft.com/office/drawing/2014/main" id="{6C0607EB-0372-4D70-9F96-AE774203B26B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866;p37">
              <a:extLst>
                <a:ext uri="{FF2B5EF4-FFF2-40B4-BE49-F238E27FC236}">
                  <a16:creationId xmlns:a16="http://schemas.microsoft.com/office/drawing/2014/main" id="{F64186DD-69D2-4D86-A7E7-805F89209856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867;p37">
              <a:extLst>
                <a:ext uri="{FF2B5EF4-FFF2-40B4-BE49-F238E27FC236}">
                  <a16:creationId xmlns:a16="http://schemas.microsoft.com/office/drawing/2014/main" id="{FB2FF537-7DF1-406B-88DD-387D9806680E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868;p37">
              <a:extLst>
                <a:ext uri="{FF2B5EF4-FFF2-40B4-BE49-F238E27FC236}">
                  <a16:creationId xmlns:a16="http://schemas.microsoft.com/office/drawing/2014/main" id="{29C4B52D-5858-4C3D-B977-2DEA6C0CD1EB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69;p37">
              <a:extLst>
                <a:ext uri="{FF2B5EF4-FFF2-40B4-BE49-F238E27FC236}">
                  <a16:creationId xmlns:a16="http://schemas.microsoft.com/office/drawing/2014/main" id="{30E7C195-8B9E-420E-8BE7-37E4CFF0CE41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70;p37">
              <a:extLst>
                <a:ext uri="{FF2B5EF4-FFF2-40B4-BE49-F238E27FC236}">
                  <a16:creationId xmlns:a16="http://schemas.microsoft.com/office/drawing/2014/main" id="{3DDCA133-07CE-4046-8B0F-E1A2575F3286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871;p37">
              <a:extLst>
                <a:ext uri="{FF2B5EF4-FFF2-40B4-BE49-F238E27FC236}">
                  <a16:creationId xmlns:a16="http://schemas.microsoft.com/office/drawing/2014/main" id="{B12E807E-BB9F-473B-BC1C-9C85B2BA8F48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872;p37">
              <a:extLst>
                <a:ext uri="{FF2B5EF4-FFF2-40B4-BE49-F238E27FC236}">
                  <a16:creationId xmlns:a16="http://schemas.microsoft.com/office/drawing/2014/main" id="{C4F50A77-71E2-44FE-9796-19287D17FB72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873;p37">
              <a:extLst>
                <a:ext uri="{FF2B5EF4-FFF2-40B4-BE49-F238E27FC236}">
                  <a16:creationId xmlns:a16="http://schemas.microsoft.com/office/drawing/2014/main" id="{55690A8D-F5F7-49FB-83DE-53FB324CA2AB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874;p37">
              <a:extLst>
                <a:ext uri="{FF2B5EF4-FFF2-40B4-BE49-F238E27FC236}">
                  <a16:creationId xmlns:a16="http://schemas.microsoft.com/office/drawing/2014/main" id="{AFB18397-841F-452F-9D78-8414CD15B3CC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2" name="Google Shape;193;p12">
            <a:extLst>
              <a:ext uri="{FF2B5EF4-FFF2-40B4-BE49-F238E27FC236}">
                <a16:creationId xmlns:a16="http://schemas.microsoft.com/office/drawing/2014/main" id="{7E2E5BD9-15A8-1D4C-AF87-CA9442D5239F}"/>
              </a:ext>
            </a:extLst>
          </p:cNvPr>
          <p:cNvSpPr txBox="1">
            <a:spLocks/>
          </p:cNvSpPr>
          <p:nvPr/>
        </p:nvSpPr>
        <p:spPr>
          <a:xfrm>
            <a:off x="656303" y="1539611"/>
            <a:ext cx="7263035" cy="290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8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During the </a:t>
            </a:r>
            <a:r>
              <a:rPr lang="en-GB" sz="18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restore process</a:t>
            </a:r>
            <a:r>
              <a:rPr lang="en-GB" sz="18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all messages coming from nodes which have </a:t>
            </a:r>
            <a:r>
              <a:rPr lang="en-GB" sz="18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not already sent</a:t>
            </a:r>
            <a:r>
              <a:rPr lang="en-GB" sz="18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restore marker will be </a:t>
            </a:r>
            <a:r>
              <a:rPr lang="en-GB" sz="18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discarded</a:t>
            </a:r>
            <a:r>
              <a:rPr lang="en-GB" sz="18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8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Otherwise, messages can be safely </a:t>
            </a:r>
            <a:r>
              <a:rPr lang="en-GB" sz="18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processed</a:t>
            </a:r>
            <a:r>
              <a:rPr lang="en-GB" sz="18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since they are generated from a node which is in a </a:t>
            </a:r>
            <a:r>
              <a:rPr lang="en-GB" sz="18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consistent state</a:t>
            </a:r>
            <a:r>
              <a:rPr lang="en-GB" sz="18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8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This behaviour applies also for new </a:t>
            </a:r>
            <a:r>
              <a:rPr lang="en-GB" sz="18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snapshot requests</a:t>
            </a:r>
            <a:r>
              <a:rPr lang="en-GB" sz="18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8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This </a:t>
            </a:r>
            <a:r>
              <a:rPr lang="en-GB" sz="18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algorithm</a:t>
            </a:r>
            <a:r>
              <a:rPr lang="en-GB" sz="18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is able to manage also </a:t>
            </a:r>
            <a:r>
              <a:rPr lang="en-GB" sz="1800" dirty="0">
                <a:solidFill>
                  <a:srgbClr val="263248"/>
                </a:solidFill>
                <a:highlight>
                  <a:srgbClr val="C7D3E6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multiple node failures</a:t>
            </a:r>
            <a:r>
              <a:rPr lang="en-GB" sz="1800" dirty="0">
                <a:solidFill>
                  <a:srgbClr val="26324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in the network.</a:t>
            </a:r>
          </a:p>
        </p:txBody>
      </p:sp>
    </p:spTree>
    <p:extLst>
      <p:ext uri="{BB962C8B-B14F-4D97-AF65-F5344CB8AC3E}">
        <p14:creationId xmlns:p14="http://schemas.microsoft.com/office/powerpoint/2010/main" val="48261307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6CEBAE1A84AA4D85F5493404076FF0" ma:contentTypeVersion="4" ma:contentTypeDescription="Creare un nuovo documento." ma:contentTypeScope="" ma:versionID="819380d1e5099baca09c890f00d2c7f0">
  <xsd:schema xmlns:xsd="http://www.w3.org/2001/XMLSchema" xmlns:xs="http://www.w3.org/2001/XMLSchema" xmlns:p="http://schemas.microsoft.com/office/2006/metadata/properties" xmlns:ns3="de20a8d6-81cd-4ecd-bdf7-66ac82f46650" targetNamespace="http://schemas.microsoft.com/office/2006/metadata/properties" ma:root="true" ma:fieldsID="41d6c2ea1044e21094b0e5c74b465da6" ns3:_="">
    <xsd:import namespace="de20a8d6-81cd-4ecd-bdf7-66ac82f466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20a8d6-81cd-4ecd-bdf7-66ac82f466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436856-A536-423D-A166-4FEEEAF250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20a8d6-81cd-4ecd-bdf7-66ac82f466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3AE352-EEB5-4AC3-A727-47491E4C10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0F699B-6939-4BE8-B6C4-D13909F884B4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de20a8d6-81cd-4ecd-bdf7-66ac82f46650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2209</TotalTime>
  <Words>4757</Words>
  <Application>Microsoft Macintosh PowerPoint</Application>
  <PresentationFormat>Presentazione su schermo (16:9)</PresentationFormat>
  <Paragraphs>566</Paragraphs>
  <Slides>33</Slides>
  <Notes>33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0" baseType="lpstr">
      <vt:lpstr>Roboto Condensed Light</vt:lpstr>
      <vt:lpstr>Arial</vt:lpstr>
      <vt:lpstr>Consolas</vt:lpstr>
      <vt:lpstr>Arvo</vt:lpstr>
      <vt:lpstr>SF Mono</vt:lpstr>
      <vt:lpstr>Roboto Condensed</vt:lpstr>
      <vt:lpstr>Salerio template</vt:lpstr>
      <vt:lpstr>SnapLib Distributed Systems   Students Vincenzo Riccio Giancarlo Sorrentino Emanuele Triuzzi</vt:lpstr>
      <vt:lpstr>Library overview</vt:lpstr>
      <vt:lpstr>Library assumptions</vt:lpstr>
      <vt:lpstr>Library assumptions</vt:lpstr>
      <vt:lpstr>Implementation overview</vt:lpstr>
      <vt:lpstr>The snapshot algorithm</vt:lpstr>
      <vt:lpstr>Presentazione standard di PowerPoint</vt:lpstr>
      <vt:lpstr>The restore algorithm</vt:lpstr>
      <vt:lpstr>The restore algorithm</vt:lpstr>
      <vt:lpstr>An example Application</vt:lpstr>
      <vt:lpstr>A distributed system for bank transfers</vt:lpstr>
      <vt:lpstr>A distributed system for bank transfers</vt:lpstr>
      <vt:lpstr>Presentazione standard di PowerPoint</vt:lpstr>
      <vt:lpstr>Presentazione standard di PowerPoint</vt:lpstr>
      <vt:lpstr>Common Scenarios in Depth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Library assumptions</vt:lpstr>
      <vt:lpstr>Library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Clup Software Engineering II   Students Vincenzo Riccio Giancarlo Sorrentino Emanuele Triuzzi</dc:title>
  <dc:creator>Emanuele Triuzzi</dc:creator>
  <cp:lastModifiedBy>Vincenzo Riccio</cp:lastModifiedBy>
  <cp:revision>251</cp:revision>
  <dcterms:modified xsi:type="dcterms:W3CDTF">2021-05-04T09:45:25Z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0x010100746CEBAE1A84AA4D85F5493404076FF0</vt:lpwstr>
  </property>
</Properties>
</file>