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-12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4D8DEE8-7A87-4E01-8ADE-4C49CDD43F74}" type="datetime1">
              <a:rPr lang="en-US" smtClean="0"/>
              <a:pPr/>
              <a:t>5/3/14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9461-E3EB-40CD-B93F-E5CBBBD8E0BA}" type="datetimeFigureOut">
              <a:rPr lang="en-US" smtClean="0"/>
              <a:pPr/>
              <a:t>5/3/14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7543-9AAE-4E9F-B28C-4FCCFD07D4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8FA3-38AD-400D-A4D2-18E8EF129E5F}" type="datetime1">
              <a:rPr lang="en-US" smtClean="0"/>
              <a:pPr/>
              <a:t>5/3/14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5/3/14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A8BBF0-342D-409A-9C0A-B1B451E92883}" type="datetime1">
              <a:rPr lang="en-US" smtClean="0"/>
              <a:pPr/>
              <a:t>5/3/14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DA190-4BDC-4D39-B5BB-A14B3E8B1B3D}" type="datetime1">
              <a:rPr lang="en-US" smtClean="0"/>
              <a:pPr/>
              <a:t>5/3/14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52F2-9B11-4FC0-9217-7D20B3AC9849}" type="datetime1">
              <a:rPr lang="en-US" smtClean="0"/>
              <a:pPr/>
              <a:t>5/3/14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3737-8506-438E-ABC0-0BE7E06DCCA6}" type="datetime1">
              <a:rPr lang="en-US" smtClean="0"/>
              <a:pPr/>
              <a:t>5/3/14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58AA-1C84-40C9-BFEE-631CCB17636C}" type="datetime1">
              <a:rPr lang="en-US" smtClean="0"/>
              <a:pPr/>
              <a:t>5/3/14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542C1-4E96-413B-B72E-6C4B39D85C9D}" type="datetime1">
              <a:rPr lang="en-US" smtClean="0"/>
              <a:pPr/>
              <a:t>5/3/14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42AA2-D442-471A-9D69-80392E1E581D}" type="datetime1">
              <a:rPr lang="en-US" smtClean="0"/>
              <a:pPr/>
              <a:t>5/3/14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EC43563C-D9B3-4432-B336-144C997D6215}" type="datetime1">
              <a:rPr lang="en-US" smtClean="0"/>
              <a:pPr/>
              <a:t>5/3/14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Relationship Id="rId3" Type="http://schemas.openxmlformats.org/officeDocument/2006/relationships/image" Target="../media/image5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Relationship Id="rId3" Type="http://schemas.openxmlformats.org/officeDocument/2006/relationships/image" Target="../media/image3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Nishad Trivedi</a:t>
            </a:r>
          </a:p>
          <a:p>
            <a:r>
              <a:rPr lang="en-US" dirty="0" smtClean="0"/>
              <a:t>LING 5801</a:t>
            </a:r>
          </a:p>
          <a:p>
            <a:r>
              <a:rPr lang="en-US" dirty="0" smtClean="0"/>
              <a:t>Spring 2014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052960"/>
            <a:ext cx="6781800" cy="1828800"/>
          </a:xfrm>
        </p:spPr>
        <p:txBody>
          <a:bodyPr/>
          <a:lstStyle/>
          <a:p>
            <a:r>
              <a:rPr lang="en-US" sz="3200" dirty="0" smtClean="0"/>
              <a:t>sentiment analysis IN PYTHON</a:t>
            </a:r>
            <a:br>
              <a:rPr lang="en-US" sz="3200" dirty="0" smtClean="0"/>
            </a:br>
            <a:r>
              <a:rPr lang="en-US" sz="3200" dirty="0" smtClean="0"/>
              <a:t>(</a:t>
            </a:r>
            <a:r>
              <a:rPr lang="en-US" sz="3200" dirty="0"/>
              <a:t>SENTAPY </a:t>
            </a:r>
            <a:r>
              <a:rPr lang="en-US" sz="3200" dirty="0" smtClean="0"/>
              <a:t>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77741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Post-training</a:t>
            </a:r>
          </a:p>
          <a:p>
            <a:r>
              <a:rPr lang="en-US" dirty="0" smtClean="0"/>
              <a:t>Sanitize tweet</a:t>
            </a:r>
          </a:p>
          <a:p>
            <a:r>
              <a:rPr lang="en-US" dirty="0" smtClean="0"/>
              <a:t>Unigram, bigram, trigram model</a:t>
            </a:r>
          </a:p>
          <a:p>
            <a:r>
              <a:rPr lang="en-US" dirty="0" smtClean="0"/>
              <a:t>Assume the tweet is positive and negative</a:t>
            </a:r>
          </a:p>
          <a:p>
            <a:pPr lvl="1"/>
            <a:r>
              <a:rPr lang="en-US" dirty="0" smtClean="0"/>
              <a:t>Get sentiment score for each class</a:t>
            </a:r>
          </a:p>
          <a:p>
            <a:pPr lvl="1"/>
            <a:r>
              <a:rPr lang="en-US" dirty="0" smtClean="0"/>
              <a:t>Compare scores and choose between positive and negative</a:t>
            </a:r>
          </a:p>
          <a:p>
            <a:pPr lvl="2"/>
            <a:r>
              <a:rPr lang="en-US" dirty="0" smtClean="0"/>
              <a:t>Classify as neutral if inconclusive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491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lassify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37" y="0"/>
            <a:ext cx="7403309" cy="5065422"/>
          </a:xfrm>
          <a:prstGeom prst="rect">
            <a:avLst/>
          </a:prstGeom>
        </p:spPr>
      </p:pic>
      <p:pic>
        <p:nvPicPr>
          <p:cNvPr id="7" name="Picture 6" descr="decider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048" y="5107094"/>
            <a:ext cx="5234734" cy="156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498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Twitter demo</a:t>
            </a:r>
            <a:endParaRPr lang="en-US" dirty="0"/>
          </a:p>
        </p:txBody>
      </p:sp>
      <p:pic>
        <p:nvPicPr>
          <p:cNvPr id="6" name="Picture 5" descr="demo1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45" y="1718306"/>
            <a:ext cx="8447509" cy="459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198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821308"/>
          </a:xfrm>
        </p:spPr>
        <p:txBody>
          <a:bodyPr/>
          <a:lstStyle/>
          <a:p>
            <a:r>
              <a:rPr lang="en-US" dirty="0" err="1" smtClean="0"/>
              <a:t>scikit</a:t>
            </a:r>
            <a:r>
              <a:rPr lang="en-US" dirty="0" smtClean="0"/>
              <a:t>-learn</a:t>
            </a:r>
          </a:p>
          <a:p>
            <a:pPr lvl="1"/>
            <a:r>
              <a:rPr lang="en-US" dirty="0" smtClean="0"/>
              <a:t>Open source machine learning library for Python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390004" y="2383646"/>
            <a:ext cx="8407893" cy="821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NLTK</a:t>
            </a:r>
          </a:p>
          <a:p>
            <a:pPr lvl="1"/>
            <a:r>
              <a:rPr lang="en-US" dirty="0" smtClean="0"/>
              <a:t>Naïve Bayes</a:t>
            </a:r>
          </a:p>
          <a:p>
            <a:pPr lvl="1"/>
            <a:r>
              <a:rPr lang="en-US" dirty="0" smtClean="0"/>
              <a:t>Slow</a:t>
            </a:r>
          </a:p>
          <a:p>
            <a:r>
              <a:rPr lang="en-US" sz="1800" dirty="0" err="1" smtClean="0"/>
              <a:t>PyBrain</a:t>
            </a:r>
            <a:endParaRPr lang="en-US" sz="1800" dirty="0" smtClean="0"/>
          </a:p>
          <a:p>
            <a:r>
              <a:rPr lang="en-US" sz="1800" dirty="0" err="1" smtClean="0"/>
              <a:t>WordNet</a:t>
            </a:r>
            <a:r>
              <a:rPr lang="en-US" sz="1800" dirty="0" smtClean="0"/>
              <a:t> – useful for word sense disambiguation</a:t>
            </a:r>
          </a:p>
          <a:p>
            <a:pPr lvl="1"/>
            <a:r>
              <a:rPr lang="en-US" sz="1600" dirty="0" smtClean="0"/>
              <a:t>Useful for social media because of slang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329576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Sarcasm</a:t>
            </a:r>
          </a:p>
          <a:p>
            <a:r>
              <a:rPr lang="en-US" dirty="0" smtClean="0"/>
              <a:t>Slang</a:t>
            </a:r>
          </a:p>
          <a:p>
            <a:r>
              <a:rPr lang="en-US" dirty="0" smtClean="0"/>
              <a:t>Word Sense/Ambiguity</a:t>
            </a:r>
          </a:p>
          <a:p>
            <a:pPr lvl="1"/>
            <a:r>
              <a:rPr lang="en-US" dirty="0" smtClean="0"/>
              <a:t>“Finals” (exams or sports?)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flaws</a:t>
            </a:r>
            <a:endParaRPr lang="en-US" dirty="0"/>
          </a:p>
        </p:txBody>
      </p:sp>
      <p:pic>
        <p:nvPicPr>
          <p:cNvPr id="4" name="Picture 3" descr="sanitize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726" y="1688939"/>
            <a:ext cx="4811569" cy="468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526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Opinion mining</a:t>
            </a:r>
          </a:p>
          <a:p>
            <a:r>
              <a:rPr lang="en-US" dirty="0" smtClean="0"/>
              <a:t>Sentiment = feelings</a:t>
            </a:r>
          </a:p>
          <a:p>
            <a:pPr lvl="1"/>
            <a:r>
              <a:rPr lang="en-US" dirty="0" smtClean="0"/>
              <a:t>Attitudes</a:t>
            </a:r>
          </a:p>
          <a:p>
            <a:pPr lvl="1"/>
            <a:r>
              <a:rPr lang="en-US" dirty="0" smtClean="0"/>
              <a:t>Emotions</a:t>
            </a:r>
          </a:p>
          <a:p>
            <a:pPr lvl="1"/>
            <a:r>
              <a:rPr lang="en-US" dirty="0" smtClean="0"/>
              <a:t>Opinions</a:t>
            </a:r>
          </a:p>
          <a:p>
            <a:r>
              <a:rPr lang="en-US" dirty="0" smtClean="0"/>
              <a:t>Identify and extract </a:t>
            </a:r>
            <a:r>
              <a:rPr lang="en-US" u="sng" dirty="0" smtClean="0"/>
              <a:t>subjective</a:t>
            </a:r>
            <a:r>
              <a:rPr lang="en-US" dirty="0" smtClean="0"/>
              <a:t> information</a:t>
            </a:r>
          </a:p>
          <a:p>
            <a:r>
              <a:rPr lang="en-US" dirty="0" smtClean="0"/>
              <a:t>Classify the </a:t>
            </a:r>
            <a:r>
              <a:rPr lang="en-US" i="1" dirty="0" smtClean="0"/>
              <a:t>polarity</a:t>
            </a:r>
            <a:endParaRPr lang="en-US" dirty="0" smtClean="0"/>
          </a:p>
          <a:p>
            <a:pPr lvl="1"/>
            <a:r>
              <a:rPr lang="en-US" dirty="0" smtClean="0"/>
              <a:t>Positive, negative, or neutral</a:t>
            </a:r>
          </a:p>
          <a:p>
            <a:pPr lvl="1"/>
            <a:r>
              <a:rPr lang="en-US" dirty="0" smtClean="0"/>
              <a:t>Advanced polarity looks at emotional states</a:t>
            </a:r>
          </a:p>
          <a:p>
            <a:pPr lvl="2"/>
            <a:r>
              <a:rPr lang="en-US" dirty="0" smtClean="0"/>
              <a:t>Angry, sad, happy, etc.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650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Increasing importance because of social media</a:t>
            </a:r>
          </a:p>
          <a:p>
            <a:pPr lvl="1"/>
            <a:r>
              <a:rPr lang="en-US" dirty="0" smtClean="0"/>
              <a:t>Facebook, Twitter, </a:t>
            </a:r>
            <a:r>
              <a:rPr lang="en-US" dirty="0" err="1" smtClean="0"/>
              <a:t>Pinterest</a:t>
            </a:r>
            <a:endParaRPr lang="en-US" dirty="0" smtClean="0"/>
          </a:p>
          <a:p>
            <a:r>
              <a:rPr lang="en-US" dirty="0" smtClean="0"/>
              <a:t>Politics</a:t>
            </a:r>
          </a:p>
          <a:p>
            <a:pPr lvl="1"/>
            <a:r>
              <a:rPr lang="en-US" dirty="0" smtClean="0"/>
              <a:t>How have attitudes about the president changed since the election?</a:t>
            </a:r>
          </a:p>
          <a:p>
            <a:pPr lvl="1"/>
            <a:r>
              <a:rPr lang="en-US" dirty="0" smtClean="0"/>
              <a:t>Reaction to legislation</a:t>
            </a:r>
          </a:p>
          <a:p>
            <a:r>
              <a:rPr lang="en-US" dirty="0" smtClean="0"/>
              <a:t>Movie reviews</a:t>
            </a:r>
          </a:p>
          <a:p>
            <a:pPr lvl="1"/>
            <a:r>
              <a:rPr lang="en-US" dirty="0" smtClean="0"/>
              <a:t>Summarize the reaction to a movie</a:t>
            </a:r>
          </a:p>
          <a:p>
            <a:r>
              <a:rPr lang="en-US" dirty="0" smtClean="0"/>
              <a:t>Businesses</a:t>
            </a:r>
          </a:p>
          <a:p>
            <a:pPr lvl="1"/>
            <a:r>
              <a:rPr lang="en-US" dirty="0" smtClean="0"/>
              <a:t>Is this product review positive or negative?</a:t>
            </a:r>
          </a:p>
          <a:p>
            <a:pPr lvl="1"/>
            <a:r>
              <a:rPr lang="en-US" dirty="0" smtClean="0"/>
              <a:t>Is customer email satisfied or dissatisfied?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579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bias in news sources</a:t>
            </a:r>
          </a:p>
          <a:p>
            <a:r>
              <a:rPr lang="en-US" dirty="0" smtClean="0"/>
              <a:t>What ages are suitable to watch a video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723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People express opinions in complex ways</a:t>
            </a:r>
          </a:p>
          <a:p>
            <a:pPr lvl="1"/>
            <a:r>
              <a:rPr lang="en-US" dirty="0" smtClean="0"/>
              <a:t>Slang</a:t>
            </a:r>
          </a:p>
          <a:p>
            <a:pPr lvl="1"/>
            <a:r>
              <a:rPr lang="en-US" dirty="0" smtClean="0"/>
              <a:t>Socio-linguistic factors</a:t>
            </a:r>
          </a:p>
          <a:p>
            <a:pPr lvl="2"/>
            <a:r>
              <a:rPr lang="en-US" dirty="0" smtClean="0"/>
              <a:t>Dialects</a:t>
            </a:r>
          </a:p>
          <a:p>
            <a:pPr lvl="2"/>
            <a:r>
              <a:rPr lang="en-US" dirty="0" smtClean="0"/>
              <a:t>Languages</a:t>
            </a:r>
          </a:p>
          <a:p>
            <a:pPr lvl="2"/>
            <a:r>
              <a:rPr lang="en-US" dirty="0" smtClean="0"/>
              <a:t>Different ages use different vocabulary</a:t>
            </a:r>
          </a:p>
          <a:p>
            <a:r>
              <a:rPr lang="en-US" dirty="0" smtClean="0"/>
              <a:t>Rhetorical devices create complications</a:t>
            </a:r>
          </a:p>
          <a:p>
            <a:pPr lvl="1"/>
            <a:r>
              <a:rPr lang="en-US" dirty="0" smtClean="0"/>
              <a:t>Sarcasm</a:t>
            </a:r>
          </a:p>
          <a:p>
            <a:pPr lvl="1"/>
            <a:r>
              <a:rPr lang="en-US" dirty="0" smtClean="0"/>
              <a:t>Irony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830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NLP, statistics, or machine learning to extract and identify the sentiment of a text</a:t>
            </a:r>
          </a:p>
          <a:p>
            <a:r>
              <a:rPr lang="en-US" dirty="0" smtClean="0"/>
              <a:t>Training</a:t>
            </a:r>
          </a:p>
          <a:p>
            <a:pPr lvl="1"/>
            <a:r>
              <a:rPr lang="en-US" dirty="0" smtClean="0"/>
              <a:t>Supervised</a:t>
            </a:r>
          </a:p>
          <a:p>
            <a:pPr lvl="1"/>
            <a:r>
              <a:rPr lang="en-US" dirty="0" smtClean="0"/>
              <a:t>Unsupervised</a:t>
            </a:r>
          </a:p>
          <a:p>
            <a:pPr lvl="1"/>
            <a:r>
              <a:rPr lang="en-US" dirty="0" smtClean="0"/>
              <a:t>Semi-supervised</a:t>
            </a:r>
          </a:p>
          <a:p>
            <a:r>
              <a:rPr lang="en-US" dirty="0" smtClean="0"/>
              <a:t>Approaches</a:t>
            </a:r>
            <a:endParaRPr lang="en-US" dirty="0"/>
          </a:p>
          <a:p>
            <a:pPr lvl="1"/>
            <a:r>
              <a:rPr lang="en-US" dirty="0" smtClean="0"/>
              <a:t>Bayesian Classifier</a:t>
            </a:r>
          </a:p>
          <a:p>
            <a:pPr lvl="1"/>
            <a:r>
              <a:rPr lang="en-US" dirty="0" smtClean="0"/>
              <a:t>Clustering</a:t>
            </a:r>
          </a:p>
          <a:p>
            <a:pPr lvl="1"/>
            <a:r>
              <a:rPr lang="en-US" dirty="0" smtClean="0"/>
              <a:t>Support Vector Machines (SVM)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63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1886629"/>
          </a:xfrm>
        </p:spPr>
        <p:txBody>
          <a:bodyPr/>
          <a:lstStyle/>
          <a:p>
            <a:r>
              <a:rPr lang="en-US" dirty="0" smtClean="0"/>
              <a:t>Naïve Bayes Classifier</a:t>
            </a:r>
          </a:p>
          <a:p>
            <a:pPr lvl="1"/>
            <a:r>
              <a:rPr lang="en-US" u="sng" dirty="0" smtClean="0"/>
              <a:t>Supervised</a:t>
            </a:r>
            <a:r>
              <a:rPr lang="en-US" dirty="0" smtClean="0"/>
              <a:t> learning algorithms</a:t>
            </a:r>
            <a:endParaRPr lang="en-US" u="sng" dirty="0" smtClean="0"/>
          </a:p>
          <a:p>
            <a:pPr lvl="1"/>
            <a:r>
              <a:rPr lang="en-US" dirty="0" smtClean="0"/>
              <a:t>Applies Bayes’ theorem of independent assumptions (naïve)</a:t>
            </a:r>
          </a:p>
          <a:p>
            <a:pPr lvl="1"/>
            <a:r>
              <a:rPr lang="en-US" dirty="0" smtClean="0"/>
              <a:t>Value of feature is unrelated to presence of another</a:t>
            </a:r>
          </a:p>
          <a:p>
            <a:pPr lvl="2"/>
            <a:r>
              <a:rPr lang="en-US" dirty="0" smtClean="0"/>
              <a:t>Fruit is an apple if it’s “red”, “round”, “3 inches in diameter”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CLASSIFIER</a:t>
            </a:r>
            <a:endParaRPr lang="en-US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354367" y="3338929"/>
            <a:ext cx="8434525" cy="11886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Small amount of training data required</a:t>
            </a:r>
          </a:p>
          <a:p>
            <a:r>
              <a:rPr lang="en-US" dirty="0" smtClean="0"/>
              <a:t>Simplest classifier, yet successful</a:t>
            </a:r>
            <a:r>
              <a:rPr lang="en-US" baseline="30000" dirty="0" smtClean="0"/>
              <a:t>1 </a:t>
            </a:r>
            <a:r>
              <a:rPr lang="en-US" dirty="0" smtClean="0"/>
              <a:t>(detection and classification)</a:t>
            </a:r>
            <a:endParaRPr lang="en-US" baseline="30000" dirty="0" smtClean="0"/>
          </a:p>
          <a:p>
            <a:pPr lvl="1"/>
            <a:r>
              <a:rPr lang="en-US" dirty="0" smtClean="0"/>
              <a:t>Decent classifier, but bad estimator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363372" y="4422673"/>
            <a:ext cx="8434525" cy="118868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Several forms of Naïve Bayes</a:t>
            </a:r>
          </a:p>
          <a:p>
            <a:pPr lvl="1"/>
            <a:r>
              <a:rPr lang="en-US" dirty="0" smtClean="0"/>
              <a:t>NLTK implementation</a:t>
            </a:r>
          </a:p>
          <a:p>
            <a:pPr lvl="1"/>
            <a:r>
              <a:rPr lang="en-US" dirty="0" smtClean="0"/>
              <a:t>Differ mainly by assumptions made regarding distribution of P(</a:t>
            </a:r>
            <a:r>
              <a:rPr lang="en-US" dirty="0" err="1" smtClean="0"/>
              <a:t>x|y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Bernoulli Naïve Bayes – multiple features, but each one is a binary-valued variable</a:t>
            </a:r>
          </a:p>
          <a:p>
            <a:pPr lvl="1"/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404343" y="5666775"/>
            <a:ext cx="85841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aseline="30000" dirty="0" smtClean="0"/>
              <a:t>1</a:t>
            </a:r>
            <a:r>
              <a:rPr lang="en-US" sz="1400" dirty="0" smtClean="0"/>
              <a:t>A</a:t>
            </a:r>
            <a:r>
              <a:rPr lang="en-US" sz="1400" dirty="0"/>
              <a:t>. A. </a:t>
            </a:r>
            <a:r>
              <a:rPr lang="en-US" sz="1400" dirty="0" err="1"/>
              <a:t>Taheri</a:t>
            </a:r>
            <a:r>
              <a:rPr lang="en-US" sz="1400" dirty="0"/>
              <a:t>, M. </a:t>
            </a:r>
            <a:r>
              <a:rPr lang="en-US" sz="1400" dirty="0" err="1"/>
              <a:t>Tepper</a:t>
            </a:r>
            <a:r>
              <a:rPr lang="en-US" sz="1400" dirty="0"/>
              <a:t>, A. Banerjee, and G. </a:t>
            </a:r>
            <a:r>
              <a:rPr lang="en-US" sz="1400" dirty="0" err="1"/>
              <a:t>Sapiro</a:t>
            </a:r>
            <a:r>
              <a:rPr lang="en-US" sz="1400" dirty="0"/>
              <a:t>, “If You are Happy and Know It ... Tweet,” Technical Report</a:t>
            </a:r>
          </a:p>
          <a:p>
            <a:r>
              <a:rPr lang="en-US" sz="1400" dirty="0"/>
              <a:t>TR-12-017, Department of Computer Science &amp; Engineering, University of Minnesota, Twin Cities, 2012.</a:t>
            </a:r>
          </a:p>
        </p:txBody>
      </p:sp>
    </p:spTree>
    <p:extLst>
      <p:ext uri="{BB962C8B-B14F-4D97-AF65-F5344CB8AC3E}">
        <p14:creationId xmlns:p14="http://schemas.microsoft.com/office/powerpoint/2010/main" val="3458296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</a:p>
          <a:p>
            <a:r>
              <a:rPr lang="en-US" dirty="0" smtClean="0"/>
              <a:t>Read manually classified tweets</a:t>
            </a:r>
          </a:p>
          <a:p>
            <a:pPr lvl="1"/>
            <a:r>
              <a:rPr lang="en-US" dirty="0" smtClean="0"/>
              <a:t>Compare them with feature words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p:pic>
        <p:nvPicPr>
          <p:cNvPr id="4" name="Picture 3" descr="Untitled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786" y="1618465"/>
            <a:ext cx="1283360" cy="5026491"/>
          </a:xfrm>
          <a:prstGeom prst="rect">
            <a:avLst/>
          </a:prstGeom>
        </p:spPr>
      </p:pic>
      <p:pic>
        <p:nvPicPr>
          <p:cNvPr id="5" name="Picture 4" descr="supervised_learning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12" y="4548099"/>
            <a:ext cx="5655277" cy="186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343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-228600">
              <a:buClr>
                <a:schemeClr val="accent1"/>
              </a:buClr>
              <a:buFont typeface="Wingdings 2" pitchFamily="18" charset="2"/>
              <a:buChar char=""/>
            </a:pPr>
            <a:r>
              <a:rPr lang="en-US" sz="2000" dirty="0" smtClean="0"/>
              <a:t>Vector class</a:t>
            </a:r>
          </a:p>
          <a:p>
            <a:pPr marL="548640" lvl="2" indent="-228600">
              <a:buClr>
                <a:schemeClr val="accent1"/>
              </a:buClr>
              <a:buFont typeface="Wingdings 2" pitchFamily="18" charset="2"/>
              <a:buChar char=""/>
            </a:pPr>
            <a:r>
              <a:rPr lang="en-US" dirty="0" smtClean="0"/>
              <a:t>An extended dictionary</a:t>
            </a:r>
          </a:p>
          <a:p>
            <a:pPr marL="548640" lvl="2" indent="-228600">
              <a:buClr>
                <a:schemeClr val="accent1"/>
              </a:buClr>
              <a:buFont typeface="Wingdings 2" pitchFamily="18" charset="2"/>
              <a:buChar char=""/>
            </a:pPr>
            <a:r>
              <a:rPr lang="en-US" sz="1800" dirty="0" smtClean="0"/>
              <a:t>{ “</a:t>
            </a:r>
            <a:r>
              <a:rPr lang="en-US" sz="1800" dirty="0" err="1" smtClean="0"/>
              <a:t>sentinment</a:t>
            </a:r>
            <a:r>
              <a:rPr lang="en-US" sz="1800" dirty="0" smtClean="0"/>
              <a:t>” : { “feature1”:freq/total, “feature2”:freq/total, … } }</a:t>
            </a:r>
          </a:p>
          <a:p>
            <a:pPr marL="274320" lvl="1" indent="-228600">
              <a:buClr>
                <a:schemeClr val="accent1"/>
              </a:buClr>
              <a:buFont typeface="Wingdings 2" pitchFamily="18" charset="2"/>
              <a:buChar char=""/>
            </a:pPr>
            <a:r>
              <a:rPr lang="en-US" sz="2000" dirty="0" smtClean="0"/>
              <a:t>Count feature word frequency and normalize vector </a:t>
            </a:r>
          </a:p>
          <a:p>
            <a:r>
              <a:rPr lang="en-US" dirty="0" smtClean="0"/>
              <a:t>sanitize() - sanitizes tweet</a:t>
            </a:r>
          </a:p>
          <a:p>
            <a:pPr lvl="1"/>
            <a:r>
              <a:rPr lang="en-US" dirty="0" smtClean="0"/>
              <a:t>Filter out useless (absence of sentiment) data</a:t>
            </a:r>
          </a:p>
          <a:p>
            <a:pPr lvl="1"/>
            <a:r>
              <a:rPr lang="en-US" dirty="0" smtClean="0"/>
              <a:t>Remove @username, RT (</a:t>
            </a:r>
            <a:r>
              <a:rPr lang="en-US" dirty="0" err="1" smtClean="0"/>
              <a:t>retweet</a:t>
            </a:r>
            <a:r>
              <a:rPr lang="en-US" dirty="0" smtClean="0"/>
              <a:t>), #</a:t>
            </a:r>
            <a:r>
              <a:rPr lang="en-US" dirty="0" err="1" smtClean="0"/>
              <a:t>hashtag</a:t>
            </a:r>
            <a:r>
              <a:rPr lang="en-US" dirty="0" smtClean="0"/>
              <a:t>, URLs, </a:t>
            </a:r>
            <a:r>
              <a:rPr lang="en-US" dirty="0" err="1" smtClean="0"/>
              <a:t>stopwords</a:t>
            </a:r>
            <a:r>
              <a:rPr lang="en-US" dirty="0" smtClean="0"/>
              <a:t>, most punctuation</a:t>
            </a:r>
          </a:p>
          <a:p>
            <a:pPr lvl="1"/>
            <a:r>
              <a:rPr lang="en-US" dirty="0" smtClean="0"/>
              <a:t>“RT @</a:t>
            </a:r>
            <a:r>
              <a:rPr lang="en-US" dirty="0" err="1" smtClean="0"/>
              <a:t>nishad</a:t>
            </a:r>
            <a:r>
              <a:rPr lang="en-US" dirty="0" smtClean="0"/>
              <a:t> very excited for the summer!” =&gt; [“excited”, “summer”]</a:t>
            </a:r>
          </a:p>
          <a:p>
            <a:pPr lvl="1"/>
            <a:r>
              <a:rPr lang="en-US" dirty="0" smtClean="0"/>
              <a:t>Used </a:t>
            </a:r>
            <a:r>
              <a:rPr lang="en-US" dirty="0" err="1" smtClean="0"/>
              <a:t>nltk.stopwords</a:t>
            </a:r>
            <a:r>
              <a:rPr lang="en-US" dirty="0" smtClean="0"/>
              <a:t>, regular expressions for punctuation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365760" lvl="1" indent="0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635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Grid.thmx</Template>
  <TotalTime>1712</TotalTime>
  <Words>540</Words>
  <Application>Microsoft Macintosh PowerPoint</Application>
  <PresentationFormat>On-screen Show (4:3)</PresentationFormat>
  <Paragraphs>103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Grid</vt:lpstr>
      <vt:lpstr>sentiment analysis IN PYTHON (SENTAPY )</vt:lpstr>
      <vt:lpstr>Sentiment analysis</vt:lpstr>
      <vt:lpstr>applications</vt:lpstr>
      <vt:lpstr>Advanced applications</vt:lpstr>
      <vt:lpstr>challenges</vt:lpstr>
      <vt:lpstr>How does it work?</vt:lpstr>
      <vt:lpstr>CLASSIFIER</vt:lpstr>
      <vt:lpstr>Training</vt:lpstr>
      <vt:lpstr>TRAINING (cont.)</vt:lpstr>
      <vt:lpstr>Classification</vt:lpstr>
      <vt:lpstr>PowerPoint Presentation</vt:lpstr>
      <vt:lpstr>Twitter demo</vt:lpstr>
      <vt:lpstr>PowerPoint Presentation</vt:lpstr>
      <vt:lpstr>flaws</vt:lpstr>
    </vt:vector>
  </TitlesOfParts>
  <Company>University of Minnesota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IN PYTHON (SENTAPY )</dc:title>
  <dc:creator>Nishad Trivedi</dc:creator>
  <cp:lastModifiedBy>Nishad Trivedi</cp:lastModifiedBy>
  <cp:revision>20</cp:revision>
  <dcterms:created xsi:type="dcterms:W3CDTF">2014-05-03T22:59:22Z</dcterms:created>
  <dcterms:modified xsi:type="dcterms:W3CDTF">2014-05-05T03:31:45Z</dcterms:modified>
</cp:coreProperties>
</file>