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9" r:id="rId3"/>
    <p:sldId id="282" r:id="rId4"/>
    <p:sldId id="263" r:id="rId5"/>
    <p:sldId id="264" r:id="rId6"/>
    <p:sldId id="265" r:id="rId7"/>
    <p:sldId id="266" r:id="rId8"/>
    <p:sldId id="267" r:id="rId9"/>
    <p:sldId id="268" r:id="rId10"/>
    <p:sldId id="283" r:id="rId11"/>
    <p:sldId id="269" r:id="rId12"/>
    <p:sldId id="277" r:id="rId13"/>
    <p:sldId id="270" r:id="rId14"/>
    <p:sldId id="271" r:id="rId15"/>
    <p:sldId id="280" r:id="rId16"/>
    <p:sldId id="281" r:id="rId17"/>
    <p:sldId id="274" r:id="rId18"/>
    <p:sldId id="273" r:id="rId19"/>
    <p:sldId id="27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4" autoAdjust="0"/>
    <p:restoredTop sz="94660"/>
  </p:normalViewPr>
  <p:slideViewPr>
    <p:cSldViewPr snapToGrid="0">
      <p:cViewPr varScale="1">
        <p:scale>
          <a:sx n="88" d="100"/>
          <a:sy n="88" d="100"/>
        </p:scale>
        <p:origin x="125"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8FD89C-EA79-4563-A1D5-56C3A4DBA20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80650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8FD89C-EA79-4563-A1D5-56C3A4DBA20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275072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8FD89C-EA79-4563-A1D5-56C3A4DBA20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316621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8FD89C-EA79-4563-A1D5-56C3A4DBA20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115264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D89C-EA79-4563-A1D5-56C3A4DBA203}"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345371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8FD89C-EA79-4563-A1D5-56C3A4DBA20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179186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8FD89C-EA79-4563-A1D5-56C3A4DBA203}"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127193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8FD89C-EA79-4563-A1D5-56C3A4DBA203}"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215974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FD89C-EA79-4563-A1D5-56C3A4DBA203}"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300118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8FD89C-EA79-4563-A1D5-56C3A4DBA20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320364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8FD89C-EA79-4563-A1D5-56C3A4DBA203}"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8D78A-65C1-41BF-99B6-A9C631C0057F}" type="slidenum">
              <a:rPr lang="en-US" smtClean="0"/>
              <a:t>‹#›</a:t>
            </a:fld>
            <a:endParaRPr lang="en-US"/>
          </a:p>
        </p:txBody>
      </p:sp>
    </p:spTree>
    <p:extLst>
      <p:ext uri="{BB962C8B-B14F-4D97-AF65-F5344CB8AC3E}">
        <p14:creationId xmlns:p14="http://schemas.microsoft.com/office/powerpoint/2010/main" val="123758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FD89C-EA79-4563-A1D5-56C3A4DBA203}"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8D78A-65C1-41BF-99B6-A9C631C0057F}" type="slidenum">
              <a:rPr lang="en-US" smtClean="0"/>
              <a:t>‹#›</a:t>
            </a:fld>
            <a:endParaRPr lang="en-US"/>
          </a:p>
        </p:txBody>
      </p:sp>
    </p:spTree>
    <p:extLst>
      <p:ext uri="{BB962C8B-B14F-4D97-AF65-F5344CB8AC3E}">
        <p14:creationId xmlns:p14="http://schemas.microsoft.com/office/powerpoint/2010/main" val="405008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79170" y="1537493"/>
            <a:ext cx="1831636" cy="1911505"/>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TextBox 1"/>
          <p:cNvSpPr txBox="1"/>
          <p:nvPr/>
        </p:nvSpPr>
        <p:spPr>
          <a:xfrm>
            <a:off x="2979968" y="3663031"/>
            <a:ext cx="6030040" cy="677108"/>
          </a:xfrm>
          <a:prstGeom prst="rect">
            <a:avLst/>
          </a:prstGeom>
          <a:noFill/>
        </p:spPr>
        <p:txBody>
          <a:bodyPr wrap="square" rtlCol="0">
            <a:spAutoFit/>
          </a:bodyPr>
          <a:lstStyle/>
          <a:p>
            <a:pPr algn="ctr"/>
            <a:r>
              <a:rPr lang="en-US" sz="3800" b="1" dirty="0"/>
              <a:t>AI based Voice Assistant</a:t>
            </a:r>
          </a:p>
        </p:txBody>
      </p:sp>
      <p:sp>
        <p:nvSpPr>
          <p:cNvPr id="3" name="TextBox 2"/>
          <p:cNvSpPr txBox="1"/>
          <p:nvPr/>
        </p:nvSpPr>
        <p:spPr>
          <a:xfrm>
            <a:off x="21981" y="280594"/>
            <a:ext cx="12191999" cy="1077218"/>
          </a:xfrm>
          <a:prstGeom prst="rect">
            <a:avLst/>
          </a:prstGeom>
          <a:noFill/>
        </p:spPr>
        <p:txBody>
          <a:bodyPr wrap="square" rtlCol="0">
            <a:spAutoFit/>
          </a:bodyPr>
          <a:lstStyle/>
          <a:p>
            <a:pPr algn="ctr"/>
            <a:r>
              <a:rPr lang="en-US" sz="4000" b="1" dirty="0"/>
              <a:t>Netaji Subhas University Of Technology(East Campus)</a:t>
            </a:r>
          </a:p>
          <a:p>
            <a:pPr algn="ctr"/>
            <a:r>
              <a:rPr lang="en-US" sz="2200" b="1" dirty="0"/>
              <a:t>(Formerly Ambedkar Institute Of Advanced Communication Technologies &amp; Research)</a:t>
            </a:r>
          </a:p>
        </p:txBody>
      </p:sp>
      <p:sp>
        <p:nvSpPr>
          <p:cNvPr id="4" name="TextBox 3"/>
          <p:cNvSpPr txBox="1"/>
          <p:nvPr/>
        </p:nvSpPr>
        <p:spPr>
          <a:xfrm>
            <a:off x="135191" y="5300520"/>
            <a:ext cx="3763519" cy="1477328"/>
          </a:xfrm>
          <a:prstGeom prst="rect">
            <a:avLst/>
          </a:prstGeom>
          <a:noFill/>
        </p:spPr>
        <p:txBody>
          <a:bodyPr wrap="square" rtlCol="0">
            <a:spAutoFit/>
          </a:bodyPr>
          <a:lstStyle/>
          <a:p>
            <a:r>
              <a:rPr lang="en-US" b="1" u="sng" dirty="0"/>
              <a:t>Presented By</a:t>
            </a:r>
            <a:r>
              <a:rPr lang="en-US" b="1" dirty="0"/>
              <a:t>:</a:t>
            </a:r>
          </a:p>
          <a:p>
            <a:endParaRPr lang="en-US" b="1" dirty="0"/>
          </a:p>
          <a:p>
            <a:r>
              <a:rPr lang="en-US" dirty="0"/>
              <a:t>Ashish Raj             (2020UCB6032)</a:t>
            </a:r>
          </a:p>
          <a:p>
            <a:r>
              <a:rPr lang="en-US" dirty="0"/>
              <a:t>Tusshar Kashyap  (2020UCB6014) </a:t>
            </a:r>
          </a:p>
          <a:p>
            <a:r>
              <a:rPr lang="en-US" dirty="0"/>
              <a:t>Aakash Sharma    (2020UCB6027)</a:t>
            </a:r>
          </a:p>
        </p:txBody>
      </p:sp>
      <p:sp>
        <p:nvSpPr>
          <p:cNvPr id="5" name="TextBox 4"/>
          <p:cNvSpPr txBox="1"/>
          <p:nvPr/>
        </p:nvSpPr>
        <p:spPr>
          <a:xfrm>
            <a:off x="9108004" y="5324538"/>
            <a:ext cx="3062015" cy="707886"/>
          </a:xfrm>
          <a:prstGeom prst="rect">
            <a:avLst/>
          </a:prstGeom>
          <a:noFill/>
        </p:spPr>
        <p:txBody>
          <a:bodyPr wrap="square" rtlCol="0">
            <a:spAutoFit/>
          </a:bodyPr>
          <a:lstStyle/>
          <a:p>
            <a:r>
              <a:rPr lang="en-US" sz="2000" b="1" u="sng" dirty="0"/>
              <a:t>Under Supervision of</a:t>
            </a:r>
            <a:r>
              <a:rPr lang="en-US" sz="2000" b="1" dirty="0"/>
              <a:t>:</a:t>
            </a:r>
            <a:r>
              <a:rPr lang="en-US" sz="2000" dirty="0"/>
              <a:t> </a:t>
            </a:r>
          </a:p>
          <a:p>
            <a:r>
              <a:rPr lang="en-US" sz="2000" dirty="0"/>
              <a:t>Dr. Shobha Bhatt</a:t>
            </a:r>
          </a:p>
        </p:txBody>
      </p:sp>
      <p:sp>
        <p:nvSpPr>
          <p:cNvPr id="8" name="TextBox 7">
            <a:extLst>
              <a:ext uri="{FF2B5EF4-FFF2-40B4-BE49-F238E27FC236}">
                <a16:creationId xmlns:a16="http://schemas.microsoft.com/office/drawing/2014/main" id="{3CAE0208-339C-ED8A-ECA7-720019CF98EC}"/>
              </a:ext>
            </a:extLst>
          </p:cNvPr>
          <p:cNvSpPr txBox="1"/>
          <p:nvPr/>
        </p:nvSpPr>
        <p:spPr>
          <a:xfrm>
            <a:off x="3898710" y="4469523"/>
            <a:ext cx="4394580" cy="830997"/>
          </a:xfrm>
          <a:prstGeom prst="rect">
            <a:avLst/>
          </a:prstGeom>
          <a:noFill/>
        </p:spPr>
        <p:txBody>
          <a:bodyPr wrap="square" rtlCol="0">
            <a:spAutoFit/>
          </a:bodyPr>
          <a:lstStyle/>
          <a:p>
            <a:r>
              <a:rPr lang="en-US" sz="2400" b="1" dirty="0">
                <a:effectLst/>
                <a:latin typeface="Arial" panose="020B0604020202020204" pitchFamily="34" charset="0"/>
                <a:ea typeface="Arial" panose="020B0604020202020204" pitchFamily="34" charset="0"/>
              </a:rPr>
              <a:t>  BTP</a:t>
            </a:r>
            <a:r>
              <a:rPr lang="en-US" sz="2400" b="1" dirty="0">
                <a:latin typeface="Arial" panose="020B0604020202020204" pitchFamily="34" charset="0"/>
                <a:ea typeface="Arial" panose="020B0604020202020204" pitchFamily="34" charset="0"/>
              </a:rPr>
              <a:t> Project (2020 – 2024)</a:t>
            </a:r>
            <a:endParaRPr lang="en-US" sz="2400" b="1" dirty="0">
              <a:effectLst/>
              <a:latin typeface="Arial" panose="020B0604020202020204" pitchFamily="34" charset="0"/>
              <a:ea typeface="Arial" panose="020B0604020202020204" pitchFamily="34" charset="0"/>
            </a:endParaRPr>
          </a:p>
          <a:p>
            <a:r>
              <a:rPr lang="en-US" sz="2400" b="1" dirty="0">
                <a:latin typeface="Arial" panose="020B0604020202020204" pitchFamily="34" charset="0"/>
              </a:rPr>
              <a:t>               April, 2024</a:t>
            </a:r>
            <a:endParaRPr lang="en-IN" sz="2400" dirty="0"/>
          </a:p>
        </p:txBody>
      </p:sp>
    </p:spTree>
    <p:extLst>
      <p:ext uri="{BB962C8B-B14F-4D97-AF65-F5344CB8AC3E}">
        <p14:creationId xmlns:p14="http://schemas.microsoft.com/office/powerpoint/2010/main" val="226036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a:extLst>
              <a:ext uri="{FF2B5EF4-FFF2-40B4-BE49-F238E27FC236}">
                <a16:creationId xmlns:a16="http://schemas.microsoft.com/office/drawing/2014/main" id="{8D06325E-3BFA-3DB2-DAFE-47090325AA6A}"/>
              </a:ext>
            </a:extLst>
          </p:cNvPr>
          <p:cNvSpPr txBox="1">
            <a:spLocks noChangeArrowheads="1"/>
          </p:cNvSpPr>
          <p:nvPr/>
        </p:nvSpPr>
        <p:spPr bwMode="auto">
          <a:xfrm>
            <a:off x="259809" y="176088"/>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METHODOLOGY …</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C60D2BE-77BB-7325-45FC-715D802C7A6F}"/>
              </a:ext>
            </a:extLst>
          </p:cNvPr>
          <p:cNvPicPr>
            <a:picLocks noChangeAspect="1"/>
          </p:cNvPicPr>
          <p:nvPr/>
        </p:nvPicPr>
        <p:blipFill>
          <a:blip r:embed="rId2"/>
          <a:stretch>
            <a:fillRect/>
          </a:stretch>
        </p:blipFill>
        <p:spPr>
          <a:xfrm>
            <a:off x="10715108" y="101368"/>
            <a:ext cx="1476892" cy="1370913"/>
          </a:xfrm>
          <a:prstGeom prst="rect">
            <a:avLst/>
          </a:prstGeom>
        </p:spPr>
      </p:pic>
      <p:pic>
        <p:nvPicPr>
          <p:cNvPr id="2" name="Picture 1">
            <a:extLst>
              <a:ext uri="{FF2B5EF4-FFF2-40B4-BE49-F238E27FC236}">
                <a16:creationId xmlns:a16="http://schemas.microsoft.com/office/drawing/2014/main" id="{E880C317-8E3F-BAFD-3AA0-4FA05FF99B85}"/>
              </a:ext>
            </a:extLst>
          </p:cNvPr>
          <p:cNvPicPr/>
          <p:nvPr/>
        </p:nvPicPr>
        <p:blipFill rotWithShape="1">
          <a:blip r:embed="rId3"/>
          <a:srcRect l="-306" t="20579" r="298" b="9071"/>
          <a:stretch/>
        </p:blipFill>
        <p:spPr>
          <a:xfrm>
            <a:off x="1259878" y="1397563"/>
            <a:ext cx="8644805" cy="5107740"/>
          </a:xfrm>
          <a:prstGeom prst="rect">
            <a:avLst/>
          </a:prstGeom>
        </p:spPr>
      </p:pic>
      <p:sp>
        <p:nvSpPr>
          <p:cNvPr id="4" name="TextBox 3">
            <a:extLst>
              <a:ext uri="{FF2B5EF4-FFF2-40B4-BE49-F238E27FC236}">
                <a16:creationId xmlns:a16="http://schemas.microsoft.com/office/drawing/2014/main" id="{BB1042C8-CF00-16BF-91A1-B9DAB95473F2}"/>
              </a:ext>
            </a:extLst>
          </p:cNvPr>
          <p:cNvSpPr txBox="1"/>
          <p:nvPr/>
        </p:nvSpPr>
        <p:spPr>
          <a:xfrm>
            <a:off x="3757748" y="6497246"/>
            <a:ext cx="4676503" cy="369332"/>
          </a:xfrm>
          <a:prstGeom prst="rect">
            <a:avLst/>
          </a:prstGeom>
          <a:noFill/>
        </p:spPr>
        <p:txBody>
          <a:bodyPr wrap="square" rtlCol="0">
            <a:spAutoFit/>
          </a:bodyPr>
          <a:lstStyle/>
          <a:p>
            <a:r>
              <a:rPr lang="en-US" dirty="0"/>
              <a:t>Figure 2 :- Interaction Sequence Diagram</a:t>
            </a:r>
            <a:endParaRPr lang="en-IN" dirty="0"/>
          </a:p>
        </p:txBody>
      </p:sp>
    </p:spTree>
    <p:extLst>
      <p:ext uri="{BB962C8B-B14F-4D97-AF65-F5344CB8AC3E}">
        <p14:creationId xmlns:p14="http://schemas.microsoft.com/office/powerpoint/2010/main" val="258513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228600"/>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METHODOLOGY</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1678675"/>
            <a:ext cx="10395169" cy="5170646"/>
          </a:xfrm>
          <a:prstGeom prst="rect">
            <a:avLst/>
          </a:prstGeom>
          <a:noFill/>
        </p:spPr>
        <p:txBody>
          <a:bodyPr wrap="square" rtlCol="0">
            <a:spAutoFit/>
          </a:bodyPr>
          <a:lstStyle/>
          <a:p>
            <a:pPr algn="just">
              <a:buFont typeface="+mj-lt"/>
              <a:buAutoNum type="arabicPeriod"/>
            </a:pPr>
            <a:r>
              <a:rPr lang="en-US" sz="2200" b="1" i="0" dirty="0">
                <a:solidFill>
                  <a:srgbClr val="0D0D0D"/>
                </a:solidFill>
                <a:effectLst/>
                <a:latin typeface="Söhne"/>
              </a:rPr>
              <a:t> Speech Recognition Module</a:t>
            </a:r>
            <a:r>
              <a:rPr lang="en-US" sz="2200" b="0" i="0" dirty="0">
                <a:solidFill>
                  <a:srgbClr val="0D0D0D"/>
                </a:solidFill>
                <a:effectLst/>
                <a:latin typeface="Söhne"/>
              </a:rPr>
              <a:t>:</a:t>
            </a:r>
          </a:p>
          <a:p>
            <a:pPr marL="800100" lvl="1" indent="-342900" algn="just">
              <a:buFont typeface="Wingdings" panose="05000000000000000000" pitchFamily="2" charset="2"/>
              <a:buChar char="Ø"/>
            </a:pPr>
            <a:r>
              <a:rPr lang="en-US" sz="2200" b="0" i="0" dirty="0">
                <a:solidFill>
                  <a:srgbClr val="0D0D0D"/>
                </a:solidFill>
                <a:effectLst/>
                <a:latin typeface="Söhne"/>
              </a:rPr>
              <a:t>Utilize the Recognizer class to convert audio files into text.</a:t>
            </a:r>
          </a:p>
          <a:p>
            <a:pPr marL="800100" lvl="1" indent="-342900" algn="just">
              <a:buFont typeface="Wingdings" panose="05000000000000000000" pitchFamily="2" charset="2"/>
              <a:buChar char="Ø"/>
            </a:pPr>
            <a:r>
              <a:rPr lang="en-US" sz="2200" b="0" i="0" dirty="0">
                <a:solidFill>
                  <a:srgbClr val="0D0D0D"/>
                </a:solidFill>
                <a:effectLst/>
                <a:latin typeface="Söhne"/>
              </a:rPr>
              <a:t>Set energy threshold function to distinguish between silence and speech.</a:t>
            </a:r>
          </a:p>
          <a:p>
            <a:pPr marL="800100" lvl="1" indent="-342900" algn="just">
              <a:buFont typeface="Wingdings" panose="05000000000000000000" pitchFamily="2" charset="2"/>
              <a:buChar char="Ø"/>
            </a:pPr>
            <a:r>
              <a:rPr lang="en-US" sz="2200" b="0" i="0" dirty="0">
                <a:solidFill>
                  <a:srgbClr val="0D0D0D"/>
                </a:solidFill>
                <a:effectLst/>
                <a:latin typeface="Söhne"/>
              </a:rPr>
              <a:t>Adjust for ambient noise dynamically using </a:t>
            </a:r>
            <a:r>
              <a:rPr lang="en-US" sz="2200" dirty="0">
                <a:solidFill>
                  <a:srgbClr val="0D0D0D"/>
                </a:solidFill>
                <a:latin typeface="Söhne"/>
              </a:rPr>
              <a:t>r</a:t>
            </a:r>
            <a:r>
              <a:rPr lang="en-US" sz="2200" b="0" i="0" dirty="0">
                <a:solidFill>
                  <a:srgbClr val="0D0D0D"/>
                </a:solidFill>
                <a:effectLst/>
                <a:latin typeface="Söhne"/>
              </a:rPr>
              <a:t>ecognizer </a:t>
            </a:r>
            <a:r>
              <a:rPr lang="en-US" sz="2200" b="0" i="0" dirty="0" err="1">
                <a:solidFill>
                  <a:srgbClr val="0D0D0D"/>
                </a:solidFill>
                <a:effectLst/>
                <a:latin typeface="Söhne"/>
              </a:rPr>
              <a:t>adjust_for_ambient_noise</a:t>
            </a:r>
            <a:r>
              <a:rPr lang="en-US" sz="2200" b="0" i="0" dirty="0">
                <a:solidFill>
                  <a:srgbClr val="0D0D0D"/>
                </a:solidFill>
                <a:effectLst/>
                <a:latin typeface="Söhne"/>
              </a:rPr>
              <a:t>.</a:t>
            </a:r>
          </a:p>
          <a:p>
            <a:pPr marL="800100" lvl="1" indent="-342900" algn="just">
              <a:buFont typeface="Wingdings" panose="05000000000000000000" pitchFamily="2" charset="2"/>
              <a:buChar char="Ø"/>
            </a:pPr>
            <a:endParaRPr lang="en-US" sz="2200" b="0" i="0" dirty="0">
              <a:solidFill>
                <a:srgbClr val="0D0D0D"/>
              </a:solidFill>
              <a:effectLst/>
              <a:latin typeface="Söhne"/>
            </a:endParaRPr>
          </a:p>
          <a:p>
            <a:pPr algn="just">
              <a:buFont typeface="+mj-lt"/>
              <a:buAutoNum type="arabicPeriod"/>
            </a:pPr>
            <a:r>
              <a:rPr lang="en-US" sz="2200" b="1" i="0" dirty="0">
                <a:solidFill>
                  <a:srgbClr val="0D0D0D"/>
                </a:solidFill>
                <a:effectLst/>
                <a:latin typeface="Söhne"/>
              </a:rPr>
              <a:t> Speech to Text &amp; Text to Speech Conversion</a:t>
            </a:r>
            <a:r>
              <a:rPr lang="en-US" sz="2200" b="0" i="0" dirty="0">
                <a:solidFill>
                  <a:srgbClr val="0D0D0D"/>
                </a:solidFill>
                <a:effectLst/>
                <a:latin typeface="Söhne"/>
              </a:rPr>
              <a:t>:</a:t>
            </a:r>
          </a:p>
          <a:p>
            <a:pPr marL="800100" lvl="1" indent="-342900" algn="just">
              <a:buFont typeface="Wingdings" panose="05000000000000000000" pitchFamily="2" charset="2"/>
              <a:buChar char="Ø"/>
            </a:pPr>
            <a:r>
              <a:rPr lang="en-US" sz="2200" b="0" i="0" dirty="0">
                <a:solidFill>
                  <a:srgbClr val="0D0D0D"/>
                </a:solidFill>
                <a:effectLst/>
                <a:latin typeface="Söhne"/>
              </a:rPr>
              <a:t>Employ Pyttsx3 library for text-to-speech conversion, allowing adjustments in Voice, Rate, and Volume.</a:t>
            </a:r>
          </a:p>
          <a:p>
            <a:pPr marL="800100" lvl="1" indent="-342900" algn="just">
              <a:buFont typeface="Wingdings" panose="05000000000000000000" pitchFamily="2" charset="2"/>
              <a:buChar char="Ø"/>
            </a:pPr>
            <a:r>
              <a:rPr lang="en-US" sz="2200" b="0" i="0" dirty="0">
                <a:solidFill>
                  <a:srgbClr val="0D0D0D"/>
                </a:solidFill>
                <a:effectLst/>
                <a:latin typeface="Söhne"/>
              </a:rPr>
              <a:t>Utilize Python's Speech Recognition API for converting audio to text.</a:t>
            </a:r>
          </a:p>
          <a:p>
            <a:pPr marL="800100" lvl="1" indent="-342900" algn="just">
              <a:buFont typeface="Wingdings" panose="05000000000000000000" pitchFamily="2" charset="2"/>
              <a:buChar char="Ø"/>
            </a:pPr>
            <a:r>
              <a:rPr lang="en-US" sz="2200" b="0" i="0" dirty="0">
                <a:solidFill>
                  <a:srgbClr val="0D0D0D"/>
                </a:solidFill>
                <a:effectLst/>
                <a:latin typeface="Söhne"/>
              </a:rPr>
              <a:t>Include </a:t>
            </a:r>
            <a:r>
              <a:rPr lang="en-US" sz="2200" dirty="0" err="1">
                <a:solidFill>
                  <a:srgbClr val="0D0D0D"/>
                </a:solidFill>
                <a:latin typeface="Söhne"/>
              </a:rPr>
              <a:t>api’s</a:t>
            </a:r>
            <a:r>
              <a:rPr lang="en-US" sz="2200" b="0" i="0" dirty="0">
                <a:solidFill>
                  <a:srgbClr val="0D0D0D"/>
                </a:solidFill>
                <a:effectLst/>
                <a:latin typeface="Söhne"/>
              </a:rPr>
              <a:t> and </a:t>
            </a:r>
            <a:r>
              <a:rPr lang="en-US" sz="2200" b="0" i="0" dirty="0" err="1">
                <a:solidFill>
                  <a:srgbClr val="0D0D0D"/>
                </a:solidFill>
                <a:effectLst/>
                <a:latin typeface="Söhne"/>
              </a:rPr>
              <a:t>espeak</a:t>
            </a:r>
            <a:r>
              <a:rPr lang="en-US" sz="2200" b="0" i="0" dirty="0">
                <a:solidFill>
                  <a:srgbClr val="0D0D0D"/>
                </a:solidFill>
                <a:effectLst/>
                <a:latin typeface="Söhne"/>
              </a:rPr>
              <a:t> TTS Engines for processing.</a:t>
            </a:r>
          </a:p>
          <a:p>
            <a:pPr marL="800100" lvl="1" indent="-342900" algn="just">
              <a:buFont typeface="Wingdings" panose="05000000000000000000" pitchFamily="2" charset="2"/>
              <a:buChar char="Ø"/>
            </a:pPr>
            <a:endParaRPr lang="en-US" sz="2200" b="0" i="0" dirty="0">
              <a:solidFill>
                <a:srgbClr val="0D0D0D"/>
              </a:solidFill>
              <a:effectLst/>
              <a:latin typeface="Söhne"/>
            </a:endParaRPr>
          </a:p>
          <a:p>
            <a:pPr algn="just">
              <a:buFont typeface="+mj-lt"/>
              <a:buAutoNum type="arabicPeriod"/>
            </a:pPr>
            <a:r>
              <a:rPr lang="en-US" sz="2200" b="1" i="0" dirty="0">
                <a:solidFill>
                  <a:srgbClr val="0D0D0D"/>
                </a:solidFill>
                <a:effectLst/>
                <a:latin typeface="Söhne"/>
              </a:rPr>
              <a:t> Process &amp; Execute Required Commands</a:t>
            </a:r>
            <a:r>
              <a:rPr lang="en-US" sz="2200" b="0" i="0" dirty="0">
                <a:solidFill>
                  <a:srgbClr val="0D0D0D"/>
                </a:solidFill>
                <a:effectLst/>
                <a:latin typeface="Söhne"/>
              </a:rPr>
              <a:t>:</a:t>
            </a:r>
          </a:p>
          <a:p>
            <a:pPr marL="800100" lvl="1" indent="-342900" algn="just">
              <a:buFont typeface="Wingdings" panose="05000000000000000000" pitchFamily="2" charset="2"/>
              <a:buChar char="Ø"/>
            </a:pPr>
            <a:r>
              <a:rPr lang="en-US" sz="2200" b="0" i="0" dirty="0">
                <a:solidFill>
                  <a:srgbClr val="0D0D0D"/>
                </a:solidFill>
                <a:effectLst/>
                <a:latin typeface="Söhne"/>
              </a:rPr>
              <a:t>Convert user commands into text via speech recognition module and analyze.</a:t>
            </a:r>
          </a:p>
          <a:p>
            <a:pPr marL="800100" lvl="1" indent="-342900" algn="just">
              <a:buFont typeface="Wingdings" panose="05000000000000000000" pitchFamily="2" charset="2"/>
              <a:buChar char="Ø"/>
            </a:pPr>
            <a:r>
              <a:rPr lang="en-US" sz="2200" b="0" i="0" dirty="0">
                <a:solidFill>
                  <a:srgbClr val="0D0D0D"/>
                </a:solidFill>
                <a:effectLst/>
                <a:latin typeface="Söhne"/>
              </a:rPr>
              <a:t>Execute commands based on user input stored in a text variable within a if-else statement.</a:t>
            </a:r>
          </a:p>
        </p:txBody>
      </p:sp>
    </p:spTree>
    <p:extLst>
      <p:ext uri="{BB962C8B-B14F-4D97-AF65-F5344CB8AC3E}">
        <p14:creationId xmlns:p14="http://schemas.microsoft.com/office/powerpoint/2010/main" val="325134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4" y="174506"/>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5" y="228600"/>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METHODOLOGY …</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8D182D1-57FC-F68C-5914-2E1B25919AEE}"/>
              </a:ext>
            </a:extLst>
          </p:cNvPr>
          <p:cNvSpPr txBox="1"/>
          <p:nvPr/>
        </p:nvSpPr>
        <p:spPr>
          <a:xfrm>
            <a:off x="185735" y="1820091"/>
            <a:ext cx="10260965" cy="4955203"/>
          </a:xfrm>
          <a:prstGeom prst="rect">
            <a:avLst/>
          </a:prstGeom>
          <a:noFill/>
        </p:spPr>
        <p:txBody>
          <a:bodyPr wrap="square" rtlCol="0">
            <a:spAutoFit/>
          </a:bodyPr>
          <a:lstStyle/>
          <a:p>
            <a:pPr algn="just"/>
            <a:r>
              <a:rPr lang="en-US" sz="2800" b="1" i="0" dirty="0">
                <a:solidFill>
                  <a:srgbClr val="0D0D0D"/>
                </a:solidFill>
                <a:effectLst/>
                <a:latin typeface="Söhne"/>
              </a:rPr>
              <a:t>Types of Operations :</a:t>
            </a:r>
          </a:p>
          <a:p>
            <a:pPr algn="just"/>
            <a:endParaRPr lang="en-US" sz="2400" i="0" dirty="0">
              <a:solidFill>
                <a:srgbClr val="0D0D0D"/>
              </a:solidFill>
              <a:effectLst/>
              <a:latin typeface="Söhne"/>
            </a:endParaRPr>
          </a:p>
          <a:p>
            <a:pPr algn="just"/>
            <a:r>
              <a:rPr lang="en-US" sz="2400" b="1" i="0" dirty="0">
                <a:solidFill>
                  <a:srgbClr val="0D0D0D"/>
                </a:solidFill>
                <a:effectLst/>
                <a:latin typeface="Söhne"/>
              </a:rPr>
              <a:t>Information : </a:t>
            </a:r>
            <a:r>
              <a:rPr lang="en-US" sz="2400" i="0" dirty="0">
                <a:solidFill>
                  <a:srgbClr val="0D0D0D"/>
                </a:solidFill>
                <a:effectLst/>
                <a:latin typeface="Söhne"/>
              </a:rPr>
              <a:t>Fetch information from Wikipedia based on user input.</a:t>
            </a:r>
          </a:p>
          <a:p>
            <a:pPr algn="just"/>
            <a:endParaRPr lang="en-US" sz="2400" dirty="0">
              <a:solidFill>
                <a:srgbClr val="0D0D0D"/>
              </a:solidFill>
              <a:latin typeface="Söhne"/>
            </a:endParaRPr>
          </a:p>
          <a:p>
            <a:pPr algn="just"/>
            <a:r>
              <a:rPr lang="en-US" sz="2400" b="1" i="0" dirty="0">
                <a:solidFill>
                  <a:srgbClr val="0D0D0D"/>
                </a:solidFill>
                <a:effectLst/>
                <a:latin typeface="Söhne"/>
              </a:rPr>
              <a:t>Play Video : </a:t>
            </a:r>
            <a:r>
              <a:rPr lang="en-US" sz="2400" i="0" dirty="0">
                <a:solidFill>
                  <a:srgbClr val="0D0D0D"/>
                </a:solidFill>
                <a:effectLst/>
                <a:latin typeface="Söhne"/>
              </a:rPr>
              <a:t>Open YouTube, search for and play requested videos.</a:t>
            </a:r>
          </a:p>
          <a:p>
            <a:pPr algn="just"/>
            <a:endParaRPr lang="en-US" sz="2400" dirty="0">
              <a:solidFill>
                <a:srgbClr val="0D0D0D"/>
              </a:solidFill>
              <a:latin typeface="Söhne"/>
            </a:endParaRPr>
          </a:p>
          <a:p>
            <a:pPr algn="just"/>
            <a:r>
              <a:rPr lang="en-US" sz="2400" b="1" i="0" dirty="0">
                <a:solidFill>
                  <a:srgbClr val="0D0D0D"/>
                </a:solidFill>
                <a:effectLst/>
                <a:latin typeface="Söhne"/>
              </a:rPr>
              <a:t>Fact : </a:t>
            </a:r>
            <a:r>
              <a:rPr lang="en-US" sz="2400" i="0" dirty="0">
                <a:solidFill>
                  <a:srgbClr val="0D0D0D"/>
                </a:solidFill>
                <a:effectLst/>
                <a:latin typeface="Söhne"/>
              </a:rPr>
              <a:t>Provide logical facts upon user request.</a:t>
            </a:r>
          </a:p>
          <a:p>
            <a:pPr algn="just"/>
            <a:endParaRPr lang="en-US" sz="2400" dirty="0">
              <a:solidFill>
                <a:srgbClr val="0D0D0D"/>
              </a:solidFill>
              <a:latin typeface="Söhne"/>
            </a:endParaRPr>
          </a:p>
          <a:p>
            <a:pPr algn="just"/>
            <a:r>
              <a:rPr lang="en-US" sz="2400" b="1" i="0" dirty="0">
                <a:solidFill>
                  <a:srgbClr val="0D0D0D"/>
                </a:solidFill>
                <a:effectLst/>
                <a:latin typeface="Söhne"/>
              </a:rPr>
              <a:t>Self Introduction : </a:t>
            </a:r>
            <a:r>
              <a:rPr lang="en-US" sz="2400" i="0" dirty="0">
                <a:solidFill>
                  <a:srgbClr val="0D0D0D"/>
                </a:solidFill>
                <a:effectLst/>
                <a:latin typeface="Söhne"/>
              </a:rPr>
              <a:t>It will give proper information about itself like who made it ,its name and the purpose its making.</a:t>
            </a:r>
          </a:p>
          <a:p>
            <a:pPr algn="just"/>
            <a:endParaRPr lang="en-US" sz="2400" dirty="0">
              <a:solidFill>
                <a:srgbClr val="0D0D0D"/>
              </a:solidFill>
              <a:latin typeface="Söhne"/>
            </a:endParaRPr>
          </a:p>
          <a:p>
            <a:pPr algn="just"/>
            <a:r>
              <a:rPr lang="en-US" sz="2400" b="1" i="0" dirty="0">
                <a:solidFill>
                  <a:srgbClr val="0D0D0D"/>
                </a:solidFill>
                <a:effectLst/>
                <a:latin typeface="Söhne"/>
              </a:rPr>
              <a:t>Calculation : </a:t>
            </a:r>
            <a:r>
              <a:rPr lang="en-US" sz="2400" i="0" dirty="0">
                <a:solidFill>
                  <a:srgbClr val="0D0D0D"/>
                </a:solidFill>
                <a:effectLst/>
                <a:latin typeface="Söhne"/>
              </a:rPr>
              <a:t>Able to make calculations accurately by using voice commands and provide answers via speakers.</a:t>
            </a:r>
          </a:p>
        </p:txBody>
      </p:sp>
    </p:spTree>
    <p:extLst>
      <p:ext uri="{BB962C8B-B14F-4D97-AF65-F5344CB8AC3E}">
        <p14:creationId xmlns:p14="http://schemas.microsoft.com/office/powerpoint/2010/main" val="50217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4" y="68691"/>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228600"/>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Implementation</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5" y="1609983"/>
            <a:ext cx="10260965" cy="5201424"/>
          </a:xfrm>
          <a:prstGeom prst="rect">
            <a:avLst/>
          </a:prstGeom>
          <a:noFill/>
        </p:spPr>
        <p:txBody>
          <a:bodyPr wrap="square" rtlCol="0">
            <a:spAutoFit/>
          </a:bodyPr>
          <a:lstStyle/>
          <a:p>
            <a:r>
              <a:rPr lang="en-US" sz="2800" b="1" dirty="0">
                <a:effectLst/>
              </a:rPr>
              <a:t>Libraries Required :</a:t>
            </a:r>
          </a:p>
          <a:p>
            <a:endParaRPr lang="en-US" sz="2800" b="1" dirty="0">
              <a:effectLst/>
            </a:endParaRPr>
          </a:p>
          <a:p>
            <a:pPr marL="342900" indent="-342900">
              <a:buFont typeface="Arial" panose="020B0604020202020204" pitchFamily="34" charset="0"/>
              <a:buChar char="•"/>
            </a:pPr>
            <a:r>
              <a:rPr lang="en-US" sz="2300" b="1" i="0" dirty="0">
                <a:solidFill>
                  <a:srgbClr val="0D0D0D"/>
                </a:solidFill>
                <a:effectLst/>
                <a:latin typeface="Söhne"/>
              </a:rPr>
              <a:t>Pyttsx3</a:t>
            </a:r>
            <a:r>
              <a:rPr lang="en-US" sz="2300" b="0" i="0" dirty="0">
                <a:solidFill>
                  <a:srgbClr val="0D0D0D"/>
                </a:solidFill>
                <a:effectLst/>
                <a:latin typeface="Söhne"/>
              </a:rPr>
              <a:t>: Converts text to speech, supporting multiple voices (female/male) on various platforms(</a:t>
            </a:r>
            <a:r>
              <a:rPr lang="en-IN" sz="2300" b="1" i="0" dirty="0">
                <a:solidFill>
                  <a:srgbClr val="0D0D0D"/>
                </a:solidFill>
                <a:effectLst/>
                <a:latin typeface="Söhne Mono"/>
              </a:rPr>
              <a:t>pip install pyttsx3).</a:t>
            </a:r>
          </a:p>
          <a:p>
            <a:pPr marL="342900" indent="-342900">
              <a:buFont typeface="Arial" panose="020B0604020202020204" pitchFamily="34" charset="0"/>
              <a:buChar char="•"/>
            </a:pPr>
            <a:endParaRPr lang="en-US" sz="2300" b="0" i="0" dirty="0">
              <a:solidFill>
                <a:srgbClr val="0D0D0D"/>
              </a:solidFill>
              <a:effectLst/>
              <a:latin typeface="Söhne"/>
            </a:endParaRPr>
          </a:p>
          <a:p>
            <a:pPr marL="342900" indent="-342900">
              <a:buFont typeface="Arial" panose="020B0604020202020204" pitchFamily="34" charset="0"/>
              <a:buChar char="•"/>
            </a:pPr>
            <a:r>
              <a:rPr lang="en-US" sz="2300" b="1" i="0" dirty="0" err="1">
                <a:solidFill>
                  <a:srgbClr val="0D0D0D"/>
                </a:solidFill>
                <a:effectLst/>
                <a:latin typeface="Söhne"/>
              </a:rPr>
              <a:t>Speech_recognition</a:t>
            </a:r>
            <a:r>
              <a:rPr lang="en-US" sz="2300" b="0" i="0" dirty="0">
                <a:solidFill>
                  <a:srgbClr val="0D0D0D"/>
                </a:solidFill>
                <a:effectLst/>
                <a:latin typeface="Söhne"/>
              </a:rPr>
              <a:t>: Enables speech recognition in Python, allowing computers to understand human language(</a:t>
            </a:r>
            <a:r>
              <a:rPr lang="en-IN" sz="2300" b="1" i="0" dirty="0">
                <a:solidFill>
                  <a:srgbClr val="0D0D0D"/>
                </a:solidFill>
                <a:effectLst/>
                <a:latin typeface="Söhne Mono"/>
              </a:rPr>
              <a:t>pip install </a:t>
            </a:r>
            <a:r>
              <a:rPr lang="en-IN" sz="2300" b="1" i="0" dirty="0" err="1">
                <a:solidFill>
                  <a:srgbClr val="0D0D0D"/>
                </a:solidFill>
                <a:effectLst/>
                <a:latin typeface="Söhne Mono"/>
              </a:rPr>
              <a:t>SpeechRecognition</a:t>
            </a:r>
            <a:r>
              <a:rPr lang="en-IN" sz="2300" b="1" i="0" dirty="0">
                <a:solidFill>
                  <a:srgbClr val="0D0D0D"/>
                </a:solidFill>
                <a:effectLst/>
                <a:latin typeface="Söhne Mono"/>
              </a:rPr>
              <a:t>).</a:t>
            </a:r>
            <a:endParaRPr lang="en-US" sz="2300" b="0" i="0" dirty="0">
              <a:solidFill>
                <a:srgbClr val="0D0D0D"/>
              </a:solidFill>
              <a:effectLst/>
              <a:latin typeface="Söhne"/>
            </a:endParaRPr>
          </a:p>
          <a:p>
            <a:pPr>
              <a:buFont typeface="Arial" panose="020B0604020202020204" pitchFamily="34" charset="0"/>
              <a:buChar char="•"/>
            </a:pPr>
            <a:endParaRPr lang="en-US" sz="2300" b="0" i="0" dirty="0">
              <a:solidFill>
                <a:srgbClr val="0D0D0D"/>
              </a:solidFill>
              <a:effectLst/>
              <a:latin typeface="Söhne"/>
            </a:endParaRPr>
          </a:p>
          <a:p>
            <a:pPr marL="342900" indent="-342900">
              <a:buFont typeface="Arial" panose="020B0604020202020204" pitchFamily="34" charset="0"/>
              <a:buChar char="•"/>
            </a:pPr>
            <a:r>
              <a:rPr lang="en-US" sz="2300" b="1" i="0" dirty="0" err="1">
                <a:solidFill>
                  <a:srgbClr val="0D0D0D"/>
                </a:solidFill>
                <a:effectLst/>
                <a:latin typeface="Söhne"/>
              </a:rPr>
              <a:t>Randfacts</a:t>
            </a:r>
            <a:r>
              <a:rPr lang="en-US" sz="2300" b="0" i="0" dirty="0">
                <a:solidFill>
                  <a:srgbClr val="0D0D0D"/>
                </a:solidFill>
                <a:effectLst/>
                <a:latin typeface="Söhne"/>
              </a:rPr>
              <a:t>: Generates random facts, useful for providing interesting information.</a:t>
            </a:r>
          </a:p>
          <a:p>
            <a:pPr>
              <a:buFont typeface="Arial" panose="020B0604020202020204" pitchFamily="34" charset="0"/>
              <a:buChar char="•"/>
            </a:pPr>
            <a:endParaRPr lang="en-US" sz="2300" dirty="0">
              <a:solidFill>
                <a:srgbClr val="0D0D0D"/>
              </a:solidFill>
              <a:latin typeface="Söhne"/>
            </a:endParaRPr>
          </a:p>
          <a:p>
            <a:pPr marL="342900" indent="-342900">
              <a:buFont typeface="Arial" panose="020B0604020202020204" pitchFamily="34" charset="0"/>
              <a:buChar char="•"/>
            </a:pPr>
            <a:r>
              <a:rPr lang="en-US" sz="2300" b="1" i="0" dirty="0">
                <a:solidFill>
                  <a:srgbClr val="0D0D0D"/>
                </a:solidFill>
                <a:effectLst/>
                <a:latin typeface="Söhne"/>
              </a:rPr>
              <a:t>Wikipedia</a:t>
            </a:r>
            <a:r>
              <a:rPr lang="en-US" sz="2300" b="0" i="0" dirty="0">
                <a:solidFill>
                  <a:srgbClr val="0D0D0D"/>
                </a:solidFill>
                <a:effectLst/>
                <a:latin typeface="Söhne"/>
              </a:rPr>
              <a:t>: Provides easy access to and parsing of data from Wikipedia.</a:t>
            </a:r>
          </a:p>
          <a:p>
            <a:pPr>
              <a:buFont typeface="Arial" panose="020B0604020202020204" pitchFamily="34" charset="0"/>
              <a:buChar char="•"/>
            </a:pPr>
            <a:endParaRPr lang="en-US" sz="2300" b="0" i="0" dirty="0">
              <a:solidFill>
                <a:srgbClr val="0D0D0D"/>
              </a:solidFill>
              <a:effectLst/>
              <a:latin typeface="Söhne"/>
            </a:endParaRPr>
          </a:p>
          <a:p>
            <a:pPr marL="342900" indent="-342900">
              <a:buFont typeface="Arial" panose="020B0604020202020204" pitchFamily="34" charset="0"/>
              <a:buChar char="•"/>
            </a:pPr>
            <a:r>
              <a:rPr lang="en-US" sz="2300" b="1" i="0" dirty="0">
                <a:solidFill>
                  <a:srgbClr val="0D0D0D"/>
                </a:solidFill>
                <a:effectLst/>
                <a:latin typeface="Söhne"/>
              </a:rPr>
              <a:t>Selenium WebDriver</a:t>
            </a:r>
            <a:r>
              <a:rPr lang="en-US" sz="2300" b="0" i="0" dirty="0">
                <a:solidFill>
                  <a:srgbClr val="0D0D0D"/>
                </a:solidFill>
                <a:effectLst/>
                <a:latin typeface="Söhne"/>
              </a:rPr>
              <a:t>: Automates web browser interaction, supporting multiple browsers and drivers(</a:t>
            </a:r>
            <a:r>
              <a:rPr lang="en-IN" sz="2300" b="1" i="0" dirty="0">
                <a:solidFill>
                  <a:srgbClr val="0D0D0D"/>
                </a:solidFill>
                <a:effectLst/>
                <a:latin typeface="Söhne Mono"/>
              </a:rPr>
              <a:t>pip install selenium).</a:t>
            </a:r>
            <a:endParaRPr lang="en-US" sz="2300" dirty="0">
              <a:effectLst/>
            </a:endParaRPr>
          </a:p>
        </p:txBody>
      </p:sp>
    </p:spTree>
    <p:extLst>
      <p:ext uri="{BB962C8B-B14F-4D97-AF65-F5344CB8AC3E}">
        <p14:creationId xmlns:p14="http://schemas.microsoft.com/office/powerpoint/2010/main" val="39855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Results</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5C949D1-86A3-8FCC-B847-5C8489CA6E3E}"/>
              </a:ext>
            </a:extLst>
          </p:cNvPr>
          <p:cNvSpPr txBox="1"/>
          <p:nvPr/>
        </p:nvSpPr>
        <p:spPr>
          <a:xfrm>
            <a:off x="185736" y="1869741"/>
            <a:ext cx="6093228" cy="461665"/>
          </a:xfrm>
          <a:prstGeom prst="rect">
            <a:avLst/>
          </a:prstGeom>
          <a:noFill/>
        </p:spPr>
        <p:txBody>
          <a:bodyPr wrap="square">
            <a:spAutoFit/>
          </a:bodyPr>
          <a:lstStyle/>
          <a:p>
            <a:r>
              <a:rPr lang="en-IN" dirty="0"/>
              <a:t>1. </a:t>
            </a:r>
            <a:r>
              <a:rPr lang="en-IN" sz="2400" b="1" dirty="0"/>
              <a:t>INFORMATION RESULT</a:t>
            </a:r>
          </a:p>
        </p:txBody>
      </p:sp>
      <p:pic>
        <p:nvPicPr>
          <p:cNvPr id="11" name="Picture 10">
            <a:extLst>
              <a:ext uri="{FF2B5EF4-FFF2-40B4-BE49-F238E27FC236}">
                <a16:creationId xmlns:a16="http://schemas.microsoft.com/office/drawing/2014/main" id="{1AA32025-2116-7FFD-3F52-DEC63DB35E3E}"/>
              </a:ext>
            </a:extLst>
          </p:cNvPr>
          <p:cNvPicPr>
            <a:picLocks noChangeAspect="1"/>
          </p:cNvPicPr>
          <p:nvPr/>
        </p:nvPicPr>
        <p:blipFill>
          <a:blip r:embed="rId3"/>
          <a:stretch>
            <a:fillRect/>
          </a:stretch>
        </p:blipFill>
        <p:spPr>
          <a:xfrm>
            <a:off x="185736" y="2402064"/>
            <a:ext cx="5803402" cy="3100961"/>
          </a:xfrm>
          <a:prstGeom prst="rect">
            <a:avLst/>
          </a:prstGeom>
        </p:spPr>
      </p:pic>
      <p:pic>
        <p:nvPicPr>
          <p:cNvPr id="13" name="Picture 12">
            <a:extLst>
              <a:ext uri="{FF2B5EF4-FFF2-40B4-BE49-F238E27FC236}">
                <a16:creationId xmlns:a16="http://schemas.microsoft.com/office/drawing/2014/main" id="{CC277FCB-3EEC-E69F-92EF-62A7B9AC655A}"/>
              </a:ext>
            </a:extLst>
          </p:cNvPr>
          <p:cNvPicPr>
            <a:picLocks noChangeAspect="1"/>
          </p:cNvPicPr>
          <p:nvPr/>
        </p:nvPicPr>
        <p:blipFill>
          <a:blip r:embed="rId4"/>
          <a:stretch>
            <a:fillRect/>
          </a:stretch>
        </p:blipFill>
        <p:spPr>
          <a:xfrm>
            <a:off x="465514" y="5503025"/>
            <a:ext cx="4505498" cy="1354975"/>
          </a:xfrm>
          <a:prstGeom prst="rect">
            <a:avLst/>
          </a:prstGeom>
        </p:spPr>
      </p:pic>
      <p:sp>
        <p:nvSpPr>
          <p:cNvPr id="15" name="TextBox 14">
            <a:extLst>
              <a:ext uri="{FF2B5EF4-FFF2-40B4-BE49-F238E27FC236}">
                <a16:creationId xmlns:a16="http://schemas.microsoft.com/office/drawing/2014/main" id="{32CEA50D-EB34-461F-14AC-92AE1A3D05EC}"/>
              </a:ext>
            </a:extLst>
          </p:cNvPr>
          <p:cNvSpPr txBox="1"/>
          <p:nvPr/>
        </p:nvSpPr>
        <p:spPr>
          <a:xfrm>
            <a:off x="6504789" y="1772245"/>
            <a:ext cx="6093228" cy="461665"/>
          </a:xfrm>
          <a:prstGeom prst="rect">
            <a:avLst/>
          </a:prstGeom>
          <a:noFill/>
        </p:spPr>
        <p:txBody>
          <a:bodyPr wrap="square">
            <a:spAutoFit/>
          </a:bodyPr>
          <a:lstStyle/>
          <a:p>
            <a:r>
              <a:rPr lang="en-IN" sz="2400" b="1" u="sng" dirty="0"/>
              <a:t>OUTPUT</a:t>
            </a:r>
          </a:p>
        </p:txBody>
      </p:sp>
      <p:pic>
        <p:nvPicPr>
          <p:cNvPr id="17" name="Picture 16">
            <a:extLst>
              <a:ext uri="{FF2B5EF4-FFF2-40B4-BE49-F238E27FC236}">
                <a16:creationId xmlns:a16="http://schemas.microsoft.com/office/drawing/2014/main" id="{040CB39C-0481-DEF8-A25B-AF450BD711DA}"/>
              </a:ext>
            </a:extLst>
          </p:cNvPr>
          <p:cNvPicPr>
            <a:picLocks noChangeAspect="1"/>
          </p:cNvPicPr>
          <p:nvPr/>
        </p:nvPicPr>
        <p:blipFill>
          <a:blip r:embed="rId5"/>
          <a:stretch>
            <a:fillRect/>
          </a:stretch>
        </p:blipFill>
        <p:spPr>
          <a:xfrm>
            <a:off x="6098772" y="2396260"/>
            <a:ext cx="6093228" cy="4324357"/>
          </a:xfrm>
          <a:prstGeom prst="rect">
            <a:avLst/>
          </a:prstGeom>
        </p:spPr>
      </p:pic>
    </p:spTree>
    <p:extLst>
      <p:ext uri="{BB962C8B-B14F-4D97-AF65-F5344CB8AC3E}">
        <p14:creationId xmlns:p14="http://schemas.microsoft.com/office/powerpoint/2010/main" val="429487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E2E8B-E189-AA1F-2369-3825A3628748}"/>
              </a:ext>
            </a:extLst>
          </p:cNvPr>
          <p:cNvSpPr txBox="1"/>
          <p:nvPr/>
        </p:nvSpPr>
        <p:spPr>
          <a:xfrm>
            <a:off x="453041" y="1527548"/>
            <a:ext cx="5581997" cy="492443"/>
          </a:xfrm>
          <a:prstGeom prst="rect">
            <a:avLst/>
          </a:prstGeom>
          <a:noFill/>
        </p:spPr>
        <p:txBody>
          <a:bodyPr wrap="square">
            <a:spAutoFit/>
          </a:bodyPr>
          <a:lstStyle/>
          <a:p>
            <a:r>
              <a:rPr lang="en-IN" sz="2600" b="1" dirty="0"/>
              <a:t>2. </a:t>
            </a:r>
            <a:r>
              <a:rPr lang="en-IN" sz="2600" b="1" u="sng" dirty="0"/>
              <a:t>VIDEO RESULT</a:t>
            </a:r>
          </a:p>
        </p:txBody>
      </p:sp>
      <p:pic>
        <p:nvPicPr>
          <p:cNvPr id="5" name="Picture 4">
            <a:extLst>
              <a:ext uri="{FF2B5EF4-FFF2-40B4-BE49-F238E27FC236}">
                <a16:creationId xmlns:a16="http://schemas.microsoft.com/office/drawing/2014/main" id="{AF7B5651-6321-5A06-FE53-4CB48CDFC534}"/>
              </a:ext>
            </a:extLst>
          </p:cNvPr>
          <p:cNvPicPr>
            <a:picLocks noChangeAspect="1"/>
          </p:cNvPicPr>
          <p:nvPr/>
        </p:nvPicPr>
        <p:blipFill>
          <a:blip r:embed="rId2"/>
          <a:stretch>
            <a:fillRect/>
          </a:stretch>
        </p:blipFill>
        <p:spPr>
          <a:xfrm>
            <a:off x="514003" y="2019992"/>
            <a:ext cx="5581997" cy="3657600"/>
          </a:xfrm>
          <a:prstGeom prst="rect">
            <a:avLst/>
          </a:prstGeom>
        </p:spPr>
      </p:pic>
      <p:pic>
        <p:nvPicPr>
          <p:cNvPr id="7" name="Picture 6">
            <a:extLst>
              <a:ext uri="{FF2B5EF4-FFF2-40B4-BE49-F238E27FC236}">
                <a16:creationId xmlns:a16="http://schemas.microsoft.com/office/drawing/2014/main" id="{F66ECEC9-5BAE-6A75-AE68-6C212114DF46}"/>
              </a:ext>
            </a:extLst>
          </p:cNvPr>
          <p:cNvPicPr>
            <a:picLocks noChangeAspect="1"/>
          </p:cNvPicPr>
          <p:nvPr/>
        </p:nvPicPr>
        <p:blipFill>
          <a:blip r:embed="rId3"/>
          <a:stretch>
            <a:fillRect/>
          </a:stretch>
        </p:blipFill>
        <p:spPr>
          <a:xfrm>
            <a:off x="6240089" y="2019992"/>
            <a:ext cx="5951911" cy="3532909"/>
          </a:xfrm>
          <a:prstGeom prst="rect">
            <a:avLst/>
          </a:prstGeom>
        </p:spPr>
      </p:pic>
      <p:sp>
        <p:nvSpPr>
          <p:cNvPr id="9" name="TextBox 8">
            <a:extLst>
              <a:ext uri="{FF2B5EF4-FFF2-40B4-BE49-F238E27FC236}">
                <a16:creationId xmlns:a16="http://schemas.microsoft.com/office/drawing/2014/main" id="{AC865971-EB01-F97B-E377-55476B4AA225}"/>
              </a:ext>
            </a:extLst>
          </p:cNvPr>
          <p:cNvSpPr txBox="1"/>
          <p:nvPr/>
        </p:nvSpPr>
        <p:spPr>
          <a:xfrm>
            <a:off x="6240088" y="1527549"/>
            <a:ext cx="5065221" cy="492443"/>
          </a:xfrm>
          <a:prstGeom prst="rect">
            <a:avLst/>
          </a:prstGeom>
          <a:noFill/>
        </p:spPr>
        <p:txBody>
          <a:bodyPr wrap="square">
            <a:spAutoFit/>
          </a:bodyPr>
          <a:lstStyle/>
          <a:p>
            <a:r>
              <a:rPr lang="en-IN" sz="2600" b="1" u="sng" dirty="0"/>
              <a:t>OUTPUT</a:t>
            </a:r>
          </a:p>
        </p:txBody>
      </p:sp>
      <p:pic>
        <p:nvPicPr>
          <p:cNvPr id="11" name="Picture 10">
            <a:extLst>
              <a:ext uri="{FF2B5EF4-FFF2-40B4-BE49-F238E27FC236}">
                <a16:creationId xmlns:a16="http://schemas.microsoft.com/office/drawing/2014/main" id="{609F8F7F-94A8-A8C5-7BFA-9927F339F41C}"/>
              </a:ext>
            </a:extLst>
          </p:cNvPr>
          <p:cNvPicPr>
            <a:picLocks noChangeAspect="1"/>
          </p:cNvPicPr>
          <p:nvPr/>
        </p:nvPicPr>
        <p:blipFill>
          <a:blip r:embed="rId4"/>
          <a:stretch>
            <a:fillRect/>
          </a:stretch>
        </p:blipFill>
        <p:spPr>
          <a:xfrm>
            <a:off x="514002" y="5735782"/>
            <a:ext cx="3442856" cy="1122218"/>
          </a:xfrm>
          <a:prstGeom prst="rect">
            <a:avLst/>
          </a:prstGeom>
        </p:spPr>
      </p:pic>
      <p:sp>
        <p:nvSpPr>
          <p:cNvPr id="12" name="Text Box 1">
            <a:extLst>
              <a:ext uri="{FF2B5EF4-FFF2-40B4-BE49-F238E27FC236}">
                <a16:creationId xmlns:a16="http://schemas.microsoft.com/office/drawing/2014/main" id="{9C5A7737-B6A7-2F4D-E481-7D1E163545C7}"/>
              </a:ext>
            </a:extLst>
          </p:cNvPr>
          <p:cNvSpPr txBox="1">
            <a:spLocks noChangeArrowheads="1"/>
          </p:cNvSpPr>
          <p:nvPr/>
        </p:nvSpPr>
        <p:spPr bwMode="auto">
          <a:xfrm>
            <a:off x="623826" y="199442"/>
            <a:ext cx="9800333" cy="126991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Results</a:t>
            </a:r>
            <a:endParaRPr kumimoji="0" lang="en-US" sz="8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4AF1A0B-9087-3D6B-039D-EED520F25404}"/>
              </a:ext>
            </a:extLst>
          </p:cNvPr>
          <p:cNvPicPr>
            <a:picLocks noChangeAspect="1"/>
          </p:cNvPicPr>
          <p:nvPr/>
        </p:nvPicPr>
        <p:blipFill>
          <a:blip r:embed="rId5"/>
          <a:stretch>
            <a:fillRect/>
          </a:stretch>
        </p:blipFill>
        <p:spPr>
          <a:xfrm>
            <a:off x="10580905" y="137383"/>
            <a:ext cx="1476892" cy="1390165"/>
          </a:xfrm>
          <a:prstGeom prst="rect">
            <a:avLst/>
          </a:prstGeom>
        </p:spPr>
      </p:pic>
    </p:spTree>
    <p:extLst>
      <p:ext uri="{BB962C8B-B14F-4D97-AF65-F5344CB8AC3E}">
        <p14:creationId xmlns:p14="http://schemas.microsoft.com/office/powerpoint/2010/main" val="159866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B419DB-99F4-43D0-C2AD-960BE9E12CA7}"/>
              </a:ext>
            </a:extLst>
          </p:cNvPr>
          <p:cNvPicPr>
            <a:picLocks noChangeAspect="1"/>
          </p:cNvPicPr>
          <p:nvPr/>
        </p:nvPicPr>
        <p:blipFill>
          <a:blip r:embed="rId2"/>
          <a:stretch>
            <a:fillRect/>
          </a:stretch>
        </p:blipFill>
        <p:spPr>
          <a:xfrm>
            <a:off x="10580905" y="137383"/>
            <a:ext cx="1476892" cy="1541292"/>
          </a:xfrm>
          <a:prstGeom prst="rect">
            <a:avLst/>
          </a:prstGeom>
        </p:spPr>
      </p:pic>
      <p:sp>
        <p:nvSpPr>
          <p:cNvPr id="3" name="Text Box 1">
            <a:extLst>
              <a:ext uri="{FF2B5EF4-FFF2-40B4-BE49-F238E27FC236}">
                <a16:creationId xmlns:a16="http://schemas.microsoft.com/office/drawing/2014/main" id="{0C47CDFA-CE9A-90E5-BFF9-37E6AD28B32B}"/>
              </a:ext>
            </a:extLst>
          </p:cNvPr>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Results</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5DE8EF4-3EFB-DF63-20C8-CBC09C137FDD}"/>
              </a:ext>
            </a:extLst>
          </p:cNvPr>
          <p:cNvPicPr>
            <a:picLocks noChangeAspect="1"/>
          </p:cNvPicPr>
          <p:nvPr/>
        </p:nvPicPr>
        <p:blipFill>
          <a:blip r:embed="rId3"/>
          <a:stretch>
            <a:fillRect/>
          </a:stretch>
        </p:blipFill>
        <p:spPr>
          <a:xfrm>
            <a:off x="0" y="2310938"/>
            <a:ext cx="12192000" cy="4409679"/>
          </a:xfrm>
          <a:prstGeom prst="rect">
            <a:avLst/>
          </a:prstGeom>
        </p:spPr>
      </p:pic>
      <p:sp>
        <p:nvSpPr>
          <p:cNvPr id="7" name="TextBox 6">
            <a:extLst>
              <a:ext uri="{FF2B5EF4-FFF2-40B4-BE49-F238E27FC236}">
                <a16:creationId xmlns:a16="http://schemas.microsoft.com/office/drawing/2014/main" id="{88F830CA-6FCD-8101-8E80-D311D2F4BFF8}"/>
              </a:ext>
            </a:extLst>
          </p:cNvPr>
          <p:cNvSpPr txBox="1"/>
          <p:nvPr/>
        </p:nvSpPr>
        <p:spPr>
          <a:xfrm>
            <a:off x="353291" y="1743607"/>
            <a:ext cx="6226232" cy="492443"/>
          </a:xfrm>
          <a:prstGeom prst="rect">
            <a:avLst/>
          </a:prstGeom>
          <a:noFill/>
        </p:spPr>
        <p:txBody>
          <a:bodyPr wrap="square">
            <a:spAutoFit/>
          </a:bodyPr>
          <a:lstStyle/>
          <a:p>
            <a:r>
              <a:rPr lang="en-IN" sz="2600" b="1" dirty="0"/>
              <a:t>3. </a:t>
            </a:r>
            <a:r>
              <a:rPr lang="en-IN" sz="2600" b="1" u="sng" dirty="0"/>
              <a:t>RANDOM FACTS</a:t>
            </a:r>
          </a:p>
        </p:txBody>
      </p:sp>
    </p:spTree>
    <p:extLst>
      <p:ext uri="{BB962C8B-B14F-4D97-AF65-F5344CB8AC3E}">
        <p14:creationId xmlns:p14="http://schemas.microsoft.com/office/powerpoint/2010/main" val="291323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CONCLUSION</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1869741"/>
            <a:ext cx="10395169" cy="4324261"/>
          </a:xfrm>
          <a:prstGeom prst="rect">
            <a:avLst/>
          </a:prstGeom>
          <a:noFill/>
        </p:spPr>
        <p:txBody>
          <a:bodyPr wrap="square" rtlCol="0">
            <a:spAutoFit/>
          </a:bodyPr>
          <a:lstStyle/>
          <a:p>
            <a:pPr marL="342900" indent="-342900" algn="just">
              <a:buFont typeface="Arial" panose="020B0604020202020204" pitchFamily="34" charset="0"/>
              <a:buChar char="•"/>
            </a:pPr>
            <a:r>
              <a:rPr lang="en-US" sz="2500" b="1" i="0" dirty="0">
                <a:solidFill>
                  <a:srgbClr val="0D0D0D"/>
                </a:solidFill>
                <a:effectLst/>
                <a:latin typeface="Söhne"/>
              </a:rPr>
              <a:t>Project Deliverables: </a:t>
            </a:r>
            <a:r>
              <a:rPr lang="en-US" sz="2500" b="0" i="0" dirty="0">
                <a:solidFill>
                  <a:srgbClr val="0D0D0D"/>
                </a:solidFill>
                <a:effectLst/>
                <a:latin typeface="Söhne"/>
              </a:rPr>
              <a:t>We have successfully created an AI voice assistant that can retrieve information, give facts, and recommend amusement.</a:t>
            </a:r>
          </a:p>
          <a:p>
            <a:pPr marL="342900" indent="-342900" algn="just">
              <a:buFont typeface="Arial" panose="020B0604020202020204" pitchFamily="34" charset="0"/>
              <a:buChar char="•"/>
            </a:pPr>
            <a:endParaRPr lang="en-US" sz="2500" b="0" i="0" dirty="0">
              <a:solidFill>
                <a:srgbClr val="0D0D0D"/>
              </a:solidFill>
              <a:effectLst/>
              <a:latin typeface="Söhne"/>
            </a:endParaRPr>
          </a:p>
          <a:p>
            <a:pPr marL="342900" indent="-342900" algn="just">
              <a:buFont typeface="Arial" panose="020B0604020202020204" pitchFamily="34" charset="0"/>
              <a:buChar char="•"/>
            </a:pPr>
            <a:r>
              <a:rPr lang="en-US" sz="2500" b="1" i="0" dirty="0">
                <a:solidFill>
                  <a:srgbClr val="0D0D0D"/>
                </a:solidFill>
                <a:effectLst/>
                <a:latin typeface="Söhne"/>
              </a:rPr>
              <a:t>Prospects for Future Development: </a:t>
            </a:r>
            <a:r>
              <a:rPr lang="en-US" sz="2500" b="0" i="0" dirty="0">
                <a:solidFill>
                  <a:srgbClr val="0D0D0D"/>
                </a:solidFill>
                <a:effectLst/>
                <a:latin typeface="Söhne"/>
              </a:rPr>
              <a:t>In order to serve a wider user base, there are plans to improve Natural Language Understanding (NLU) capabilities and add more language support.</a:t>
            </a:r>
          </a:p>
          <a:p>
            <a:pPr marL="342900" indent="-342900" algn="just">
              <a:buFont typeface="Arial" panose="020B0604020202020204" pitchFamily="34" charset="0"/>
              <a:buChar char="•"/>
            </a:pPr>
            <a:endParaRPr lang="en-US" sz="2500" b="0" i="0" dirty="0">
              <a:solidFill>
                <a:srgbClr val="0D0D0D"/>
              </a:solidFill>
              <a:effectLst/>
              <a:latin typeface="Söhne"/>
            </a:endParaRPr>
          </a:p>
          <a:p>
            <a:pPr marL="342900" indent="-342900" algn="just">
              <a:buFont typeface="Arial" panose="020B0604020202020204" pitchFamily="34" charset="0"/>
              <a:buChar char="•"/>
            </a:pPr>
            <a:r>
              <a:rPr lang="en-US" sz="2500" b="1" i="0" dirty="0">
                <a:solidFill>
                  <a:srgbClr val="0D0D0D"/>
                </a:solidFill>
                <a:effectLst/>
                <a:latin typeface="Söhne"/>
              </a:rPr>
              <a:t>Sustained Innovation: </a:t>
            </a:r>
            <a:r>
              <a:rPr lang="en-US" sz="2500" b="0" i="0" dirty="0">
                <a:solidFill>
                  <a:srgbClr val="0D0D0D"/>
                </a:solidFill>
                <a:effectLst/>
                <a:latin typeface="Söhne"/>
              </a:rPr>
              <a:t>Our AI voice assistant will develop further via sustained innovation to provide a more user-friendly and captivating interface, ultimately revolutionizing human-computer interaction in a variety of contexts.</a:t>
            </a:r>
            <a:endParaRPr lang="en-US" sz="2500" dirty="0"/>
          </a:p>
        </p:txBody>
      </p:sp>
    </p:spTree>
    <p:extLst>
      <p:ext uri="{BB962C8B-B14F-4D97-AF65-F5344CB8AC3E}">
        <p14:creationId xmlns:p14="http://schemas.microsoft.com/office/powerpoint/2010/main" val="170484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FUTURE SCOPE</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1869741"/>
            <a:ext cx="11728760" cy="4524315"/>
          </a:xfrm>
          <a:prstGeom prst="rect">
            <a:avLst/>
          </a:prstGeom>
          <a:noFill/>
        </p:spPr>
        <p:txBody>
          <a:bodyPr wrap="square" rtlCol="0">
            <a:spAutoFit/>
          </a:bodyPr>
          <a:lstStyle/>
          <a:p>
            <a:pPr marL="342900" indent="-342900">
              <a:buFont typeface="+mj-lt"/>
              <a:buAutoNum type="arabicPeriod"/>
            </a:pPr>
            <a:r>
              <a:rPr lang="en-US" sz="2400" b="1" dirty="0">
                <a:latin typeface="Söhne"/>
              </a:rPr>
              <a:t>Personalization</a:t>
            </a:r>
            <a:r>
              <a:rPr lang="en-US" sz="2400" dirty="0">
                <a:latin typeface="Söhne"/>
              </a:rPr>
              <a:t>:</a:t>
            </a:r>
          </a:p>
          <a:p>
            <a:pPr marL="742950" lvl="1" indent="-285750">
              <a:buFont typeface="Arial" panose="020B0604020202020204" pitchFamily="34" charset="0"/>
              <a:buChar char="•"/>
            </a:pPr>
            <a:r>
              <a:rPr lang="en-US" sz="2400" dirty="0">
                <a:latin typeface="Söhne"/>
              </a:rPr>
              <a:t>Tailor responses based on individual preferences.</a:t>
            </a:r>
          </a:p>
          <a:p>
            <a:pPr marL="742950" lvl="1" indent="-285750">
              <a:buFont typeface="Arial" panose="020B0604020202020204" pitchFamily="34" charset="0"/>
              <a:buChar char="•"/>
            </a:pPr>
            <a:r>
              <a:rPr lang="en-US" sz="2400" dirty="0">
                <a:latin typeface="Söhne"/>
              </a:rPr>
              <a:t>Dynamic adjustments using machine learning algorithms.</a:t>
            </a:r>
          </a:p>
          <a:p>
            <a:pPr marL="342900" indent="-342900">
              <a:buFont typeface="+mj-lt"/>
              <a:buAutoNum type="arabicPeriod"/>
            </a:pPr>
            <a:r>
              <a:rPr lang="en-US" sz="2400" b="1" dirty="0">
                <a:latin typeface="Söhne"/>
              </a:rPr>
              <a:t>Multimodal Interaction</a:t>
            </a:r>
            <a:r>
              <a:rPr lang="en-US" sz="2400" dirty="0">
                <a:latin typeface="Söhne"/>
              </a:rPr>
              <a:t>:</a:t>
            </a:r>
          </a:p>
          <a:p>
            <a:pPr marL="742950" lvl="1" indent="-285750">
              <a:buFont typeface="Arial" panose="020B0604020202020204" pitchFamily="34" charset="0"/>
              <a:buChar char="•"/>
            </a:pPr>
            <a:r>
              <a:rPr lang="en-US" sz="2400" dirty="0">
                <a:latin typeface="Söhne"/>
              </a:rPr>
              <a:t>Combine voice input with gestures, facial expressions, and gaze tracking.</a:t>
            </a:r>
          </a:p>
          <a:p>
            <a:pPr marL="742950" lvl="1" indent="-285750">
              <a:buFont typeface="Arial" panose="020B0604020202020204" pitchFamily="34" charset="0"/>
              <a:buChar char="•"/>
            </a:pPr>
            <a:r>
              <a:rPr lang="en-US" sz="2400" dirty="0">
                <a:latin typeface="Söhne"/>
              </a:rPr>
              <a:t>Enhance user experience and accessibility.</a:t>
            </a:r>
          </a:p>
          <a:p>
            <a:pPr marL="342900" indent="-342900">
              <a:buFont typeface="+mj-lt"/>
              <a:buAutoNum type="arabicPeriod"/>
            </a:pPr>
            <a:r>
              <a:rPr lang="en-US" sz="2400" b="1" dirty="0">
                <a:latin typeface="Söhne"/>
              </a:rPr>
              <a:t>Domain-Specific Applications</a:t>
            </a:r>
            <a:r>
              <a:rPr lang="en-US" sz="2400" dirty="0">
                <a:latin typeface="Söhne"/>
              </a:rPr>
              <a:t>:</a:t>
            </a:r>
          </a:p>
          <a:p>
            <a:pPr marL="742950" lvl="1" indent="-285750">
              <a:buFont typeface="Arial" panose="020B0604020202020204" pitchFamily="34" charset="0"/>
              <a:buChar char="•"/>
            </a:pPr>
            <a:r>
              <a:rPr lang="en-US" sz="2400" dirty="0">
                <a:latin typeface="Söhne"/>
              </a:rPr>
              <a:t>Deploy in specialized fields (e.g., healthcare).</a:t>
            </a:r>
          </a:p>
          <a:p>
            <a:pPr marL="742950" lvl="1" indent="-285750">
              <a:buFont typeface="Arial" panose="020B0604020202020204" pitchFamily="34" charset="0"/>
              <a:buChar char="•"/>
            </a:pPr>
            <a:r>
              <a:rPr lang="en-US" sz="2400" dirty="0">
                <a:latin typeface="Söhne"/>
              </a:rPr>
              <a:t>Assist professionals with tasks while ensuring privacy compliance.</a:t>
            </a:r>
          </a:p>
          <a:p>
            <a:pPr marL="342900" indent="-342900">
              <a:buFont typeface="+mj-lt"/>
              <a:buAutoNum type="arabicPeriod"/>
            </a:pPr>
            <a:r>
              <a:rPr lang="en-US" sz="2400" b="1" dirty="0">
                <a:latin typeface="Söhne"/>
              </a:rPr>
              <a:t>Integration with IOT and Smart Devices</a:t>
            </a:r>
            <a:r>
              <a:rPr lang="en-US" sz="2400" dirty="0">
                <a:latin typeface="Söhne"/>
              </a:rPr>
              <a:t>:</a:t>
            </a:r>
          </a:p>
          <a:p>
            <a:pPr marL="742950" lvl="1" indent="-285750">
              <a:buFont typeface="Arial" panose="020B0604020202020204" pitchFamily="34" charset="0"/>
              <a:buChar char="•"/>
            </a:pPr>
            <a:r>
              <a:rPr lang="en-US" sz="2400" dirty="0">
                <a:latin typeface="Söhne"/>
              </a:rPr>
              <a:t>Orchestrate interactions among interconnected devices.</a:t>
            </a:r>
          </a:p>
          <a:p>
            <a:pPr marL="742950" lvl="1" indent="-285750">
              <a:buFont typeface="Arial" panose="020B0604020202020204" pitchFamily="34" charset="0"/>
              <a:buChar char="•"/>
            </a:pPr>
            <a:r>
              <a:rPr lang="en-US" sz="2400" dirty="0">
                <a:latin typeface="Söhne"/>
              </a:rPr>
              <a:t>Control and coordinate smart home, automotive, and industrial environments.</a:t>
            </a:r>
          </a:p>
        </p:txBody>
      </p:sp>
    </p:spTree>
    <p:extLst>
      <p:ext uri="{BB962C8B-B14F-4D97-AF65-F5344CB8AC3E}">
        <p14:creationId xmlns:p14="http://schemas.microsoft.com/office/powerpoint/2010/main" val="388607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en-US" sz="8000" b="1" dirty="0"/>
              <a:t>REFERENCES</a:t>
            </a:r>
          </a:p>
          <a:p>
            <a:pPr lvl="0" algn="ctr" eaLnBrk="0" fontAlgn="base" hangingPunct="0">
              <a:spcBef>
                <a:spcPct val="0"/>
              </a:spcBef>
              <a:spcAft>
                <a:spcPct val="0"/>
              </a:spcAft>
            </a:pPr>
            <a:endParaRPr kumimoji="0" lang="en-US" sz="8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2156346"/>
            <a:ext cx="10260965" cy="4647426"/>
          </a:xfrm>
          <a:prstGeom prst="rect">
            <a:avLst/>
          </a:prstGeom>
          <a:noFill/>
        </p:spPr>
        <p:txBody>
          <a:bodyPr wrap="square" rtlCol="0">
            <a:spAutoFit/>
          </a:bodyPr>
          <a:lstStyle/>
          <a:p>
            <a:pPr marL="342900" lvl="1" indent="-342900" algn="just">
              <a:buFont typeface="+mj-lt"/>
              <a:buAutoNum type="arabicPeriod"/>
            </a:pPr>
            <a:r>
              <a:rPr lang="en-US" sz="2000" dirty="0"/>
              <a:t>Deng, L., &amp; Yu, D. (2014). Deep learning: methods and applications. Foundations and Trends® in Signal Processing, 7(3–4), 197–387.</a:t>
            </a:r>
          </a:p>
          <a:p>
            <a:pPr marL="342900" lvl="1" indent="-342900" algn="just">
              <a:buFont typeface="+mj-lt"/>
              <a:buAutoNum type="arabicPeriod"/>
            </a:pPr>
            <a:r>
              <a:rPr lang="en-US" sz="2000" dirty="0"/>
              <a:t>Schuster, M., &amp; </a:t>
            </a:r>
            <a:r>
              <a:rPr lang="en-US" sz="2000" dirty="0" err="1"/>
              <a:t>Paliwal</a:t>
            </a:r>
            <a:r>
              <a:rPr lang="en-US" sz="2000" dirty="0"/>
              <a:t>, K. K. (1997). Bidirectional recurrent neural networks. IEEE Transactions on Signal Processing, 45(11), 2673–2681.</a:t>
            </a:r>
          </a:p>
          <a:p>
            <a:pPr marL="342900" lvl="1" indent="-342900" algn="just">
              <a:buFont typeface="+mj-lt"/>
              <a:buAutoNum type="arabicPeriod"/>
            </a:pPr>
            <a:r>
              <a:rPr lang="en-US" sz="2000" dirty="0"/>
              <a:t>Young, T., </a:t>
            </a:r>
            <a:r>
              <a:rPr lang="en-US" sz="2000" dirty="0" err="1"/>
              <a:t>Hazarika</a:t>
            </a:r>
            <a:r>
              <a:rPr lang="en-US" sz="2000" dirty="0"/>
              <a:t>, D., </a:t>
            </a:r>
            <a:r>
              <a:rPr lang="en-US" sz="2000" dirty="0" err="1"/>
              <a:t>Poria</a:t>
            </a:r>
            <a:r>
              <a:rPr lang="en-US" sz="2000" dirty="0"/>
              <a:t>, S., &amp; Cambria, E. (2019). Recent trends in deep learning based natural language processing. IEEE Computational Intelligence Magazine, 14(3), 55–75.</a:t>
            </a:r>
          </a:p>
          <a:p>
            <a:pPr marL="342900" lvl="1" indent="-342900" algn="just">
              <a:buFont typeface="+mj-lt"/>
              <a:buAutoNum type="arabicPeriod"/>
            </a:pPr>
            <a:r>
              <a:rPr lang="en-US" sz="2000" dirty="0" err="1"/>
              <a:t>Vaswani</a:t>
            </a:r>
            <a:r>
              <a:rPr lang="en-US" sz="2000" dirty="0"/>
              <a:t>, A., </a:t>
            </a:r>
            <a:r>
              <a:rPr lang="en-US" sz="2000" dirty="0" err="1"/>
              <a:t>Shazeer</a:t>
            </a:r>
            <a:r>
              <a:rPr lang="en-US" sz="2000" dirty="0"/>
              <a:t>, N., </a:t>
            </a:r>
            <a:r>
              <a:rPr lang="en-US" sz="2000" dirty="0" err="1"/>
              <a:t>Parmar</a:t>
            </a:r>
            <a:r>
              <a:rPr lang="en-US" sz="2000" dirty="0"/>
              <a:t>, N., </a:t>
            </a:r>
            <a:r>
              <a:rPr lang="en-US" sz="2000" dirty="0" err="1"/>
              <a:t>Uszkoreit</a:t>
            </a:r>
            <a:r>
              <a:rPr lang="en-US" sz="2000" dirty="0"/>
              <a:t>, J., Jones, L., Gomez, A. N., Kaiser, Ł., &amp; </a:t>
            </a:r>
            <a:r>
              <a:rPr lang="en-US" sz="2000" dirty="0" err="1"/>
              <a:t>Polosukhin</a:t>
            </a:r>
            <a:r>
              <a:rPr lang="en-US" sz="2000" dirty="0"/>
              <a:t>, I. (2017). Attention is all you need. Advances in Neural Information Processing Systems, 30, 5998–6008.</a:t>
            </a:r>
          </a:p>
          <a:p>
            <a:pPr marL="342900" lvl="1" indent="-342900" algn="just">
              <a:buFont typeface="+mj-lt"/>
              <a:buAutoNum type="arabicPeriod"/>
            </a:pPr>
            <a:r>
              <a:rPr lang="en-US" sz="2000" dirty="0"/>
              <a:t>Devlin, J., Chang, M. W., Lee, K., &amp; </a:t>
            </a:r>
            <a:r>
              <a:rPr lang="en-US" sz="2000" dirty="0" err="1"/>
              <a:t>Toutanova</a:t>
            </a:r>
            <a:r>
              <a:rPr lang="en-US" sz="2000" dirty="0"/>
              <a:t>, K. (2018). BERT: Pre-training of deep bidirectional transformers for language understanding. </a:t>
            </a:r>
            <a:r>
              <a:rPr lang="en-US" sz="2000" dirty="0" err="1"/>
              <a:t>arXiv</a:t>
            </a:r>
            <a:r>
              <a:rPr lang="en-US" sz="2000" dirty="0"/>
              <a:t> preprint arXiv:1810.04805.</a:t>
            </a:r>
          </a:p>
          <a:p>
            <a:pPr marL="342900" lvl="1" indent="-342900" algn="just">
              <a:buFont typeface="+mj-lt"/>
              <a:buAutoNum type="arabicPeriod"/>
            </a:pPr>
            <a:r>
              <a:rPr lang="en-US" sz="2000" dirty="0"/>
              <a:t>Mozilla. (</a:t>
            </a:r>
            <a:r>
              <a:rPr lang="en-US" sz="2000" dirty="0" err="1"/>
              <a:t>n.d.</a:t>
            </a:r>
            <a:r>
              <a:rPr lang="en-US" sz="2000" dirty="0"/>
              <a:t>). </a:t>
            </a:r>
            <a:r>
              <a:rPr lang="en-US" sz="2000" dirty="0" err="1"/>
              <a:t>DeepSpeech</a:t>
            </a:r>
            <a:r>
              <a:rPr lang="en-US" sz="2000" dirty="0"/>
              <a:t>: A </a:t>
            </a:r>
            <a:r>
              <a:rPr lang="en-US" sz="2000" dirty="0" err="1"/>
              <a:t>TensorFlow</a:t>
            </a:r>
            <a:r>
              <a:rPr lang="en-US" sz="2000" dirty="0"/>
              <a:t> implementation of </a:t>
            </a:r>
            <a:r>
              <a:rPr lang="en-US" sz="2000" dirty="0" err="1"/>
              <a:t>Baidu's</a:t>
            </a:r>
            <a:r>
              <a:rPr lang="en-US" sz="2000" dirty="0"/>
              <a:t> </a:t>
            </a:r>
            <a:r>
              <a:rPr lang="en-US" sz="2000" dirty="0" err="1"/>
              <a:t>DeepSpeech</a:t>
            </a:r>
            <a:r>
              <a:rPr lang="en-US" sz="2000" dirty="0"/>
              <a:t> architecture. Retrieved from https://github.com/mozilla/DeepSpeech</a:t>
            </a:r>
          </a:p>
          <a:p>
            <a:pPr marL="342900" lvl="1" indent="-342900">
              <a:buFont typeface="+mj-lt"/>
              <a:buAutoNum type="arabicPeriod"/>
            </a:pPr>
            <a:endParaRPr lang="en-US" sz="2000" dirty="0"/>
          </a:p>
          <a:p>
            <a:pPr marL="342900" lvl="1" indent="-342900">
              <a:buFont typeface="+mj-lt"/>
              <a:buAutoNum type="arabicPeriod"/>
            </a:pPr>
            <a:endParaRPr lang="en-US" sz="1600" dirty="0"/>
          </a:p>
        </p:txBody>
      </p:sp>
    </p:spTree>
    <p:extLst>
      <p:ext uri="{BB962C8B-B14F-4D97-AF65-F5344CB8AC3E}">
        <p14:creationId xmlns:p14="http://schemas.microsoft.com/office/powerpoint/2010/main" val="231203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586854" y="1869741"/>
            <a:ext cx="985984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Motivation</a:t>
            </a:r>
          </a:p>
          <a:p>
            <a:pPr marL="285750" indent="-285750">
              <a:buFont typeface="Arial" panose="020B0604020202020204" pitchFamily="34" charset="0"/>
              <a:buChar char="•"/>
            </a:pPr>
            <a:r>
              <a:rPr lang="en-US" sz="2400" dirty="0"/>
              <a:t>Literature Survey</a:t>
            </a:r>
          </a:p>
          <a:p>
            <a:pPr marL="285750" indent="-285750">
              <a:buFont typeface="Arial" panose="020B0604020202020204" pitchFamily="34" charset="0"/>
              <a:buChar char="•"/>
            </a:pPr>
            <a:r>
              <a:rPr lang="en-US" sz="2400" dirty="0"/>
              <a:t>Objectives</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Scope and Impact</a:t>
            </a:r>
          </a:p>
          <a:p>
            <a:pPr marL="285750" indent="-285750">
              <a:buFont typeface="Arial" panose="020B0604020202020204" pitchFamily="34" charset="0"/>
              <a:buChar char="•"/>
            </a:pPr>
            <a:r>
              <a:rPr lang="en-US" sz="2400" dirty="0"/>
              <a:t>Methodology</a:t>
            </a:r>
          </a:p>
          <a:p>
            <a:pPr marL="285750" indent="-285750">
              <a:buFont typeface="Arial" panose="020B0604020202020204" pitchFamily="34" charset="0"/>
              <a:buChar char="•"/>
            </a:pPr>
            <a:r>
              <a:rPr lang="en-US" sz="2400" dirty="0"/>
              <a:t>Implementation</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r>
              <a:rPr lang="en-US" sz="2400" dirty="0"/>
              <a:t>Conclusion</a:t>
            </a:r>
          </a:p>
          <a:p>
            <a:pPr marL="285750" indent="-285750">
              <a:buFont typeface="Arial" panose="020B0604020202020204" pitchFamily="34" charset="0"/>
              <a:buChar char="•"/>
            </a:pPr>
            <a:r>
              <a:rPr lang="en-US" sz="2400" dirty="0"/>
              <a:t>Future Scope</a:t>
            </a:r>
          </a:p>
          <a:p>
            <a:pPr marL="285750" indent="-285750">
              <a:buFont typeface="Arial" panose="020B0604020202020204" pitchFamily="34" charset="0"/>
              <a:buChar char="•"/>
            </a:pPr>
            <a:r>
              <a:rPr lang="en-US" sz="2400" dirty="0"/>
              <a:t>References</a:t>
            </a:r>
          </a:p>
        </p:txBody>
      </p:sp>
      <p:sp>
        <p:nvSpPr>
          <p:cNvPr id="2" name="TextBox 1"/>
          <p:cNvSpPr txBox="1"/>
          <p:nvPr/>
        </p:nvSpPr>
        <p:spPr>
          <a:xfrm>
            <a:off x="491319" y="641445"/>
            <a:ext cx="9955382" cy="923330"/>
          </a:xfrm>
          <a:prstGeom prst="rect">
            <a:avLst/>
          </a:prstGeom>
          <a:noFill/>
        </p:spPr>
        <p:txBody>
          <a:bodyPr wrap="square" rtlCol="0">
            <a:spAutoFit/>
          </a:bodyPr>
          <a:lstStyle/>
          <a:p>
            <a:r>
              <a:rPr lang="en-US" sz="5400" b="1" dirty="0"/>
              <a:t>Content </a:t>
            </a:r>
            <a:r>
              <a:rPr lang="en-US" sz="5400" b="1" u="sng" dirty="0"/>
              <a:t>                                               </a:t>
            </a:r>
            <a:endParaRPr lang="en-US" b="1" u="sng" dirty="0"/>
          </a:p>
        </p:txBody>
      </p:sp>
      <p:cxnSp>
        <p:nvCxnSpPr>
          <p:cNvPr id="4" name="Straight Connector 3"/>
          <p:cNvCxnSpPr/>
          <p:nvPr/>
        </p:nvCxnSpPr>
        <p:spPr>
          <a:xfrm flipV="1">
            <a:off x="586854" y="1501254"/>
            <a:ext cx="9859847" cy="27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59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33914" y="1150277"/>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226680" y="2691569"/>
            <a:ext cx="11728760" cy="1862048"/>
          </a:xfrm>
          <a:prstGeom prst="rect">
            <a:avLst/>
          </a:prstGeom>
          <a:noFill/>
        </p:spPr>
        <p:txBody>
          <a:bodyPr wrap="square" rtlCol="0">
            <a:spAutoFit/>
          </a:bodyPr>
          <a:lstStyle/>
          <a:p>
            <a:pPr algn="ctr"/>
            <a:r>
              <a:rPr lang="en-US" sz="11500" b="1" dirty="0"/>
              <a:t>Thank You</a:t>
            </a:r>
          </a:p>
        </p:txBody>
      </p:sp>
    </p:spTree>
    <p:extLst>
      <p:ext uri="{BB962C8B-B14F-4D97-AF65-F5344CB8AC3E}">
        <p14:creationId xmlns:p14="http://schemas.microsoft.com/office/powerpoint/2010/main" val="395311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065E3956-55AC-273E-C072-838BB14DA2F7}"/>
              </a:ext>
            </a:extLst>
          </p:cNvPr>
          <p:cNvSpPr txBox="1">
            <a:spLocks noChangeArrowheads="1"/>
          </p:cNvSpPr>
          <p:nvPr/>
        </p:nvSpPr>
        <p:spPr bwMode="auto">
          <a:xfrm>
            <a:off x="233271" y="176087"/>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cs typeface="Arial" panose="020B0604020202020204" pitchFamily="34" charset="0"/>
              </a:rPr>
              <a:t>INTRODUCTION</a:t>
            </a:r>
            <a:endParaRPr kumimoji="0" lang="en-US" sz="8800" b="1" i="0" u="none" strike="noStrike" cap="none" normalizeH="0" baseline="0" dirty="0">
              <a:ln>
                <a:noFill/>
              </a:ln>
              <a:solidFill>
                <a:schemeClr val="tx1"/>
              </a:solidFill>
              <a:effectLst/>
              <a:cs typeface="Arial" panose="020B0604020202020204" pitchFamily="34" charset="0"/>
            </a:endParaRPr>
          </a:p>
        </p:txBody>
      </p:sp>
      <p:pic>
        <p:nvPicPr>
          <p:cNvPr id="5" name="Picture 4">
            <a:extLst>
              <a:ext uri="{FF2B5EF4-FFF2-40B4-BE49-F238E27FC236}">
                <a16:creationId xmlns:a16="http://schemas.microsoft.com/office/drawing/2014/main" id="{6B667E6C-9763-6725-19BC-4F0865D09B0D}"/>
              </a:ext>
            </a:extLst>
          </p:cNvPr>
          <p:cNvPicPr>
            <a:picLocks noChangeAspect="1"/>
          </p:cNvPicPr>
          <p:nvPr/>
        </p:nvPicPr>
        <p:blipFill>
          <a:blip r:embed="rId2"/>
          <a:stretch>
            <a:fillRect/>
          </a:stretch>
        </p:blipFill>
        <p:spPr>
          <a:xfrm>
            <a:off x="10580905" y="137383"/>
            <a:ext cx="1476892" cy="1385343"/>
          </a:xfrm>
          <a:prstGeom prst="rect">
            <a:avLst/>
          </a:prstGeom>
        </p:spPr>
      </p:pic>
      <p:sp>
        <p:nvSpPr>
          <p:cNvPr id="2" name="TextBox 1">
            <a:extLst>
              <a:ext uri="{FF2B5EF4-FFF2-40B4-BE49-F238E27FC236}">
                <a16:creationId xmlns:a16="http://schemas.microsoft.com/office/drawing/2014/main" id="{5D7A67EB-8647-515A-9564-7E5CFF40A563}"/>
              </a:ext>
            </a:extLst>
          </p:cNvPr>
          <p:cNvSpPr txBox="1"/>
          <p:nvPr/>
        </p:nvSpPr>
        <p:spPr>
          <a:xfrm>
            <a:off x="3998723" y="6261538"/>
            <a:ext cx="4194553" cy="369332"/>
          </a:xfrm>
          <a:prstGeom prst="rect">
            <a:avLst/>
          </a:prstGeom>
          <a:noFill/>
        </p:spPr>
        <p:txBody>
          <a:bodyPr wrap="square" rtlCol="0">
            <a:spAutoFit/>
          </a:bodyPr>
          <a:lstStyle/>
          <a:p>
            <a:r>
              <a:rPr lang="en-US" dirty="0"/>
              <a:t>Figure 1 :- </a:t>
            </a:r>
            <a:r>
              <a:rPr lang="en-US" sz="1800" dirty="0">
                <a:effectLst/>
                <a:latin typeface="Arial" panose="020B0604020202020204" pitchFamily="34" charset="0"/>
                <a:ea typeface="Arial MT"/>
                <a:cs typeface="Arial MT"/>
              </a:rPr>
              <a:t>System</a:t>
            </a:r>
            <a:r>
              <a:rPr lang="en-US" sz="1800" spc="-40" dirty="0">
                <a:effectLst/>
                <a:latin typeface="Arial" panose="020B0604020202020204" pitchFamily="34" charset="0"/>
                <a:ea typeface="Arial MT"/>
                <a:cs typeface="Arial MT"/>
              </a:rPr>
              <a:t> </a:t>
            </a:r>
            <a:r>
              <a:rPr lang="en-US" sz="1800" spc="-10" dirty="0">
                <a:effectLst/>
                <a:latin typeface="Arial" panose="020B0604020202020204" pitchFamily="34" charset="0"/>
                <a:ea typeface="Arial MT"/>
                <a:cs typeface="Arial MT"/>
              </a:rPr>
              <a:t>Architecture</a:t>
            </a:r>
            <a:endParaRPr lang="en-IN" sz="1800" dirty="0">
              <a:effectLst/>
              <a:latin typeface="Arial MT"/>
              <a:ea typeface="Arial MT"/>
              <a:cs typeface="Arial MT"/>
            </a:endParaRPr>
          </a:p>
        </p:txBody>
      </p:sp>
      <p:pic>
        <p:nvPicPr>
          <p:cNvPr id="6" name="image2.jpg">
            <a:extLst>
              <a:ext uri="{FF2B5EF4-FFF2-40B4-BE49-F238E27FC236}">
                <a16:creationId xmlns:a16="http://schemas.microsoft.com/office/drawing/2014/main" id="{2A0E7E91-08F8-BAC9-0268-40F146F51334}"/>
              </a:ext>
            </a:extLst>
          </p:cNvPr>
          <p:cNvPicPr/>
          <p:nvPr/>
        </p:nvPicPr>
        <p:blipFill>
          <a:blip r:embed="rId3"/>
          <a:srcRect/>
          <a:stretch>
            <a:fillRect/>
          </a:stretch>
        </p:blipFill>
        <p:spPr>
          <a:xfrm>
            <a:off x="165463" y="1889760"/>
            <a:ext cx="10328773" cy="4248912"/>
          </a:xfrm>
          <a:prstGeom prst="rect">
            <a:avLst/>
          </a:prstGeom>
          <a:ln/>
        </p:spPr>
      </p:pic>
    </p:spTree>
    <p:extLst>
      <p:ext uri="{BB962C8B-B14F-4D97-AF65-F5344CB8AC3E}">
        <p14:creationId xmlns:p14="http://schemas.microsoft.com/office/powerpoint/2010/main" val="35564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586854" y="324133"/>
            <a:ext cx="9859847"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cs typeface="Arial" panose="020B0604020202020204" pitchFamily="34" charset="0"/>
              </a:rPr>
              <a:t>INTRODUCTION</a:t>
            </a:r>
            <a:endParaRPr kumimoji="0" lang="en-US" sz="8800" b="1" i="0" u="none" strike="noStrike" cap="none" normalizeH="0" baseline="0" dirty="0">
              <a:ln>
                <a:noFill/>
              </a:ln>
              <a:solidFill>
                <a:schemeClr val="tx1"/>
              </a:solidFill>
              <a:effectLst/>
              <a:cs typeface="Arial" panose="020B0604020202020204" pitchFamily="34" charset="0"/>
            </a:endParaRPr>
          </a:p>
        </p:txBody>
      </p:sp>
      <p:sp>
        <p:nvSpPr>
          <p:cNvPr id="10" name="TextBox 9"/>
          <p:cNvSpPr txBox="1"/>
          <p:nvPr/>
        </p:nvSpPr>
        <p:spPr>
          <a:xfrm>
            <a:off x="586854" y="1858200"/>
            <a:ext cx="9859847" cy="4893647"/>
          </a:xfrm>
          <a:prstGeom prst="rect">
            <a:avLst/>
          </a:prstGeom>
          <a:noFill/>
        </p:spPr>
        <p:txBody>
          <a:bodyPr wrap="square" rtlCol="0">
            <a:spAutoFit/>
          </a:bodyPr>
          <a:lstStyle/>
          <a:p>
            <a:pPr algn="just"/>
            <a:r>
              <a:rPr lang="en-US" sz="2400" b="0" i="0" dirty="0">
                <a:solidFill>
                  <a:srgbClr val="0D0D0D"/>
                </a:solidFill>
                <a:effectLst/>
                <a:latin typeface="Söhne"/>
              </a:rPr>
              <a:t>Artificial intelligence (AI) has revolutionized the way people obtain information in the rapidly evolving digital world. AI voice assistants is useful instruments that offer variety of services.</a:t>
            </a:r>
          </a:p>
          <a:p>
            <a:pPr algn="just"/>
            <a:endParaRPr lang="en-US" sz="2400" b="0" i="0" dirty="0">
              <a:solidFill>
                <a:srgbClr val="0D0D0D"/>
              </a:solidFill>
              <a:effectLst/>
              <a:latin typeface="Söhne"/>
            </a:endParaRPr>
          </a:p>
          <a:p>
            <a:pPr algn="just"/>
            <a:r>
              <a:rPr lang="en-US" sz="2400" dirty="0">
                <a:solidFill>
                  <a:srgbClr val="0D0D0D"/>
                </a:solidFill>
                <a:latin typeface="Söhne"/>
              </a:rPr>
              <a:t>As technology improves, users are searching for creative solutions that enhance their experience. By answering user inquiries in a conversational manner, artificial intelligence voice assistants seek to make their interactions with users enjoyable as well as effective.</a:t>
            </a:r>
          </a:p>
          <a:p>
            <a:pPr algn="just"/>
            <a:endParaRPr lang="en-US" sz="2400" dirty="0">
              <a:solidFill>
                <a:srgbClr val="0D0D0D"/>
              </a:solidFill>
              <a:latin typeface="Söhne"/>
            </a:endParaRPr>
          </a:p>
          <a:p>
            <a:pPr algn="just"/>
            <a:r>
              <a:rPr lang="en-US" sz="2400" dirty="0">
                <a:solidFill>
                  <a:srgbClr val="0D0D0D"/>
                </a:solidFill>
                <a:latin typeface="Söhne"/>
              </a:rPr>
              <a:t>T</a:t>
            </a:r>
            <a:r>
              <a:rPr lang="en-US" sz="2400" b="0" i="0" dirty="0">
                <a:solidFill>
                  <a:srgbClr val="0D0D0D"/>
                </a:solidFill>
                <a:effectLst/>
                <a:latin typeface="Söhne"/>
              </a:rPr>
              <a:t>he creation of a voice assistant with AI that is customized to users' needs. Its features include information providing, random facts, calculator functions, and customized </a:t>
            </a:r>
            <a:r>
              <a:rPr lang="en-US" sz="2400" b="0" i="0" dirty="0" err="1">
                <a:solidFill>
                  <a:srgbClr val="0D0D0D"/>
                </a:solidFill>
                <a:effectLst/>
                <a:latin typeface="Söhne"/>
              </a:rPr>
              <a:t>viedo</a:t>
            </a:r>
            <a:r>
              <a:rPr lang="en-US" sz="2400" b="0" i="0" dirty="0">
                <a:solidFill>
                  <a:srgbClr val="0D0D0D"/>
                </a:solidFill>
                <a:effectLst/>
                <a:latin typeface="Söhne"/>
              </a:rPr>
              <a:t> recommendations.</a:t>
            </a:r>
          </a:p>
          <a:p>
            <a:pPr algn="just"/>
            <a:endParaRPr lang="en-US" sz="2400" dirty="0">
              <a:solidFill>
                <a:srgbClr val="0D0D0D"/>
              </a:solidFill>
              <a:latin typeface="Söhne"/>
            </a:endParaRPr>
          </a:p>
        </p:txBody>
      </p:sp>
    </p:spTree>
    <p:extLst>
      <p:ext uri="{BB962C8B-B14F-4D97-AF65-F5344CB8AC3E}">
        <p14:creationId xmlns:p14="http://schemas.microsoft.com/office/powerpoint/2010/main" val="185505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7"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MOTIVATION</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300251" y="1869741"/>
            <a:ext cx="10146451" cy="4755148"/>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0" dirty="0">
                <a:solidFill>
                  <a:srgbClr val="0D0D0D"/>
                </a:solidFill>
                <a:effectLst/>
                <a:latin typeface="Söhne"/>
              </a:rPr>
              <a:t>Enhancing User Experience: </a:t>
            </a:r>
            <a:r>
              <a:rPr lang="en-US" sz="2400" b="0" i="0" dirty="0">
                <a:solidFill>
                  <a:srgbClr val="0D0D0D"/>
                </a:solidFill>
                <a:effectLst/>
                <a:latin typeface="Söhne"/>
              </a:rPr>
              <a:t>The motivation behind developing an AI voice assistant lies in improving user convenience in today's digital era. By integrating features like information provision, calculator functionalities, and personalized video suggestions, the aim is to streamline user interactions and enhance overall satisfaction.</a:t>
            </a:r>
          </a:p>
          <a:p>
            <a:pPr algn="just"/>
            <a:endParaRPr lang="en-US" sz="2400" b="0" i="0" dirty="0">
              <a:solidFill>
                <a:srgbClr val="0D0D0D"/>
              </a:solidFill>
              <a:effectLst/>
              <a:latin typeface="Söhne"/>
            </a:endParaRPr>
          </a:p>
          <a:p>
            <a:pPr marL="342900" indent="-342900" algn="just">
              <a:buFont typeface="Arial" panose="020B0604020202020204" pitchFamily="34" charset="0"/>
              <a:buChar char="•"/>
            </a:pPr>
            <a:r>
              <a:rPr lang="en-US" sz="2400" b="1" i="0" dirty="0">
                <a:solidFill>
                  <a:srgbClr val="0D0D0D"/>
                </a:solidFill>
                <a:effectLst/>
                <a:latin typeface="Söhne"/>
              </a:rPr>
              <a:t>Efficient Information Retrieval: </a:t>
            </a:r>
            <a:r>
              <a:rPr lang="en-US" sz="2400" b="0" i="0" dirty="0">
                <a:solidFill>
                  <a:srgbClr val="0D0D0D"/>
                </a:solidFill>
                <a:effectLst/>
                <a:latin typeface="Söhne"/>
              </a:rPr>
              <a:t>With the exponential growth of digital data, there's a need for intuitive methods of accessing and processing information.</a:t>
            </a:r>
          </a:p>
          <a:p>
            <a:pPr marL="342900" indent="-342900" algn="just">
              <a:buFont typeface="Arial" panose="020B0604020202020204" pitchFamily="34" charset="0"/>
              <a:buChar char="•"/>
            </a:pPr>
            <a:endParaRPr lang="en-US" sz="2100" dirty="0">
              <a:solidFill>
                <a:srgbClr val="0D0D0D"/>
              </a:solidFill>
              <a:latin typeface="Söhne"/>
            </a:endParaRPr>
          </a:p>
          <a:p>
            <a:pPr marL="285750" indent="-285750" algn="just">
              <a:buFont typeface="Arial" panose="020B0604020202020204" pitchFamily="34" charset="0"/>
              <a:buChar char="•"/>
            </a:pPr>
            <a:r>
              <a:rPr lang="en-US" sz="2400" b="1" dirty="0">
                <a:latin typeface="Söhne"/>
                <a:ea typeface="Arial MT"/>
                <a:cs typeface="Arial MT"/>
              </a:rPr>
              <a:t>calculator functionalities: </a:t>
            </a:r>
            <a:r>
              <a:rPr lang="en-US" sz="2400" dirty="0">
                <a:latin typeface="Söhne"/>
                <a:ea typeface="Arial MT"/>
                <a:cs typeface="Arial MT"/>
              </a:rPr>
              <a:t>Users often require quick access to basic computational functionalities, with the voice assistant, users can perform calculations seamlessly through voice commands.</a:t>
            </a:r>
            <a:endParaRPr lang="en-US" sz="2400" dirty="0">
              <a:solidFill>
                <a:srgbClr val="0D0D0D"/>
              </a:solidFill>
              <a:latin typeface="Söhne"/>
            </a:endParaRPr>
          </a:p>
          <a:p>
            <a:pPr algn="just"/>
            <a:r>
              <a:rPr lang="en-US" sz="1800" dirty="0">
                <a:effectLst/>
                <a:latin typeface="Arial MT"/>
                <a:ea typeface="Arial MT"/>
                <a:cs typeface="Arial MT"/>
              </a:rPr>
              <a:t> </a:t>
            </a:r>
            <a:endParaRPr lang="en-US" sz="2100" dirty="0">
              <a:solidFill>
                <a:srgbClr val="0D0D0D"/>
              </a:solidFill>
              <a:latin typeface="Söhne"/>
            </a:endParaRPr>
          </a:p>
        </p:txBody>
      </p:sp>
    </p:spTree>
    <p:extLst>
      <p:ext uri="{BB962C8B-B14F-4D97-AF65-F5344CB8AC3E}">
        <p14:creationId xmlns:p14="http://schemas.microsoft.com/office/powerpoint/2010/main" val="164501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Literature Survey</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3F6393F-437F-9E34-707A-28941B428538}"/>
              </a:ext>
            </a:extLst>
          </p:cNvPr>
          <p:cNvSpPr txBox="1"/>
          <p:nvPr/>
        </p:nvSpPr>
        <p:spPr>
          <a:xfrm>
            <a:off x="319940" y="1816058"/>
            <a:ext cx="10260965" cy="4524315"/>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0D0D0D"/>
                </a:solidFill>
                <a:effectLst/>
                <a:latin typeface="Söhne"/>
              </a:rPr>
              <a:t>Voice Assistant : </a:t>
            </a:r>
            <a:r>
              <a:rPr lang="en-US" sz="2400" dirty="0">
                <a:solidFill>
                  <a:srgbClr val="0D0D0D"/>
                </a:solidFill>
                <a:latin typeface="Söhne"/>
              </a:rPr>
              <a:t>A</a:t>
            </a:r>
            <a:r>
              <a:rPr lang="en-US" sz="2400" b="0" i="0" dirty="0">
                <a:solidFill>
                  <a:srgbClr val="0D0D0D"/>
                </a:solidFill>
                <a:effectLst/>
                <a:latin typeface="Söhne"/>
              </a:rPr>
              <a:t>n overview of prominent voice assistant technologies such as Siri, Alexa, and Google Assistant, highlighting their applications across various domains.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i="0" dirty="0">
                <a:solidFill>
                  <a:srgbClr val="0D0D0D"/>
                </a:solidFill>
                <a:effectLst/>
                <a:latin typeface="Söhne"/>
              </a:rPr>
              <a:t>Natural Language Processing (NLP) and Voice Recognition: </a:t>
            </a:r>
            <a:r>
              <a:rPr lang="en-US" sz="2400" i="0" dirty="0">
                <a:solidFill>
                  <a:srgbClr val="0D0D0D"/>
                </a:solidFill>
                <a:effectLst/>
                <a:latin typeface="Söhne"/>
              </a:rPr>
              <a:t>It enabling AI voice assistants to accurately interpret and respond to user queries in a conversational manner.</a:t>
            </a:r>
          </a:p>
          <a:p>
            <a:pPr marL="342900" indent="-342900" algn="just">
              <a:buFont typeface="Arial" panose="020B0604020202020204" pitchFamily="34" charset="0"/>
              <a:buChar char="•"/>
            </a:pPr>
            <a:endParaRPr lang="en-US" sz="2400" b="0" i="0" dirty="0">
              <a:solidFill>
                <a:srgbClr val="0D0D0D"/>
              </a:solidFill>
              <a:effectLst/>
              <a:latin typeface="Söhne"/>
            </a:endParaRPr>
          </a:p>
          <a:p>
            <a:pPr marL="342900" indent="-342900" algn="just">
              <a:buFont typeface="Arial" panose="020B0604020202020204" pitchFamily="34" charset="0"/>
              <a:buChar char="•"/>
            </a:pPr>
            <a:r>
              <a:rPr lang="en-US" sz="2400" b="1" i="0" dirty="0">
                <a:solidFill>
                  <a:srgbClr val="0D0D0D"/>
                </a:solidFill>
                <a:effectLst/>
                <a:latin typeface="Söhne"/>
              </a:rPr>
              <a:t>Implementation of Calculator Features: </a:t>
            </a:r>
            <a:r>
              <a:rPr lang="en-US" sz="2400" b="0" i="0" dirty="0">
                <a:solidFill>
                  <a:srgbClr val="0D0D0D"/>
                </a:solidFill>
                <a:effectLst/>
                <a:latin typeface="Söhne"/>
              </a:rPr>
              <a:t>Investigate the implementation of calculator functionalities within AI voice assistants, including supported mathematical operations and considerations for user interface design and integration.</a:t>
            </a:r>
          </a:p>
        </p:txBody>
      </p:sp>
    </p:spTree>
    <p:extLst>
      <p:ext uri="{BB962C8B-B14F-4D97-AF65-F5344CB8AC3E}">
        <p14:creationId xmlns:p14="http://schemas.microsoft.com/office/powerpoint/2010/main" val="133708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Problem Statement</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56026" y="1718131"/>
            <a:ext cx="10260965" cy="5139869"/>
          </a:xfrm>
          <a:prstGeom prst="rect">
            <a:avLst/>
          </a:prstGeom>
          <a:noFill/>
        </p:spPr>
        <p:txBody>
          <a:bodyPr wrap="square" rtlCol="0">
            <a:spAutoFit/>
          </a:bodyPr>
          <a:lstStyle/>
          <a:p>
            <a:pPr marL="285750" indent="-285750" algn="just">
              <a:buFont typeface="Arial" panose="020B0604020202020204" pitchFamily="34" charset="0"/>
              <a:buChar char="•"/>
            </a:pPr>
            <a:r>
              <a:rPr lang="en-US" sz="2400" b="1" i="0" dirty="0">
                <a:solidFill>
                  <a:srgbClr val="0D0D0D"/>
                </a:solidFill>
                <a:effectLst/>
                <a:highlight>
                  <a:srgbClr val="FFFFFF"/>
                </a:highlight>
                <a:latin typeface="Söhne"/>
              </a:rPr>
              <a:t>Information Overload: </a:t>
            </a:r>
            <a:r>
              <a:rPr lang="en-US" sz="2400" b="0" i="0" dirty="0">
                <a:solidFill>
                  <a:srgbClr val="0D0D0D"/>
                </a:solidFill>
                <a:effectLst/>
                <a:highlight>
                  <a:srgbClr val="FFFFFF"/>
                </a:highlight>
                <a:latin typeface="Söhne"/>
              </a:rPr>
              <a:t>With the abundance of online information, users struggle to sift through and find relevant data quickly, leading to decreased productivity and frustration.</a:t>
            </a:r>
          </a:p>
          <a:p>
            <a:pPr marL="285750" indent="-285750" algn="just">
              <a:buFont typeface="Arial" panose="020B0604020202020204" pitchFamily="34" charset="0"/>
              <a:buChar char="•"/>
            </a:pPr>
            <a:endParaRPr lang="en-US" sz="2800" b="1" i="0" dirty="0">
              <a:solidFill>
                <a:srgbClr val="0D0D0D"/>
              </a:solidFill>
              <a:effectLst/>
              <a:latin typeface="Söhne"/>
            </a:endParaRPr>
          </a:p>
          <a:p>
            <a:pPr marL="285750" indent="-285750" algn="just">
              <a:buFont typeface="Arial" panose="020B0604020202020204" pitchFamily="34" charset="0"/>
              <a:buChar char="•"/>
            </a:pPr>
            <a:r>
              <a:rPr lang="en-US" sz="2400" b="1" dirty="0">
                <a:effectLst/>
                <a:latin typeface="Söhne"/>
                <a:ea typeface="Arial MT"/>
                <a:cs typeface="Arial MT"/>
              </a:rPr>
              <a:t>Improving</a:t>
            </a:r>
            <a:r>
              <a:rPr lang="en-US" sz="2400" b="1" spc="-55" dirty="0">
                <a:effectLst/>
                <a:latin typeface="Söhne"/>
                <a:ea typeface="Arial MT"/>
                <a:cs typeface="Arial MT"/>
              </a:rPr>
              <a:t> </a:t>
            </a:r>
            <a:r>
              <a:rPr lang="en-US" sz="2400" b="1" dirty="0">
                <a:effectLst/>
                <a:latin typeface="Söhne"/>
                <a:ea typeface="Arial MT"/>
                <a:cs typeface="Arial MT"/>
              </a:rPr>
              <a:t>Calculator</a:t>
            </a:r>
            <a:r>
              <a:rPr lang="en-US" sz="2400" b="1" spc="-65" dirty="0">
                <a:effectLst/>
                <a:latin typeface="Söhne"/>
                <a:ea typeface="Arial MT"/>
                <a:cs typeface="Arial MT"/>
              </a:rPr>
              <a:t> </a:t>
            </a:r>
            <a:r>
              <a:rPr lang="en-US" sz="2400" b="1" dirty="0">
                <a:effectLst/>
                <a:latin typeface="Söhne"/>
                <a:ea typeface="Arial MT"/>
                <a:cs typeface="Arial MT"/>
              </a:rPr>
              <a:t>Functionality:</a:t>
            </a:r>
            <a:r>
              <a:rPr lang="en-US" sz="2400" b="1" spc="-60" dirty="0">
                <a:effectLst/>
                <a:latin typeface="Söhne"/>
                <a:ea typeface="Arial MT"/>
                <a:cs typeface="Arial MT"/>
              </a:rPr>
              <a:t> </a:t>
            </a:r>
            <a:r>
              <a:rPr lang="en-US" sz="2400" dirty="0">
                <a:effectLst/>
                <a:latin typeface="Söhne"/>
                <a:ea typeface="Arial MT"/>
                <a:cs typeface="Arial MT"/>
              </a:rPr>
              <a:t>How</a:t>
            </a:r>
            <a:r>
              <a:rPr lang="en-US" sz="2400" spc="-75" dirty="0">
                <a:effectLst/>
                <a:latin typeface="Söhne"/>
                <a:ea typeface="Arial MT"/>
                <a:cs typeface="Arial MT"/>
              </a:rPr>
              <a:t> </a:t>
            </a:r>
            <a:r>
              <a:rPr lang="en-US" sz="2400" dirty="0">
                <a:effectLst/>
                <a:latin typeface="Söhne"/>
                <a:ea typeface="Arial MT"/>
                <a:cs typeface="Arial MT"/>
              </a:rPr>
              <a:t>can</a:t>
            </a:r>
            <a:r>
              <a:rPr lang="en-US" sz="2400" spc="-75" dirty="0">
                <a:effectLst/>
                <a:latin typeface="Söhne"/>
                <a:ea typeface="Arial MT"/>
                <a:cs typeface="Arial MT"/>
              </a:rPr>
              <a:t> </a:t>
            </a:r>
            <a:r>
              <a:rPr lang="en-US" sz="2400" dirty="0">
                <a:effectLst/>
                <a:latin typeface="Söhne"/>
                <a:ea typeface="Arial MT"/>
                <a:cs typeface="Arial MT"/>
              </a:rPr>
              <a:t>the</a:t>
            </a:r>
            <a:r>
              <a:rPr lang="en-US" sz="2400" spc="-75" dirty="0">
                <a:effectLst/>
                <a:latin typeface="Söhne"/>
                <a:ea typeface="Arial MT"/>
                <a:cs typeface="Arial MT"/>
              </a:rPr>
              <a:t> </a:t>
            </a:r>
            <a:r>
              <a:rPr lang="en-US" sz="2400" dirty="0">
                <a:effectLst/>
                <a:latin typeface="Söhne"/>
                <a:ea typeface="Arial MT"/>
                <a:cs typeface="Arial MT"/>
              </a:rPr>
              <a:t>functionality</a:t>
            </a:r>
            <a:r>
              <a:rPr lang="en-US" sz="2400" spc="-75" dirty="0">
                <a:effectLst/>
                <a:latin typeface="Söhne"/>
                <a:ea typeface="Arial MT"/>
                <a:cs typeface="Arial MT"/>
              </a:rPr>
              <a:t> </a:t>
            </a:r>
            <a:r>
              <a:rPr lang="en-US" sz="2400" dirty="0">
                <a:effectLst/>
                <a:latin typeface="Söhne"/>
                <a:ea typeface="Arial MT"/>
                <a:cs typeface="Arial MT"/>
              </a:rPr>
              <a:t>and</a:t>
            </a:r>
            <a:r>
              <a:rPr lang="en-US" sz="2400" spc="-70" dirty="0">
                <a:effectLst/>
                <a:latin typeface="Söhne"/>
                <a:ea typeface="Arial MT"/>
                <a:cs typeface="Arial MT"/>
              </a:rPr>
              <a:t> </a:t>
            </a:r>
            <a:r>
              <a:rPr lang="en-US" sz="2400" dirty="0">
                <a:effectLst/>
                <a:latin typeface="Söhne"/>
                <a:ea typeface="Arial MT"/>
                <a:cs typeface="Arial MT"/>
              </a:rPr>
              <a:t>usability</a:t>
            </a:r>
            <a:r>
              <a:rPr lang="en-US" sz="2400" spc="-60" dirty="0">
                <a:effectLst/>
                <a:latin typeface="Söhne"/>
                <a:ea typeface="Arial MT"/>
                <a:cs typeface="Arial MT"/>
              </a:rPr>
              <a:t> </a:t>
            </a:r>
            <a:r>
              <a:rPr lang="en-US" sz="2400" dirty="0">
                <a:effectLst/>
                <a:latin typeface="Söhne"/>
                <a:ea typeface="Arial MT"/>
                <a:cs typeface="Arial MT"/>
              </a:rPr>
              <a:t>of the calculator feature within AI voice assistants be improved to support a broader range of mathematical operations and provide intuitive user </a:t>
            </a:r>
            <a:r>
              <a:rPr lang="en-US" sz="2400" spc="-10" dirty="0">
                <a:effectLst/>
                <a:latin typeface="Söhne"/>
                <a:ea typeface="Arial MT"/>
                <a:cs typeface="Arial MT"/>
              </a:rPr>
              <a:t>interfaces.</a:t>
            </a:r>
          </a:p>
          <a:p>
            <a:pPr algn="just"/>
            <a:endParaRPr lang="en-US" sz="2400" b="0" i="0" dirty="0">
              <a:solidFill>
                <a:srgbClr val="0D0D0D"/>
              </a:solidFill>
              <a:effectLst/>
              <a:latin typeface="Söhne"/>
            </a:endParaRPr>
          </a:p>
          <a:p>
            <a:pPr marL="285750" indent="-285750" algn="just">
              <a:buFont typeface="Arial" panose="020B0604020202020204" pitchFamily="34" charset="0"/>
              <a:buChar char="•"/>
            </a:pPr>
            <a:r>
              <a:rPr lang="en-US" sz="2400" b="1" dirty="0">
                <a:effectLst/>
                <a:latin typeface="Söhne"/>
                <a:ea typeface="Arial MT"/>
                <a:cs typeface="Arial MT"/>
              </a:rPr>
              <a:t>Personalizing Video Recommendations: </a:t>
            </a:r>
            <a:r>
              <a:rPr lang="en-US" sz="2400" dirty="0">
                <a:effectLst/>
                <a:latin typeface="Söhne"/>
                <a:ea typeface="Arial MT"/>
                <a:cs typeface="Arial MT"/>
              </a:rPr>
              <a:t>What algorithms and approaches</a:t>
            </a:r>
            <a:r>
              <a:rPr lang="en-US" sz="2400" spc="-70" dirty="0">
                <a:effectLst/>
                <a:latin typeface="Söhne"/>
                <a:ea typeface="Arial MT"/>
                <a:cs typeface="Arial MT"/>
              </a:rPr>
              <a:t> </a:t>
            </a:r>
            <a:r>
              <a:rPr lang="en-US" sz="2400" dirty="0">
                <a:effectLst/>
                <a:latin typeface="Söhne"/>
                <a:ea typeface="Arial MT"/>
                <a:cs typeface="Arial MT"/>
              </a:rPr>
              <a:t>can</a:t>
            </a:r>
            <a:r>
              <a:rPr lang="en-US" sz="2400" spc="-65" dirty="0">
                <a:effectLst/>
                <a:latin typeface="Söhne"/>
                <a:ea typeface="Arial MT"/>
                <a:cs typeface="Arial MT"/>
              </a:rPr>
              <a:t> </a:t>
            </a:r>
            <a:r>
              <a:rPr lang="en-US" sz="2400" dirty="0">
                <a:effectLst/>
                <a:latin typeface="Söhne"/>
                <a:ea typeface="Arial MT"/>
                <a:cs typeface="Arial MT"/>
              </a:rPr>
              <a:t>be</a:t>
            </a:r>
            <a:r>
              <a:rPr lang="en-US" sz="2400" spc="-55" dirty="0">
                <a:effectLst/>
                <a:latin typeface="Söhne"/>
                <a:ea typeface="Arial MT"/>
                <a:cs typeface="Arial MT"/>
              </a:rPr>
              <a:t> </a:t>
            </a:r>
            <a:r>
              <a:rPr lang="en-US" sz="2400" dirty="0">
                <a:effectLst/>
                <a:latin typeface="Söhne"/>
                <a:ea typeface="Arial MT"/>
                <a:cs typeface="Arial MT"/>
              </a:rPr>
              <a:t>utilized</a:t>
            </a:r>
            <a:r>
              <a:rPr lang="en-US" sz="2400" spc="-55" dirty="0">
                <a:effectLst/>
                <a:latin typeface="Söhne"/>
                <a:ea typeface="Arial MT"/>
                <a:cs typeface="Arial MT"/>
              </a:rPr>
              <a:t> </a:t>
            </a:r>
            <a:r>
              <a:rPr lang="en-US" sz="2400" dirty="0">
                <a:effectLst/>
                <a:latin typeface="Söhne"/>
                <a:ea typeface="Arial MT"/>
                <a:cs typeface="Arial MT"/>
              </a:rPr>
              <a:t>to</a:t>
            </a:r>
            <a:r>
              <a:rPr lang="en-US" sz="2400" spc="-45" dirty="0">
                <a:effectLst/>
                <a:latin typeface="Söhne"/>
                <a:ea typeface="Arial MT"/>
                <a:cs typeface="Arial MT"/>
              </a:rPr>
              <a:t> </a:t>
            </a:r>
            <a:r>
              <a:rPr lang="en-US" sz="2400" dirty="0">
                <a:effectLst/>
                <a:latin typeface="Söhne"/>
                <a:ea typeface="Arial MT"/>
                <a:cs typeface="Arial MT"/>
              </a:rPr>
              <a:t>enhance</a:t>
            </a:r>
            <a:r>
              <a:rPr lang="en-US" sz="2400" spc="-65" dirty="0">
                <a:effectLst/>
                <a:latin typeface="Söhne"/>
                <a:ea typeface="Arial MT"/>
                <a:cs typeface="Arial MT"/>
              </a:rPr>
              <a:t> </a:t>
            </a:r>
            <a:r>
              <a:rPr lang="en-US" sz="2400" dirty="0">
                <a:effectLst/>
                <a:latin typeface="Söhne"/>
                <a:ea typeface="Arial MT"/>
                <a:cs typeface="Arial MT"/>
              </a:rPr>
              <a:t>the</a:t>
            </a:r>
            <a:r>
              <a:rPr lang="en-US" sz="2400" spc="-65" dirty="0">
                <a:effectLst/>
                <a:latin typeface="Söhne"/>
                <a:ea typeface="Arial MT"/>
                <a:cs typeface="Arial MT"/>
              </a:rPr>
              <a:t> </a:t>
            </a:r>
            <a:r>
              <a:rPr lang="en-US" sz="2400" dirty="0">
                <a:effectLst/>
                <a:latin typeface="Söhne"/>
                <a:ea typeface="Arial MT"/>
                <a:cs typeface="Arial MT"/>
              </a:rPr>
              <a:t>personalization</a:t>
            </a:r>
            <a:r>
              <a:rPr lang="en-US" sz="2400" spc="-70" dirty="0">
                <a:effectLst/>
                <a:latin typeface="Söhne"/>
                <a:ea typeface="Arial MT"/>
                <a:cs typeface="Arial MT"/>
              </a:rPr>
              <a:t> </a:t>
            </a:r>
            <a:r>
              <a:rPr lang="en-US" sz="2400" dirty="0">
                <a:effectLst/>
                <a:latin typeface="Söhne"/>
                <a:ea typeface="Arial MT"/>
                <a:cs typeface="Arial MT"/>
              </a:rPr>
              <a:t>of</a:t>
            </a:r>
            <a:r>
              <a:rPr lang="en-US" sz="2400" spc="-55" dirty="0">
                <a:effectLst/>
                <a:latin typeface="Söhne"/>
                <a:ea typeface="Arial MT"/>
                <a:cs typeface="Arial MT"/>
              </a:rPr>
              <a:t> </a:t>
            </a:r>
            <a:r>
              <a:rPr lang="en-US" sz="2400" dirty="0">
                <a:effectLst/>
                <a:latin typeface="Söhne"/>
                <a:ea typeface="Arial MT"/>
                <a:cs typeface="Arial MT"/>
              </a:rPr>
              <a:t>video recommendations by AI voice assistants, considering user preferences, contextual relevance, and diversity of content.</a:t>
            </a:r>
            <a:endParaRPr lang="en-US" sz="2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6137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Objectives</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2165833"/>
            <a:ext cx="10637435"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D0D0D"/>
                </a:solidFill>
                <a:highlight>
                  <a:srgbClr val="FFFFFF"/>
                </a:highlight>
                <a:latin typeface="Söhne"/>
              </a:rPr>
              <a:t>To d</a:t>
            </a:r>
            <a:r>
              <a:rPr lang="en-US" sz="2400" b="0" i="0" dirty="0">
                <a:solidFill>
                  <a:srgbClr val="0D0D0D"/>
                </a:solidFill>
                <a:effectLst/>
                <a:highlight>
                  <a:srgbClr val="FFFFFF"/>
                </a:highlight>
                <a:latin typeface="Söhne"/>
              </a:rPr>
              <a:t>evelop an AI-based voice assistant capable of performing various tasks such as information retrieval, calculations, and entertainment suggestions.</a:t>
            </a:r>
          </a:p>
          <a:p>
            <a:pPr marL="342900" indent="-342900" algn="just">
              <a:buFont typeface="Arial" panose="020B0604020202020204" pitchFamily="34" charset="0"/>
              <a:buChar char="•"/>
            </a:pPr>
            <a:endParaRPr lang="en-US" sz="2400" b="0"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To utilize technologies like natural language processing (NLP) to enable seamless interaction and accurate responses.</a:t>
            </a:r>
          </a:p>
          <a:p>
            <a:pPr marL="342900" indent="-342900" algn="just">
              <a:buFont typeface="Arial" panose="020B0604020202020204" pitchFamily="34" charset="0"/>
              <a:buChar char="•"/>
            </a:pPr>
            <a:endParaRPr lang="en-US" sz="2400" dirty="0">
              <a:solidFill>
                <a:srgbClr val="0D0D0D"/>
              </a:solidFill>
              <a:highlight>
                <a:srgbClr val="FFFFFF"/>
              </a:highlight>
              <a:latin typeface="Söhne"/>
            </a:endParaRPr>
          </a:p>
          <a:p>
            <a:pPr marL="342900" indent="-342900" algn="just">
              <a:buFont typeface="Arial" panose="020B0604020202020204" pitchFamily="34" charset="0"/>
              <a:buChar char="•"/>
            </a:pPr>
            <a:r>
              <a:rPr lang="en-US" sz="2400" spc="0" dirty="0">
                <a:effectLst/>
                <a:latin typeface="Söhne"/>
                <a:ea typeface="Times New Roman" panose="02020603050405020304" pitchFamily="18" charset="0"/>
                <a:cs typeface="Arial MT"/>
              </a:rPr>
              <a:t>To increase efficiency by giving users the ability to complete things hands-free by utilizing voice commands' comfort.</a:t>
            </a:r>
            <a:endParaRPr lang="en-US" sz="2400" b="0" i="0" dirty="0">
              <a:solidFill>
                <a:srgbClr val="0D0D0D"/>
              </a:solidFill>
              <a:effectLst/>
              <a:highlight>
                <a:srgbClr val="FFFFFF"/>
              </a:highlight>
              <a:latin typeface="Söhne"/>
            </a:endParaRPr>
          </a:p>
          <a:p>
            <a:pPr marL="342900" indent="-342900" algn="just">
              <a:buFont typeface="Arial" panose="020B0604020202020204" pitchFamily="34" charset="0"/>
              <a:buChar char="•"/>
            </a:pPr>
            <a:endParaRPr lang="en-US" sz="2400" b="0"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Söhne"/>
              </a:rPr>
              <a:t>To include customized functionality, meet individual desires, and improve user interaction.</a:t>
            </a:r>
            <a:endParaRPr lang="en-US" sz="2400" dirty="0">
              <a:solidFill>
                <a:srgbClr val="0D0D0D"/>
              </a:solidFill>
              <a:highlight>
                <a:srgbClr val="FFFFFF"/>
              </a:highlight>
              <a:latin typeface="Söhne"/>
            </a:endParaRPr>
          </a:p>
        </p:txBody>
      </p:sp>
    </p:spTree>
    <p:extLst>
      <p:ext uri="{BB962C8B-B14F-4D97-AF65-F5344CB8AC3E}">
        <p14:creationId xmlns:p14="http://schemas.microsoft.com/office/powerpoint/2010/main" val="91336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580905" y="137383"/>
            <a:ext cx="1476892" cy="1541292"/>
          </a:xfrm>
          <a:prstGeom prst="rect">
            <a:avLst/>
          </a:prstGeom>
        </p:spPr>
      </p:pic>
      <p:sp>
        <p:nvSpPr>
          <p:cNvPr id="7" name="Rectangle 2"/>
          <p:cNvSpPr>
            <a:spLocks noChangeArrowheads="1"/>
          </p:cNvSpPr>
          <p:nvPr/>
        </p:nvSpPr>
        <p:spPr bwMode="auto">
          <a:xfrm>
            <a:off x="6910806" y="0"/>
            <a:ext cx="52811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 Box 1"/>
          <p:cNvSpPr txBox="1">
            <a:spLocks noChangeArrowheads="1"/>
          </p:cNvSpPr>
          <p:nvPr/>
        </p:nvSpPr>
        <p:spPr bwMode="auto">
          <a:xfrm>
            <a:off x="185736" y="324133"/>
            <a:ext cx="10260965" cy="1221475"/>
          </a:xfrm>
          <a:prstGeom prst="rect">
            <a:avLst/>
          </a:prstGeom>
          <a:noFill/>
          <a:ln w="5235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sz="8000" b="1" dirty="0"/>
              <a:t>Scope and Impact</a:t>
            </a:r>
            <a:endParaRPr kumimoji="0" lang="en-US" sz="8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a:off x="185736" y="2023342"/>
            <a:ext cx="10537682"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Söhne"/>
              </a:rPr>
              <a:t>Project aims to develop an AI voice assistant with advanced features, including information retrieval, calculator functions and play videos.</a:t>
            </a:r>
          </a:p>
          <a:p>
            <a:pPr marL="285750" indent="-285750" algn="just">
              <a:buFont typeface="Arial" panose="020B0604020202020204" pitchFamily="34" charset="0"/>
              <a:buChar char="•"/>
            </a:pPr>
            <a:endParaRPr lang="en-US" sz="2400" dirty="0">
              <a:latin typeface="Söhne"/>
            </a:endParaRP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Söhne"/>
              </a:rPr>
              <a:t>The project includes designing intuitive user interfaces and voice commands to ensure ease of use and accessibility for a diverse user base.</a:t>
            </a:r>
          </a:p>
          <a:p>
            <a:pPr marL="285750" indent="-285750" algn="just">
              <a:buFont typeface="Arial" panose="020B0604020202020204" pitchFamily="34" charset="0"/>
              <a:buChar char="•"/>
            </a:pPr>
            <a:endParaRPr lang="en-US" sz="2400" dirty="0">
              <a:latin typeface="Söhne"/>
            </a:endParaRP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Söhne"/>
              </a:rPr>
              <a:t>By enabling hands-free operation, the voice assistant aims to enhance user productivity and convenience in various contexts.</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Söhne"/>
              </a:rPr>
              <a:t>The project's impact lies in transforming human-computer interaction, enhancing daily life by providing efficient, personalized assistance and inclusivity in digital technology.</a:t>
            </a:r>
            <a:endParaRPr lang="en-US" sz="2400" dirty="0">
              <a:latin typeface="Söhne"/>
            </a:endParaRPr>
          </a:p>
        </p:txBody>
      </p:sp>
    </p:spTree>
    <p:extLst>
      <p:ext uri="{BB962C8B-B14F-4D97-AF65-F5344CB8AC3E}">
        <p14:creationId xmlns:p14="http://schemas.microsoft.com/office/powerpoint/2010/main" val="325302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3447</TotalTime>
  <Words>1364</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MT</vt:lpstr>
      <vt:lpstr>Calibri</vt:lpstr>
      <vt:lpstr>Calibri Light</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dc:creator>
  <cp:lastModifiedBy>Ashish Raj</cp:lastModifiedBy>
  <cp:revision>20</cp:revision>
  <dcterms:created xsi:type="dcterms:W3CDTF">2024-02-29T13:05:32Z</dcterms:created>
  <dcterms:modified xsi:type="dcterms:W3CDTF">2024-05-06T20:40:45Z</dcterms:modified>
</cp:coreProperties>
</file>