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rivedimehulk/circuitbreakerdemo"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hepollyproject.org/" TargetMode="External"/><Relationship Id="rId2" Type="http://schemas.openxmlformats.org/officeDocument/2006/relationships/hyperlink" Target="https://docs.microsoft.com/en-us/azure/architecture/patterns/circuit-brea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latin typeface="Calibri" panose="020F0502020204030204" pitchFamily="34" charset="0"/>
                <a:cs typeface="Calibri" panose="020F0502020204030204" pitchFamily="34" charset="0"/>
              </a:rPr>
              <a:t>Implement resiliency in business logic layers (circuit breaker pattern)</a:t>
            </a:r>
            <a:endParaRPr lang="en-US" sz="66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cs typeface="Calibri" panose="020F0502020204030204" pitchFamily="34" charset="0"/>
              </a:rPr>
              <a:t>MT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779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What are we trying to do here?</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cs typeface="Calibri" panose="020F0502020204030204" pitchFamily="34" charset="0"/>
              </a:rPr>
              <a:t>Build a system component which will try to execute a method call in timely fashion. If the underlying layers takes more time then configured threshold, it should return back to the user application. </a:t>
            </a:r>
            <a:r>
              <a:rPr lang="en-US" smtClean="0">
                <a:latin typeface="Calibri" panose="020F0502020204030204" pitchFamily="34" charset="0"/>
                <a:cs typeface="Calibri" panose="020F0502020204030204" pitchFamily="34" charset="0"/>
              </a:rPr>
              <a:t>No asynchronous </a:t>
            </a:r>
            <a:r>
              <a:rPr lang="en-US" dirty="0" smtClean="0">
                <a:latin typeface="Calibri" panose="020F0502020204030204" pitchFamily="34" charset="0"/>
                <a:cs typeface="Calibri" panose="020F0502020204030204" pitchFamily="34" charset="0"/>
              </a:rPr>
              <a:t>patterns allowed.</a:t>
            </a:r>
            <a:endParaRPr lang="en-US" dirty="0">
              <a:latin typeface="Calibri" panose="020F0502020204030204" pitchFamily="34" charset="0"/>
              <a:cs typeface="Calibri" panose="020F0502020204030204" pitchFamily="34" charset="0"/>
            </a:endParaRPr>
          </a:p>
        </p:txBody>
      </p:sp>
      <p:pic>
        <p:nvPicPr>
          <p:cNvPr id="1026" name="Picture 2" descr="Designing resilient Azure applications - Azure Architecture Center |  Microsoft 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564" y="3265261"/>
            <a:ext cx="30861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08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What is resiliency?</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b="1" dirty="0">
                <a:latin typeface="Calibri" panose="020F0502020204030204" pitchFamily="34" charset="0"/>
                <a:cs typeface="Calibri" panose="020F0502020204030204" pitchFamily="34" charset="0"/>
              </a:rPr>
              <a:t>Resiliency</a:t>
            </a:r>
            <a:r>
              <a:rPr lang="en-US" dirty="0">
                <a:latin typeface="Calibri" panose="020F0502020204030204" pitchFamily="34" charset="0"/>
                <a:cs typeface="Calibri" panose="020F0502020204030204" pitchFamily="34" charset="0"/>
              </a:rPr>
              <a:t> is the ability of a system to gracefully handle and recover from failures, both inadvertent and </a:t>
            </a:r>
            <a:r>
              <a:rPr lang="en-US" dirty="0" smtClean="0">
                <a:latin typeface="Calibri" panose="020F0502020204030204" pitchFamily="34" charset="0"/>
                <a:cs typeface="Calibri" panose="020F0502020204030204" pitchFamily="34" charset="0"/>
              </a:rPr>
              <a:t>malicious.</a:t>
            </a:r>
          </a:p>
          <a:p>
            <a:r>
              <a:rPr lang="en-US" dirty="0">
                <a:latin typeface="Calibri" panose="020F0502020204030204" pitchFamily="34" charset="0"/>
                <a:cs typeface="Calibri" panose="020F0502020204030204" pitchFamily="34" charset="0"/>
              </a:rPr>
              <a:t>The nature of cloud hosting, where applications are often multi-tenant, use shared platform services, compete for resources and bandwidth, communicate over the Internet, and run on commodity hardware means there is an increased likelihood that both transient and more permanent faults will arise. The connected nature of the internet and the rise in sophistication and volume of attacks increase the likelihood of a security disruption</a:t>
            </a:r>
            <a:r>
              <a:rPr lang="en-US" dirty="0" smtClean="0">
                <a:latin typeface="Calibri" panose="020F0502020204030204" pitchFamily="34" charset="0"/>
                <a:cs typeface="Calibri" panose="020F0502020204030204" pitchFamily="34" charset="0"/>
              </a:rPr>
              <a:t>.</a:t>
            </a:r>
          </a:p>
          <a:p>
            <a:r>
              <a:rPr lang="en-US" dirty="0" smtClean="0">
                <a:solidFill>
                  <a:srgbClr val="FF0000"/>
                </a:solidFill>
                <a:latin typeface="Calibri" panose="020F0502020204030204" pitchFamily="34" charset="0"/>
                <a:cs typeface="Calibri" panose="020F0502020204030204" pitchFamily="34" charset="0"/>
              </a:rPr>
              <a:t>So how to make a call from a simple ASP.NET(or any client code) method to business layer and fail it after certain time if we do not get response from underlying layers (DAL, API, NETWORKS </a:t>
            </a:r>
            <a:r>
              <a:rPr lang="en-US" dirty="0" err="1" smtClean="0">
                <a:solidFill>
                  <a:srgbClr val="FF0000"/>
                </a:solidFill>
                <a:latin typeface="Calibri" panose="020F0502020204030204" pitchFamily="34" charset="0"/>
                <a:cs typeface="Calibri" panose="020F0502020204030204" pitchFamily="34" charset="0"/>
              </a:rPr>
              <a:t>etc</a:t>
            </a:r>
            <a:r>
              <a:rPr lang="en-US" dirty="0" smtClean="0">
                <a:solidFill>
                  <a:srgbClr val="FF0000"/>
                </a:solidFill>
                <a:latin typeface="Calibri" panose="020F0502020204030204" pitchFamily="34" charset="0"/>
                <a:cs typeface="Calibri" panose="020F0502020204030204" pitchFamily="34" charset="0"/>
              </a:rPr>
              <a:t>)?</a:t>
            </a:r>
            <a:endParaRPr lang="en-US"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193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Calibri" panose="020F0502020204030204" pitchFamily="34" charset="0"/>
                <a:cs typeface="Calibri" panose="020F0502020204030204" pitchFamily="34" charset="0"/>
              </a:rPr>
              <a:t>Circuit breaker pattern to help</a:t>
            </a:r>
            <a:endParaRPr lang="en-US" sz="4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00388" y="2203269"/>
            <a:ext cx="4216126" cy="3474720"/>
          </a:xfrm>
          <a:prstGeom prst="rect">
            <a:avLst/>
          </a:prstGeom>
        </p:spPr>
      </p:pic>
      <p:pic>
        <p:nvPicPr>
          <p:cNvPr id="5" name="Picture 4"/>
          <p:cNvPicPr>
            <a:picLocks noChangeAspect="1"/>
          </p:cNvPicPr>
          <p:nvPr/>
        </p:nvPicPr>
        <p:blipFill>
          <a:blip r:embed="rId3"/>
          <a:stretch>
            <a:fillRect/>
          </a:stretch>
        </p:blipFill>
        <p:spPr>
          <a:xfrm>
            <a:off x="5095695" y="2989094"/>
            <a:ext cx="6610394" cy="1812916"/>
          </a:xfrm>
          <a:prstGeom prst="rect">
            <a:avLst/>
          </a:prstGeom>
        </p:spPr>
      </p:pic>
      <p:sp>
        <p:nvSpPr>
          <p:cNvPr id="6" name="Rectangle 5"/>
          <p:cNvSpPr/>
          <p:nvPr/>
        </p:nvSpPr>
        <p:spPr>
          <a:xfrm>
            <a:off x="5320937" y="3378926"/>
            <a:ext cx="2090057" cy="191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933509" y="2124891"/>
            <a:ext cx="3214085" cy="369332"/>
          </a:xfrm>
          <a:prstGeom prst="rect">
            <a:avLst/>
          </a:prstGeom>
          <a:noFill/>
        </p:spPr>
        <p:txBody>
          <a:bodyPr wrap="none" rtlCol="0">
            <a:spAutoFit/>
          </a:bodyPr>
          <a:lstStyle/>
          <a:p>
            <a:r>
              <a:rPr lang="en-US" dirty="0" smtClean="0">
                <a:solidFill>
                  <a:srgbClr val="FF0000"/>
                </a:solidFill>
                <a:latin typeface="Calibri" panose="020F0502020204030204" pitchFamily="34" charset="0"/>
                <a:cs typeface="Calibri" panose="020F0502020204030204" pitchFamily="34" charset="0"/>
              </a:rPr>
              <a:t>How much should the app wait?</a:t>
            </a:r>
            <a:endParaRPr lang="en-US"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5355771" y="3553098"/>
            <a:ext cx="2090057" cy="191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933509" y="2569029"/>
            <a:ext cx="2100447" cy="369332"/>
          </a:xfrm>
          <a:prstGeom prst="rect">
            <a:avLst/>
          </a:prstGeom>
          <a:noFill/>
        </p:spPr>
        <p:txBody>
          <a:bodyPr wrap="none" rtlCol="0">
            <a:spAutoFit/>
          </a:bodyPr>
          <a:lstStyle/>
          <a:p>
            <a:r>
              <a:rPr lang="en-US" dirty="0" smtClean="0">
                <a:solidFill>
                  <a:srgbClr val="FF0000"/>
                </a:solidFill>
                <a:latin typeface="Calibri" panose="020F0502020204030204" pitchFamily="34" charset="0"/>
                <a:cs typeface="Calibri" panose="020F0502020204030204" pitchFamily="34" charset="0"/>
              </a:rPr>
              <a:t>Sample thread sleep</a:t>
            </a:r>
            <a:endParaRPr lang="en-US" dirty="0">
              <a:solidFill>
                <a:srgbClr val="FF0000"/>
              </a:solidFill>
              <a:latin typeface="Calibri" panose="020F0502020204030204" pitchFamily="34" charset="0"/>
              <a:cs typeface="Calibri" panose="020F0502020204030204" pitchFamily="34" charset="0"/>
            </a:endParaRPr>
          </a:p>
        </p:txBody>
      </p:sp>
      <p:cxnSp>
        <p:nvCxnSpPr>
          <p:cNvPr id="11" name="Straight Arrow Connector 10"/>
          <p:cNvCxnSpPr>
            <a:stCxn id="7" idx="1"/>
          </p:cNvCxnSpPr>
          <p:nvPr/>
        </p:nvCxnSpPr>
        <p:spPr>
          <a:xfrm flipH="1">
            <a:off x="6723017" y="2309557"/>
            <a:ext cx="1210492" cy="104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6801394" y="2753695"/>
            <a:ext cx="1132115" cy="91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7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cs typeface="Calibri" panose="020F0502020204030204" pitchFamily="34" charset="0"/>
              </a:rPr>
              <a:t>Demo solution (console and web app)</a:t>
            </a:r>
            <a:endParaRPr lang="en-US" sz="4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15643" y="1718098"/>
            <a:ext cx="7834039" cy="4884843"/>
          </a:xfrm>
          <a:prstGeom prst="rect">
            <a:avLst/>
          </a:prstGeom>
        </p:spPr>
      </p:pic>
      <p:sp>
        <p:nvSpPr>
          <p:cNvPr id="5" name="Rectangle 4"/>
          <p:cNvSpPr/>
          <p:nvPr/>
        </p:nvSpPr>
        <p:spPr>
          <a:xfrm>
            <a:off x="418011" y="5677990"/>
            <a:ext cx="7376160" cy="5050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502994" y="1938049"/>
            <a:ext cx="3366789"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hlinkClick r:id="rId3"/>
              </a:rPr>
              <a:t>https://</a:t>
            </a:r>
            <a:r>
              <a:rPr lang="en-US" dirty="0" smtClean="0">
                <a:latin typeface="Calibri" panose="020F0502020204030204" pitchFamily="34" charset="0"/>
                <a:cs typeface="Calibri" panose="020F0502020204030204" pitchFamily="34" charset="0"/>
                <a:hlinkClick r:id="rId3"/>
              </a:rPr>
              <a:t>github.com/trivedimehulk/circuitbreakerdemo</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136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references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hlinkClick r:id="rId2"/>
              </a:rPr>
              <a:t>https://</a:t>
            </a:r>
            <a:r>
              <a:rPr lang="en-US" dirty="0" smtClean="0">
                <a:latin typeface="Calibri" panose="020F0502020204030204" pitchFamily="34" charset="0"/>
                <a:cs typeface="Calibri" panose="020F0502020204030204" pitchFamily="34" charset="0"/>
                <a:hlinkClick r:id="rId2"/>
              </a:rPr>
              <a:t>docs.microsoft.com/en-us/azure/architecture/patterns/circuit-breaker</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hlinkClick r:id="rId3"/>
              </a:rPr>
              <a:t>http://www.thepollyproject.org</a:t>
            </a:r>
            <a:r>
              <a:rPr lang="en-US" dirty="0" smtClean="0">
                <a:latin typeface="Calibri" panose="020F0502020204030204" pitchFamily="34" charset="0"/>
                <a:cs typeface="Calibri" panose="020F0502020204030204" pitchFamily="34" charset="0"/>
                <a:hlinkClick r:id="rId3"/>
              </a:rPr>
              <a:t>/</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2665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49</TotalTime>
  <Words>233</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Rockwell</vt:lpstr>
      <vt:lpstr>Rockwell Condensed</vt:lpstr>
      <vt:lpstr>Wingdings</vt:lpstr>
      <vt:lpstr>Wood Type</vt:lpstr>
      <vt:lpstr>Implement resiliency in business logic layers (circuit breaker pattern)</vt:lpstr>
      <vt:lpstr>What are we trying to do here?</vt:lpstr>
      <vt:lpstr>What is resiliency?</vt:lpstr>
      <vt:lpstr>Circuit breaker pattern to help</vt:lpstr>
      <vt:lpstr>Demo solution (console and web app)</vt:lpstr>
      <vt:lpstr>references</vt:lpstr>
    </vt:vector>
  </TitlesOfParts>
  <Company>Davita Medical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resiliency in business logic layers</dc:title>
  <dc:creator>Mehul Trivedi  [FL]</dc:creator>
  <cp:lastModifiedBy>Mehul Trivedi  [FL]</cp:lastModifiedBy>
  <cp:revision>18</cp:revision>
  <dcterms:created xsi:type="dcterms:W3CDTF">2020-11-23T19:35:16Z</dcterms:created>
  <dcterms:modified xsi:type="dcterms:W3CDTF">2020-11-24T14:11:17Z</dcterms:modified>
</cp:coreProperties>
</file>