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07A05-1350-3EFD-5681-17622FCAB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36DC0-DB0F-78F2-F398-5C0D67B9D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E7724-0E55-BAED-BA26-D4FEAC9B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C13A-1BD8-44CB-BB4E-07AA229851A0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0898E-7DD3-DF52-7321-375A98BC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D859D-5A50-ECD7-59CC-5B8F407B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3465-093E-47BC-AAE8-F59B2EEB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7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812BC-EA93-1157-6C32-FDC995DC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90B82D-37F3-F4C2-7DDB-399B35219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EE43C-8C27-B3DF-FBF5-8A63D4CF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C13A-1BD8-44CB-BB4E-07AA229851A0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16381-43DD-5A87-59D8-C2827FCEF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96A49-E580-91A1-F8E3-66CE672BA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3465-093E-47BC-AAE8-F59B2EEB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0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6AB849-9EA4-3D92-16D7-E8582E7AD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3DB3A-2B2F-9F12-3254-E47902C13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5CCF5-144D-FA58-7E3F-80BAA53A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C13A-1BD8-44CB-BB4E-07AA229851A0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6B528-865E-5F0C-E002-2407DCF6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74566-1853-7E3B-93E8-451A4F44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3465-093E-47BC-AAE8-F59B2EEB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4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00F9-55CA-EABE-30CC-EAE88810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CA17D-CC4D-BD0E-5499-F272EA454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6EA7E-94F5-F21A-0CF9-82FD342DE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C13A-1BD8-44CB-BB4E-07AA229851A0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71251-83B1-299E-CF79-89E66B48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15B16-8E1F-694F-90D5-3AD8D068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3465-093E-47BC-AAE8-F59B2EEB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02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60D48-E7E7-9538-8BDF-C7900635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8CCFD-28CC-AD95-4516-1A7CC8C4C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99D5B-5709-D9B1-1278-15BE030A3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C13A-1BD8-44CB-BB4E-07AA229851A0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CDA73-E3BD-4FD1-4850-B23FB8FB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20140-C8DB-02A6-3E60-73B5B282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3465-093E-47BC-AAE8-F59B2EEB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1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DC463-8DD0-AAF8-D1F7-12913725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3B43C-0920-C641-8BDC-9CCBFAEF17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E49C7-C361-B679-DD0C-D48E74FB1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8E832-5BA8-10EF-DE6B-91A22E6F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C13A-1BD8-44CB-BB4E-07AA229851A0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282FD-F333-956B-CA35-1BDB678D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A8128-F3AF-3650-126B-BCC753FA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3465-093E-47BC-AAE8-F59B2EEB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2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5CC4A-360C-644F-90D0-A050CEA3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B7A74-AC23-F15C-2B00-9B2823516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B8178-E5B4-F415-285F-5127F621F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1DCC8-98B2-E483-F730-EDDCA48AF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7919D6-F7C6-7CB0-658B-1A7902E7C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91C0BE-8D8F-DA24-EE9F-A51DC4C4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C13A-1BD8-44CB-BB4E-07AA229851A0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F46226-42E3-E1F1-D2B9-87310579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8950B-D8F9-0824-8FCF-180E2687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3465-093E-47BC-AAE8-F59B2EEB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31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A1A3-8762-132F-179C-6BA0ED82B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E8DDA-1525-6088-69AA-1EA2E491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C13A-1BD8-44CB-BB4E-07AA229851A0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9AE95-0D97-0F2C-3863-791196523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9F69-F282-B83D-80FE-2C0E152F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3465-093E-47BC-AAE8-F59B2EEB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68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510CEB-54FB-4DF1-5AE7-86EC65633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C13A-1BD8-44CB-BB4E-07AA229851A0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2F18A2-A977-161B-5D95-7E8C9D3DC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18FAB-1AE3-CF1C-C592-44A9A600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3465-093E-47BC-AAE8-F59B2EEB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5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D05E0-D535-6AC8-495A-7814C0C10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1EE06-5539-5856-2BD8-FA45F8727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8036F-8796-950C-1703-2C5409089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78F90-D218-EAFF-FCFF-AD654E91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C13A-1BD8-44CB-BB4E-07AA229851A0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DF015-80D6-0A67-627F-652FE8FF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1FC06-101C-4D05-B3DE-45B37D8E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3465-093E-47BC-AAE8-F59B2EEB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7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2DAA-5111-86EC-8BE7-391D7865C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9F5F76-44B0-8C03-8C98-68BF193D0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99F5C-99CF-2C06-0893-CE40960D4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1D588-97A4-87CC-0F99-176143274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C13A-1BD8-44CB-BB4E-07AA229851A0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A188D-32E7-EBD1-B758-3E63106B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239D6-3F4A-18A8-012F-8203ED0D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3465-093E-47BC-AAE8-F59B2EEB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8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C5255-E429-9B08-972A-8D2115FB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152D5-724D-AD5E-E4AA-988D99B4C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97716-AEE6-D52A-E0CA-C00AA61094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06C13A-1BD8-44CB-BB4E-07AA229851A0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9DFB1-F761-06E2-C88B-C1C058C60A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C71A0-311D-60D6-638F-9A39A2CDE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B3465-093E-47BC-AAE8-F59B2EEBA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08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16D13C8-0B67-42D7-5631-45359B802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796" y="289212"/>
            <a:ext cx="11572407" cy="924991"/>
          </a:xfrm>
        </p:spPr>
        <p:txBody>
          <a:bodyPr/>
          <a:lstStyle/>
          <a:p>
            <a:r>
              <a:rPr lang="en-US" b="1" dirty="0"/>
              <a:t>QA Automation Progress Report – 5th September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3E71B-2296-112D-E3D0-7FBB251515CD}"/>
              </a:ext>
            </a:extLst>
          </p:cNvPr>
          <p:cNvSpPr txBox="1"/>
          <p:nvPr/>
        </p:nvSpPr>
        <p:spPr>
          <a:xfrm>
            <a:off x="309797" y="1214203"/>
            <a:ext cx="115724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As per the plan, we have started working on </a:t>
            </a:r>
            <a:r>
              <a:rPr lang="en-US" b="1" i="1" dirty="0"/>
              <a:t>Market</a:t>
            </a:r>
            <a:r>
              <a:rPr lang="en-US" dirty="0"/>
              <a:t> and </a:t>
            </a:r>
            <a:r>
              <a:rPr lang="en-US" b="1" i="1" dirty="0"/>
              <a:t>Placement</a:t>
            </a:r>
            <a:r>
              <a:rPr lang="en-US" dirty="0"/>
              <a:t> Insights.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Covering multiple dashboards, pages, and features based on the test cases identified by the manual team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We began working on the existing framework structure, but faced challenges with maintainability, scalability, and reusability. To address these, </a:t>
            </a:r>
            <a:r>
              <a:rPr lang="en-US" b="1" dirty="0"/>
              <a:t>we restructured the end-to-end automation framework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Test cases are first validated manually, then automated if stable. PRs are raised daily, with feedback addressed the next day before merging into the mid-level branch.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Vidushi has completed most of the chart-related common functions, and we are aligned on the same terminology as of today. I am focusing on the database, documents, and other common factors, and working in close coordination to achieve our target</a:t>
            </a: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7029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038C5-5E2B-5520-09C5-8D28801C4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8E0D60-E466-ABBD-265C-572A5405B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796" y="289212"/>
            <a:ext cx="11572407" cy="924991"/>
          </a:xfrm>
        </p:spPr>
        <p:txBody>
          <a:bodyPr/>
          <a:lstStyle/>
          <a:p>
            <a:r>
              <a:rPr lang="en-US" b="1" dirty="0"/>
              <a:t>QA Automation – Test case status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84DC43-6176-FAB5-FE30-08D3FBD554F3}"/>
              </a:ext>
            </a:extLst>
          </p:cNvPr>
          <p:cNvSpPr txBox="1"/>
          <p:nvPr/>
        </p:nvSpPr>
        <p:spPr>
          <a:xfrm>
            <a:off x="544642" y="1029537"/>
            <a:ext cx="1110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Overall Test case automation status against the identified test cases is as follows</a:t>
            </a:r>
          </a:p>
        </p:txBody>
      </p:sp>
    </p:spTree>
    <p:extLst>
      <p:ext uri="{BB962C8B-B14F-4D97-AF65-F5344CB8AC3E}">
        <p14:creationId xmlns:p14="http://schemas.microsoft.com/office/powerpoint/2010/main" val="301649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D26F3-AE9B-5CA8-8696-1AFD9CCD2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F2A4EFC-F160-D310-0847-CC3611C03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796" y="289212"/>
            <a:ext cx="11572407" cy="924991"/>
          </a:xfrm>
        </p:spPr>
        <p:txBody>
          <a:bodyPr/>
          <a:lstStyle/>
          <a:p>
            <a:r>
              <a:rPr lang="en-US" b="1" dirty="0"/>
              <a:t>QA Automation – Test case status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84B97D-9543-FC67-EFF9-EC2F409BBEF9}"/>
              </a:ext>
            </a:extLst>
          </p:cNvPr>
          <p:cNvSpPr txBox="1"/>
          <p:nvPr/>
        </p:nvSpPr>
        <p:spPr>
          <a:xfrm>
            <a:off x="544642" y="1029537"/>
            <a:ext cx="1110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 of framework and code refactoring activities completed as of today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BAE63-8E5C-BF7F-C4A7-C760C57CE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929" y="1678898"/>
            <a:ext cx="9398832" cy="401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50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68543-CB39-8DC7-4279-646605DDB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9720B6-1C9D-15EE-A91E-494CEF111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796" y="73768"/>
            <a:ext cx="11572407" cy="369333"/>
          </a:xfrm>
        </p:spPr>
        <p:txBody>
          <a:bodyPr>
            <a:normAutofit/>
          </a:bodyPr>
          <a:lstStyle/>
          <a:p>
            <a:r>
              <a:rPr lang="en-US" sz="1800" b="1" dirty="0"/>
              <a:t>QA Automation – Test case status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D4C5CC-35D2-6259-BFAC-5C8299897F95}"/>
              </a:ext>
            </a:extLst>
          </p:cNvPr>
          <p:cNvSpPr txBox="1"/>
          <p:nvPr/>
        </p:nvSpPr>
        <p:spPr>
          <a:xfrm>
            <a:off x="544642" y="443101"/>
            <a:ext cx="11102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Framework Summary provides clarity on the implementation and highlights the outcomes achieved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0E8BE0-1639-75AB-CCE6-FA9B031A2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51925"/>
              </p:ext>
            </p:extLst>
          </p:nvPr>
        </p:nvGraphicFramePr>
        <p:xfrm>
          <a:off x="424720" y="812434"/>
          <a:ext cx="10972799" cy="59344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3486">
                  <a:extLst>
                    <a:ext uri="{9D8B030D-6E8A-4147-A177-3AD203B41FA5}">
                      <a16:colId xmlns:a16="http://schemas.microsoft.com/office/drawing/2014/main" val="3387771365"/>
                    </a:ext>
                  </a:extLst>
                </a:gridCol>
                <a:gridCol w="2899215">
                  <a:extLst>
                    <a:ext uri="{9D8B030D-6E8A-4147-A177-3AD203B41FA5}">
                      <a16:colId xmlns:a16="http://schemas.microsoft.com/office/drawing/2014/main" val="2420236630"/>
                    </a:ext>
                  </a:extLst>
                </a:gridCol>
                <a:gridCol w="2467721">
                  <a:extLst>
                    <a:ext uri="{9D8B030D-6E8A-4147-A177-3AD203B41FA5}">
                      <a16:colId xmlns:a16="http://schemas.microsoft.com/office/drawing/2014/main" val="2389357890"/>
                    </a:ext>
                  </a:extLst>
                </a:gridCol>
                <a:gridCol w="4122377">
                  <a:extLst>
                    <a:ext uri="{9D8B030D-6E8A-4147-A177-3AD203B41FA5}">
                      <a16:colId xmlns:a16="http://schemas.microsoft.com/office/drawing/2014/main" val="2425042157"/>
                    </a:ext>
                  </a:extLst>
                </a:gridCol>
              </a:tblGrid>
              <a:tr h="22144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400" b="1" u="sng" strike="noStrike" dirty="0">
                          <a:effectLst/>
                        </a:rPr>
                        <a:t>Class Name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400" b="1" u="sng" strike="noStrike" dirty="0">
                          <a:effectLst/>
                        </a:rPr>
                        <a:t>Objective / Purpose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400" b="1" u="sng" strike="noStrike" dirty="0">
                          <a:effectLst/>
                        </a:rPr>
                        <a:t>Methods / Functions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400" b="1" u="sng" strike="noStrike" dirty="0">
                          <a:effectLst/>
                        </a:rPr>
                        <a:t>Advantage in Framework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50695607"/>
                  </a:ext>
                </a:extLst>
              </a:tr>
              <a:tr h="66433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Aviation Overview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Encapsulates page object elements and interactions specific to the Aviation Overview module.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Page locators, navigation methods, validation methods.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Provides modular and reusable automation for Aviation Overview pages, making tests cleaner and easier to maintain.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3581162401"/>
                  </a:ext>
                </a:extLst>
              </a:tr>
              <a:tr h="44288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common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Defines reusable page objects and functions applicable across modules.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Generic locators, UI interaction helpers, utilities.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Reduces code duplication and ensures consistency across test cases by centralizing shared logic.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934114508"/>
                  </a:ext>
                </a:extLst>
              </a:tr>
              <a:tr h="66433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marketInsight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Handles page objects and interactions for Market Insights module.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Data fetch functions, filter interaction methods, validation functions.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Simplifies Market Insights automation by abstracting complex steps into reusable methods.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1558961942"/>
                  </a:ext>
                </a:extLst>
              </a:tr>
              <a:tr h="44288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placementInsight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Represents page objects and methods for Placement Insight workflows.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Navigation functions, data verification methods.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Ensures placement related flows are tested in a structured, modular manner, improving readability and maintenance.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2647979359"/>
                  </a:ext>
                </a:extLst>
              </a:tr>
              <a:tr h="44288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BasePage.ts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Acts as a parent class for all page objects, providing common functionality.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navigate(), </a:t>
                      </a:r>
                      <a:r>
                        <a:rPr lang="en-US" sz="1400" u="none" strike="noStrike" dirty="0" err="1">
                          <a:effectLst/>
                        </a:rPr>
                        <a:t>waitForElement</a:t>
                      </a:r>
                      <a:r>
                        <a:rPr lang="en-US" sz="1400" u="none" strike="noStrike" dirty="0">
                          <a:effectLst/>
                        </a:rPr>
                        <a:t>(), click(), </a:t>
                      </a:r>
                      <a:r>
                        <a:rPr lang="en-US" sz="1400" u="none" strike="noStrike" dirty="0" err="1">
                          <a:effectLst/>
                        </a:rPr>
                        <a:t>getText</a:t>
                      </a:r>
                      <a:r>
                        <a:rPr lang="en-US" sz="1400" u="none" strike="noStrike" dirty="0">
                          <a:effectLst/>
                        </a:rPr>
                        <a:t>(), etc.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Establishes a standard layer for all page objects, increasing consistency and reducing redundant code.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153958887"/>
                  </a:ext>
                </a:extLst>
              </a:tr>
              <a:tr h="44288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ClientSelectionPopup.ts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Encapsulates the client selection popup UI and interactions.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selectClient(), searchClient(), confirmSelection().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Streamlines handling of client selection across tests, ensuring uniformity in popup interaction.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2005847203"/>
                  </a:ext>
                </a:extLst>
              </a:tr>
              <a:tr h="44288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commonBusinessFunctions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Provides high-level reusable business logic functions (cross-modular).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Wrapper functions for login, logout, navigation, validations.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Promotes reusability of common business workflows, improving test coverage with less redundancy.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3462300515"/>
                  </a:ext>
                </a:extLst>
              </a:tr>
              <a:tr h="66433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claimsMarketInsight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Business logic for Claims Market Insights workflows.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Data fetch methods, validation functions for claims-specific insights.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Provides reusable domain specific functions, making claims testing efficient and less error-prone.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1829584790"/>
                  </a:ext>
                </a:extLst>
              </a:tr>
              <a:tr h="44288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AppFn.ts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Holds application-level utility functions.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App initialization, environment setup, cleanup functions.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Centralizes app related operations, reducing duplication and making framework setup consistent.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122865290"/>
                  </a:ext>
                </a:extLst>
              </a:tr>
              <a:tr h="44288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AppMain.ts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Entry point for application/test execution flow.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Main execution bootstrap logic.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65" marR="9065" marT="906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Manage framework execution, ensuring all modules integrate smoothly.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65" marR="9065" marT="9065" marB="0" anchor="ctr"/>
                </a:tc>
                <a:extLst>
                  <a:ext uri="{0D108BD9-81ED-4DB2-BD59-A6C34878D82A}">
                    <a16:rowId xmlns:a16="http://schemas.microsoft.com/office/drawing/2014/main" val="445866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68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59EE1-2CCE-05E0-894D-C805B76B1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DBF273D-F4DC-AF9F-A02E-C3064EF47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796" y="73768"/>
            <a:ext cx="11572407" cy="369333"/>
          </a:xfrm>
        </p:spPr>
        <p:txBody>
          <a:bodyPr>
            <a:normAutofit/>
          </a:bodyPr>
          <a:lstStyle/>
          <a:p>
            <a:r>
              <a:rPr lang="en-US" sz="1800" b="1" dirty="0"/>
              <a:t>QA Automation – Test case status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6F064C-5BA5-52A4-3CF4-A37C08844F54}"/>
              </a:ext>
            </a:extLst>
          </p:cNvPr>
          <p:cNvSpPr txBox="1"/>
          <p:nvPr/>
        </p:nvSpPr>
        <p:spPr>
          <a:xfrm>
            <a:off x="544642" y="443101"/>
            <a:ext cx="11102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Grouped by Categories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F73DFC-3DD7-165C-BAD3-6135C6CD8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65623"/>
              </p:ext>
            </p:extLst>
          </p:nvPr>
        </p:nvGraphicFramePr>
        <p:xfrm>
          <a:off x="309796" y="1004652"/>
          <a:ext cx="11572407" cy="52162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93528">
                  <a:extLst>
                    <a:ext uri="{9D8B030D-6E8A-4147-A177-3AD203B41FA5}">
                      <a16:colId xmlns:a16="http://schemas.microsoft.com/office/drawing/2014/main" val="306691768"/>
                    </a:ext>
                  </a:extLst>
                </a:gridCol>
                <a:gridCol w="3580932">
                  <a:extLst>
                    <a:ext uri="{9D8B030D-6E8A-4147-A177-3AD203B41FA5}">
                      <a16:colId xmlns:a16="http://schemas.microsoft.com/office/drawing/2014/main" val="735109614"/>
                    </a:ext>
                  </a:extLst>
                </a:gridCol>
                <a:gridCol w="5497947">
                  <a:extLst>
                    <a:ext uri="{9D8B030D-6E8A-4147-A177-3AD203B41FA5}">
                      <a16:colId xmlns:a16="http://schemas.microsoft.com/office/drawing/2014/main" val="2943831321"/>
                    </a:ext>
                  </a:extLst>
                </a:gridCol>
              </a:tblGrid>
              <a:tr h="2745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1" u="sng" strike="noStrike" dirty="0">
                          <a:effectLst/>
                        </a:rPr>
                        <a:t>Class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1" u="sng" strike="noStrike">
                          <a:effectLst/>
                        </a:rPr>
                        <a:t>Purpose</a:t>
                      </a:r>
                      <a:endParaRPr lang="en-US" sz="1600" b="1" i="0" u="sng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1" u="sng" strike="noStrike" dirty="0">
                          <a:effectLst/>
                        </a:rPr>
                        <a:t>Categories → Methods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1438445"/>
                  </a:ext>
                </a:extLst>
              </a:tr>
              <a:tr h="27454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AppMain.ts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Main entry point for execution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Utility → Bootstrap/start tests, orchestrate execution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32722628"/>
                  </a:ext>
                </a:extLst>
              </a:tr>
              <a:tr h="27454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 dirty="0" err="1">
                          <a:effectLst/>
                        </a:rPr>
                        <a:t>AppFn.ts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Application-level utility functions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Utility → App initialization, environment setup, cleanup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6099571"/>
                  </a:ext>
                </a:extLst>
              </a:tr>
              <a:tr h="82362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commonBusinessFunctions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Business functions shared across modules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Navigation → Login, Logout, Module navigation Validation → Common validations across modules Utility → Shared business workflows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86305750"/>
                  </a:ext>
                </a:extLst>
              </a:tr>
              <a:tr h="54908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claimsMarketInsight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Business logic for Claims workflows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Business Logic → Claims data fetch, claims-specific workflows Validation → Domain-specific checks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16633794"/>
                  </a:ext>
                </a:extLst>
              </a:tr>
              <a:tr h="54908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BasePage.ts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Base class for all page objects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Navigation → Navigate to page, wait for elements Utility → Click, </a:t>
                      </a:r>
                      <a:r>
                        <a:rPr lang="en-US" sz="1600" u="none" strike="noStrike" dirty="0" err="1">
                          <a:effectLst/>
                        </a:rPr>
                        <a:t>getText</a:t>
                      </a:r>
                      <a:r>
                        <a:rPr lang="en-US" sz="1600" u="none" strike="noStrike" dirty="0">
                          <a:effectLst/>
                        </a:rPr>
                        <a:t>, input handling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19713958"/>
                  </a:ext>
                </a:extLst>
              </a:tr>
              <a:tr h="54908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ClientSelectionPopup.ts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Encapsulates client selection popup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Navigation → Open/close popup, search client Validation → Ensure correct client selected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0087269"/>
                  </a:ext>
                </a:extLst>
              </a:tr>
              <a:tr h="54908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aviationOverview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Aviation Overview module page object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Navigation → Navigate to aviation dashboard/overview Validation → Data validation for aviation module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6067232"/>
                  </a:ext>
                </a:extLst>
              </a:tr>
              <a:tr h="54908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marketInsight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Market Insights module page object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Business Logic → Fetch market data, apply filters Validation → Market insights data validation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82346387"/>
                  </a:ext>
                </a:extLst>
              </a:tr>
              <a:tr h="54908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placementInsight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Placement Insights module page object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Business Logic → Placement workflows Validation → Placement-related checks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8546875"/>
                  </a:ext>
                </a:extLst>
              </a:tr>
              <a:tr h="27454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common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Shared/common page objects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Utility → Shared locators, reusable UI actions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4008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84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DB542-9C5C-7498-28B7-A51B6296D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B1EDEE-4684-BCE8-873B-A34BDDC67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796" y="73768"/>
            <a:ext cx="11572407" cy="369333"/>
          </a:xfrm>
        </p:spPr>
        <p:txBody>
          <a:bodyPr>
            <a:normAutofit/>
          </a:bodyPr>
          <a:lstStyle/>
          <a:p>
            <a:r>
              <a:rPr lang="en-US" sz="1800" b="1" dirty="0"/>
              <a:t>QA Automation – Test case status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6E793B-A9D6-2B0B-A645-AB2FD1D49E22}"/>
              </a:ext>
            </a:extLst>
          </p:cNvPr>
          <p:cNvSpPr txBox="1"/>
          <p:nvPr/>
        </p:nvSpPr>
        <p:spPr>
          <a:xfrm>
            <a:off x="544642" y="443101"/>
            <a:ext cx="11102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Reports bugs as on today</a:t>
            </a:r>
          </a:p>
        </p:txBody>
      </p:sp>
    </p:spTree>
    <p:extLst>
      <p:ext uri="{BB962C8B-B14F-4D97-AF65-F5344CB8AC3E}">
        <p14:creationId xmlns:p14="http://schemas.microsoft.com/office/powerpoint/2010/main" val="62566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FC15D-3839-688A-736F-97C0FBB9F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01C842-2C5B-BA06-1D65-C54F1E631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796" y="73768"/>
            <a:ext cx="11572407" cy="369333"/>
          </a:xfrm>
        </p:spPr>
        <p:txBody>
          <a:bodyPr>
            <a:normAutofit/>
          </a:bodyPr>
          <a:lstStyle/>
          <a:p>
            <a:r>
              <a:rPr lang="en-US" sz="1800" b="1" dirty="0"/>
              <a:t>QA Automation – Test case status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8A3B80-A6FC-6DE2-1423-CA9C6C48678B}"/>
              </a:ext>
            </a:extLst>
          </p:cNvPr>
          <p:cNvSpPr txBox="1"/>
          <p:nvPr/>
        </p:nvSpPr>
        <p:spPr>
          <a:xfrm>
            <a:off x="544642" y="443101"/>
            <a:ext cx="11102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Challenges / Risks</a:t>
            </a:r>
          </a:p>
        </p:txBody>
      </p:sp>
    </p:spTree>
    <p:extLst>
      <p:ext uri="{BB962C8B-B14F-4D97-AF65-F5344CB8AC3E}">
        <p14:creationId xmlns:p14="http://schemas.microsoft.com/office/powerpoint/2010/main" val="3104402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22304-F55F-FC5F-1C39-A2B5216B2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FC1F34-BC71-30E3-8ADE-3B423C0E0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796" y="73768"/>
            <a:ext cx="11572407" cy="369333"/>
          </a:xfrm>
        </p:spPr>
        <p:txBody>
          <a:bodyPr>
            <a:normAutofit/>
          </a:bodyPr>
          <a:lstStyle/>
          <a:p>
            <a:r>
              <a:rPr lang="en-US" sz="1800" b="1" dirty="0"/>
              <a:t>QA Automation – Test case status</a:t>
            </a:r>
          </a:p>
        </p:txBody>
      </p:sp>
    </p:spTree>
    <p:extLst>
      <p:ext uri="{BB962C8B-B14F-4D97-AF65-F5344CB8AC3E}">
        <p14:creationId xmlns:p14="http://schemas.microsoft.com/office/powerpoint/2010/main" val="2917307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792</Words>
  <Application>Microsoft Office PowerPoint</Application>
  <PresentationFormat>Widescreen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Aptos Narrow</vt:lpstr>
      <vt:lpstr>Arial</vt:lpstr>
      <vt:lpstr>Arial Unicode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Timir Trivedi</dc:creator>
  <cp:lastModifiedBy>Timir Trivedi</cp:lastModifiedBy>
  <cp:revision>1</cp:revision>
  <dcterms:created xsi:type="dcterms:W3CDTF">2025-09-05T04:01:35Z</dcterms:created>
  <dcterms:modified xsi:type="dcterms:W3CDTF">2025-09-05T04:28:59Z</dcterms:modified>
</cp:coreProperties>
</file>