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
      <p:font typeface="EB 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BB842-72D7-4833-9FF7-AD60ED040632}">
  <a:tblStyle styleId="{CE2BB842-72D7-4833-9FF7-AD60ED0406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EBGaramond-regular.fntdata"/><Relationship Id="rId21" Type="http://schemas.openxmlformats.org/officeDocument/2006/relationships/font" Target="fonts/Lato-boldItalic.fntdata"/><Relationship Id="rId24" Type="http://schemas.openxmlformats.org/officeDocument/2006/relationships/font" Target="fonts/EBGaramond-italic.fntdata"/><Relationship Id="rId23"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EBGaramon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abec7c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abec7c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dd72c82f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dd72c82f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dd72c82f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dd72c82f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dd72c82f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dd72c82f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dd72c82f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dd72c82f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dd72c82f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dd72c82f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GB"/>
              <a:t>Spot the Fire V3.0 - EarthWise</a:t>
            </a:r>
            <a:endParaRPr/>
          </a:p>
        </p:txBody>
      </p:sp>
      <p:sp>
        <p:nvSpPr>
          <p:cNvPr id="69" name="Google Shape;69;p13"/>
          <p:cNvSpPr txBox="1"/>
          <p:nvPr>
            <p:ph idx="1" type="subTitle"/>
          </p:nvPr>
        </p:nvSpPr>
        <p:spPr>
          <a:xfrm>
            <a:off x="630600" y="3112900"/>
            <a:ext cx="3332400" cy="14724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GB">
                <a:latin typeface="EB Garamond"/>
                <a:ea typeface="EB Garamond"/>
                <a:cs typeface="EB Garamond"/>
                <a:sym typeface="EB Garamond"/>
              </a:rPr>
              <a:t>Members - </a:t>
            </a:r>
            <a:endParaRPr>
              <a:latin typeface="EB Garamond"/>
              <a:ea typeface="EB Garamond"/>
              <a:cs typeface="EB Garamond"/>
              <a:sym typeface="EB Garamond"/>
            </a:endParaRPr>
          </a:p>
          <a:p>
            <a:pPr indent="0" lvl="0" marL="0" rtl="0" algn="l">
              <a:spcBef>
                <a:spcPts val="1000"/>
              </a:spcBef>
              <a:spcAft>
                <a:spcPts val="0"/>
              </a:spcAft>
              <a:buNone/>
            </a:pPr>
            <a:r>
              <a:rPr lang="en-GB">
                <a:latin typeface="EB Garamond"/>
                <a:ea typeface="EB Garamond"/>
                <a:cs typeface="EB Garamond"/>
                <a:sym typeface="EB Garamond"/>
              </a:rPr>
              <a:t>Ahana Dutta</a:t>
            </a:r>
            <a:endParaRPr>
              <a:latin typeface="EB Garamond"/>
              <a:ea typeface="EB Garamond"/>
              <a:cs typeface="EB Garamond"/>
              <a:sym typeface="EB Garamond"/>
            </a:endParaRPr>
          </a:p>
          <a:p>
            <a:pPr indent="0" lvl="0" marL="0" rtl="0" algn="l">
              <a:spcBef>
                <a:spcPts val="1000"/>
              </a:spcBef>
              <a:spcAft>
                <a:spcPts val="0"/>
              </a:spcAft>
              <a:buNone/>
            </a:pPr>
            <a:r>
              <a:rPr lang="en-GB">
                <a:latin typeface="EB Garamond"/>
                <a:ea typeface="EB Garamond"/>
                <a:cs typeface="EB Garamond"/>
                <a:sym typeface="EB Garamond"/>
              </a:rPr>
              <a:t>Tvisha Trivedi</a:t>
            </a:r>
            <a:endParaRPr>
              <a:latin typeface="EB Garamond"/>
              <a:ea typeface="EB Garamond"/>
              <a:cs typeface="EB Garamond"/>
              <a:sym typeface="EB Garamond"/>
            </a:endParaRPr>
          </a:p>
        </p:txBody>
      </p:sp>
      <p:pic>
        <p:nvPicPr>
          <p:cNvPr id="70" name="Google Shape;70;p13"/>
          <p:cNvPicPr preferRelativeResize="0"/>
          <p:nvPr/>
        </p:nvPicPr>
        <p:blipFill>
          <a:blip r:embed="rId3">
            <a:alphaModFix/>
          </a:blip>
          <a:stretch>
            <a:fillRect/>
          </a:stretch>
        </p:blipFill>
        <p:spPr>
          <a:xfrm>
            <a:off x="6027475" y="3442300"/>
            <a:ext cx="2857500" cy="114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3">
            <a:alphaModFix/>
          </a:blip>
          <a:srcRect b="7698" l="0" r="0" t="7698"/>
          <a:stretch/>
        </p:blipFill>
        <p:spPr>
          <a:xfrm>
            <a:off x="0" y="0"/>
            <a:ext cx="4571995" cy="5143500"/>
          </a:xfrm>
          <a:prstGeom prst="rect">
            <a:avLst/>
          </a:prstGeom>
          <a:noFill/>
          <a:ln cap="flat" cmpd="sng" w="9525">
            <a:solidFill>
              <a:schemeClr val="dk2"/>
            </a:solidFill>
            <a:prstDash val="solid"/>
            <a:round/>
            <a:headEnd len="sm" w="sm" type="none"/>
            <a:tailEnd len="sm" w="sm" type="none"/>
          </a:ln>
        </p:spPr>
      </p:pic>
      <p:sp>
        <p:nvSpPr>
          <p:cNvPr id="76" name="Google Shape;76;p14"/>
          <p:cNvSpPr txBox="1"/>
          <p:nvPr>
            <p:ph type="title"/>
          </p:nvPr>
        </p:nvSpPr>
        <p:spPr>
          <a:xfrm>
            <a:off x="0" y="0"/>
            <a:ext cx="4572000" cy="72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Introduction</a:t>
            </a:r>
            <a:endParaRPr/>
          </a:p>
        </p:txBody>
      </p:sp>
      <p:sp>
        <p:nvSpPr>
          <p:cNvPr id="77" name="Google Shape;77;p14"/>
          <p:cNvSpPr txBox="1"/>
          <p:nvPr>
            <p:ph idx="2" type="body"/>
          </p:nvPr>
        </p:nvSpPr>
        <p:spPr>
          <a:xfrm>
            <a:off x="4939500" y="424150"/>
            <a:ext cx="3837000" cy="41112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GB" sz="1400">
                <a:latin typeface="EB Garamond"/>
                <a:ea typeface="EB Garamond"/>
                <a:cs typeface="EB Garamond"/>
                <a:sym typeface="EB Garamond"/>
              </a:rPr>
              <a:t>WHO has defined wildfires as “An unplanned fire that burns in a natural area such as a forest, grassland, or prairie.”</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Most of the time, wildfires are caused as a result of natural phenomenons like lightning, extreme heat, high temperatures during summer, and drought. However, wildfires starting due to human activities are also not unheard of. Almost half of the time, reasons that cause these fires are unknown. </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Wildfires have impacted local ecology, animals, farmlands, regional air quality, properties and people. </a:t>
            </a:r>
            <a:endParaRPr sz="1400">
              <a:latin typeface="EB Garamond"/>
              <a:ea typeface="EB Garamond"/>
              <a:cs typeface="EB Garamond"/>
              <a:sym typeface="EB Garamond"/>
            </a:endParaRPr>
          </a:p>
          <a:p>
            <a:pPr indent="0" lvl="0" marL="0" rtl="0" algn="just">
              <a:spcBef>
                <a:spcPts val="1600"/>
              </a:spcBef>
              <a:spcAft>
                <a:spcPts val="1600"/>
              </a:spcAft>
              <a:buNone/>
            </a:pPr>
            <a:r>
              <a:rPr lang="en-GB" sz="1400">
                <a:latin typeface="EB Garamond"/>
                <a:ea typeface="EB Garamond"/>
                <a:cs typeface="EB Garamond"/>
                <a:sym typeface="EB Garamond"/>
              </a:rPr>
              <a:t>Prediction of wildfires thus become an important aspect in controlling these losses and also assists in providing time to take necessary safety measures. </a:t>
            </a:r>
            <a:endParaRPr sz="1400">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000"/>
                                        <p:tgtEl>
                                          <p:spTgt spid="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a:off x="0" y="0"/>
            <a:ext cx="4915725" cy="5143499"/>
          </a:xfrm>
          <a:prstGeom prst="rect">
            <a:avLst/>
          </a:prstGeom>
          <a:noFill/>
          <a:ln>
            <a:noFill/>
          </a:ln>
        </p:spPr>
      </p:pic>
      <p:sp>
        <p:nvSpPr>
          <p:cNvPr id="83" name="Google Shape;83;p15"/>
          <p:cNvSpPr txBox="1"/>
          <p:nvPr>
            <p:ph type="title"/>
          </p:nvPr>
        </p:nvSpPr>
        <p:spPr>
          <a:xfrm>
            <a:off x="0" y="0"/>
            <a:ext cx="4915800" cy="68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Goal </a:t>
            </a:r>
            <a:endParaRPr/>
          </a:p>
        </p:txBody>
      </p:sp>
      <p:sp>
        <p:nvSpPr>
          <p:cNvPr id="84" name="Google Shape;84;p15"/>
          <p:cNvSpPr txBox="1"/>
          <p:nvPr>
            <p:ph idx="2" type="body"/>
          </p:nvPr>
        </p:nvSpPr>
        <p:spPr>
          <a:xfrm>
            <a:off x="5330225" y="0"/>
            <a:ext cx="3500400" cy="44985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GB" sz="1400">
                <a:latin typeface="EB Garamond"/>
                <a:ea typeface="EB Garamond"/>
                <a:cs typeface="EB Garamond"/>
                <a:sym typeface="EB Garamond"/>
              </a:rPr>
              <a:t>This project aims to provide a supervised machine learning model that can help in the prediction of wildfires. </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To do that we took the areas where previous fires had taken place. </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Apart from that we also took the areas where fire had not spread widely. </a:t>
            </a:r>
            <a:endParaRPr sz="1400">
              <a:latin typeface="EB Garamond"/>
              <a:ea typeface="EB Garamond"/>
              <a:cs typeface="EB Garamond"/>
              <a:sym typeface="EB Garamond"/>
            </a:endParaRPr>
          </a:p>
          <a:p>
            <a:pPr indent="0" lvl="0" marL="0" rtl="0" algn="just">
              <a:spcBef>
                <a:spcPts val="1600"/>
              </a:spcBef>
              <a:spcAft>
                <a:spcPts val="1600"/>
              </a:spcAft>
              <a:buNone/>
            </a:pPr>
            <a:r>
              <a:rPr lang="en-GB" sz="1400">
                <a:latin typeface="EB Garamond"/>
                <a:ea typeface="EB Garamond"/>
                <a:cs typeface="EB Garamond"/>
                <a:sym typeface="EB Garamond"/>
              </a:rPr>
              <a:t>We took brightness of each region of fire and created a model where using the brightness or intensity of the area, a prediction of whether fire had escalated at that place or not could be made.</a:t>
            </a:r>
            <a:endParaRPr sz="1400">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0" st="0"/>
                                            </p:txEl>
                                          </p:spTgt>
                                        </p:tgtEl>
                                        <p:attrNameLst>
                                          <p:attrName>style.visibility</p:attrName>
                                        </p:attrNameLst>
                                      </p:cBhvr>
                                      <p:to>
                                        <p:strVal val="visible"/>
                                      </p:to>
                                    </p:set>
                                    <p:animEffect filter="fade" transition="in">
                                      <p:cBhvr>
                                        <p:cTn dur="1000"/>
                                        <p:tgtEl>
                                          <p:spTgt spid="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1" st="1"/>
                                            </p:txEl>
                                          </p:spTgt>
                                        </p:tgtEl>
                                        <p:attrNameLst>
                                          <p:attrName>style.visibility</p:attrName>
                                        </p:attrNameLst>
                                      </p:cBhvr>
                                      <p:to>
                                        <p:strVal val="visible"/>
                                      </p:to>
                                    </p:set>
                                    <p:animEffect filter="fade" transition="in">
                                      <p:cBhvr>
                                        <p:cTn dur="1000"/>
                                        <p:tgtEl>
                                          <p:spTgt spid="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2" st="2"/>
                                            </p:txEl>
                                          </p:spTgt>
                                        </p:tgtEl>
                                        <p:attrNameLst>
                                          <p:attrName>style.visibility</p:attrName>
                                        </p:attrNameLst>
                                      </p:cBhvr>
                                      <p:to>
                                        <p:strVal val="visible"/>
                                      </p:to>
                                    </p:set>
                                    <p:animEffect filter="fade" transition="in">
                                      <p:cBhvr>
                                        <p:cTn dur="1000"/>
                                        <p:tgtEl>
                                          <p:spTgt spid="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xEl>
                                              <p:pRg end="3" st="3"/>
                                            </p:txEl>
                                          </p:spTgt>
                                        </p:tgtEl>
                                        <p:attrNameLst>
                                          <p:attrName>style.visibility</p:attrName>
                                        </p:attrNameLst>
                                      </p:cBhvr>
                                      <p:to>
                                        <p:strVal val="visible"/>
                                      </p:to>
                                    </p:set>
                                    <p:animEffect filter="fade" transition="in">
                                      <p:cBhvr>
                                        <p:cTn dur="1000"/>
                                        <p:tgtEl>
                                          <p:spTgt spid="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Working</a:t>
            </a:r>
            <a:endParaRPr/>
          </a:p>
        </p:txBody>
      </p:sp>
      <p:sp>
        <p:nvSpPr>
          <p:cNvPr id="90" name="Google Shape;90;p16"/>
          <p:cNvSpPr txBox="1"/>
          <p:nvPr>
            <p:ph idx="1" type="body"/>
          </p:nvPr>
        </p:nvSpPr>
        <p:spPr>
          <a:xfrm>
            <a:off x="279525" y="1226425"/>
            <a:ext cx="8552700" cy="37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EB Garamond"/>
                <a:ea typeface="EB Garamond"/>
                <a:cs typeface="EB Garamond"/>
                <a:sym typeface="EB Garamond"/>
              </a:rPr>
              <a:t>To explain the working of the project code, we have listed out the steps covered:</a:t>
            </a:r>
            <a:endParaRPr sz="1600">
              <a:latin typeface="EB Garamond"/>
              <a:ea typeface="EB Garamond"/>
              <a:cs typeface="EB Garamond"/>
              <a:sym typeface="EB Garamond"/>
            </a:endParaRPr>
          </a:p>
          <a:p>
            <a:pPr indent="-330200" lvl="0" marL="457200" rtl="0" algn="l">
              <a:spcBef>
                <a:spcPts val="120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Plot histogram using brightness </a:t>
            </a:r>
            <a:endParaRPr sz="1600">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Find quantile of brightness, latitude and longitude</a:t>
            </a:r>
            <a:endParaRPr sz="1600">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Divide brightness in low, high and extreme on the basis of value and add this as a column</a:t>
            </a:r>
            <a:endParaRPr sz="1600">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Categorize area on the basis of latitude and longitude</a:t>
            </a:r>
            <a:endParaRPr sz="1600">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Preprocess the data by replacing object value with integer value</a:t>
            </a:r>
            <a:endParaRPr sz="1600">
              <a:latin typeface="EB Garamond"/>
              <a:ea typeface="EB Garamond"/>
              <a:cs typeface="EB Garamond"/>
              <a:sym typeface="EB Garamond"/>
            </a:endParaRPr>
          </a:p>
          <a:p>
            <a:pPr indent="-330200" lvl="0" marL="457200" rtl="0" algn="l">
              <a:spcBef>
                <a:spcPts val="0"/>
              </a:spcBef>
              <a:spcAft>
                <a:spcPts val="0"/>
              </a:spcAft>
              <a:buClr>
                <a:schemeClr val="dk1"/>
              </a:buClr>
              <a:buSzPts val="1600"/>
              <a:buFont typeface="EB Garamond"/>
              <a:buAutoNum type="arabicPeriod"/>
            </a:pPr>
            <a:r>
              <a:rPr lang="en-GB" sz="1600">
                <a:latin typeface="EB Garamond"/>
                <a:ea typeface="EB Garamond"/>
                <a:cs typeface="EB Garamond"/>
                <a:sym typeface="EB Garamond"/>
              </a:rPr>
              <a:t>Apply different machine learning algorithms</a:t>
            </a:r>
            <a:br>
              <a:rPr lang="en-GB" sz="1600">
                <a:latin typeface="EB Garamond"/>
                <a:ea typeface="EB Garamond"/>
                <a:cs typeface="EB Garamond"/>
                <a:sym typeface="EB Garamond"/>
              </a:rPr>
            </a:br>
            <a:r>
              <a:rPr lang="en-GB" sz="1600">
                <a:latin typeface="EB Garamond"/>
                <a:ea typeface="EB Garamond"/>
                <a:cs typeface="EB Garamond"/>
                <a:sym typeface="EB Garamond"/>
              </a:rPr>
              <a:t>6.1. K - Neighbours</a:t>
            </a:r>
            <a:br>
              <a:rPr lang="en-GB" sz="1600">
                <a:latin typeface="EB Garamond"/>
                <a:ea typeface="EB Garamond"/>
                <a:cs typeface="EB Garamond"/>
                <a:sym typeface="EB Garamond"/>
              </a:rPr>
            </a:br>
            <a:r>
              <a:rPr lang="en-GB" sz="1600">
                <a:latin typeface="EB Garamond"/>
                <a:ea typeface="EB Garamond"/>
                <a:cs typeface="EB Garamond"/>
                <a:sym typeface="EB Garamond"/>
              </a:rPr>
              <a:t>6.2. SVC</a:t>
            </a:r>
            <a:br>
              <a:rPr lang="en-GB" sz="1600">
                <a:latin typeface="EB Garamond"/>
                <a:ea typeface="EB Garamond"/>
                <a:cs typeface="EB Garamond"/>
                <a:sym typeface="EB Garamond"/>
              </a:rPr>
            </a:br>
            <a:r>
              <a:rPr lang="en-GB" sz="1600">
                <a:latin typeface="EB Garamond"/>
                <a:ea typeface="EB Garamond"/>
                <a:cs typeface="EB Garamond"/>
                <a:sym typeface="EB Garamond"/>
              </a:rPr>
              <a:t>6.3. Random Forest</a:t>
            </a:r>
            <a:br>
              <a:rPr lang="en-GB" sz="1600">
                <a:latin typeface="EB Garamond"/>
                <a:ea typeface="EB Garamond"/>
                <a:cs typeface="EB Garamond"/>
                <a:sym typeface="EB Garamond"/>
              </a:rPr>
            </a:br>
            <a:r>
              <a:rPr lang="en-GB" sz="1600">
                <a:latin typeface="EB Garamond"/>
                <a:ea typeface="EB Garamond"/>
                <a:cs typeface="EB Garamond"/>
                <a:sym typeface="EB Garamond"/>
              </a:rPr>
              <a:t>6.4. Logistic Regression</a:t>
            </a:r>
            <a:br>
              <a:rPr lang="en-GB" sz="1600">
                <a:latin typeface="EB Garamond"/>
                <a:ea typeface="EB Garamond"/>
                <a:cs typeface="EB Garamond"/>
                <a:sym typeface="EB Garamond"/>
              </a:rPr>
            </a:br>
            <a:r>
              <a:rPr lang="en-GB" sz="1600">
                <a:latin typeface="EB Garamond"/>
                <a:ea typeface="EB Garamond"/>
                <a:cs typeface="EB Garamond"/>
                <a:sym typeface="EB Garamond"/>
              </a:rPr>
              <a:t>6.5. SGD</a:t>
            </a:r>
            <a:endParaRPr sz="1600">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sp>
        <p:nvSpPr>
          <p:cNvPr id="96" name="Google Shape;96;p17"/>
          <p:cNvSpPr txBox="1"/>
          <p:nvPr>
            <p:ph idx="1" type="body"/>
          </p:nvPr>
        </p:nvSpPr>
        <p:spPr>
          <a:xfrm>
            <a:off x="311700" y="1417800"/>
            <a:ext cx="5970600" cy="315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EB Garamond"/>
              <a:buAutoNum type="arabicPeriod"/>
            </a:pPr>
            <a:r>
              <a:rPr lang="en-GB" sz="1600">
                <a:latin typeface="EB Garamond"/>
                <a:ea typeface="EB Garamond"/>
                <a:cs typeface="EB Garamond"/>
                <a:sym typeface="EB Garamond"/>
              </a:rPr>
              <a:t>Final model was used to predict fire from non fire.</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AutoNum type="arabicPeriod"/>
            </a:pPr>
            <a:r>
              <a:rPr lang="en-GB" sz="1600">
                <a:latin typeface="EB Garamond"/>
                <a:ea typeface="EB Garamond"/>
                <a:cs typeface="EB Garamond"/>
                <a:sym typeface="EB Garamond"/>
              </a:rPr>
              <a:t>Final accuracy scores were calculated as such:</a:t>
            </a:r>
            <a:endParaRPr sz="1600">
              <a:latin typeface="EB Garamond"/>
              <a:ea typeface="EB Garamond"/>
              <a:cs typeface="EB Garamond"/>
              <a:sym typeface="EB Garamond"/>
            </a:endParaRPr>
          </a:p>
          <a:p>
            <a:pPr indent="-330200" lvl="0" marL="457200" rtl="0" algn="l">
              <a:spcBef>
                <a:spcPts val="0"/>
              </a:spcBef>
              <a:spcAft>
                <a:spcPts val="0"/>
              </a:spcAft>
              <a:buSzPts val="1600"/>
              <a:buFont typeface="EB Garamond"/>
              <a:buAutoNum type="arabicPeriod"/>
            </a:pPr>
            <a:r>
              <a:rPr lang="en-GB" sz="1600">
                <a:latin typeface="EB Garamond"/>
                <a:ea typeface="EB Garamond"/>
                <a:cs typeface="EB Garamond"/>
                <a:sym typeface="EB Garamond"/>
              </a:rPr>
              <a:t>Training loss and accuracy was plotted as such:</a:t>
            </a:r>
            <a:endParaRPr sz="1600">
              <a:latin typeface="EB Garamond"/>
              <a:ea typeface="EB Garamond"/>
              <a:cs typeface="EB Garamond"/>
              <a:sym typeface="EB Garamond"/>
            </a:endParaRPr>
          </a:p>
          <a:p>
            <a:pPr indent="0" lvl="0" marL="0" rtl="0" algn="l">
              <a:spcBef>
                <a:spcPts val="1600"/>
              </a:spcBef>
              <a:spcAft>
                <a:spcPts val="1600"/>
              </a:spcAft>
              <a:buNone/>
            </a:pPr>
            <a:r>
              <a:t/>
            </a:r>
            <a:endParaRPr>
              <a:latin typeface="EB Garamond"/>
              <a:ea typeface="EB Garamond"/>
              <a:cs typeface="EB Garamond"/>
              <a:sym typeface="EB Garamond"/>
            </a:endParaRPr>
          </a:p>
        </p:txBody>
      </p:sp>
      <p:graphicFrame>
        <p:nvGraphicFramePr>
          <p:cNvPr id="97" name="Google Shape;97;p17"/>
          <p:cNvGraphicFramePr/>
          <p:nvPr/>
        </p:nvGraphicFramePr>
        <p:xfrm>
          <a:off x="6347050" y="171725"/>
          <a:ext cx="3000000" cy="3000000"/>
        </p:xfrm>
        <a:graphic>
          <a:graphicData uri="http://schemas.openxmlformats.org/drawingml/2006/table">
            <a:tbl>
              <a:tblPr>
                <a:noFill/>
                <a:tableStyleId>{CE2BB842-72D7-4833-9FF7-AD60ED040632}</a:tableStyleId>
              </a:tblPr>
              <a:tblGrid>
                <a:gridCol w="1213975"/>
                <a:gridCol w="1213975"/>
              </a:tblGrid>
              <a:tr h="384275">
                <a:tc>
                  <a:txBody>
                    <a:bodyPr/>
                    <a:lstStyle/>
                    <a:p>
                      <a:pPr indent="0" lvl="0" marL="0" rtl="0" algn="ctr">
                        <a:spcBef>
                          <a:spcPts val="0"/>
                        </a:spcBef>
                        <a:spcAft>
                          <a:spcPts val="0"/>
                        </a:spcAft>
                        <a:buNone/>
                      </a:pPr>
                      <a:r>
                        <a:rPr b="1" lang="en-GB" sz="1200">
                          <a:latin typeface="EB Garamond"/>
                          <a:ea typeface="EB Garamond"/>
                          <a:cs typeface="EB Garamond"/>
                          <a:sym typeface="EB Garamond"/>
                        </a:rPr>
                        <a:t>Algorithm</a:t>
                      </a:r>
                      <a:endParaRPr b="1" sz="1200">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b="1" lang="en-GB" sz="1200">
                          <a:latin typeface="EB Garamond"/>
                          <a:ea typeface="EB Garamond"/>
                          <a:cs typeface="EB Garamond"/>
                          <a:sym typeface="EB Garamond"/>
                        </a:rPr>
                        <a:t>Accuracy</a:t>
                      </a:r>
                      <a:endParaRPr b="1" sz="1200">
                        <a:latin typeface="EB Garamond"/>
                        <a:ea typeface="EB Garamond"/>
                        <a:cs typeface="EB Garamond"/>
                        <a:sym typeface="EB Garamond"/>
                      </a:endParaRPr>
                    </a:p>
                  </a:txBody>
                  <a:tcPr marT="91425" marB="91425" marR="91425" marL="91425" anchor="ctr"/>
                </a:tc>
              </a:tr>
              <a:tr h="850675">
                <a:tc>
                  <a:txBody>
                    <a:bodyPr/>
                    <a:lstStyle/>
                    <a:p>
                      <a:pPr indent="0" lvl="0" marL="0" rtl="0" algn="ctr">
                        <a:lnSpc>
                          <a:spcPct val="115000"/>
                        </a:lnSpc>
                        <a:spcBef>
                          <a:spcPts val="1200"/>
                        </a:spcBef>
                        <a:spcAft>
                          <a:spcPts val="1200"/>
                        </a:spcAft>
                        <a:buNone/>
                      </a:pPr>
                      <a:r>
                        <a:rPr lang="en-GB" sz="1200">
                          <a:latin typeface="EB Garamond"/>
                          <a:ea typeface="EB Garamond"/>
                          <a:cs typeface="EB Garamond"/>
                          <a:sym typeface="EB Garamond"/>
                        </a:rPr>
                        <a:t>K Nearest Neighbours</a:t>
                      </a:r>
                      <a:endParaRPr sz="1200">
                        <a:solidFill>
                          <a:srgbClr val="041615"/>
                        </a:solidFill>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GB" sz="1200">
                          <a:latin typeface="EB Garamond"/>
                          <a:ea typeface="EB Garamond"/>
                          <a:cs typeface="EB Garamond"/>
                          <a:sym typeface="EB Garamond"/>
                        </a:rPr>
                        <a:t>95.28</a:t>
                      </a:r>
                      <a:endParaRPr sz="1200">
                        <a:latin typeface="EB Garamond"/>
                        <a:ea typeface="EB Garamond"/>
                        <a:cs typeface="EB Garamond"/>
                        <a:sym typeface="EB Garamond"/>
                      </a:endParaRPr>
                    </a:p>
                  </a:txBody>
                  <a:tcPr marT="91425" marB="91425" marR="91425" marL="91425" anchor="ctr"/>
                </a:tc>
              </a:tr>
              <a:tr h="850675">
                <a:tc>
                  <a:txBody>
                    <a:bodyPr/>
                    <a:lstStyle/>
                    <a:p>
                      <a:pPr indent="0" lvl="0" marL="0" rtl="0" algn="ctr">
                        <a:lnSpc>
                          <a:spcPct val="115000"/>
                        </a:lnSpc>
                        <a:spcBef>
                          <a:spcPts val="1200"/>
                        </a:spcBef>
                        <a:spcAft>
                          <a:spcPts val="1200"/>
                        </a:spcAft>
                        <a:buNone/>
                      </a:pPr>
                      <a:r>
                        <a:rPr lang="en-GB" sz="1200">
                          <a:latin typeface="EB Garamond"/>
                          <a:ea typeface="EB Garamond"/>
                          <a:cs typeface="EB Garamond"/>
                          <a:sym typeface="EB Garamond"/>
                        </a:rPr>
                        <a:t>Support Vector Classifier</a:t>
                      </a:r>
                      <a:endParaRPr sz="1200">
                        <a:solidFill>
                          <a:srgbClr val="041615"/>
                        </a:solidFill>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GB" sz="1200">
                          <a:latin typeface="EB Garamond"/>
                          <a:ea typeface="EB Garamond"/>
                          <a:cs typeface="EB Garamond"/>
                          <a:sym typeface="EB Garamond"/>
                        </a:rPr>
                        <a:t>94.93</a:t>
                      </a:r>
                      <a:endParaRPr sz="1200">
                        <a:latin typeface="EB Garamond"/>
                        <a:ea typeface="EB Garamond"/>
                        <a:cs typeface="EB Garamond"/>
                        <a:sym typeface="EB Garamond"/>
                      </a:endParaRPr>
                    </a:p>
                  </a:txBody>
                  <a:tcPr marT="91425" marB="91425" marR="91425" marL="91425" anchor="ctr"/>
                </a:tc>
              </a:tr>
              <a:tr h="664125">
                <a:tc>
                  <a:txBody>
                    <a:bodyPr/>
                    <a:lstStyle/>
                    <a:p>
                      <a:pPr indent="0" lvl="0" marL="0" rtl="0" algn="ctr">
                        <a:lnSpc>
                          <a:spcPct val="115000"/>
                        </a:lnSpc>
                        <a:spcBef>
                          <a:spcPts val="1200"/>
                        </a:spcBef>
                        <a:spcAft>
                          <a:spcPts val="1200"/>
                        </a:spcAft>
                        <a:buNone/>
                      </a:pPr>
                      <a:r>
                        <a:rPr lang="en-GB" sz="1200">
                          <a:latin typeface="EB Garamond"/>
                          <a:ea typeface="EB Garamond"/>
                          <a:cs typeface="EB Garamond"/>
                          <a:sym typeface="EB Garamond"/>
                        </a:rPr>
                        <a:t>Random Forest</a:t>
                      </a:r>
                      <a:endParaRPr sz="1200">
                        <a:solidFill>
                          <a:srgbClr val="041615"/>
                        </a:solidFill>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GB" sz="1200">
                          <a:latin typeface="EB Garamond"/>
                          <a:ea typeface="EB Garamond"/>
                          <a:cs typeface="EB Garamond"/>
                          <a:sym typeface="EB Garamond"/>
                        </a:rPr>
                        <a:t>95.95</a:t>
                      </a:r>
                      <a:endParaRPr sz="1200">
                        <a:latin typeface="EB Garamond"/>
                        <a:ea typeface="EB Garamond"/>
                        <a:cs typeface="EB Garamond"/>
                        <a:sym typeface="EB Garamond"/>
                      </a:endParaRPr>
                    </a:p>
                  </a:txBody>
                  <a:tcPr marT="91425" marB="91425" marR="91425" marL="91425" anchor="ctr"/>
                </a:tc>
              </a:tr>
              <a:tr h="664125">
                <a:tc>
                  <a:txBody>
                    <a:bodyPr/>
                    <a:lstStyle/>
                    <a:p>
                      <a:pPr indent="0" lvl="0" marL="0" rtl="0" algn="ctr">
                        <a:lnSpc>
                          <a:spcPct val="115000"/>
                        </a:lnSpc>
                        <a:spcBef>
                          <a:spcPts val="1200"/>
                        </a:spcBef>
                        <a:spcAft>
                          <a:spcPts val="1200"/>
                        </a:spcAft>
                        <a:buNone/>
                      </a:pPr>
                      <a:r>
                        <a:rPr lang="en-GB" sz="1200">
                          <a:latin typeface="EB Garamond"/>
                          <a:ea typeface="EB Garamond"/>
                          <a:cs typeface="EB Garamond"/>
                          <a:sym typeface="EB Garamond"/>
                        </a:rPr>
                        <a:t>Logistic Regression</a:t>
                      </a:r>
                      <a:endParaRPr sz="1200">
                        <a:solidFill>
                          <a:srgbClr val="041615"/>
                        </a:solidFill>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GB" sz="1200">
                          <a:latin typeface="EB Garamond"/>
                          <a:ea typeface="EB Garamond"/>
                          <a:cs typeface="EB Garamond"/>
                          <a:sym typeface="EB Garamond"/>
                        </a:rPr>
                        <a:t>94.93</a:t>
                      </a:r>
                      <a:endParaRPr sz="1200">
                        <a:latin typeface="EB Garamond"/>
                        <a:ea typeface="EB Garamond"/>
                        <a:cs typeface="EB Garamond"/>
                        <a:sym typeface="EB Garamond"/>
                      </a:endParaRPr>
                    </a:p>
                  </a:txBody>
                  <a:tcPr marT="91425" marB="91425" marR="91425" marL="91425" anchor="ctr"/>
                </a:tc>
              </a:tr>
              <a:tr h="850675">
                <a:tc>
                  <a:txBody>
                    <a:bodyPr/>
                    <a:lstStyle/>
                    <a:p>
                      <a:pPr indent="0" lvl="0" marL="0" rtl="0" algn="ctr">
                        <a:lnSpc>
                          <a:spcPct val="115000"/>
                        </a:lnSpc>
                        <a:spcBef>
                          <a:spcPts val="1200"/>
                        </a:spcBef>
                        <a:spcAft>
                          <a:spcPts val="1200"/>
                        </a:spcAft>
                        <a:buNone/>
                      </a:pPr>
                      <a:r>
                        <a:rPr lang="en-GB" sz="1200">
                          <a:latin typeface="EB Garamond"/>
                          <a:ea typeface="EB Garamond"/>
                          <a:cs typeface="EB Garamond"/>
                          <a:sym typeface="EB Garamond"/>
                        </a:rPr>
                        <a:t>Stochastic Gradient Descent</a:t>
                      </a:r>
                      <a:endParaRPr sz="1200">
                        <a:solidFill>
                          <a:srgbClr val="041615"/>
                        </a:solidFill>
                        <a:latin typeface="EB Garamond"/>
                        <a:ea typeface="EB Garamond"/>
                        <a:cs typeface="EB Garamond"/>
                        <a:sym typeface="EB Garamond"/>
                      </a:endParaRPr>
                    </a:p>
                  </a:txBody>
                  <a:tcPr marT="91425" marB="91425" marR="91425" marL="91425" anchor="ctr"/>
                </a:tc>
                <a:tc>
                  <a:txBody>
                    <a:bodyPr/>
                    <a:lstStyle/>
                    <a:p>
                      <a:pPr indent="0" lvl="0" marL="0" rtl="0" algn="ctr">
                        <a:spcBef>
                          <a:spcPts val="0"/>
                        </a:spcBef>
                        <a:spcAft>
                          <a:spcPts val="0"/>
                        </a:spcAft>
                        <a:buNone/>
                      </a:pPr>
                      <a:r>
                        <a:rPr lang="en-GB" sz="1200">
                          <a:latin typeface="EB Garamond"/>
                          <a:ea typeface="EB Garamond"/>
                          <a:cs typeface="EB Garamond"/>
                          <a:sym typeface="EB Garamond"/>
                        </a:rPr>
                        <a:t>94.93</a:t>
                      </a:r>
                      <a:endParaRPr sz="1200">
                        <a:latin typeface="EB Garamond"/>
                        <a:ea typeface="EB Garamond"/>
                        <a:cs typeface="EB Garamond"/>
                        <a:sym typeface="EB Garamond"/>
                      </a:endParaRPr>
                    </a:p>
                  </a:txBody>
                  <a:tcPr marT="91425" marB="91425" marR="91425" marL="91425" anchor="ctr"/>
                </a:tc>
              </a:tr>
            </a:tbl>
          </a:graphicData>
        </a:graphic>
      </p:graphicFrame>
      <p:pic>
        <p:nvPicPr>
          <p:cNvPr id="98" name="Google Shape;98;p17"/>
          <p:cNvPicPr preferRelativeResize="0"/>
          <p:nvPr/>
        </p:nvPicPr>
        <p:blipFill>
          <a:blip r:embed="rId3">
            <a:alphaModFix/>
          </a:blip>
          <a:stretch>
            <a:fillRect/>
          </a:stretch>
        </p:blipFill>
        <p:spPr>
          <a:xfrm>
            <a:off x="424825" y="2571750"/>
            <a:ext cx="5582400" cy="19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10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10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1000"/>
                                        <p:tgtEl>
                                          <p:spTgt spid="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animEffect filter="fade" transition="in">
                                      <p:cBhvr>
                                        <p:cTn dur="1000"/>
                                        <p:tgtEl>
                                          <p:spTgt spid="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Scope</a:t>
            </a:r>
            <a:endParaRPr/>
          </a:p>
        </p:txBody>
      </p:sp>
      <p:sp>
        <p:nvSpPr>
          <p:cNvPr id="104" name="Google Shape;104;p18"/>
          <p:cNvSpPr txBox="1"/>
          <p:nvPr>
            <p:ph idx="1" type="body"/>
          </p:nvPr>
        </p:nvSpPr>
        <p:spPr>
          <a:xfrm>
            <a:off x="311700" y="1340550"/>
            <a:ext cx="8520600" cy="360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400">
                <a:latin typeface="EB Garamond"/>
                <a:ea typeface="EB Garamond"/>
                <a:cs typeface="EB Garamond"/>
                <a:sym typeface="EB Garamond"/>
              </a:rPr>
              <a:t>1. Fire weather forecasts and moisture prediction.</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2. Proposal of prediction within a cluster which performs aggregation.</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3. Application of convolution neural network and autoencoder for prediction.</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4. Fuzzy-based forest fire risk controller. A fuzzy-based forest fire controller to analyse measured environmental information, for estimating the existence of forest fire risks, detecting recent wildfire incidents, and activating environmental alerts.</a:t>
            </a:r>
            <a:endParaRPr sz="1400">
              <a:latin typeface="EB Garamond"/>
              <a:ea typeface="EB Garamond"/>
              <a:cs typeface="EB Garamond"/>
              <a:sym typeface="EB Garamond"/>
            </a:endParaRPr>
          </a:p>
          <a:p>
            <a:pPr indent="0" lvl="0" marL="0" rtl="0" algn="just">
              <a:spcBef>
                <a:spcPts val="1600"/>
              </a:spcBef>
              <a:spcAft>
                <a:spcPts val="0"/>
              </a:spcAft>
              <a:buNone/>
            </a:pPr>
            <a:r>
              <a:rPr lang="en-GB" sz="1400">
                <a:latin typeface="EB Garamond"/>
                <a:ea typeface="EB Garamond"/>
                <a:cs typeface="EB Garamond"/>
                <a:sym typeface="EB Garamond"/>
              </a:rPr>
              <a:t>5. Integrating various elements into a web service and a mobile application to improve the coordination of emergency corps.</a:t>
            </a:r>
            <a:endParaRPr sz="1400">
              <a:latin typeface="EB Garamond"/>
              <a:ea typeface="EB Garamond"/>
              <a:cs typeface="EB Garamond"/>
              <a:sym typeface="EB Garamond"/>
            </a:endParaRPr>
          </a:p>
          <a:p>
            <a:pPr indent="0" lvl="0" marL="0" rtl="0" algn="just">
              <a:spcBef>
                <a:spcPts val="1600"/>
              </a:spcBef>
              <a:spcAft>
                <a:spcPts val="1600"/>
              </a:spcAft>
              <a:buNone/>
            </a:pPr>
            <a:r>
              <a:rPr lang="en-GB" sz="1400">
                <a:latin typeface="EB Garamond"/>
                <a:ea typeface="EB Garamond"/>
                <a:cs typeface="EB Garamond"/>
                <a:sym typeface="EB Garamond"/>
              </a:rPr>
              <a:t>6. Blockchain as a novel technology that might be used to favour the planning of WSN (Wireless Sensor Network) distribution in order to propose decentralized schemes for authenticating new node. </a:t>
            </a:r>
            <a:endParaRPr sz="1400">
              <a:latin typeface="EB Garamond"/>
              <a:ea typeface="EB Garamond"/>
              <a:cs typeface="EB Garamond"/>
              <a:sym typeface="EB 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000"/>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000"/>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000"/>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000"/>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000"/>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animEffect filter="fade" transition="in">
                                      <p:cBhvr>
                                        <p:cTn dur="1000"/>
                                        <p:tgtEl>
                                          <p:spTgt spid="10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586725" y="1353809"/>
            <a:ext cx="7970700" cy="260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