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670" r:id="rId2"/>
  </p:sldMasterIdLst>
  <p:notesMasterIdLst>
    <p:notesMasterId r:id="rId14"/>
  </p:notesMasterIdLst>
  <p:sldIdLst>
    <p:sldId id="256" r:id="rId3"/>
    <p:sldId id="258" r:id="rId4"/>
    <p:sldId id="259" r:id="rId5"/>
    <p:sldId id="270" r:id="rId6"/>
    <p:sldId id="271" r:id="rId7"/>
    <p:sldId id="272" r:id="rId8"/>
    <p:sldId id="265" r:id="rId9"/>
    <p:sldId id="266" r:id="rId10"/>
    <p:sldId id="267" r:id="rId11"/>
    <p:sldId id="268" r:id="rId12"/>
    <p:sldId id="26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0897A0A-A08F-4A92-8F9D-DD0E9F55AB10}">
  <a:tblStyle styleId="{20897A0A-A08F-4A92-8F9D-DD0E9F55AB10}"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BF5"/>
          </a:solidFill>
        </a:fill>
      </a:tcStyle>
    </a:band1H>
    <a:band2H>
      <a:tcTxStyle b="off" i="off"/>
      <a:tcStyle>
        <a:tcBdr/>
      </a:tcStyle>
    </a:band2H>
    <a:band1V>
      <a:tcTxStyle b="off" i="off"/>
      <a:tcStyle>
        <a:tcBdr/>
        <a:fill>
          <a:solidFill>
            <a:srgbClr val="E6EBF5"/>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Calibri"/>
                <a:ea typeface="Calibri"/>
                <a:cs typeface="Calibri"/>
                <a:sym typeface="Calibri"/>
              </a:rPr>
              <a:t>‹#›</a:t>
            </a:fld>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1405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2/25/2020</a:t>
            </a:r>
            <a:endParaRPr/>
          </a:p>
        </p:txBody>
      </p:sp>
      <p:sp>
        <p:nvSpPr>
          <p:cNvPr id="84" name="Google Shape;84;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a:t>
            </a:fld>
            <a:endParaRPr/>
          </a:p>
        </p:txBody>
      </p:sp>
      <p:sp>
        <p:nvSpPr>
          <p:cNvPr id="86" name="Google Shape;86;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2/25/2020</a:t>
            </a:r>
            <a:endParaRPr/>
          </a:p>
        </p:txBody>
      </p:sp>
      <p:sp>
        <p:nvSpPr>
          <p:cNvPr id="116" name="Google Shape;11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
        <p:nvSpPr>
          <p:cNvPr id="118" name="Google Shape;118;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0cf0d9117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80cf0d9117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0cf0d9117_2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80cf0d9117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0cf0d9117_2_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80cf0d9117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816864" y="1600200"/>
            <a:ext cx="10871200" cy="452628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4"/>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00"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marL="0" lvl="0" indent="0" algn="ctr" rtl="0">
              <a:spcBef>
                <a:spcPts val="0"/>
              </a:spcBef>
              <a:spcAft>
                <a:spcPts val="0"/>
              </a:spcAft>
              <a:buNone/>
            </a:pPr>
            <a:fld id="{00000000-1234-1234-1234-123412341234}"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0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3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42"/>
        <p:cNvGrpSpPr/>
        <p:nvPr/>
      </p:nvGrpSpPr>
      <p:grpSpPr>
        <a:xfrm>
          <a:off x="0" y="0"/>
          <a:ext cx="0" cy="0"/>
          <a:chOff x="0" y="0"/>
          <a:chExt cx="0" cy="0"/>
        </a:xfrm>
      </p:grpSpPr>
      <p:sp>
        <p:nvSpPr>
          <p:cNvPr id="43" name="Google Shape;43;p5"/>
          <p:cNvSpPr/>
          <p:nvPr/>
        </p:nvSpPr>
        <p:spPr>
          <a:xfrm>
            <a:off x="0" y="5971032"/>
            <a:ext cx="12192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 name="Google Shape;44;p5"/>
          <p:cNvSpPr/>
          <p:nvPr/>
        </p:nvSpPr>
        <p:spPr>
          <a:xfrm>
            <a:off x="-12192" y="6053328"/>
            <a:ext cx="2999232"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 name="Google Shape;45;p5"/>
          <p:cNvSpPr/>
          <p:nvPr/>
        </p:nvSpPr>
        <p:spPr>
          <a:xfrm>
            <a:off x="3145536" y="6044184"/>
            <a:ext cx="9046464"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 name="Google Shape;46;p5"/>
          <p:cNvSpPr txBox="1">
            <a:spLocks noGrp="1"/>
          </p:cNvSpPr>
          <p:nvPr>
            <p:ph type="ctrTitle"/>
          </p:nvPr>
        </p:nvSpPr>
        <p:spPr>
          <a:xfrm>
            <a:off x="3149600" y="4038600"/>
            <a:ext cx="8636000" cy="182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400"/>
              <a:buFont typeface="Calibri"/>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1"/>
          </p:nvPr>
        </p:nvSpPr>
        <p:spPr>
          <a:xfrm>
            <a:off x="3149600" y="6050037"/>
            <a:ext cx="8686800" cy="685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700"/>
              </a:spcBef>
              <a:spcAft>
                <a:spcPts val="0"/>
              </a:spcAft>
              <a:buSzPts val="1680"/>
              <a:buNone/>
              <a:defRPr sz="28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48" name="Google Shape;48;p5"/>
          <p:cNvSpPr txBox="1">
            <a:spLocks noGrp="1"/>
          </p:cNvSpPr>
          <p:nvPr>
            <p:ph type="dt" idx="10"/>
          </p:nvPr>
        </p:nvSpPr>
        <p:spPr>
          <a:xfrm>
            <a:off x="101600" y="6068699"/>
            <a:ext cx="2743200" cy="685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2780524" y="236539"/>
            <a:ext cx="782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10668000" y="228600"/>
            <a:ext cx="11176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816864" y="228600"/>
            <a:ext cx="108712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6"/>
          <p:cNvSpPr txBox="1">
            <a:spLocks noGrp="1"/>
          </p:cNvSpPr>
          <p:nvPr>
            <p:ph type="body" idx="1"/>
          </p:nvPr>
        </p:nvSpPr>
        <p:spPr>
          <a:xfrm>
            <a:off x="816864" y="1600200"/>
            <a:ext cx="10871200" cy="44958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0" y="6248400"/>
            <a:ext cx="7112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2 Content" type="twoObj">
  <p:cSld name="TWO_OBJECTS">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9" name="Google Shape;69;p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2-Column Text" type="twoColTx">
  <p:cSld name="TITLE_AND_TWO_COLUMNS">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10"/>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10"/>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400"/>
              <a:buFont typeface="Calibri"/>
              <a:buNone/>
              <a:defRPr sz="44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3"/>
          <p:cNvSpPr txBox="1">
            <a:spLocks noGrp="1"/>
          </p:cNvSpPr>
          <p:nvPr>
            <p:ph type="body" idx="1"/>
          </p:nvPr>
        </p:nvSpPr>
        <p:spPr>
          <a:xfrm>
            <a:off x="816864" y="1600200"/>
            <a:ext cx="10871200" cy="4526280"/>
          </a:xfrm>
          <a:prstGeom prst="rect">
            <a:avLst/>
          </a:prstGeom>
          <a:noFill/>
          <a:ln>
            <a:noFill/>
          </a:ln>
        </p:spPr>
        <p:txBody>
          <a:bodyPr spcFirstLastPara="1" wrap="square" lIns="91425" tIns="45700" rIns="91425" bIns="45700" anchor="t" anchorCtr="0">
            <a:no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Calibri"/>
                <a:ea typeface="Calibri"/>
                <a:cs typeface="Calibri"/>
                <a:sym typeface="Calibri"/>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Calibri"/>
                <a:ea typeface="Calibri"/>
                <a:cs typeface="Calibri"/>
                <a:sym typeface="Calibri"/>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400"/>
              </a:spcBef>
              <a:spcAft>
                <a:spcPts val="0"/>
              </a:spcAft>
              <a:buClr>
                <a:schemeClr val="accent3"/>
              </a:buClr>
              <a:buSzPts val="15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p:nvPr/>
        </p:nvSpPr>
        <p:spPr>
          <a:xfrm>
            <a:off x="0" y="1234440"/>
            <a:ext cx="12192000"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3"/>
          <p:cNvSpPr/>
          <p:nvPr/>
        </p:nvSpPr>
        <p:spPr>
          <a:xfrm>
            <a:off x="0" y="1280160"/>
            <a:ext cx="7112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3"/>
          <p:cNvSpPr/>
          <p:nvPr/>
        </p:nvSpPr>
        <p:spPr>
          <a:xfrm>
            <a:off x="787400" y="1280160"/>
            <a:ext cx="1140460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3"/>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199" y="15240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endParaRPr lang="en-IN"/>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1"/>
          <p:cNvSpPr txBox="1">
            <a:spLocks noGrp="1"/>
          </p:cNvSpPr>
          <p:nvPr>
            <p:ph type="subTitle" idx="1"/>
          </p:nvPr>
        </p:nvSpPr>
        <p:spPr>
          <a:xfrm>
            <a:off x="603504" y="612648"/>
            <a:ext cx="7549824" cy="5618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680"/>
              <a:buNone/>
            </a:pPr>
            <a:r>
              <a:rPr lang="en-US" sz="3000" dirty="0" err="1">
                <a:solidFill>
                  <a:srgbClr val="00B050"/>
                </a:solidFill>
                <a:latin typeface="Mongolian Baiti" pitchFamily="66" charset="0"/>
                <a:cs typeface="Mongolian Baiti" pitchFamily="66" charset="0"/>
              </a:rPr>
              <a:t>Team_ATAA</a:t>
            </a:r>
            <a:endParaRPr sz="3000" dirty="0">
              <a:solidFill>
                <a:srgbClr val="00B050"/>
              </a:solidFill>
              <a:latin typeface="Mongolian Baiti" pitchFamily="66" charset="0"/>
              <a:cs typeface="Mongolian Baiti" pitchFamily="66" charset="0"/>
            </a:endParaRPr>
          </a:p>
          <a:p>
            <a:pPr marL="0" lvl="0" indent="0" algn="ctr" rtl="0">
              <a:lnSpc>
                <a:spcPct val="100000"/>
              </a:lnSpc>
              <a:spcBef>
                <a:spcPts val="700"/>
              </a:spcBef>
              <a:spcAft>
                <a:spcPts val="0"/>
              </a:spcAft>
              <a:buSzPts val="1680"/>
              <a:buNone/>
            </a:pPr>
            <a:r>
              <a:rPr lang="en-US" sz="3600" b="1" dirty="0">
                <a:solidFill>
                  <a:srgbClr val="00B050"/>
                </a:solidFill>
                <a:latin typeface="Mongolian Baiti" pitchFamily="66" charset="0"/>
                <a:cs typeface="Mongolian Baiti" pitchFamily="66" charset="0"/>
              </a:rPr>
              <a:t>VIRTUAL MONITORING FRAMEWORK</a:t>
            </a:r>
            <a:endParaRPr sz="3600" b="1" dirty="0">
              <a:solidFill>
                <a:srgbClr val="00B050"/>
              </a:solidFill>
              <a:latin typeface="Mongolian Baiti" pitchFamily="66" charset="0"/>
              <a:cs typeface="Mongolian Baiti" pitchFamily="66" charset="0"/>
            </a:endParaRPr>
          </a:p>
          <a:p>
            <a:pPr marL="0" lvl="0" indent="0" algn="l" rtl="0">
              <a:lnSpc>
                <a:spcPct val="100000"/>
              </a:lnSpc>
              <a:spcBef>
                <a:spcPts val="700"/>
              </a:spcBef>
              <a:spcAft>
                <a:spcPts val="0"/>
              </a:spcAft>
              <a:buSzPts val="1200"/>
              <a:buNone/>
            </a:pPr>
            <a:endParaRPr sz="2000" dirty="0">
              <a:solidFill>
                <a:srgbClr val="00B050"/>
              </a:solidFill>
              <a:latin typeface="Mongolian Baiti" pitchFamily="66" charset="0"/>
              <a:cs typeface="Mongolian Baiti" pitchFamily="66" charset="0"/>
            </a:endParaRPr>
          </a:p>
          <a:p>
            <a:pPr marL="0" lvl="0" indent="0" algn="l" rtl="0">
              <a:lnSpc>
                <a:spcPct val="100000"/>
              </a:lnSpc>
              <a:spcBef>
                <a:spcPts val="700"/>
              </a:spcBef>
              <a:spcAft>
                <a:spcPts val="0"/>
              </a:spcAft>
              <a:buSzPts val="1200"/>
              <a:buNone/>
            </a:pPr>
            <a:r>
              <a:rPr lang="en-US" sz="2000" dirty="0">
                <a:solidFill>
                  <a:srgbClr val="00B050"/>
                </a:solidFill>
                <a:latin typeface="Mongolian Baiti" pitchFamily="66" charset="0"/>
                <a:cs typeface="Mongolian Baiti" pitchFamily="66" charset="0"/>
              </a:rPr>
              <a:t>                       </a:t>
            </a:r>
            <a:r>
              <a:rPr lang="en-US" sz="2000" dirty="0" smtClean="0">
                <a:solidFill>
                  <a:srgbClr val="00B050"/>
                </a:solidFill>
                <a:latin typeface="Mongolian Baiti" pitchFamily="66" charset="0"/>
                <a:cs typeface="Mongolian Baiti" pitchFamily="66" charset="0"/>
              </a:rPr>
              <a:t>Team Members: </a:t>
            </a:r>
            <a:endParaRPr dirty="0" smtClean="0">
              <a:solidFill>
                <a:srgbClr val="00B050"/>
              </a:solidFill>
              <a:latin typeface="Mongolian Baiti" pitchFamily="66" charset="0"/>
              <a:cs typeface="Mongolian Baiti" pitchFamily="66" charset="0"/>
            </a:endParaRPr>
          </a:p>
          <a:p>
            <a:pPr marL="0" lvl="0" indent="0" rtl="0">
              <a:lnSpc>
                <a:spcPct val="100000"/>
              </a:lnSpc>
              <a:spcBef>
                <a:spcPts val="700"/>
              </a:spcBef>
              <a:spcAft>
                <a:spcPts val="0"/>
              </a:spcAft>
              <a:buSzPts val="1200"/>
            </a:pPr>
            <a:r>
              <a:rPr lang="en-US" sz="2000" dirty="0" smtClean="0">
                <a:solidFill>
                  <a:srgbClr val="00B050"/>
                </a:solidFill>
                <a:latin typeface="Mongolian Baiti" pitchFamily="66" charset="0"/>
                <a:cs typeface="Mongolian Baiti" pitchFamily="66" charset="0"/>
              </a:rPr>
              <a:t>			               </a:t>
            </a:r>
            <a:r>
              <a:rPr lang="en-US" sz="2000" dirty="0" err="1" smtClean="0">
                <a:solidFill>
                  <a:srgbClr val="00B050"/>
                </a:solidFill>
                <a:latin typeface="Mongolian Baiti" pitchFamily="66" charset="0"/>
                <a:cs typeface="Mongolian Baiti" pitchFamily="66" charset="0"/>
              </a:rPr>
              <a:t>Tvisha</a:t>
            </a:r>
            <a:r>
              <a:rPr lang="en-US" sz="2000" dirty="0" smtClean="0">
                <a:solidFill>
                  <a:srgbClr val="00B050"/>
                </a:solidFill>
                <a:latin typeface="Mongolian Baiti" pitchFamily="66" charset="0"/>
                <a:cs typeface="Mongolian Baiti" pitchFamily="66" charset="0"/>
              </a:rPr>
              <a:t> </a:t>
            </a:r>
            <a:r>
              <a:rPr lang="en-US" sz="2000" dirty="0" err="1" smtClean="0">
                <a:solidFill>
                  <a:srgbClr val="00B050"/>
                </a:solidFill>
                <a:latin typeface="Mongolian Baiti" pitchFamily="66" charset="0"/>
                <a:cs typeface="Mongolian Baiti" pitchFamily="66" charset="0"/>
              </a:rPr>
              <a:t>Trivedi</a:t>
            </a:r>
            <a:endParaRPr dirty="0" smtClean="0">
              <a:solidFill>
                <a:srgbClr val="00B050"/>
              </a:solidFill>
              <a:latin typeface="Mongolian Baiti" pitchFamily="66" charset="0"/>
              <a:cs typeface="Mongolian Baiti" pitchFamily="66" charset="0"/>
            </a:endParaRPr>
          </a:p>
          <a:p>
            <a:pPr marL="0" lvl="0" indent="0" rtl="0">
              <a:lnSpc>
                <a:spcPct val="100000"/>
              </a:lnSpc>
              <a:spcBef>
                <a:spcPts val="700"/>
              </a:spcBef>
              <a:spcAft>
                <a:spcPts val="0"/>
              </a:spcAft>
              <a:buSzPts val="1200"/>
            </a:pPr>
            <a:r>
              <a:rPr lang="en-US" sz="2000" dirty="0" smtClean="0">
                <a:solidFill>
                  <a:srgbClr val="00B050"/>
                </a:solidFill>
                <a:latin typeface="Mongolian Baiti" pitchFamily="66" charset="0"/>
                <a:cs typeface="Mongolian Baiti" pitchFamily="66" charset="0"/>
              </a:rPr>
              <a:t>			               </a:t>
            </a:r>
            <a:r>
              <a:rPr lang="en-US" sz="2000" dirty="0" err="1" smtClean="0">
                <a:solidFill>
                  <a:srgbClr val="00B050"/>
                </a:solidFill>
                <a:latin typeface="Mongolian Baiti" pitchFamily="66" charset="0"/>
                <a:cs typeface="Mongolian Baiti" pitchFamily="66" charset="0"/>
              </a:rPr>
              <a:t>Arunima</a:t>
            </a:r>
            <a:r>
              <a:rPr lang="en-US" sz="2000" dirty="0" smtClean="0">
                <a:solidFill>
                  <a:srgbClr val="00B050"/>
                </a:solidFill>
                <a:latin typeface="Mongolian Baiti" pitchFamily="66" charset="0"/>
                <a:cs typeface="Mongolian Baiti" pitchFamily="66" charset="0"/>
              </a:rPr>
              <a:t> Paul </a:t>
            </a:r>
            <a:r>
              <a:rPr lang="en-US" sz="2000" dirty="0" err="1" smtClean="0">
                <a:solidFill>
                  <a:srgbClr val="00B050"/>
                </a:solidFill>
                <a:latin typeface="Mongolian Baiti" pitchFamily="66" charset="0"/>
                <a:cs typeface="Mongolian Baiti" pitchFamily="66" charset="0"/>
              </a:rPr>
              <a:t>Chaudhuri</a:t>
            </a:r>
            <a:endParaRPr dirty="0" smtClean="0">
              <a:solidFill>
                <a:srgbClr val="00B050"/>
              </a:solidFill>
              <a:latin typeface="Mongolian Baiti" pitchFamily="66" charset="0"/>
              <a:cs typeface="Mongolian Baiti" pitchFamily="66" charset="0"/>
            </a:endParaRPr>
          </a:p>
          <a:p>
            <a:pPr marL="0" lvl="0" indent="0" rtl="0">
              <a:lnSpc>
                <a:spcPct val="100000"/>
              </a:lnSpc>
              <a:spcBef>
                <a:spcPts val="700"/>
              </a:spcBef>
              <a:spcAft>
                <a:spcPts val="0"/>
              </a:spcAft>
              <a:buSzPts val="1200"/>
            </a:pPr>
            <a:r>
              <a:rPr lang="en-US" sz="2000" dirty="0" smtClean="0">
                <a:solidFill>
                  <a:srgbClr val="00B050"/>
                </a:solidFill>
                <a:latin typeface="Mongolian Baiti" pitchFamily="66" charset="0"/>
                <a:cs typeface="Mongolian Baiti" pitchFamily="66" charset="0"/>
              </a:rPr>
              <a:t>			               </a:t>
            </a:r>
            <a:r>
              <a:rPr lang="en-US" sz="2000" dirty="0" err="1" smtClean="0">
                <a:solidFill>
                  <a:srgbClr val="00B050"/>
                </a:solidFill>
                <a:latin typeface="Mongolian Baiti" pitchFamily="66" charset="0"/>
                <a:cs typeface="Mongolian Baiti" pitchFamily="66" charset="0"/>
              </a:rPr>
              <a:t>Ahana</a:t>
            </a:r>
            <a:r>
              <a:rPr lang="en-US" sz="2000" dirty="0" smtClean="0">
                <a:solidFill>
                  <a:srgbClr val="00B050"/>
                </a:solidFill>
                <a:latin typeface="Mongolian Baiti" pitchFamily="66" charset="0"/>
                <a:cs typeface="Mongolian Baiti" pitchFamily="66" charset="0"/>
              </a:rPr>
              <a:t> </a:t>
            </a:r>
            <a:r>
              <a:rPr lang="en-US" sz="2000" dirty="0" err="1" smtClean="0">
                <a:solidFill>
                  <a:srgbClr val="00B050"/>
                </a:solidFill>
                <a:latin typeface="Mongolian Baiti" pitchFamily="66" charset="0"/>
                <a:cs typeface="Mongolian Baiti" pitchFamily="66" charset="0"/>
              </a:rPr>
              <a:t>Dutta</a:t>
            </a:r>
            <a:endParaRPr dirty="0" smtClean="0">
              <a:solidFill>
                <a:srgbClr val="00B050"/>
              </a:solidFill>
              <a:latin typeface="Mongolian Baiti" pitchFamily="66" charset="0"/>
              <a:cs typeface="Mongolian Baiti" pitchFamily="66" charset="0"/>
            </a:endParaRPr>
          </a:p>
          <a:p>
            <a:pPr marL="0" lvl="0" indent="0" rtl="0">
              <a:lnSpc>
                <a:spcPct val="100000"/>
              </a:lnSpc>
              <a:spcBef>
                <a:spcPts val="700"/>
              </a:spcBef>
              <a:spcAft>
                <a:spcPts val="0"/>
              </a:spcAft>
              <a:buSzPts val="1200"/>
            </a:pPr>
            <a:r>
              <a:rPr lang="en-US" sz="2000" dirty="0" smtClean="0">
                <a:solidFill>
                  <a:srgbClr val="00B050"/>
                </a:solidFill>
                <a:latin typeface="Mongolian Baiti" pitchFamily="66" charset="0"/>
                <a:cs typeface="Mongolian Baiti" pitchFamily="66" charset="0"/>
              </a:rPr>
              <a:t>			               </a:t>
            </a:r>
            <a:r>
              <a:rPr lang="en-US" sz="2000" dirty="0" err="1" smtClean="0">
                <a:solidFill>
                  <a:srgbClr val="00B050"/>
                </a:solidFill>
                <a:latin typeface="Mongolian Baiti" pitchFamily="66" charset="0"/>
                <a:cs typeface="Mongolian Baiti" pitchFamily="66" charset="0"/>
              </a:rPr>
              <a:t>Aastha</a:t>
            </a:r>
            <a:r>
              <a:rPr lang="en-US" sz="2000" dirty="0" smtClean="0">
                <a:solidFill>
                  <a:srgbClr val="00B050"/>
                </a:solidFill>
                <a:latin typeface="Mongolian Baiti" pitchFamily="66" charset="0"/>
                <a:cs typeface="Mongolian Baiti" pitchFamily="66" charset="0"/>
              </a:rPr>
              <a:t> </a:t>
            </a:r>
            <a:r>
              <a:rPr lang="en-US" sz="2000" dirty="0" err="1" smtClean="0">
                <a:solidFill>
                  <a:srgbClr val="00B050"/>
                </a:solidFill>
                <a:latin typeface="Mongolian Baiti" pitchFamily="66" charset="0"/>
                <a:cs typeface="Mongolian Baiti" pitchFamily="66" charset="0"/>
              </a:rPr>
              <a:t>Sood</a:t>
            </a:r>
            <a:endParaRPr dirty="0">
              <a:solidFill>
                <a:srgbClr val="00B050"/>
              </a:solidFill>
              <a:latin typeface="Mongolian Baiti" pitchFamily="66" charset="0"/>
              <a:cs typeface="Mongolian Baiti" pitchFamily="66" charset="0"/>
            </a:endParaRPr>
          </a:p>
        </p:txBody>
      </p:sp>
      <p:sp>
        <p:nvSpPr>
          <p:cNvPr id="89" name="Google Shape;89;p1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FFFFFF"/>
                </a:solidFill>
              </a:rPr>
              <a:t>2/</a:t>
            </a:r>
            <a:r>
              <a:rPr lang="en-US"/>
              <a:t>28</a:t>
            </a:r>
            <a:r>
              <a:rPr lang="en-US">
                <a:solidFill>
                  <a:srgbClr val="FFFFFF"/>
                </a:solidFill>
              </a:rPr>
              <a:t>/2020</a:t>
            </a:r>
            <a:endParaRPr sz="2000">
              <a:solidFill>
                <a:srgbClr val="FFFFFF"/>
              </a:solidFill>
            </a:endParaRPr>
          </a:p>
        </p:txBody>
      </p:sp>
      <p:sp>
        <p:nvSpPr>
          <p:cNvPr id="90" name="Google Shape;90;p11"/>
          <p:cNvSpPr txBox="1">
            <a:spLocks noGrp="1"/>
          </p:cNvSpPr>
          <p:nvPr>
            <p:ph type="sldNum"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en-US">
                <a:solidFill>
                  <a:schemeClr val="lt2"/>
                </a:solidFill>
              </a:rPr>
              <a:t>1</a:t>
            </a:fld>
            <a:endParaRPr>
              <a:solidFill>
                <a:schemeClr val="lt2"/>
              </a:solidFill>
            </a:endParaRPr>
          </a:p>
        </p:txBody>
      </p:sp>
      <p:pic>
        <p:nvPicPr>
          <p:cNvPr id="1028" name="Picture 4" descr="C:\Users\ACER\Downloads\Page-1-124264038-15829360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5835" y="859536"/>
            <a:ext cx="2638616" cy="4690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p:nvPr>
        </p:nvSpPr>
        <p:spPr>
          <a:xfrm>
            <a:off x="812800" y="228600"/>
            <a:ext cx="108711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Calibri"/>
              <a:buNone/>
            </a:pPr>
            <a:r>
              <a:rPr lang="en-US" dirty="0">
                <a:solidFill>
                  <a:srgbClr val="00B050"/>
                </a:solidFill>
              </a:rPr>
              <a:t>Market Segmentation</a:t>
            </a:r>
            <a:endParaRPr dirty="0">
              <a:solidFill>
                <a:srgbClr val="00B050"/>
              </a:solidFill>
            </a:endParaRPr>
          </a:p>
        </p:txBody>
      </p:sp>
      <p:sp>
        <p:nvSpPr>
          <p:cNvPr id="237" name="Google Shape;237;p23"/>
          <p:cNvSpPr txBox="1">
            <a:spLocks noGrp="1"/>
          </p:cNvSpPr>
          <p:nvPr>
            <p:ph type="dt" idx="10"/>
          </p:nvPr>
        </p:nvSpPr>
        <p:spPr>
          <a:xfrm>
            <a:off x="8128000" y="6248401"/>
            <a:ext cx="3555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2/28/2020</a:t>
            </a:r>
            <a:endParaRPr/>
          </a:p>
        </p:txBody>
      </p:sp>
      <p:sp>
        <p:nvSpPr>
          <p:cNvPr id="238" name="Google Shape;238;p23"/>
          <p:cNvSpPr txBox="1">
            <a:spLocks noGrp="1"/>
          </p:cNvSpPr>
          <p:nvPr>
            <p:ph type="sldNum" idx="12"/>
          </p:nvPr>
        </p:nvSpPr>
        <p:spPr>
          <a:xfrm>
            <a:off x="0" y="1272222"/>
            <a:ext cx="711300" cy="2445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1190"/>
              <a:buNone/>
            </a:pPr>
            <a:fld id="{00000000-1234-1234-1234-123412341234}" type="slidenum">
              <a:rPr lang="en-US" sz="1190"/>
              <a:t>10</a:t>
            </a:fld>
            <a:endParaRPr sz="1190"/>
          </a:p>
        </p:txBody>
      </p:sp>
      <p:sp>
        <p:nvSpPr>
          <p:cNvPr id="239" name="Google Shape;239;p23"/>
          <p:cNvSpPr/>
          <p:nvPr/>
        </p:nvSpPr>
        <p:spPr>
          <a:xfrm>
            <a:off x="6234525" y="3748150"/>
            <a:ext cx="2653200" cy="652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Working People</a:t>
            </a:r>
            <a:endParaRPr sz="2000" b="1">
              <a:solidFill>
                <a:schemeClr val="dk1"/>
              </a:solidFill>
              <a:latin typeface="Calibri"/>
              <a:ea typeface="Calibri"/>
              <a:cs typeface="Calibri"/>
              <a:sym typeface="Calibri"/>
            </a:endParaRPr>
          </a:p>
        </p:txBody>
      </p:sp>
      <p:sp>
        <p:nvSpPr>
          <p:cNvPr id="240" name="Google Shape;240;p23"/>
          <p:cNvSpPr/>
          <p:nvPr/>
        </p:nvSpPr>
        <p:spPr>
          <a:xfrm>
            <a:off x="65400" y="3748150"/>
            <a:ext cx="2653200" cy="652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2000" b="1" dirty="0">
                <a:solidFill>
                  <a:schemeClr val="dk1"/>
                </a:solidFill>
                <a:latin typeface="Calibri"/>
                <a:ea typeface="Calibri"/>
                <a:cs typeface="Calibri"/>
                <a:sym typeface="Calibri"/>
              </a:rPr>
              <a:t>Primary School Kids</a:t>
            </a:r>
            <a:endParaRPr sz="2000" b="1" dirty="0">
              <a:solidFill>
                <a:schemeClr val="dk1"/>
              </a:solidFill>
              <a:latin typeface="Calibri"/>
              <a:ea typeface="Calibri"/>
              <a:cs typeface="Calibri"/>
              <a:sym typeface="Calibri"/>
            </a:endParaRPr>
          </a:p>
        </p:txBody>
      </p:sp>
      <p:sp>
        <p:nvSpPr>
          <p:cNvPr id="241" name="Google Shape;241;p23"/>
          <p:cNvSpPr/>
          <p:nvPr/>
        </p:nvSpPr>
        <p:spPr>
          <a:xfrm>
            <a:off x="3204550" y="3748150"/>
            <a:ext cx="2653200" cy="652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2000" b="1" dirty="0">
                <a:solidFill>
                  <a:schemeClr val="dk1"/>
                </a:solidFill>
                <a:latin typeface="Calibri"/>
                <a:ea typeface="Calibri"/>
                <a:cs typeface="Calibri"/>
                <a:sym typeface="Calibri"/>
              </a:rPr>
              <a:t>High School and College students</a:t>
            </a:r>
            <a:r>
              <a:rPr lang="en-US"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242" name="Google Shape;242;p23"/>
          <p:cNvSpPr/>
          <p:nvPr/>
        </p:nvSpPr>
        <p:spPr>
          <a:xfrm>
            <a:off x="4769400" y="2766725"/>
            <a:ext cx="2653200" cy="652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dk1"/>
                </a:solidFill>
              </a:rPr>
              <a:t>People</a:t>
            </a:r>
            <a:endParaRPr sz="2400" b="1">
              <a:solidFill>
                <a:schemeClr val="dk1"/>
              </a:solidFill>
            </a:endParaRPr>
          </a:p>
        </p:txBody>
      </p:sp>
      <p:sp>
        <p:nvSpPr>
          <p:cNvPr id="243" name="Google Shape;243;p23"/>
          <p:cNvSpPr/>
          <p:nvPr/>
        </p:nvSpPr>
        <p:spPr>
          <a:xfrm>
            <a:off x="9403350" y="3748150"/>
            <a:ext cx="2653200" cy="652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Retired People</a:t>
            </a:r>
            <a:endParaRPr sz="2000" b="1">
              <a:solidFill>
                <a:schemeClr val="dk1"/>
              </a:solidFill>
              <a:latin typeface="Calibri"/>
              <a:ea typeface="Calibri"/>
              <a:cs typeface="Calibri"/>
              <a:sym typeface="Calibri"/>
            </a:endParaRPr>
          </a:p>
        </p:txBody>
      </p:sp>
      <p:sp>
        <p:nvSpPr>
          <p:cNvPr id="244" name="Google Shape;244;p23"/>
          <p:cNvSpPr/>
          <p:nvPr/>
        </p:nvSpPr>
        <p:spPr>
          <a:xfrm>
            <a:off x="65400" y="4966750"/>
            <a:ext cx="2653200" cy="826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Help them in accessing their weak areas</a:t>
            </a:r>
            <a:endParaRPr sz="1800" b="1">
              <a:solidFill>
                <a:schemeClr val="dk1"/>
              </a:solidFill>
              <a:latin typeface="Calibri"/>
              <a:ea typeface="Calibri"/>
              <a:cs typeface="Calibri"/>
              <a:sym typeface="Calibri"/>
            </a:endParaRPr>
          </a:p>
        </p:txBody>
      </p:sp>
      <p:sp>
        <p:nvSpPr>
          <p:cNvPr id="245" name="Google Shape;245;p23"/>
          <p:cNvSpPr/>
          <p:nvPr/>
        </p:nvSpPr>
        <p:spPr>
          <a:xfrm>
            <a:off x="9461350" y="4966750"/>
            <a:ext cx="2653200" cy="826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Looking to upskill themselves</a:t>
            </a:r>
            <a:endParaRPr sz="1800" b="1">
              <a:solidFill>
                <a:schemeClr val="dk1"/>
              </a:solidFill>
              <a:latin typeface="Calibri"/>
              <a:ea typeface="Calibri"/>
              <a:cs typeface="Calibri"/>
              <a:sym typeface="Calibri"/>
            </a:endParaRPr>
          </a:p>
        </p:txBody>
      </p:sp>
      <p:sp>
        <p:nvSpPr>
          <p:cNvPr id="246" name="Google Shape;246;p23"/>
          <p:cNvSpPr/>
          <p:nvPr/>
        </p:nvSpPr>
        <p:spPr>
          <a:xfrm>
            <a:off x="6234525" y="4935550"/>
            <a:ext cx="2653200" cy="8889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Looking to change their skills</a:t>
            </a:r>
            <a:endParaRPr sz="1800" b="1">
              <a:solidFill>
                <a:schemeClr val="dk1"/>
              </a:solidFill>
              <a:latin typeface="Calibri"/>
              <a:ea typeface="Calibri"/>
              <a:cs typeface="Calibri"/>
              <a:sym typeface="Calibri"/>
            </a:endParaRPr>
          </a:p>
        </p:txBody>
      </p:sp>
      <p:sp>
        <p:nvSpPr>
          <p:cNvPr id="247" name="Google Shape;247;p23"/>
          <p:cNvSpPr/>
          <p:nvPr/>
        </p:nvSpPr>
        <p:spPr>
          <a:xfrm>
            <a:off x="3204550" y="4966750"/>
            <a:ext cx="2653200" cy="826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Help them in choosing a career as per their strengths</a:t>
            </a:r>
            <a:endParaRPr sz="1800" b="1">
              <a:solidFill>
                <a:schemeClr val="dk1"/>
              </a:solidFill>
              <a:latin typeface="Calibri"/>
              <a:ea typeface="Calibri"/>
              <a:cs typeface="Calibri"/>
              <a:sym typeface="Calibri"/>
            </a:endParaRPr>
          </a:p>
        </p:txBody>
      </p:sp>
      <p:cxnSp>
        <p:nvCxnSpPr>
          <p:cNvPr id="248" name="Google Shape;248;p23"/>
          <p:cNvCxnSpPr>
            <a:stCxn id="242" idx="1"/>
          </p:cNvCxnSpPr>
          <p:nvPr/>
        </p:nvCxnSpPr>
        <p:spPr>
          <a:xfrm flipH="1">
            <a:off x="2160300" y="3092975"/>
            <a:ext cx="2609100" cy="629875"/>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cxnSp>
        <p:nvCxnSpPr>
          <p:cNvPr id="249" name="Google Shape;249;p23"/>
          <p:cNvCxnSpPr>
            <a:stCxn id="242" idx="3"/>
          </p:cNvCxnSpPr>
          <p:nvPr/>
        </p:nvCxnSpPr>
        <p:spPr>
          <a:xfrm>
            <a:off x="7422600" y="3092975"/>
            <a:ext cx="2410125" cy="640375"/>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cxnSp>
        <p:nvCxnSpPr>
          <p:cNvPr id="250" name="Google Shape;250;p23"/>
          <p:cNvCxnSpPr>
            <a:stCxn id="240" idx="2"/>
            <a:endCxn id="244" idx="0"/>
          </p:cNvCxnSpPr>
          <p:nvPr/>
        </p:nvCxnSpPr>
        <p:spPr>
          <a:xfrm>
            <a:off x="1392000" y="4400650"/>
            <a:ext cx="0" cy="566100"/>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cxnSp>
        <p:nvCxnSpPr>
          <p:cNvPr id="251" name="Google Shape;251;p23"/>
          <p:cNvCxnSpPr>
            <a:stCxn id="241" idx="2"/>
            <a:endCxn id="247" idx="0"/>
          </p:cNvCxnSpPr>
          <p:nvPr/>
        </p:nvCxnSpPr>
        <p:spPr>
          <a:xfrm>
            <a:off x="4531150" y="4400650"/>
            <a:ext cx="0" cy="566100"/>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cxnSp>
        <p:nvCxnSpPr>
          <p:cNvPr id="252" name="Google Shape;252;p23"/>
          <p:cNvCxnSpPr>
            <a:stCxn id="239" idx="2"/>
            <a:endCxn id="246" idx="0"/>
          </p:cNvCxnSpPr>
          <p:nvPr/>
        </p:nvCxnSpPr>
        <p:spPr>
          <a:xfrm>
            <a:off x="7561125" y="4400650"/>
            <a:ext cx="0" cy="534900"/>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cxnSp>
        <p:nvCxnSpPr>
          <p:cNvPr id="253" name="Google Shape;253;p23"/>
          <p:cNvCxnSpPr>
            <a:stCxn id="243" idx="2"/>
          </p:cNvCxnSpPr>
          <p:nvPr/>
        </p:nvCxnSpPr>
        <p:spPr>
          <a:xfrm>
            <a:off x="10729950" y="4400650"/>
            <a:ext cx="0" cy="534900"/>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cxnSp>
        <p:nvCxnSpPr>
          <p:cNvPr id="254" name="Google Shape;254;p23"/>
          <p:cNvCxnSpPr/>
          <p:nvPr/>
        </p:nvCxnSpPr>
        <p:spPr>
          <a:xfrm>
            <a:off x="5219625" y="3429000"/>
            <a:ext cx="0" cy="246600"/>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cxnSp>
        <p:nvCxnSpPr>
          <p:cNvPr id="255" name="Google Shape;255;p23"/>
          <p:cNvCxnSpPr/>
          <p:nvPr/>
        </p:nvCxnSpPr>
        <p:spPr>
          <a:xfrm>
            <a:off x="6727500" y="3429000"/>
            <a:ext cx="0" cy="304500"/>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sp>
        <p:nvSpPr>
          <p:cNvPr id="256" name="Google Shape;256;p23"/>
          <p:cNvSpPr/>
          <p:nvPr/>
        </p:nvSpPr>
        <p:spPr>
          <a:xfrm>
            <a:off x="4769400" y="1666713"/>
            <a:ext cx="2653200" cy="65250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t>PRODUCT</a:t>
            </a:r>
            <a:endParaRPr sz="3000" b="1" dirty="0"/>
          </a:p>
        </p:txBody>
      </p:sp>
      <p:cxnSp>
        <p:nvCxnSpPr>
          <p:cNvPr id="257" name="Google Shape;257;p23"/>
          <p:cNvCxnSpPr>
            <a:stCxn id="256" idx="2"/>
            <a:endCxn id="242" idx="0"/>
          </p:cNvCxnSpPr>
          <p:nvPr/>
        </p:nvCxnSpPr>
        <p:spPr>
          <a:xfrm>
            <a:off x="6096000" y="2319213"/>
            <a:ext cx="0" cy="447600"/>
          </a:xfrm>
          <a:prstGeom prst="straightConnector1">
            <a:avLst/>
          </a:prstGeom>
          <a:ln>
            <a:headEnd type="non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body" idx="1"/>
          </p:nvPr>
        </p:nvSpPr>
        <p:spPr>
          <a:xfrm>
            <a:off x="2667000" y="2743200"/>
            <a:ext cx="6556248" cy="178308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740"/>
              <a:buNone/>
            </a:pPr>
            <a:r>
              <a:rPr lang="en-US" dirty="0">
                <a:latin typeface="Mongolian Baiti" pitchFamily="66" charset="0"/>
                <a:cs typeface="Mongolian Baiti" pitchFamily="66" charset="0"/>
              </a:rPr>
              <a:t>     </a:t>
            </a:r>
            <a:endParaRPr dirty="0">
              <a:latin typeface="Mongolian Baiti" pitchFamily="66" charset="0"/>
              <a:cs typeface="Mongolian Baiti" pitchFamily="66" charset="0"/>
            </a:endParaRPr>
          </a:p>
          <a:p>
            <a:pPr marL="0" lvl="0" indent="0" algn="ctr" rtl="0">
              <a:lnSpc>
                <a:spcPct val="100000"/>
              </a:lnSpc>
              <a:spcBef>
                <a:spcPts val="700"/>
              </a:spcBef>
              <a:spcAft>
                <a:spcPts val="0"/>
              </a:spcAft>
              <a:buSzPts val="2400"/>
              <a:buNone/>
            </a:pPr>
            <a:r>
              <a:rPr lang="en-US" sz="4000" dirty="0">
                <a:latin typeface="Mongolian Baiti" pitchFamily="66" charset="0"/>
                <a:cs typeface="Mongolian Baiti" pitchFamily="66" charset="0"/>
              </a:rPr>
              <a:t>Thank You</a:t>
            </a:r>
            <a:endParaRPr dirty="0">
              <a:latin typeface="Mongolian Baiti" pitchFamily="66" charset="0"/>
              <a:cs typeface="Mongolian Baiti" pitchFamily="66" charset="0"/>
            </a:endParaRPr>
          </a:p>
        </p:txBody>
      </p:sp>
      <p:sp>
        <p:nvSpPr>
          <p:cNvPr id="263" name="Google Shape;263;p24"/>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2/28/2020</a:t>
            </a:r>
            <a:endParaRPr/>
          </a:p>
        </p:txBody>
      </p:sp>
      <p:sp>
        <p:nvSpPr>
          <p:cNvPr id="264" name="Google Shape;264;p24"/>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1190"/>
              <a:buNone/>
            </a:pPr>
            <a:fld id="{00000000-1234-1234-1234-123412341234}" type="slidenum">
              <a:rPr lang="en-US" sz="1190"/>
              <a:t>11</a:t>
            </a:fld>
            <a:endParaRPr sz="119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Calibri"/>
              <a:buNone/>
            </a:pPr>
            <a:r>
              <a:rPr lang="en-US" dirty="0" smtClean="0">
                <a:solidFill>
                  <a:srgbClr val="00B050"/>
                </a:solidFill>
              </a:rPr>
              <a:t>Early Education Monitoring</a:t>
            </a:r>
            <a:endParaRPr dirty="0">
              <a:solidFill>
                <a:srgbClr val="00B050"/>
              </a:solidFill>
            </a:endParaRPr>
          </a:p>
        </p:txBody>
      </p:sp>
      <p:sp>
        <p:nvSpPr>
          <p:cNvPr id="109" name="Google Shape;109;p13"/>
          <p:cNvSpPr txBox="1">
            <a:spLocks noGrp="1"/>
          </p:cNvSpPr>
          <p:nvPr>
            <p:ph type="body" idx="1"/>
          </p:nvPr>
        </p:nvSpPr>
        <p:spPr>
          <a:xfrm>
            <a:off x="816864" y="1600200"/>
            <a:ext cx="10871200" cy="4526280"/>
          </a:xfrm>
          <a:prstGeom prst="rect">
            <a:avLst/>
          </a:prstGeom>
          <a:noFill/>
          <a:ln>
            <a:noFill/>
          </a:ln>
        </p:spPr>
        <p:txBody>
          <a:bodyPr spcFirstLastPara="1" wrap="square" lIns="91425" tIns="45700" rIns="91425" bIns="45700" anchor="t" anchorCtr="0">
            <a:noAutofit/>
          </a:bodyPr>
          <a:lstStyle/>
          <a:p>
            <a:pPr marL="320040" lvl="0" indent="-320040" algn="l" rtl="0">
              <a:lnSpc>
                <a:spcPct val="100000"/>
              </a:lnSpc>
              <a:spcBef>
                <a:spcPts val="700"/>
              </a:spcBef>
              <a:spcAft>
                <a:spcPts val="0"/>
              </a:spcAft>
              <a:buSzPts val="1740"/>
              <a:buChar char="◻"/>
            </a:pPr>
            <a:r>
              <a:rPr lang="en-US" sz="2800" dirty="0">
                <a:solidFill>
                  <a:srgbClr val="7030A0"/>
                </a:solidFill>
                <a:latin typeface="Mongolian Baiti" pitchFamily="66" charset="0"/>
                <a:cs typeface="Mongolian Baiti" pitchFamily="66" charset="0"/>
              </a:rPr>
              <a:t>We aim to </a:t>
            </a:r>
            <a:r>
              <a:rPr lang="en-US" sz="2800" dirty="0" smtClean="0">
                <a:solidFill>
                  <a:srgbClr val="7030A0"/>
                </a:solidFill>
                <a:latin typeface="Mongolian Baiti" pitchFamily="66" charset="0"/>
                <a:cs typeface="Mongolian Baiti" pitchFamily="66" charset="0"/>
              </a:rPr>
              <a:t>update </a:t>
            </a:r>
            <a:r>
              <a:rPr lang="en-US" sz="2800" dirty="0">
                <a:solidFill>
                  <a:srgbClr val="7030A0"/>
                </a:solidFill>
                <a:latin typeface="Mongolian Baiti" pitchFamily="66" charset="0"/>
                <a:cs typeface="Mongolian Baiti" pitchFamily="66" charset="0"/>
              </a:rPr>
              <a:t>the education system </a:t>
            </a:r>
            <a:r>
              <a:rPr lang="en-US" sz="2800" dirty="0" smtClean="0">
                <a:solidFill>
                  <a:srgbClr val="7030A0"/>
                </a:solidFill>
                <a:latin typeface="Mongolian Baiti" pitchFamily="66" charset="0"/>
                <a:cs typeface="Mongolian Baiti" pitchFamily="66" charset="0"/>
              </a:rPr>
              <a:t>through </a:t>
            </a:r>
            <a:r>
              <a:rPr lang="en-US" sz="2800" dirty="0">
                <a:solidFill>
                  <a:srgbClr val="7030A0"/>
                </a:solidFill>
                <a:latin typeface="Mongolian Baiti" pitchFamily="66" charset="0"/>
                <a:cs typeface="Mongolian Baiti" pitchFamily="66" charset="0"/>
              </a:rPr>
              <a:t>progressive analysis of students by pointing out their strengths and weaknesses, and give necessary suggestions so that education does not become a burden for the them. </a:t>
            </a:r>
            <a:endParaRPr sz="2800" dirty="0">
              <a:solidFill>
                <a:srgbClr val="7030A0"/>
              </a:solidFill>
              <a:latin typeface="Mongolian Baiti" pitchFamily="66" charset="0"/>
              <a:cs typeface="Mongolian Baiti" pitchFamily="66" charset="0"/>
            </a:endParaRPr>
          </a:p>
          <a:p>
            <a:pPr marL="320040" lvl="0" indent="-320040" algn="l" rtl="0">
              <a:lnSpc>
                <a:spcPct val="100000"/>
              </a:lnSpc>
              <a:spcBef>
                <a:spcPts val="700"/>
              </a:spcBef>
              <a:spcAft>
                <a:spcPts val="0"/>
              </a:spcAft>
              <a:buSzPts val="1740"/>
              <a:buChar char="◻"/>
            </a:pPr>
            <a:r>
              <a:rPr lang="en-US" sz="2800" dirty="0">
                <a:solidFill>
                  <a:srgbClr val="7030A0"/>
                </a:solidFill>
                <a:latin typeface="Mongolian Baiti" pitchFamily="66" charset="0"/>
                <a:cs typeface="Mongolian Baiti" pitchFamily="66" charset="0"/>
              </a:rPr>
              <a:t>The students of the age group 4 years till 10 years will be subjected to an annual psychometric assessment as part of their yearly syllabus. the results will be published to both parents as well as the school management, plus a copy would be kept with the system. Suggestions would be given based on previous performance</a:t>
            </a:r>
            <a:r>
              <a:rPr lang="en-US" sz="2800" dirty="0" smtClean="0">
                <a:solidFill>
                  <a:srgbClr val="7030A0"/>
                </a:solidFill>
                <a:latin typeface="Mongolian Baiti" pitchFamily="66" charset="0"/>
                <a:cs typeface="Mongolian Baiti" pitchFamily="66" charset="0"/>
              </a:rPr>
              <a:t>.</a:t>
            </a:r>
            <a:endParaRPr sz="2800" dirty="0">
              <a:solidFill>
                <a:srgbClr val="7030A0"/>
              </a:solidFill>
              <a:latin typeface="Mongolian Baiti" pitchFamily="66" charset="0"/>
              <a:cs typeface="Mongolian Baiti" pitchFamily="66" charset="0"/>
            </a:endParaRPr>
          </a:p>
        </p:txBody>
      </p:sp>
      <p:sp>
        <p:nvSpPr>
          <p:cNvPr id="110" name="Google Shape;110;p13"/>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2/28/2020</a:t>
            </a:r>
            <a:endParaRPr/>
          </a:p>
        </p:txBody>
      </p:sp>
      <p:sp>
        <p:nvSpPr>
          <p:cNvPr id="111" name="Google Shape;111;p13"/>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1190"/>
              <a:buNone/>
            </a:pPr>
            <a:fld id="{00000000-1234-1234-1234-123412341234}" type="slidenum">
              <a:rPr lang="en-US" sz="1190"/>
              <a:t>2</a:t>
            </a:fld>
            <a:endParaRPr sz="119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771144" y="170688"/>
            <a:ext cx="8534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959"/>
              <a:buFont typeface="Calibri"/>
              <a:buNone/>
            </a:pPr>
            <a:r>
              <a:rPr lang="en-US" dirty="0">
                <a:solidFill>
                  <a:srgbClr val="00B050"/>
                </a:solidFill>
              </a:rPr>
              <a:t/>
            </a:r>
            <a:br>
              <a:rPr lang="en-US" dirty="0">
                <a:solidFill>
                  <a:srgbClr val="00B050"/>
                </a:solidFill>
              </a:rPr>
            </a:br>
            <a:r>
              <a:rPr lang="en-US" dirty="0">
                <a:solidFill>
                  <a:srgbClr val="00B050"/>
                </a:solidFill>
              </a:rPr>
              <a:t>Value Proposition</a:t>
            </a:r>
            <a:br>
              <a:rPr lang="en-US" dirty="0">
                <a:solidFill>
                  <a:srgbClr val="00B050"/>
                </a:solidFill>
              </a:rPr>
            </a:br>
            <a:endParaRPr dirty="0">
              <a:solidFill>
                <a:srgbClr val="00B050"/>
              </a:solidFill>
            </a:endParaRPr>
          </a:p>
        </p:txBody>
      </p:sp>
      <p:sp>
        <p:nvSpPr>
          <p:cNvPr id="121" name="Google Shape;121;p14"/>
          <p:cNvSpPr txBox="1">
            <a:spLocks noGrp="1"/>
          </p:cNvSpPr>
          <p:nvPr>
            <p:ph type="body" idx="1"/>
          </p:nvPr>
        </p:nvSpPr>
        <p:spPr>
          <a:xfrm>
            <a:off x="816864" y="1600200"/>
            <a:ext cx="10871200" cy="452628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0"/>
              </a:spcBef>
              <a:spcAft>
                <a:spcPts val="0"/>
              </a:spcAft>
              <a:buSzPts val="3000"/>
              <a:buChar char="◻"/>
            </a:pPr>
            <a:r>
              <a:rPr lang="en-US" sz="2600" dirty="0" smtClean="0">
                <a:solidFill>
                  <a:srgbClr val="7030A0"/>
                </a:solidFill>
                <a:latin typeface="Mongolian Baiti" pitchFamily="66" charset="0"/>
                <a:cs typeface="Mongolian Baiti" pitchFamily="66" charset="0"/>
              </a:rPr>
              <a:t>The </a:t>
            </a:r>
            <a:r>
              <a:rPr lang="en-US" sz="2600" dirty="0">
                <a:solidFill>
                  <a:srgbClr val="7030A0"/>
                </a:solidFill>
                <a:latin typeface="Mongolian Baiti" pitchFamily="66" charset="0"/>
                <a:cs typeface="Mongolian Baiti" pitchFamily="66" charset="0"/>
              </a:rPr>
              <a:t>progress can be monitored and can help the students to work out on the grey areas. </a:t>
            </a:r>
            <a:endParaRPr lang="en-US" sz="2600" dirty="0" smtClean="0">
              <a:solidFill>
                <a:srgbClr val="7030A0"/>
              </a:solidFill>
              <a:latin typeface="Mongolian Baiti" pitchFamily="66" charset="0"/>
              <a:cs typeface="Mongolian Baiti" pitchFamily="66" charset="0"/>
            </a:endParaRPr>
          </a:p>
          <a:p>
            <a:pPr marL="457200" lvl="0" indent="-419100" algn="l" rtl="0">
              <a:lnSpc>
                <a:spcPct val="90000"/>
              </a:lnSpc>
              <a:spcBef>
                <a:spcPts val="0"/>
              </a:spcBef>
              <a:spcAft>
                <a:spcPts val="0"/>
              </a:spcAft>
              <a:buSzPts val="3000"/>
              <a:buChar char="◻"/>
            </a:pPr>
            <a:r>
              <a:rPr lang="en-US" sz="2600" dirty="0" smtClean="0">
                <a:solidFill>
                  <a:srgbClr val="7030A0"/>
                </a:solidFill>
                <a:latin typeface="Mongolian Baiti" pitchFamily="66" charset="0"/>
                <a:cs typeface="Mongolian Baiti" pitchFamily="66" charset="0"/>
              </a:rPr>
              <a:t>The </a:t>
            </a:r>
            <a:r>
              <a:rPr lang="en-US" sz="2600" dirty="0">
                <a:solidFill>
                  <a:srgbClr val="7030A0"/>
                </a:solidFill>
                <a:latin typeface="Mongolian Baiti" pitchFamily="66" charset="0"/>
                <a:cs typeface="Mongolian Baiti" pitchFamily="66" charset="0"/>
              </a:rPr>
              <a:t>parents will also have a proper report and analysis of their child's strengths and weaknesses, so that they are not pushed towards a  particular career path. </a:t>
            </a:r>
            <a:endParaRPr sz="2600" dirty="0">
              <a:solidFill>
                <a:srgbClr val="7030A0"/>
              </a:solidFill>
              <a:latin typeface="Mongolian Baiti" pitchFamily="66" charset="0"/>
              <a:cs typeface="Mongolian Baiti" pitchFamily="66" charset="0"/>
            </a:endParaRPr>
          </a:p>
          <a:p>
            <a:pPr marL="457200" lvl="0" indent="-419100" algn="l" rtl="0">
              <a:lnSpc>
                <a:spcPct val="90000"/>
              </a:lnSpc>
              <a:spcBef>
                <a:spcPts val="0"/>
              </a:spcBef>
              <a:spcAft>
                <a:spcPts val="0"/>
              </a:spcAft>
              <a:buSzPts val="3000"/>
              <a:buChar char="◻"/>
            </a:pPr>
            <a:r>
              <a:rPr lang="en-US" sz="2600" dirty="0">
                <a:solidFill>
                  <a:srgbClr val="7030A0"/>
                </a:solidFill>
                <a:latin typeface="Mongolian Baiti" pitchFamily="66" charset="0"/>
                <a:cs typeface="Mongolian Baiti" pitchFamily="66" charset="0"/>
              </a:rPr>
              <a:t>We believe that every student in unique and immensely talented. It's just the matter of finding them. And that is exactly what we aim to do. To bring out the best performance in every child</a:t>
            </a:r>
            <a:r>
              <a:rPr lang="en-US" sz="2600" dirty="0" smtClean="0">
                <a:solidFill>
                  <a:srgbClr val="7030A0"/>
                </a:solidFill>
                <a:latin typeface="Mongolian Baiti" pitchFamily="66" charset="0"/>
                <a:cs typeface="Mongolian Baiti" pitchFamily="66" charset="0"/>
              </a:rPr>
              <a:t>.</a:t>
            </a:r>
          </a:p>
          <a:p>
            <a:pPr indent="-419100">
              <a:lnSpc>
                <a:spcPct val="90000"/>
              </a:lnSpc>
              <a:spcBef>
                <a:spcPts val="0"/>
              </a:spcBef>
              <a:buSzPts val="3000"/>
            </a:pPr>
            <a:r>
              <a:rPr lang="en-US" sz="2600" dirty="0">
                <a:solidFill>
                  <a:srgbClr val="7030A0"/>
                </a:solidFill>
                <a:latin typeface="Mongolian Baiti" pitchFamily="66" charset="0"/>
                <a:cs typeface="Mongolian Baiti" pitchFamily="66" charset="0"/>
              </a:rPr>
              <a:t>Utilizing artificial intelligence and natural language processing for better output</a:t>
            </a:r>
            <a:r>
              <a:rPr lang="en-US" sz="2600" dirty="0" smtClean="0">
                <a:solidFill>
                  <a:srgbClr val="7030A0"/>
                </a:solidFill>
                <a:latin typeface="Mongolian Baiti" pitchFamily="66" charset="0"/>
                <a:cs typeface="Mongolian Baiti" pitchFamily="66" charset="0"/>
              </a:rPr>
              <a:t>.</a:t>
            </a:r>
          </a:p>
          <a:p>
            <a:pPr indent="-419100">
              <a:lnSpc>
                <a:spcPct val="90000"/>
              </a:lnSpc>
              <a:spcBef>
                <a:spcPts val="0"/>
              </a:spcBef>
              <a:buSzPts val="3000"/>
            </a:pPr>
            <a:r>
              <a:rPr lang="en-US" sz="2600" dirty="0" smtClean="0">
                <a:solidFill>
                  <a:srgbClr val="7030A0"/>
                </a:solidFill>
                <a:latin typeface="Mongolian Baiti" pitchFamily="66" charset="0"/>
                <a:cs typeface="Mongolian Baiti" pitchFamily="66" charset="0"/>
              </a:rPr>
              <a:t>There are no winners or losers in this tests, only learners.</a:t>
            </a:r>
            <a:endParaRPr lang="en-US" sz="2600" dirty="0">
              <a:solidFill>
                <a:srgbClr val="7030A0"/>
              </a:solidFill>
              <a:latin typeface="Mongolian Baiti" pitchFamily="66" charset="0"/>
              <a:cs typeface="Mongolian Baiti" pitchFamily="66" charset="0"/>
            </a:endParaRPr>
          </a:p>
        </p:txBody>
      </p:sp>
      <p:sp>
        <p:nvSpPr>
          <p:cNvPr id="122" name="Google Shape;122;p14"/>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2/28/2020</a:t>
            </a:r>
            <a:endParaRPr/>
          </a:p>
        </p:txBody>
      </p:sp>
      <p:sp>
        <p:nvSpPr>
          <p:cNvPr id="123" name="Google Shape;123;p14"/>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1190"/>
              <a:buNone/>
            </a:pPr>
            <a:fld id="{00000000-1234-1234-1234-123412341234}" type="slidenum">
              <a:rPr lang="en-US" sz="1190"/>
              <a:t>3</a:t>
            </a:fld>
            <a:endParaRPr sz="119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solidFill>
                  <a:srgbClr val="00B050"/>
                </a:solidFill>
              </a:rPr>
              <a:t>Customers</a:t>
            </a:r>
            <a:endParaRPr lang="en-IN" dirty="0">
              <a:solidFill>
                <a:srgbClr val="00B050"/>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6" name="Text Placeholder 5"/>
          <p:cNvSpPr>
            <a:spLocks noGrp="1"/>
          </p:cNvSpPr>
          <p:nvPr>
            <p:ph type="body" idx="1"/>
          </p:nvPr>
        </p:nvSpPr>
        <p:spPr>
          <a:xfrm>
            <a:off x="816864" y="1600200"/>
            <a:ext cx="10871200" cy="5157216"/>
          </a:xfrm>
        </p:spPr>
        <p:txBody>
          <a:bodyPr/>
          <a:lstStyle/>
          <a:p>
            <a:r>
              <a:rPr lang="en-US" sz="2600" dirty="0">
                <a:solidFill>
                  <a:srgbClr val="7030A0"/>
                </a:solidFill>
                <a:latin typeface="Mongolian Baiti" pitchFamily="66" charset="0"/>
                <a:cs typeface="Mongolian Baiti" pitchFamily="66" charset="0"/>
              </a:rPr>
              <a:t>Our major market share would be first given to the Govt. of the respective nation, the Ministry of Human Resource Development to be exact. </a:t>
            </a:r>
            <a:endParaRPr lang="en-US" sz="2600" dirty="0" smtClean="0">
              <a:solidFill>
                <a:srgbClr val="7030A0"/>
              </a:solidFill>
              <a:latin typeface="Mongolian Baiti" pitchFamily="66" charset="0"/>
              <a:cs typeface="Mongolian Baiti" pitchFamily="66" charset="0"/>
            </a:endParaRPr>
          </a:p>
          <a:p>
            <a:r>
              <a:rPr lang="en-US" sz="2600" dirty="0">
                <a:solidFill>
                  <a:srgbClr val="7030A0"/>
                </a:solidFill>
                <a:latin typeface="Mongolian Baiti" pitchFamily="66" charset="0"/>
                <a:cs typeface="Mongolian Baiti" pitchFamily="66" charset="0"/>
              </a:rPr>
              <a:t>Going further we also aim to establish business with private schools to add a </a:t>
            </a:r>
            <a:r>
              <a:rPr lang="en-US" sz="2600" dirty="0" smtClean="0">
                <a:solidFill>
                  <a:srgbClr val="7030A0"/>
                </a:solidFill>
                <a:latin typeface="Mongolian Baiti" pitchFamily="66" charset="0"/>
                <a:cs typeface="Mongolian Baiti" pitchFamily="66" charset="0"/>
              </a:rPr>
              <a:t>pinch </a:t>
            </a:r>
            <a:r>
              <a:rPr lang="en-US" sz="2600" dirty="0">
                <a:solidFill>
                  <a:srgbClr val="7030A0"/>
                </a:solidFill>
                <a:latin typeface="Mongolian Baiti" pitchFamily="66" charset="0"/>
                <a:cs typeface="Mongolian Baiti" pitchFamily="66" charset="0"/>
              </a:rPr>
              <a:t>of sophistication to the system for better results and wholesome </a:t>
            </a:r>
            <a:r>
              <a:rPr lang="en-US" sz="2600" dirty="0" smtClean="0">
                <a:solidFill>
                  <a:srgbClr val="7030A0"/>
                </a:solidFill>
                <a:latin typeface="Mongolian Baiti" pitchFamily="66" charset="0"/>
                <a:cs typeface="Mongolian Baiti" pitchFamily="66" charset="0"/>
              </a:rPr>
              <a:t>development</a:t>
            </a:r>
          </a:p>
          <a:p>
            <a:r>
              <a:rPr lang="en-US" sz="2600" dirty="0">
                <a:solidFill>
                  <a:srgbClr val="7030A0"/>
                </a:solidFill>
                <a:latin typeface="Mongolian Baiti" pitchFamily="66" charset="0"/>
                <a:cs typeface="Mongolian Baiti" pitchFamily="66" charset="0"/>
              </a:rPr>
              <a:t>Since education is a major area of work, we wish to not localize our sales to individuals because it can come to use as a curriculum part for better results</a:t>
            </a:r>
            <a:r>
              <a:rPr lang="en-US" sz="2600" dirty="0" smtClean="0">
                <a:solidFill>
                  <a:srgbClr val="7030A0"/>
                </a:solidFill>
                <a:latin typeface="Mongolian Baiti" pitchFamily="66" charset="0"/>
                <a:cs typeface="Mongolian Baiti" pitchFamily="66" charset="0"/>
              </a:rPr>
              <a:t>.</a:t>
            </a:r>
          </a:p>
          <a:p>
            <a:r>
              <a:rPr lang="en-US" sz="2600" dirty="0">
                <a:solidFill>
                  <a:srgbClr val="7030A0"/>
                </a:solidFill>
                <a:latin typeface="Mongolian Baiti" pitchFamily="66" charset="0"/>
                <a:cs typeface="Mongolian Baiti" pitchFamily="66" charset="0"/>
              </a:rPr>
              <a:t>We aim to emphasize on the fact that the education system is based on tests and examination, the proposal would not be any contemporary idea. It will be very well acquainted to the students</a:t>
            </a:r>
            <a:r>
              <a:rPr lang="en-US" sz="2600" dirty="0" smtClean="0">
                <a:solidFill>
                  <a:srgbClr val="7030A0"/>
                </a:solidFill>
                <a:latin typeface="Mongolian Baiti" pitchFamily="66" charset="0"/>
                <a:cs typeface="Mongolian Baiti" pitchFamily="66" charset="0"/>
              </a:rPr>
              <a:t>.</a:t>
            </a:r>
          </a:p>
        </p:txBody>
      </p:sp>
    </p:spTree>
    <p:extLst>
      <p:ext uri="{BB962C8B-B14F-4D97-AF65-F5344CB8AC3E}">
        <p14:creationId xmlns:p14="http://schemas.microsoft.com/office/powerpoint/2010/main" val="71828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00B050"/>
                </a:solidFill>
              </a:rPr>
              <a:t>Addressable Market</a:t>
            </a:r>
            <a:endParaRPr lang="en-IN" dirty="0">
              <a:solidFill>
                <a:srgbClr val="00B050"/>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6" name="Text Placeholder 5"/>
          <p:cNvSpPr>
            <a:spLocks noGrp="1"/>
          </p:cNvSpPr>
          <p:nvPr>
            <p:ph type="body" idx="1"/>
          </p:nvPr>
        </p:nvSpPr>
        <p:spPr>
          <a:xfrm>
            <a:off x="816864" y="1600200"/>
            <a:ext cx="10871200" cy="5157216"/>
          </a:xfrm>
        </p:spPr>
        <p:txBody>
          <a:bodyPr/>
          <a:lstStyle/>
          <a:p>
            <a:pPr lvl="0"/>
            <a:r>
              <a:rPr lang="en-US" sz="2200" dirty="0">
                <a:solidFill>
                  <a:srgbClr val="7030A0"/>
                </a:solidFill>
                <a:latin typeface="Mongolian Baiti" pitchFamily="66" charset="0"/>
                <a:cs typeface="Mongolian Baiti" pitchFamily="66" charset="0"/>
              </a:rPr>
              <a:t>As per the framework, we aim to minimize human governance in our system. Having said that, instead of manpower, </a:t>
            </a:r>
            <a:r>
              <a:rPr lang="en-US" sz="2200" dirty="0" smtClean="0">
                <a:solidFill>
                  <a:srgbClr val="7030A0"/>
                </a:solidFill>
                <a:latin typeface="Mongolian Baiti" pitchFamily="66" charset="0"/>
                <a:cs typeface="Mongolian Baiti" pitchFamily="66" charset="0"/>
              </a:rPr>
              <a:t>we </a:t>
            </a:r>
            <a:r>
              <a:rPr lang="en-US" sz="2200" dirty="0">
                <a:solidFill>
                  <a:srgbClr val="7030A0"/>
                </a:solidFill>
                <a:latin typeface="Mongolian Baiti" pitchFamily="66" charset="0"/>
                <a:cs typeface="Mongolian Baiti" pitchFamily="66" charset="0"/>
              </a:rPr>
              <a:t>are implementing artificial intelligence and Natural Language Processing to read and understand the questions and their respective responses so that the next set of questions would be adequately addressed with respect to how well the answers were given by the students. This means that the questionnaire will evolve with the student and provide </a:t>
            </a:r>
            <a:r>
              <a:rPr lang="en-US" sz="2200" dirty="0" smtClean="0">
                <a:solidFill>
                  <a:srgbClr val="7030A0"/>
                </a:solidFill>
                <a:latin typeface="Mongolian Baiti" pitchFamily="66" charset="0"/>
                <a:cs typeface="Mongolian Baiti" pitchFamily="66" charset="0"/>
              </a:rPr>
              <a:t>results </a:t>
            </a:r>
            <a:r>
              <a:rPr lang="en-US" sz="2200" dirty="0">
                <a:solidFill>
                  <a:srgbClr val="7030A0"/>
                </a:solidFill>
                <a:latin typeface="Mongolian Baiti" pitchFamily="66" charset="0"/>
                <a:cs typeface="Mongolian Baiti" pitchFamily="66" charset="0"/>
              </a:rPr>
              <a:t>with each round of testing. </a:t>
            </a:r>
          </a:p>
          <a:p>
            <a:pPr lvl="0"/>
            <a:r>
              <a:rPr lang="en-US" sz="2200" dirty="0">
                <a:solidFill>
                  <a:srgbClr val="7030A0"/>
                </a:solidFill>
                <a:latin typeface="Mongolian Baiti" pitchFamily="66" charset="0"/>
                <a:cs typeface="Mongolian Baiti" pitchFamily="66" charset="0"/>
              </a:rPr>
              <a:t>However these questions will be based on the recommendation from child psychologists and educators. </a:t>
            </a:r>
          </a:p>
          <a:p>
            <a:pPr lvl="0"/>
            <a:r>
              <a:rPr lang="en-US" sz="2200" dirty="0">
                <a:solidFill>
                  <a:srgbClr val="7030A0"/>
                </a:solidFill>
                <a:highlight>
                  <a:srgbClr val="FFFFFF"/>
                </a:highlight>
                <a:latin typeface="Mongolian Baiti" pitchFamily="66" charset="0"/>
                <a:cs typeface="Mongolian Baiti" pitchFamily="66" charset="0"/>
              </a:rPr>
              <a:t>India has around 367 universities, 18,000 colleges, about half a million teachers, and 11 million pupils. The private education industry is estimated to be between 20,000–25,000 </a:t>
            </a:r>
            <a:r>
              <a:rPr lang="en-US" sz="2200" dirty="0" err="1">
                <a:solidFill>
                  <a:srgbClr val="7030A0"/>
                </a:solidFill>
                <a:highlight>
                  <a:srgbClr val="FFFFFF"/>
                </a:highlight>
                <a:latin typeface="Mongolian Baiti" pitchFamily="66" charset="0"/>
                <a:cs typeface="Mongolian Baiti" pitchFamily="66" charset="0"/>
              </a:rPr>
              <a:t>crores</a:t>
            </a:r>
            <a:r>
              <a:rPr lang="en-US" sz="2200" dirty="0">
                <a:solidFill>
                  <a:srgbClr val="7030A0"/>
                </a:solidFill>
                <a:highlight>
                  <a:srgbClr val="FFFFFF"/>
                </a:highlight>
                <a:latin typeface="Mongolian Baiti" pitchFamily="66" charset="0"/>
                <a:cs typeface="Mongolian Baiti" pitchFamily="66" charset="0"/>
              </a:rPr>
              <a:t>. There are about 1,500 management institutes, 3,500 engineering institutes, and 1,200 medical colleges in the country</a:t>
            </a:r>
            <a:r>
              <a:rPr lang="en-US" sz="2200" dirty="0" smtClean="0">
                <a:solidFill>
                  <a:srgbClr val="7030A0"/>
                </a:solidFill>
                <a:highlight>
                  <a:srgbClr val="FFFFFF"/>
                </a:highlight>
                <a:latin typeface="Mongolian Baiti" pitchFamily="66" charset="0"/>
                <a:cs typeface="Mongolian Baiti" pitchFamily="66" charset="0"/>
              </a:rPr>
              <a:t>.</a:t>
            </a:r>
          </a:p>
          <a:p>
            <a:r>
              <a:rPr lang="en-US" sz="2200" dirty="0">
                <a:solidFill>
                  <a:srgbClr val="7030A0"/>
                </a:solidFill>
                <a:latin typeface="Mongolian Baiti" pitchFamily="66" charset="0"/>
                <a:cs typeface="Mongolian Baiti" pitchFamily="66" charset="0"/>
              </a:rPr>
              <a:t>Thus there is ample opportunities for our product to survive</a:t>
            </a:r>
            <a:r>
              <a:rPr lang="en-US" sz="2200" dirty="0" smtClean="0">
                <a:solidFill>
                  <a:srgbClr val="7030A0"/>
                </a:solidFill>
                <a:latin typeface="Mongolian Baiti" pitchFamily="66" charset="0"/>
                <a:cs typeface="Mongolian Baiti" pitchFamily="66" charset="0"/>
              </a:rPr>
              <a:t>.</a:t>
            </a:r>
            <a:endParaRPr lang="en-US" sz="2200" dirty="0">
              <a:solidFill>
                <a:srgbClr val="7030A0"/>
              </a:solidFill>
              <a:highlight>
                <a:srgbClr val="FFFFFF"/>
              </a:highlight>
              <a:latin typeface="Mongolian Baiti" pitchFamily="66" charset="0"/>
              <a:cs typeface="Mongolian Baiti" pitchFamily="66" charset="0"/>
            </a:endParaRPr>
          </a:p>
        </p:txBody>
      </p:sp>
    </p:spTree>
    <p:extLst>
      <p:ext uri="{BB962C8B-B14F-4D97-AF65-F5344CB8AC3E}">
        <p14:creationId xmlns:p14="http://schemas.microsoft.com/office/powerpoint/2010/main" val="183226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00B050"/>
                </a:solidFill>
              </a:rPr>
              <a:t>Market: Competition and Advantage</a:t>
            </a:r>
            <a:endParaRPr lang="en-IN" dirty="0">
              <a:solidFill>
                <a:srgbClr val="00B050"/>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6" name="Text Placeholder 5"/>
          <p:cNvSpPr>
            <a:spLocks noGrp="1"/>
          </p:cNvSpPr>
          <p:nvPr>
            <p:ph type="body" idx="1"/>
          </p:nvPr>
        </p:nvSpPr>
        <p:spPr>
          <a:xfrm>
            <a:off x="816864" y="1600200"/>
            <a:ext cx="10871200" cy="5157216"/>
          </a:xfrm>
        </p:spPr>
        <p:txBody>
          <a:bodyPr/>
          <a:lstStyle/>
          <a:p>
            <a:pPr marL="342900" indent="-342900">
              <a:buSzPts val="2400"/>
            </a:pPr>
            <a:r>
              <a:rPr lang="en-US" sz="2400" dirty="0">
                <a:solidFill>
                  <a:srgbClr val="7030A0"/>
                </a:solidFill>
                <a:latin typeface="Mongolian Baiti" pitchFamily="66" charset="0"/>
                <a:ea typeface="Arial"/>
                <a:cs typeface="Mongolian Baiti" pitchFamily="66" charset="0"/>
                <a:sym typeface="Arial"/>
              </a:rPr>
              <a:t>Education </a:t>
            </a:r>
            <a:r>
              <a:rPr lang="en-US" sz="2400" dirty="0" smtClean="0">
                <a:solidFill>
                  <a:srgbClr val="7030A0"/>
                </a:solidFill>
                <a:latin typeface="Mongolian Baiti" pitchFamily="66" charset="0"/>
                <a:ea typeface="Arial"/>
                <a:cs typeface="Mongolian Baiti" pitchFamily="66" charset="0"/>
                <a:sym typeface="Arial"/>
              </a:rPr>
              <a:t>is fundamental </a:t>
            </a:r>
            <a:r>
              <a:rPr lang="en-US" sz="2400" dirty="0">
                <a:solidFill>
                  <a:srgbClr val="7030A0"/>
                </a:solidFill>
                <a:latin typeface="Mongolian Baiti" pitchFamily="66" charset="0"/>
                <a:ea typeface="Arial"/>
                <a:cs typeface="Mongolian Baiti" pitchFamily="66" charset="0"/>
                <a:sym typeface="Arial"/>
              </a:rPr>
              <a:t>for economic and social well-being. </a:t>
            </a:r>
            <a:endParaRPr lang="en-US" sz="2400" dirty="0" smtClean="0">
              <a:solidFill>
                <a:srgbClr val="7030A0"/>
              </a:solidFill>
              <a:latin typeface="Mongolian Baiti" pitchFamily="66" charset="0"/>
              <a:ea typeface="Arial"/>
              <a:cs typeface="Mongolian Baiti" pitchFamily="66" charset="0"/>
              <a:sym typeface="Arial"/>
            </a:endParaRPr>
          </a:p>
          <a:p>
            <a:pPr marL="342900" indent="-342900">
              <a:buSzPts val="2400"/>
            </a:pPr>
            <a:r>
              <a:rPr lang="en-US" sz="2400" dirty="0" smtClean="0">
                <a:solidFill>
                  <a:srgbClr val="7030A0"/>
                </a:solidFill>
                <a:latin typeface="Mongolian Baiti" pitchFamily="66" charset="0"/>
                <a:ea typeface="Arial"/>
                <a:cs typeface="Mongolian Baiti" pitchFamily="66" charset="0"/>
                <a:sym typeface="Arial"/>
              </a:rPr>
              <a:t>However there are gaps between education and learning, which is why children are often found dreading in going to school and attending classes or tests. </a:t>
            </a:r>
          </a:p>
          <a:p>
            <a:pPr marL="342900" indent="-342900">
              <a:buSzPts val="2400"/>
            </a:pPr>
            <a:r>
              <a:rPr lang="en-US" sz="2400" dirty="0" smtClean="0">
                <a:solidFill>
                  <a:srgbClr val="7030A0"/>
                </a:solidFill>
                <a:latin typeface="Mongolian Baiti" pitchFamily="66" charset="0"/>
                <a:ea typeface="Arial"/>
                <a:cs typeface="Mongolian Baiti" pitchFamily="66" charset="0"/>
                <a:sym typeface="Arial"/>
              </a:rPr>
              <a:t>There are not many organizations who are focusing on bridging this gap.</a:t>
            </a:r>
          </a:p>
          <a:p>
            <a:pPr marL="342900" indent="-342900">
              <a:buSzPts val="2400"/>
            </a:pPr>
            <a:r>
              <a:rPr lang="en-US" sz="2400" dirty="0" smtClean="0">
                <a:solidFill>
                  <a:srgbClr val="7030A0"/>
                </a:solidFill>
                <a:latin typeface="Mongolian Baiti" pitchFamily="66" charset="0"/>
                <a:ea typeface="Arial"/>
                <a:cs typeface="Mongolian Baiti" pitchFamily="66" charset="0"/>
                <a:sym typeface="Arial"/>
              </a:rPr>
              <a:t>In that respect, this project can substantially have a advantage in this sector. </a:t>
            </a:r>
          </a:p>
          <a:p>
            <a:pPr marL="342900" indent="-342900">
              <a:buSzPts val="2400"/>
            </a:pPr>
            <a:r>
              <a:rPr lang="en-US" sz="2400" dirty="0" smtClean="0">
                <a:solidFill>
                  <a:srgbClr val="7030A0"/>
                </a:solidFill>
                <a:highlight>
                  <a:srgbClr val="FFFFFF"/>
                </a:highlight>
                <a:latin typeface="Mongolian Baiti" pitchFamily="66" charset="0"/>
                <a:ea typeface="Arial"/>
                <a:cs typeface="Mongolian Baiti" pitchFamily="66" charset="0"/>
                <a:sym typeface="Arial"/>
              </a:rPr>
              <a:t>Furthermore, we intend to keep this project freely available to the mass. This is based on the fact that education is an important factor in the lives of people.</a:t>
            </a:r>
          </a:p>
          <a:p>
            <a:pPr marL="342900" indent="-342900">
              <a:buSzPts val="2400"/>
            </a:pPr>
            <a:r>
              <a:rPr lang="en-US" sz="2400" dirty="0" smtClean="0">
                <a:solidFill>
                  <a:srgbClr val="7030A0"/>
                </a:solidFill>
                <a:highlight>
                  <a:srgbClr val="FFFFFF"/>
                </a:highlight>
                <a:latin typeface="Mongolian Baiti" pitchFamily="66" charset="0"/>
                <a:ea typeface="Arial"/>
                <a:cs typeface="Mongolian Baiti" pitchFamily="66" charset="0"/>
                <a:sym typeface="Arial"/>
              </a:rPr>
              <a:t>As students and parents are already paying a hefty fees to schools for education, this project can be implemented to enhance that experience.</a:t>
            </a:r>
          </a:p>
          <a:p>
            <a:pPr marL="342900" indent="-342900">
              <a:buSzPts val="2400"/>
            </a:pPr>
            <a:endParaRPr lang="en-US" sz="2400" dirty="0" smtClean="0">
              <a:solidFill>
                <a:srgbClr val="7030A0"/>
              </a:solidFill>
              <a:latin typeface="Mongolian Baiti" pitchFamily="66" charset="0"/>
              <a:ea typeface="Arial"/>
              <a:cs typeface="Mongolian Baiti" pitchFamily="66" charset="0"/>
              <a:sym typeface="Arial"/>
            </a:endParaRPr>
          </a:p>
        </p:txBody>
      </p:sp>
    </p:spTree>
    <p:extLst>
      <p:ext uri="{BB962C8B-B14F-4D97-AF65-F5344CB8AC3E}">
        <p14:creationId xmlns:p14="http://schemas.microsoft.com/office/powerpoint/2010/main" val="330525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795528" y="152400"/>
            <a:ext cx="81534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Calibri"/>
              <a:buNone/>
            </a:pPr>
            <a:r>
              <a:rPr lang="en-US" sz="4000" dirty="0">
                <a:solidFill>
                  <a:srgbClr val="00B050"/>
                </a:solidFill>
              </a:rPr>
              <a:t>Marketing Channel </a:t>
            </a:r>
            <a:endParaRPr dirty="0">
              <a:solidFill>
                <a:srgbClr val="00B050"/>
              </a:solidFill>
            </a:endParaRPr>
          </a:p>
        </p:txBody>
      </p:sp>
      <p:sp>
        <p:nvSpPr>
          <p:cNvPr id="187" name="Google Shape;187;p20"/>
          <p:cNvSpPr txBox="1">
            <a:spLocks noGrp="1"/>
          </p:cNvSpPr>
          <p:nvPr>
            <p:ph type="body" idx="1"/>
          </p:nvPr>
        </p:nvSpPr>
        <p:spPr>
          <a:xfrm>
            <a:off x="816864" y="1600200"/>
            <a:ext cx="10871200" cy="4526280"/>
          </a:xfrm>
          <a:prstGeom prst="rect">
            <a:avLst/>
          </a:prstGeom>
          <a:noFill/>
          <a:ln>
            <a:noFill/>
          </a:ln>
        </p:spPr>
        <p:txBody>
          <a:bodyPr spcFirstLastPara="1" wrap="square" lIns="91425" tIns="45700" rIns="91425" bIns="45700" anchor="t" anchorCtr="0">
            <a:noAutofit/>
          </a:bodyPr>
          <a:lstStyle/>
          <a:p>
            <a:pPr marL="320040" lvl="0" indent="-320040" algn="l" rtl="0">
              <a:lnSpc>
                <a:spcPct val="100000"/>
              </a:lnSpc>
              <a:spcBef>
                <a:spcPts val="700"/>
              </a:spcBef>
              <a:spcAft>
                <a:spcPts val="0"/>
              </a:spcAft>
              <a:buSzPts val="1440"/>
              <a:buChar char="◻"/>
            </a:pPr>
            <a:r>
              <a:rPr lang="en-US" sz="2400" dirty="0">
                <a:solidFill>
                  <a:srgbClr val="7030A0"/>
                </a:solidFill>
                <a:latin typeface="Mongolian Baiti" pitchFamily="66" charset="0"/>
                <a:cs typeface="Mongolian Baiti" pitchFamily="66" charset="0"/>
              </a:rPr>
              <a:t>The purpose of this system is to measure the strengths and work on the weaknesses of students. </a:t>
            </a:r>
            <a:endParaRPr lang="en-US" sz="2400" dirty="0" smtClean="0">
              <a:solidFill>
                <a:srgbClr val="7030A0"/>
              </a:solidFill>
              <a:latin typeface="Mongolian Baiti" pitchFamily="66" charset="0"/>
              <a:cs typeface="Mongolian Baiti" pitchFamily="66" charset="0"/>
            </a:endParaRPr>
          </a:p>
          <a:p>
            <a:pPr marL="320040" lvl="0" indent="-320040" algn="l" rtl="0">
              <a:lnSpc>
                <a:spcPct val="100000"/>
              </a:lnSpc>
              <a:spcBef>
                <a:spcPts val="700"/>
              </a:spcBef>
              <a:spcAft>
                <a:spcPts val="0"/>
              </a:spcAft>
              <a:buSzPts val="1440"/>
              <a:buChar char="◻"/>
            </a:pPr>
            <a:r>
              <a:rPr lang="en-US" sz="2400" dirty="0" smtClean="0">
                <a:solidFill>
                  <a:srgbClr val="7030A0"/>
                </a:solidFill>
                <a:latin typeface="Mongolian Baiti" pitchFamily="66" charset="0"/>
                <a:cs typeface="Mongolian Baiti" pitchFamily="66" charset="0"/>
              </a:rPr>
              <a:t>Hence</a:t>
            </a:r>
            <a:r>
              <a:rPr lang="en-US" sz="2400" dirty="0">
                <a:solidFill>
                  <a:srgbClr val="7030A0"/>
                </a:solidFill>
                <a:latin typeface="Mongolian Baiti" pitchFamily="66" charset="0"/>
                <a:cs typeface="Mongolian Baiti" pitchFamily="66" charset="0"/>
              </a:rPr>
              <a:t>, we would propose our product to the Govt. of the respective country, more precisely the Ministry of Education. </a:t>
            </a:r>
            <a:endParaRPr lang="en-US" sz="2400" dirty="0" smtClean="0">
              <a:solidFill>
                <a:srgbClr val="7030A0"/>
              </a:solidFill>
              <a:latin typeface="Mongolian Baiti" pitchFamily="66" charset="0"/>
              <a:cs typeface="Mongolian Baiti" pitchFamily="66" charset="0"/>
            </a:endParaRPr>
          </a:p>
          <a:p>
            <a:pPr marL="320040" lvl="0" indent="-320040" algn="l" rtl="0">
              <a:lnSpc>
                <a:spcPct val="100000"/>
              </a:lnSpc>
              <a:spcBef>
                <a:spcPts val="700"/>
              </a:spcBef>
              <a:spcAft>
                <a:spcPts val="0"/>
              </a:spcAft>
              <a:buSzPts val="1440"/>
              <a:buChar char="◻"/>
            </a:pPr>
            <a:r>
              <a:rPr lang="en-US" sz="2400" dirty="0" smtClean="0">
                <a:solidFill>
                  <a:srgbClr val="7030A0"/>
                </a:solidFill>
                <a:latin typeface="Mongolian Baiti" pitchFamily="66" charset="0"/>
                <a:cs typeface="Mongolian Baiti" pitchFamily="66" charset="0"/>
              </a:rPr>
              <a:t>They </a:t>
            </a:r>
            <a:r>
              <a:rPr lang="en-US" sz="2400" dirty="0">
                <a:solidFill>
                  <a:srgbClr val="7030A0"/>
                </a:solidFill>
                <a:latin typeface="Mongolian Baiti" pitchFamily="66" charset="0"/>
                <a:cs typeface="Mongolian Baiti" pitchFamily="66" charset="0"/>
              </a:rPr>
              <a:t>can incorporate this system as part of student's curriculum for their skill development</a:t>
            </a:r>
            <a:r>
              <a:rPr lang="en-US" sz="2400" dirty="0" smtClean="0">
                <a:solidFill>
                  <a:srgbClr val="7030A0"/>
                </a:solidFill>
                <a:latin typeface="Mongolian Baiti" pitchFamily="66" charset="0"/>
                <a:cs typeface="Mongolian Baiti" pitchFamily="66" charset="0"/>
              </a:rPr>
              <a:t>.</a:t>
            </a:r>
            <a:r>
              <a:rPr lang="en-US" sz="2200" dirty="0" smtClean="0">
                <a:solidFill>
                  <a:srgbClr val="7030A0"/>
                </a:solidFill>
                <a:latin typeface="Mongolian Baiti" pitchFamily="66" charset="0"/>
                <a:ea typeface="Times New Roman"/>
                <a:cs typeface="Mongolian Baiti" pitchFamily="66" charset="0"/>
                <a:sym typeface="Times New Roman"/>
              </a:rPr>
              <a:t> </a:t>
            </a:r>
          </a:p>
          <a:p>
            <a:pPr marL="320040" lvl="0" indent="-320040" algn="l" rtl="0">
              <a:lnSpc>
                <a:spcPct val="100000"/>
              </a:lnSpc>
              <a:spcBef>
                <a:spcPts val="700"/>
              </a:spcBef>
              <a:spcAft>
                <a:spcPts val="0"/>
              </a:spcAft>
              <a:buSzPts val="1440"/>
              <a:buChar char="◻"/>
            </a:pPr>
            <a:r>
              <a:rPr lang="en-US" sz="2200" dirty="0" smtClean="0">
                <a:solidFill>
                  <a:srgbClr val="7030A0"/>
                </a:solidFill>
                <a:latin typeface="Mongolian Baiti" pitchFamily="66" charset="0"/>
                <a:ea typeface="Times New Roman"/>
                <a:cs typeface="Mongolian Baiti" pitchFamily="66" charset="0"/>
                <a:sym typeface="Times New Roman"/>
              </a:rPr>
              <a:t>Apart from that we would use open-source software to execute this project, which would help in minimizing the cost.</a:t>
            </a:r>
            <a:endParaRPr sz="2200" dirty="0">
              <a:solidFill>
                <a:srgbClr val="7030A0"/>
              </a:solidFill>
              <a:latin typeface="Mongolian Baiti" pitchFamily="66" charset="0"/>
              <a:ea typeface="Times New Roman"/>
              <a:cs typeface="Mongolian Baiti" pitchFamily="66" charset="0"/>
              <a:sym typeface="Times New Roman"/>
            </a:endParaRPr>
          </a:p>
          <a:p>
            <a:pPr marL="320040" lvl="0" indent="-381000" algn="l" rtl="0">
              <a:lnSpc>
                <a:spcPct val="100000"/>
              </a:lnSpc>
              <a:spcBef>
                <a:spcPts val="700"/>
              </a:spcBef>
              <a:spcAft>
                <a:spcPts val="0"/>
              </a:spcAft>
              <a:buSzPts val="2400"/>
              <a:buChar char="◻"/>
            </a:pPr>
            <a:endParaRPr sz="2400" dirty="0">
              <a:solidFill>
                <a:srgbClr val="7030A0"/>
              </a:solidFill>
              <a:latin typeface="Mongolian Baiti" pitchFamily="66" charset="0"/>
              <a:cs typeface="Mongolian Baiti" pitchFamily="66" charset="0"/>
            </a:endParaRPr>
          </a:p>
        </p:txBody>
      </p:sp>
      <p:sp>
        <p:nvSpPr>
          <p:cNvPr id="188" name="Google Shape;188;p20"/>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2/28/2020</a:t>
            </a:r>
            <a:endParaRPr/>
          </a:p>
        </p:txBody>
      </p:sp>
      <p:sp>
        <p:nvSpPr>
          <p:cNvPr id="189" name="Google Shape;189;p20"/>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1190"/>
              <a:buNone/>
            </a:pPr>
            <a:fld id="{00000000-1234-1234-1234-123412341234}" type="slidenum">
              <a:rPr lang="en-US" sz="1190"/>
              <a:t>7</a:t>
            </a:fld>
            <a:endParaRPr sz="119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p:nvPr/>
        </p:nvSpPr>
        <p:spPr>
          <a:xfrm>
            <a:off x="4176277" y="4977101"/>
            <a:ext cx="4723200" cy="663000"/>
          </a:xfrm>
          <a:prstGeom prst="ellipse">
            <a:avLst/>
          </a:prstGeom>
          <a:gradFill>
            <a:gsLst>
              <a:gs pos="0">
                <a:srgbClr val="000000"/>
              </a:gs>
              <a:gs pos="100000">
                <a:srgbClr val="D3D3D3">
                  <a:alpha val="0"/>
                </a:srgbClr>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
        <p:nvSpPr>
          <p:cNvPr id="195" name="Google Shape;195;p21"/>
          <p:cNvSpPr txBox="1">
            <a:spLocks noGrp="1"/>
          </p:cNvSpPr>
          <p:nvPr>
            <p:ph type="title"/>
          </p:nvPr>
        </p:nvSpPr>
        <p:spPr>
          <a:xfrm>
            <a:off x="1083733" y="228600"/>
            <a:ext cx="14494800" cy="990600"/>
          </a:xfrm>
          <a:prstGeom prst="rect">
            <a:avLst/>
          </a:prstGeom>
          <a:noFill/>
          <a:ln>
            <a:noFill/>
          </a:ln>
        </p:spPr>
        <p:txBody>
          <a:bodyPr spcFirstLastPara="1" wrap="square" lIns="91425" tIns="45700" rIns="0" bIns="45700" anchor="t" anchorCtr="0">
            <a:noAutofit/>
          </a:bodyPr>
          <a:lstStyle/>
          <a:p>
            <a:pPr marL="0" lvl="0" indent="0" algn="l" rtl="0">
              <a:lnSpc>
                <a:spcPct val="100000"/>
              </a:lnSpc>
              <a:spcBef>
                <a:spcPts val="0"/>
              </a:spcBef>
              <a:spcAft>
                <a:spcPts val="0"/>
              </a:spcAft>
              <a:buClr>
                <a:srgbClr val="17406D"/>
              </a:buClr>
              <a:buSzPts val="4400"/>
              <a:buFont typeface="Calibri"/>
              <a:buNone/>
            </a:pPr>
            <a:r>
              <a:rPr lang="en-US" sz="4400" b="0" dirty="0">
                <a:solidFill>
                  <a:srgbClr val="00B050"/>
                </a:solidFill>
                <a:latin typeface="Calibri"/>
                <a:ea typeface="Calibri"/>
                <a:cs typeface="Calibri"/>
                <a:sym typeface="Calibri"/>
              </a:rPr>
              <a:t>The 4P Framewo</a:t>
            </a:r>
            <a:r>
              <a:rPr lang="en-US" dirty="0">
                <a:solidFill>
                  <a:srgbClr val="00B050"/>
                </a:solidFill>
              </a:rPr>
              <a:t>rk</a:t>
            </a:r>
            <a:endParaRPr dirty="0">
              <a:solidFill>
                <a:srgbClr val="00B050"/>
              </a:solidFill>
            </a:endParaRPr>
          </a:p>
        </p:txBody>
      </p:sp>
      <p:grpSp>
        <p:nvGrpSpPr>
          <p:cNvPr id="196" name="Google Shape;196;p21"/>
          <p:cNvGrpSpPr/>
          <p:nvPr/>
        </p:nvGrpSpPr>
        <p:grpSpPr>
          <a:xfrm>
            <a:off x="8921975" y="1729817"/>
            <a:ext cx="2937003" cy="1733257"/>
            <a:chOff x="8921975" y="863137"/>
            <a:chExt cx="2937003" cy="2311010"/>
          </a:xfrm>
        </p:grpSpPr>
        <p:sp>
          <p:nvSpPr>
            <p:cNvPr id="197" name="Google Shape;197;p21"/>
            <p:cNvSpPr txBox="1"/>
            <p:nvPr/>
          </p:nvSpPr>
          <p:spPr>
            <a:xfrm>
              <a:off x="8921977" y="863137"/>
              <a:ext cx="2937000" cy="61560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400" b="1" dirty="0">
                  <a:solidFill>
                    <a:srgbClr val="7030A0"/>
                  </a:solidFill>
                  <a:latin typeface="Calibri"/>
                  <a:ea typeface="Calibri"/>
                  <a:cs typeface="Calibri"/>
                  <a:sym typeface="Calibri"/>
                </a:rPr>
                <a:t>Price</a:t>
              </a:r>
              <a:endParaRPr dirty="0">
                <a:solidFill>
                  <a:srgbClr val="7030A0"/>
                </a:solidFill>
              </a:endParaRPr>
            </a:p>
          </p:txBody>
        </p:sp>
        <p:sp>
          <p:nvSpPr>
            <p:cNvPr id="198" name="Google Shape;198;p21"/>
            <p:cNvSpPr txBox="1"/>
            <p:nvPr/>
          </p:nvSpPr>
          <p:spPr>
            <a:xfrm>
              <a:off x="8921975" y="1475847"/>
              <a:ext cx="2937000" cy="1698300"/>
            </a:xfrm>
            <a:prstGeom prst="rect">
              <a:avLst/>
            </a:prstGeom>
            <a:noFill/>
            <a:ln>
              <a:noFill/>
            </a:ln>
          </p:spPr>
          <p:txBody>
            <a:bodyPr spcFirstLastPara="1" wrap="square" lIns="0" tIns="45700" rIns="0" bIns="45700" anchor="t" anchorCtr="0">
              <a:noAutofit/>
            </a:bodyPr>
            <a:lstStyle/>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Sustainable system</a:t>
              </a:r>
              <a:endParaRPr sz="1800" dirty="0">
                <a:solidFill>
                  <a:srgbClr val="7030A0"/>
                </a:solidFill>
                <a:latin typeface="Mongolian Baiti" pitchFamily="66" charset="0"/>
                <a:ea typeface="Calibri"/>
                <a:cs typeface="Mongolian Baiti" pitchFamily="66" charset="0"/>
                <a:sym typeface="Calibri"/>
              </a:endParaRPr>
            </a:p>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Priced neither too high nor too low</a:t>
              </a:r>
              <a:endParaRPr sz="1800" dirty="0">
                <a:solidFill>
                  <a:srgbClr val="7030A0"/>
                </a:solidFill>
                <a:latin typeface="Mongolian Baiti" pitchFamily="66" charset="0"/>
                <a:ea typeface="Calibri"/>
                <a:cs typeface="Mongolian Baiti" pitchFamily="66" charset="0"/>
                <a:sym typeface="Calibri"/>
              </a:endParaRPr>
            </a:p>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Special financial aid to economically weak people</a:t>
              </a:r>
              <a:endParaRPr sz="1800" dirty="0">
                <a:solidFill>
                  <a:srgbClr val="7030A0"/>
                </a:solidFill>
                <a:latin typeface="Mongolian Baiti" pitchFamily="66" charset="0"/>
                <a:ea typeface="Calibri"/>
                <a:cs typeface="Mongolian Baiti" pitchFamily="66" charset="0"/>
                <a:sym typeface="Calibri"/>
              </a:endParaRPr>
            </a:p>
            <a:p>
              <a:pPr marL="0" marR="0" lvl="0" indent="0" algn="just" rtl="0">
                <a:spcBef>
                  <a:spcPts val="0"/>
                </a:spcBef>
                <a:spcAft>
                  <a:spcPts val="0"/>
                </a:spcAft>
                <a:buNone/>
              </a:pPr>
              <a:endParaRPr sz="1800" dirty="0">
                <a:solidFill>
                  <a:srgbClr val="7030A0"/>
                </a:solidFill>
                <a:latin typeface="Mongolian Baiti" pitchFamily="66" charset="0"/>
                <a:ea typeface="Calibri"/>
                <a:cs typeface="Mongolian Baiti" pitchFamily="66" charset="0"/>
                <a:sym typeface="Calibri"/>
              </a:endParaRPr>
            </a:p>
          </p:txBody>
        </p:sp>
      </p:grpSp>
      <p:grpSp>
        <p:nvGrpSpPr>
          <p:cNvPr id="199" name="Google Shape;199;p21"/>
          <p:cNvGrpSpPr/>
          <p:nvPr/>
        </p:nvGrpSpPr>
        <p:grpSpPr>
          <a:xfrm>
            <a:off x="358074" y="4735960"/>
            <a:ext cx="2937000" cy="1361909"/>
            <a:chOff x="332936" y="2473878"/>
            <a:chExt cx="2937000" cy="1815878"/>
          </a:xfrm>
        </p:grpSpPr>
        <p:sp>
          <p:nvSpPr>
            <p:cNvPr id="200" name="Google Shape;200;p21"/>
            <p:cNvSpPr txBox="1"/>
            <p:nvPr/>
          </p:nvSpPr>
          <p:spPr>
            <a:xfrm>
              <a:off x="332936" y="2473878"/>
              <a:ext cx="2937000" cy="615600"/>
            </a:xfrm>
            <a:prstGeom prst="rect">
              <a:avLst/>
            </a:prstGeom>
            <a:noFill/>
            <a:ln>
              <a:noFill/>
            </a:ln>
          </p:spPr>
          <p:txBody>
            <a:bodyPr spcFirstLastPara="1" wrap="square" lIns="0" tIns="45700" rIns="0" bIns="45700" anchor="b" anchorCtr="0">
              <a:noAutofit/>
            </a:bodyPr>
            <a:lstStyle/>
            <a:p>
              <a:pPr marL="0" marR="0" lvl="0" indent="0" algn="r" rtl="0">
                <a:spcBef>
                  <a:spcPts val="0"/>
                </a:spcBef>
                <a:spcAft>
                  <a:spcPts val="0"/>
                </a:spcAft>
                <a:buNone/>
              </a:pPr>
              <a:r>
                <a:rPr lang="en-US" sz="2400" b="1" dirty="0">
                  <a:solidFill>
                    <a:srgbClr val="7030A0"/>
                  </a:solidFill>
                  <a:latin typeface="Calibri"/>
                  <a:ea typeface="Calibri"/>
                  <a:cs typeface="Calibri"/>
                  <a:sym typeface="Calibri"/>
                </a:rPr>
                <a:t>Place</a:t>
              </a:r>
              <a:endParaRPr dirty="0">
                <a:solidFill>
                  <a:srgbClr val="7030A0"/>
                </a:solidFill>
              </a:endParaRPr>
            </a:p>
          </p:txBody>
        </p:sp>
        <p:sp>
          <p:nvSpPr>
            <p:cNvPr id="201" name="Google Shape;201;p21"/>
            <p:cNvSpPr txBox="1"/>
            <p:nvPr/>
          </p:nvSpPr>
          <p:spPr>
            <a:xfrm>
              <a:off x="336819" y="3089456"/>
              <a:ext cx="2929200" cy="1200300"/>
            </a:xfrm>
            <a:prstGeom prst="rect">
              <a:avLst/>
            </a:prstGeom>
            <a:noFill/>
            <a:ln>
              <a:noFill/>
            </a:ln>
          </p:spPr>
          <p:txBody>
            <a:bodyPr spcFirstLastPara="1" wrap="square" lIns="0" tIns="45700" rIns="0" bIns="45700" anchor="t" anchorCtr="0">
              <a:noAutofit/>
            </a:bodyPr>
            <a:lstStyle/>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Online presence in the form of website</a:t>
              </a:r>
              <a:endParaRPr sz="1800" dirty="0">
                <a:solidFill>
                  <a:srgbClr val="7030A0"/>
                </a:solidFill>
                <a:latin typeface="Mongolian Baiti" pitchFamily="66" charset="0"/>
                <a:ea typeface="Calibri"/>
                <a:cs typeface="Mongolian Baiti" pitchFamily="66" charset="0"/>
                <a:sym typeface="Calibri"/>
              </a:endParaRPr>
            </a:p>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Govt. approved apps</a:t>
              </a:r>
              <a:endParaRPr sz="1800" dirty="0">
                <a:solidFill>
                  <a:srgbClr val="7030A0"/>
                </a:solidFill>
                <a:latin typeface="Mongolian Baiti" pitchFamily="66" charset="0"/>
                <a:ea typeface="Calibri"/>
                <a:cs typeface="Mongolian Baiti" pitchFamily="66" charset="0"/>
                <a:sym typeface="Calibri"/>
              </a:endParaRPr>
            </a:p>
          </p:txBody>
        </p:sp>
      </p:grpSp>
      <p:grpSp>
        <p:nvGrpSpPr>
          <p:cNvPr id="202" name="Google Shape;202;p21"/>
          <p:cNvGrpSpPr/>
          <p:nvPr/>
        </p:nvGrpSpPr>
        <p:grpSpPr>
          <a:xfrm>
            <a:off x="340724" y="1729825"/>
            <a:ext cx="3309376" cy="1361925"/>
            <a:chOff x="332930" y="2024189"/>
            <a:chExt cx="3309376" cy="1815900"/>
          </a:xfrm>
        </p:grpSpPr>
        <p:sp>
          <p:nvSpPr>
            <p:cNvPr id="203" name="Google Shape;203;p21"/>
            <p:cNvSpPr txBox="1"/>
            <p:nvPr/>
          </p:nvSpPr>
          <p:spPr>
            <a:xfrm>
              <a:off x="332930" y="2024189"/>
              <a:ext cx="3200400" cy="615600"/>
            </a:xfrm>
            <a:prstGeom prst="rect">
              <a:avLst/>
            </a:prstGeom>
            <a:noFill/>
            <a:ln>
              <a:noFill/>
            </a:ln>
          </p:spPr>
          <p:txBody>
            <a:bodyPr spcFirstLastPara="1" wrap="square" lIns="0" tIns="45700" rIns="0" bIns="45700" anchor="b" anchorCtr="0">
              <a:noAutofit/>
            </a:bodyPr>
            <a:lstStyle/>
            <a:p>
              <a:pPr marL="0" marR="0" lvl="0" indent="0" algn="r" rtl="0">
                <a:spcBef>
                  <a:spcPts val="0"/>
                </a:spcBef>
                <a:spcAft>
                  <a:spcPts val="0"/>
                </a:spcAft>
                <a:buNone/>
              </a:pPr>
              <a:r>
                <a:rPr lang="en-US" sz="2400" b="1" dirty="0">
                  <a:solidFill>
                    <a:srgbClr val="7030A0"/>
                  </a:solidFill>
                  <a:latin typeface="Calibri"/>
                  <a:ea typeface="Calibri"/>
                  <a:cs typeface="Calibri"/>
                  <a:sym typeface="Calibri"/>
                </a:rPr>
                <a:t>Product</a:t>
              </a:r>
              <a:endParaRPr dirty="0">
                <a:solidFill>
                  <a:srgbClr val="7030A0"/>
                </a:solidFill>
              </a:endParaRPr>
            </a:p>
          </p:txBody>
        </p:sp>
        <p:sp>
          <p:nvSpPr>
            <p:cNvPr id="204" name="Google Shape;204;p21"/>
            <p:cNvSpPr txBox="1"/>
            <p:nvPr/>
          </p:nvSpPr>
          <p:spPr>
            <a:xfrm>
              <a:off x="441905" y="2639789"/>
              <a:ext cx="3200400" cy="1200300"/>
            </a:xfrm>
            <a:prstGeom prst="rect">
              <a:avLst/>
            </a:prstGeom>
            <a:noFill/>
            <a:ln>
              <a:noFill/>
            </a:ln>
          </p:spPr>
          <p:txBody>
            <a:bodyPr spcFirstLastPara="1" wrap="square" lIns="0" tIns="45700" rIns="0" bIns="45700" anchor="t" anchorCtr="0">
              <a:noAutofit/>
            </a:bodyPr>
            <a:lstStyle/>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An analysis of students by pointing out their strengths and weaknesses</a:t>
              </a:r>
              <a:endParaRPr sz="1800" dirty="0">
                <a:solidFill>
                  <a:srgbClr val="7030A0"/>
                </a:solidFill>
                <a:latin typeface="Mongolian Baiti" pitchFamily="66" charset="0"/>
                <a:ea typeface="Calibri"/>
                <a:cs typeface="Mongolian Baiti" pitchFamily="66" charset="0"/>
                <a:sym typeface="Calibri"/>
              </a:endParaRPr>
            </a:p>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Giving necessary suggestions so that education does not become a burden for the them.</a:t>
              </a:r>
              <a:endParaRPr sz="1800" dirty="0">
                <a:solidFill>
                  <a:srgbClr val="7030A0"/>
                </a:solidFill>
                <a:latin typeface="Mongolian Baiti" pitchFamily="66" charset="0"/>
                <a:ea typeface="Calibri"/>
                <a:cs typeface="Mongolian Baiti" pitchFamily="66" charset="0"/>
                <a:sym typeface="Calibri"/>
              </a:endParaRPr>
            </a:p>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Lifelong access</a:t>
              </a:r>
              <a:endParaRPr sz="1800" dirty="0">
                <a:solidFill>
                  <a:srgbClr val="7030A0"/>
                </a:solidFill>
                <a:latin typeface="Mongolian Baiti" pitchFamily="66" charset="0"/>
                <a:ea typeface="Calibri"/>
                <a:cs typeface="Mongolian Baiti" pitchFamily="66" charset="0"/>
                <a:sym typeface="Calibri"/>
              </a:endParaRPr>
            </a:p>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Unique credentials</a:t>
              </a:r>
              <a:endParaRPr sz="1800" dirty="0">
                <a:solidFill>
                  <a:srgbClr val="7030A0"/>
                </a:solidFill>
                <a:latin typeface="Mongolian Baiti" pitchFamily="66" charset="0"/>
                <a:ea typeface="Calibri"/>
                <a:cs typeface="Mongolian Baiti" pitchFamily="66" charset="0"/>
                <a:sym typeface="Calibri"/>
              </a:endParaRPr>
            </a:p>
          </p:txBody>
        </p:sp>
      </p:grpSp>
      <p:grpSp>
        <p:nvGrpSpPr>
          <p:cNvPr id="205" name="Google Shape;205;p21"/>
          <p:cNvGrpSpPr/>
          <p:nvPr/>
        </p:nvGrpSpPr>
        <p:grpSpPr>
          <a:xfrm>
            <a:off x="4291311" y="1597354"/>
            <a:ext cx="4304799" cy="3505787"/>
            <a:chOff x="2698492" y="1597273"/>
            <a:chExt cx="3749172" cy="3749906"/>
          </a:xfrm>
        </p:grpSpPr>
        <p:grpSp>
          <p:nvGrpSpPr>
            <p:cNvPr id="206" name="Google Shape;206;p21"/>
            <p:cNvGrpSpPr/>
            <p:nvPr/>
          </p:nvGrpSpPr>
          <p:grpSpPr>
            <a:xfrm>
              <a:off x="2698492" y="1597273"/>
              <a:ext cx="3749172" cy="3749016"/>
              <a:chOff x="3933826" y="1367079"/>
              <a:chExt cx="4325302" cy="4325123"/>
            </a:xfrm>
          </p:grpSpPr>
          <p:grpSp>
            <p:nvGrpSpPr>
              <p:cNvPr id="207" name="Google Shape;207;p21"/>
              <p:cNvGrpSpPr/>
              <p:nvPr/>
            </p:nvGrpSpPr>
            <p:grpSpPr>
              <a:xfrm>
                <a:off x="3933962" y="1367079"/>
                <a:ext cx="4325166" cy="4325064"/>
                <a:chOff x="6497638" y="530225"/>
                <a:chExt cx="2697160" cy="2433639"/>
              </a:xfrm>
            </p:grpSpPr>
            <p:sp>
              <p:nvSpPr>
                <p:cNvPr id="208" name="Google Shape;208;p21"/>
                <p:cNvSpPr/>
                <p:nvPr/>
              </p:nvSpPr>
              <p:spPr>
                <a:xfrm>
                  <a:off x="7918450" y="533400"/>
                  <a:ext cx="1276348" cy="1390650"/>
                </a:xfrm>
                <a:custGeom>
                  <a:avLst/>
                  <a:gdLst/>
                  <a:ahLst/>
                  <a:cxnLst/>
                  <a:rect l="l" t="t" r="r" b="b"/>
                  <a:pathLst>
                    <a:path w="2244" h="2713" extrusionOk="0">
                      <a:moveTo>
                        <a:pt x="0" y="1339"/>
                      </a:moveTo>
                      <a:cubicBezTo>
                        <a:pt x="507" y="1401"/>
                        <a:pt x="900" y="1828"/>
                        <a:pt x="909" y="2349"/>
                      </a:cubicBezTo>
                      <a:lnTo>
                        <a:pt x="1581" y="2713"/>
                      </a:lnTo>
                      <a:lnTo>
                        <a:pt x="2244" y="2350"/>
                      </a:lnTo>
                      <a:cubicBezTo>
                        <a:pt x="2235" y="1093"/>
                        <a:pt x="1249" y="70"/>
                        <a:pt x="8" y="0"/>
                      </a:cubicBezTo>
                      <a:lnTo>
                        <a:pt x="369" y="659"/>
                      </a:lnTo>
                      <a:lnTo>
                        <a:pt x="0" y="133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21"/>
                <p:cNvSpPr/>
                <p:nvPr/>
              </p:nvSpPr>
              <p:spPr>
                <a:xfrm>
                  <a:off x="6499225" y="530225"/>
                  <a:ext cx="1544640" cy="1150939"/>
                </a:xfrm>
                <a:custGeom>
                  <a:avLst/>
                  <a:gdLst/>
                  <a:ahLst/>
                  <a:cxnLst/>
                  <a:rect l="l" t="t" r="r" b="b"/>
                  <a:pathLst>
                    <a:path w="2713" h="2243" extrusionOk="0">
                      <a:moveTo>
                        <a:pt x="1339" y="2243"/>
                      </a:moveTo>
                      <a:cubicBezTo>
                        <a:pt x="1401" y="1737"/>
                        <a:pt x="1828" y="1344"/>
                        <a:pt x="2349" y="1335"/>
                      </a:cubicBezTo>
                      <a:lnTo>
                        <a:pt x="2713" y="663"/>
                      </a:lnTo>
                      <a:lnTo>
                        <a:pt x="2350" y="0"/>
                      </a:lnTo>
                      <a:cubicBezTo>
                        <a:pt x="1093" y="9"/>
                        <a:pt x="69" y="995"/>
                        <a:pt x="0" y="2236"/>
                      </a:cubicBezTo>
                      <a:lnTo>
                        <a:pt x="659" y="1874"/>
                      </a:lnTo>
                      <a:lnTo>
                        <a:pt x="1339" y="224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1"/>
                <p:cNvSpPr/>
                <p:nvPr/>
              </p:nvSpPr>
              <p:spPr>
                <a:xfrm>
                  <a:off x="7648575" y="1812925"/>
                  <a:ext cx="1544639" cy="1150939"/>
                </a:xfrm>
                <a:custGeom>
                  <a:avLst/>
                  <a:gdLst/>
                  <a:ahLst/>
                  <a:cxnLst/>
                  <a:rect l="l" t="t" r="r" b="b"/>
                  <a:pathLst>
                    <a:path w="2714" h="2243" extrusionOk="0">
                      <a:moveTo>
                        <a:pt x="2714" y="7"/>
                      </a:moveTo>
                      <a:lnTo>
                        <a:pt x="2055" y="368"/>
                      </a:lnTo>
                      <a:lnTo>
                        <a:pt x="1375" y="0"/>
                      </a:lnTo>
                      <a:cubicBezTo>
                        <a:pt x="1313" y="506"/>
                        <a:pt x="886" y="899"/>
                        <a:pt x="365" y="908"/>
                      </a:cubicBezTo>
                      <a:lnTo>
                        <a:pt x="0" y="1580"/>
                      </a:lnTo>
                      <a:lnTo>
                        <a:pt x="364" y="2243"/>
                      </a:lnTo>
                      <a:cubicBezTo>
                        <a:pt x="1620" y="2234"/>
                        <a:pt x="2644" y="1248"/>
                        <a:pt x="2714" y="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21"/>
                <p:cNvSpPr/>
                <p:nvPr/>
              </p:nvSpPr>
              <p:spPr>
                <a:xfrm>
                  <a:off x="6497638" y="1568450"/>
                  <a:ext cx="1276351" cy="1392241"/>
                </a:xfrm>
                <a:custGeom>
                  <a:avLst/>
                  <a:gdLst/>
                  <a:ahLst/>
                  <a:cxnLst/>
                  <a:rect l="l" t="t" r="r" b="b"/>
                  <a:pathLst>
                    <a:path w="2243" h="2714" extrusionOk="0">
                      <a:moveTo>
                        <a:pt x="2243" y="1375"/>
                      </a:moveTo>
                      <a:cubicBezTo>
                        <a:pt x="1737" y="1313"/>
                        <a:pt x="1344" y="886"/>
                        <a:pt x="1335" y="365"/>
                      </a:cubicBezTo>
                      <a:lnTo>
                        <a:pt x="663" y="0"/>
                      </a:lnTo>
                      <a:lnTo>
                        <a:pt x="0" y="364"/>
                      </a:lnTo>
                      <a:cubicBezTo>
                        <a:pt x="9" y="1620"/>
                        <a:pt x="995" y="2644"/>
                        <a:pt x="2236" y="2714"/>
                      </a:cubicBezTo>
                      <a:lnTo>
                        <a:pt x="1874" y="2055"/>
                      </a:lnTo>
                      <a:lnTo>
                        <a:pt x="2243" y="137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2" name="Google Shape;212;p21"/>
              <p:cNvGrpSpPr/>
              <p:nvPr/>
            </p:nvGrpSpPr>
            <p:grpSpPr>
              <a:xfrm>
                <a:off x="3933826" y="1367090"/>
                <a:ext cx="4325112" cy="4325112"/>
                <a:chOff x="3933826" y="1367090"/>
                <a:chExt cx="4325112" cy="4325112"/>
              </a:xfrm>
            </p:grpSpPr>
            <p:sp>
              <p:nvSpPr>
                <p:cNvPr id="213" name="Google Shape;213;p21"/>
                <p:cNvSpPr/>
                <p:nvPr/>
              </p:nvSpPr>
              <p:spPr>
                <a:xfrm>
                  <a:off x="6219507" y="1372734"/>
                  <a:ext cx="2039431" cy="2276835"/>
                </a:xfrm>
                <a:custGeom>
                  <a:avLst/>
                  <a:gdLst/>
                  <a:ahLst/>
                  <a:cxnLst/>
                  <a:rect l="l" t="t" r="r" b="b"/>
                  <a:pathLst>
                    <a:path w="2039431" h="2276835" extrusionOk="0">
                      <a:moveTo>
                        <a:pt x="0" y="0"/>
                      </a:moveTo>
                      <a:cubicBezTo>
                        <a:pt x="1131903" y="63769"/>
                        <a:pt x="2031222" y="995703"/>
                        <a:pt x="2039431" y="2140806"/>
                      </a:cubicBezTo>
                      <a:lnTo>
                        <a:pt x="1790679" y="2276835"/>
                      </a:lnTo>
                      <a:lnTo>
                        <a:pt x="1796734" y="2156913"/>
                      </a:lnTo>
                      <a:cubicBezTo>
                        <a:pt x="1796734" y="1228959"/>
                        <a:pt x="1138510" y="454741"/>
                        <a:pt x="263490" y="275686"/>
                      </a:cubicBezTo>
                      <a:lnTo>
                        <a:pt x="140946" y="256983"/>
                      </a:lnTo>
                      <a:close/>
                    </a:path>
                  </a:pathLst>
                </a:custGeom>
                <a:solidFill>
                  <a:schemeClr val="dk1">
                    <a:alpha val="2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p:cNvSpPr/>
                <p:nvPr/>
              </p:nvSpPr>
              <p:spPr>
                <a:xfrm>
                  <a:off x="3936370" y="1367090"/>
                  <a:ext cx="2281738" cy="2039088"/>
                </a:xfrm>
                <a:custGeom>
                  <a:avLst/>
                  <a:gdLst/>
                  <a:ahLst/>
                  <a:cxnLst/>
                  <a:rect l="l" t="t" r="r" b="b"/>
                  <a:pathLst>
                    <a:path w="2281738" h="2039088" extrusionOk="0">
                      <a:moveTo>
                        <a:pt x="2145533" y="0"/>
                      </a:moveTo>
                      <a:lnTo>
                        <a:pt x="2281738" y="248482"/>
                      </a:lnTo>
                      <a:lnTo>
                        <a:pt x="2159630" y="242316"/>
                      </a:lnTo>
                      <a:cubicBezTo>
                        <a:pt x="1231676" y="242316"/>
                        <a:pt x="457458" y="900540"/>
                        <a:pt x="278403" y="1775561"/>
                      </a:cubicBezTo>
                      <a:lnTo>
                        <a:pt x="259952" y="1896457"/>
                      </a:lnTo>
                      <a:lnTo>
                        <a:pt x="0" y="2039088"/>
                      </a:lnTo>
                      <a:cubicBezTo>
                        <a:pt x="62997" y="907376"/>
                        <a:pt x="997901" y="8208"/>
                        <a:pt x="2145533" y="0"/>
                      </a:cubicBezTo>
                      <a:close/>
                    </a:path>
                  </a:pathLst>
                </a:custGeom>
                <a:solidFill>
                  <a:schemeClr val="dk1">
                    <a:alpha val="2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p:cNvSpPr/>
                <p:nvPr/>
              </p:nvSpPr>
              <p:spPr>
                <a:xfrm>
                  <a:off x="5975156" y="3653115"/>
                  <a:ext cx="2281236" cy="2039087"/>
                </a:xfrm>
                <a:custGeom>
                  <a:avLst/>
                  <a:gdLst/>
                  <a:ahLst/>
                  <a:cxnLst/>
                  <a:rect l="l" t="t" r="r" b="b"/>
                  <a:pathLst>
                    <a:path w="2281236" h="2039087" extrusionOk="0">
                      <a:moveTo>
                        <a:pt x="2281236" y="0"/>
                      </a:moveTo>
                      <a:cubicBezTo>
                        <a:pt x="2217350" y="1131712"/>
                        <a:pt x="1282790" y="2030880"/>
                        <a:pt x="136494" y="2039087"/>
                      </a:cubicBezTo>
                      <a:lnTo>
                        <a:pt x="0" y="1790669"/>
                      </a:lnTo>
                      <a:lnTo>
                        <a:pt x="120844" y="1796771"/>
                      </a:lnTo>
                      <a:cubicBezTo>
                        <a:pt x="1048798" y="1796771"/>
                        <a:pt x="1823017" y="1138547"/>
                        <a:pt x="2002072" y="263526"/>
                      </a:cubicBezTo>
                      <a:lnTo>
                        <a:pt x="2020510" y="142713"/>
                      </a:lnTo>
                      <a:close/>
                    </a:path>
                  </a:pathLst>
                </a:custGeom>
                <a:solidFill>
                  <a:schemeClr val="dk1">
                    <a:alpha val="2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1"/>
                <p:cNvSpPr/>
                <p:nvPr/>
              </p:nvSpPr>
              <p:spPr>
                <a:xfrm>
                  <a:off x="3933826" y="3408021"/>
                  <a:ext cx="2040341" cy="2278538"/>
                </a:xfrm>
                <a:custGeom>
                  <a:avLst/>
                  <a:gdLst/>
                  <a:ahLst/>
                  <a:cxnLst/>
                  <a:rect l="l" t="t" r="r" b="b"/>
                  <a:pathLst>
                    <a:path w="2040341" h="2278538" extrusionOk="0">
                      <a:moveTo>
                        <a:pt x="248077" y="0"/>
                      </a:moveTo>
                      <a:lnTo>
                        <a:pt x="241935" y="121625"/>
                      </a:lnTo>
                      <a:cubicBezTo>
                        <a:pt x="241935" y="1049579"/>
                        <a:pt x="900159" y="1823798"/>
                        <a:pt x="1775180" y="2002853"/>
                      </a:cubicBezTo>
                      <a:lnTo>
                        <a:pt x="1899172" y="2021776"/>
                      </a:lnTo>
                      <a:lnTo>
                        <a:pt x="2040341" y="2278538"/>
                      </a:lnTo>
                      <a:cubicBezTo>
                        <a:pt x="907934" y="2214720"/>
                        <a:pt x="8213" y="1281154"/>
                        <a:pt x="0" y="136078"/>
                      </a:cubicBezTo>
                      <a:close/>
                    </a:path>
                  </a:pathLst>
                </a:custGeom>
                <a:solidFill>
                  <a:schemeClr val="dk1">
                    <a:alpha val="2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217" name="Google Shape;217;p21"/>
            <p:cNvSpPr/>
            <p:nvPr/>
          </p:nvSpPr>
          <p:spPr>
            <a:xfrm>
              <a:off x="4180775" y="4287589"/>
              <a:ext cx="405466" cy="1059590"/>
            </a:xfrm>
            <a:custGeom>
              <a:avLst/>
              <a:gdLst/>
              <a:ahLst/>
              <a:cxnLst/>
              <a:rect l="l" t="t" r="r" b="b"/>
              <a:pathLst>
                <a:path w="467396" h="1221429" extrusionOk="0">
                  <a:moveTo>
                    <a:pt x="334017" y="0"/>
                  </a:moveTo>
                  <a:lnTo>
                    <a:pt x="355412" y="3265"/>
                  </a:lnTo>
                  <a:cubicBezTo>
                    <a:pt x="387221" y="6495"/>
                    <a:pt x="419496" y="8150"/>
                    <a:pt x="452158" y="8150"/>
                  </a:cubicBezTo>
                  <a:lnTo>
                    <a:pt x="466867" y="7408"/>
                  </a:lnTo>
                  <a:lnTo>
                    <a:pt x="135601" y="616816"/>
                  </a:lnTo>
                  <a:lnTo>
                    <a:pt x="467396" y="1220679"/>
                  </a:lnTo>
                  <a:lnTo>
                    <a:pt x="452539" y="1221429"/>
                  </a:lnTo>
                  <a:lnTo>
                    <a:pt x="330025" y="1215243"/>
                  </a:lnTo>
                  <a:lnTo>
                    <a:pt x="0" y="614986"/>
                  </a:lnTo>
                  <a:lnTo>
                    <a:pt x="334017" y="0"/>
                  </a:lnTo>
                  <a:close/>
                </a:path>
              </a:pathLst>
            </a:custGeom>
            <a:solidFill>
              <a:srgbClr val="F1EF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18" name="Google Shape;218;p21"/>
          <p:cNvSpPr txBox="1"/>
          <p:nvPr/>
        </p:nvSpPr>
        <p:spPr>
          <a:xfrm rot="-1888993">
            <a:off x="4805977" y="2195340"/>
            <a:ext cx="1594642" cy="4581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lt1"/>
                </a:solidFill>
                <a:latin typeface="Calibri"/>
                <a:ea typeface="Calibri"/>
                <a:cs typeface="Calibri"/>
                <a:sym typeface="Calibri"/>
              </a:rPr>
              <a:t>PRODUCT</a:t>
            </a:r>
            <a:endParaRPr/>
          </a:p>
        </p:txBody>
      </p:sp>
      <p:sp>
        <p:nvSpPr>
          <p:cNvPr id="219" name="Google Shape;219;p21"/>
          <p:cNvSpPr txBox="1"/>
          <p:nvPr/>
        </p:nvSpPr>
        <p:spPr>
          <a:xfrm rot="2473047">
            <a:off x="7039218" y="2399672"/>
            <a:ext cx="974324" cy="48174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343434"/>
                </a:solidFill>
                <a:latin typeface="Calibri"/>
                <a:ea typeface="Calibri"/>
                <a:cs typeface="Calibri"/>
                <a:sym typeface="Calibri"/>
              </a:rPr>
              <a:t>PRICE</a:t>
            </a:r>
            <a:endParaRPr/>
          </a:p>
        </p:txBody>
      </p:sp>
      <p:sp>
        <p:nvSpPr>
          <p:cNvPr id="220" name="Google Shape;220;p21"/>
          <p:cNvSpPr txBox="1"/>
          <p:nvPr/>
        </p:nvSpPr>
        <p:spPr>
          <a:xfrm rot="-1606924">
            <a:off x="6132856" y="4043522"/>
            <a:ext cx="2089889" cy="44613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343434"/>
                </a:solidFill>
                <a:latin typeface="Calibri"/>
                <a:ea typeface="Calibri"/>
                <a:cs typeface="Calibri"/>
                <a:sym typeface="Calibri"/>
              </a:rPr>
              <a:t>PROMOTION</a:t>
            </a:r>
            <a:endParaRPr/>
          </a:p>
        </p:txBody>
      </p:sp>
      <p:sp>
        <p:nvSpPr>
          <p:cNvPr id="221" name="Google Shape;221;p21"/>
          <p:cNvSpPr txBox="1"/>
          <p:nvPr/>
        </p:nvSpPr>
        <p:spPr>
          <a:xfrm rot="2802426">
            <a:off x="4648668" y="3739793"/>
            <a:ext cx="1004042" cy="4933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343434"/>
                </a:solidFill>
                <a:latin typeface="Calibri"/>
                <a:ea typeface="Calibri"/>
                <a:cs typeface="Calibri"/>
                <a:sym typeface="Calibri"/>
              </a:rPr>
              <a:t>PLACE</a:t>
            </a:r>
            <a:endParaRPr/>
          </a:p>
        </p:txBody>
      </p:sp>
      <p:grpSp>
        <p:nvGrpSpPr>
          <p:cNvPr id="222" name="Google Shape;222;p21"/>
          <p:cNvGrpSpPr/>
          <p:nvPr/>
        </p:nvGrpSpPr>
        <p:grpSpPr>
          <a:xfrm>
            <a:off x="8921978" y="4212010"/>
            <a:ext cx="2937000" cy="2193195"/>
            <a:chOff x="8921977" y="1312837"/>
            <a:chExt cx="2937000" cy="2924260"/>
          </a:xfrm>
        </p:grpSpPr>
        <p:sp>
          <p:nvSpPr>
            <p:cNvPr id="223" name="Google Shape;223;p21"/>
            <p:cNvSpPr txBox="1"/>
            <p:nvPr/>
          </p:nvSpPr>
          <p:spPr>
            <a:xfrm>
              <a:off x="8921977" y="1312837"/>
              <a:ext cx="2937000" cy="61560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400" b="1" dirty="0">
                  <a:solidFill>
                    <a:srgbClr val="7030A0"/>
                  </a:solidFill>
                  <a:latin typeface="Calibri"/>
                  <a:ea typeface="Calibri"/>
                  <a:cs typeface="Calibri"/>
                  <a:sym typeface="Calibri"/>
                </a:rPr>
                <a:t>Promotion</a:t>
              </a:r>
              <a:endParaRPr dirty="0">
                <a:solidFill>
                  <a:srgbClr val="7030A0"/>
                </a:solidFill>
              </a:endParaRPr>
            </a:p>
          </p:txBody>
        </p:sp>
        <p:sp>
          <p:nvSpPr>
            <p:cNvPr id="224" name="Google Shape;224;p21"/>
            <p:cNvSpPr txBox="1"/>
            <p:nvPr/>
          </p:nvSpPr>
          <p:spPr>
            <a:xfrm>
              <a:off x="8929775" y="1925897"/>
              <a:ext cx="2929200" cy="2311200"/>
            </a:xfrm>
            <a:prstGeom prst="rect">
              <a:avLst/>
            </a:prstGeom>
            <a:noFill/>
            <a:ln>
              <a:noFill/>
            </a:ln>
          </p:spPr>
          <p:txBody>
            <a:bodyPr spcFirstLastPara="1" wrap="square" lIns="0" tIns="45700" rIns="0" bIns="45700" anchor="t" anchorCtr="0">
              <a:noAutofit/>
            </a:bodyPr>
            <a:lstStyle/>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Social media marketing</a:t>
              </a:r>
              <a:endParaRPr sz="1800" dirty="0">
                <a:solidFill>
                  <a:srgbClr val="7030A0"/>
                </a:solidFill>
                <a:latin typeface="Mongolian Baiti" pitchFamily="66" charset="0"/>
                <a:ea typeface="Calibri"/>
                <a:cs typeface="Mongolian Baiti" pitchFamily="66" charset="0"/>
                <a:sym typeface="Calibri"/>
              </a:endParaRPr>
            </a:p>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Direct marketing</a:t>
              </a:r>
              <a:endParaRPr sz="1800" dirty="0">
                <a:solidFill>
                  <a:srgbClr val="7030A0"/>
                </a:solidFill>
                <a:latin typeface="Mongolian Baiti" pitchFamily="66" charset="0"/>
                <a:ea typeface="Calibri"/>
                <a:cs typeface="Mongolian Baiti" pitchFamily="66" charset="0"/>
                <a:sym typeface="Calibri"/>
              </a:endParaRPr>
            </a:p>
            <a:p>
              <a:pPr marL="457200" marR="0" lvl="0" indent="-342900" algn="just" rtl="0">
                <a:spcBef>
                  <a:spcPts val="0"/>
                </a:spcBef>
                <a:spcAft>
                  <a:spcPts val="0"/>
                </a:spcAft>
                <a:buSzPts val="1800"/>
                <a:buFont typeface="Calibri"/>
                <a:buChar char="●"/>
              </a:pPr>
              <a:r>
                <a:rPr lang="en-US" sz="1800" dirty="0">
                  <a:solidFill>
                    <a:srgbClr val="7030A0"/>
                  </a:solidFill>
                  <a:latin typeface="Mongolian Baiti" pitchFamily="66" charset="0"/>
                  <a:ea typeface="Calibri"/>
                  <a:cs typeface="Mongolian Baiti" pitchFamily="66" charset="0"/>
                  <a:sym typeface="Calibri"/>
                </a:rPr>
                <a:t>School representatives</a:t>
              </a:r>
              <a:endParaRPr sz="1800" dirty="0">
                <a:solidFill>
                  <a:srgbClr val="7030A0"/>
                </a:solidFill>
                <a:latin typeface="Mongolian Baiti" pitchFamily="66" charset="0"/>
                <a:ea typeface="Calibri"/>
                <a:cs typeface="Mongolian Baiti" pitchFamily="66" charset="0"/>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1083733" y="228600"/>
            <a:ext cx="14494800" cy="990600"/>
          </a:xfrm>
          <a:prstGeom prst="rect">
            <a:avLst/>
          </a:prstGeom>
          <a:noFill/>
          <a:ln>
            <a:noFill/>
          </a:ln>
        </p:spPr>
        <p:txBody>
          <a:bodyPr spcFirstLastPara="1" wrap="square" lIns="91425" tIns="45700" rIns="0" bIns="45700" anchor="t" anchorCtr="0">
            <a:noAutofit/>
          </a:bodyPr>
          <a:lstStyle/>
          <a:p>
            <a:pPr marL="0" lvl="0" indent="0" algn="l" rtl="0">
              <a:lnSpc>
                <a:spcPct val="100000"/>
              </a:lnSpc>
              <a:spcBef>
                <a:spcPts val="0"/>
              </a:spcBef>
              <a:spcAft>
                <a:spcPts val="0"/>
              </a:spcAft>
              <a:buClr>
                <a:srgbClr val="17406D"/>
              </a:buClr>
              <a:buSzPts val="4400"/>
              <a:buFont typeface="Calibri"/>
              <a:buNone/>
            </a:pPr>
            <a:r>
              <a:rPr lang="en-US" sz="4400" b="0">
                <a:solidFill>
                  <a:srgbClr val="17406D"/>
                </a:solidFill>
                <a:latin typeface="Calibri"/>
                <a:ea typeface="Calibri"/>
                <a:cs typeface="Calibri"/>
                <a:sym typeface="Calibri"/>
              </a:rPr>
              <a:t>The 4C Framework</a:t>
            </a:r>
            <a:endParaRPr/>
          </a:p>
        </p:txBody>
      </p:sp>
      <p:pic>
        <p:nvPicPr>
          <p:cNvPr id="230" name="Google Shape;230;p22"/>
          <p:cNvPicPr preferRelativeResize="0"/>
          <p:nvPr/>
        </p:nvPicPr>
        <p:blipFill>
          <a:blip r:embed="rId3">
            <a:alphaModFix/>
          </a:blip>
          <a:stretch>
            <a:fillRect/>
          </a:stretch>
        </p:blipFill>
        <p:spPr>
          <a:xfrm>
            <a:off x="1768200" y="1508288"/>
            <a:ext cx="8146975" cy="5197311"/>
          </a:xfrm>
          <a:prstGeom prst="rect">
            <a:avLst/>
          </a:prstGeom>
          <a:noFill/>
          <a:ln>
            <a:noFill/>
          </a:ln>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rgbClr val="000000"/>
      </a:dk1>
      <a:lt1>
        <a:srgbClr val="FFFFFF"/>
      </a:lt1>
      <a:dk2>
        <a:srgbClr val="FFFF00"/>
      </a:dk2>
      <a:lt2>
        <a:srgbClr val="A7EA52"/>
      </a:lt2>
      <a:accent1>
        <a:srgbClr val="00B0F0"/>
      </a:accent1>
      <a:accent2>
        <a:srgbClr val="FF8021"/>
      </a:accent2>
      <a:accent3>
        <a:srgbClr val="FFCCA6"/>
      </a:accent3>
      <a:accent4>
        <a:srgbClr val="5DCEAF"/>
      </a:accent4>
      <a:accent5>
        <a:srgbClr val="7030A0"/>
      </a:accent5>
      <a:accent6>
        <a:srgbClr val="F14124"/>
      </a:accent6>
      <a:hlink>
        <a:srgbClr val="5967AF"/>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id">
  <a:themeElements>
    <a:clrScheme name="Custom 1">
      <a:dk1>
        <a:srgbClr val="000000"/>
      </a:dk1>
      <a:lt1>
        <a:srgbClr val="FFFFFF"/>
      </a:lt1>
      <a:dk2>
        <a:srgbClr val="FFFF00"/>
      </a:dk2>
      <a:lt2>
        <a:srgbClr val="A7EA52"/>
      </a:lt2>
      <a:accent1>
        <a:srgbClr val="00B0F0"/>
      </a:accent1>
      <a:accent2>
        <a:srgbClr val="FF8021"/>
      </a:accent2>
      <a:accent3>
        <a:srgbClr val="FFCCA6"/>
      </a:accent3>
      <a:accent4>
        <a:srgbClr val="5DCEAF"/>
      </a:accent4>
      <a:accent5>
        <a:srgbClr val="7030A0"/>
      </a:accent5>
      <a:accent6>
        <a:srgbClr val="F14124"/>
      </a:accent6>
      <a:hlink>
        <a:srgbClr val="5967AF"/>
      </a:hlink>
      <a:folHlink>
        <a:srgbClr val="59A8D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851</Words>
  <Application>Microsoft Office PowerPoint</Application>
  <PresentationFormat>Custom</PresentationFormat>
  <Paragraphs>93</Paragraphs>
  <Slides>11</Slides>
  <Notes>8</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Median</vt:lpstr>
      <vt:lpstr>Grid</vt:lpstr>
      <vt:lpstr>PowerPoint Presentation</vt:lpstr>
      <vt:lpstr>Early Education Monitoring</vt:lpstr>
      <vt:lpstr> Value Proposition </vt:lpstr>
      <vt:lpstr>Customers</vt:lpstr>
      <vt:lpstr>Addressable Market</vt:lpstr>
      <vt:lpstr>Market: Competition and Advantage</vt:lpstr>
      <vt:lpstr>Marketing Channel </vt:lpstr>
      <vt:lpstr>The 4P Framework</vt:lpstr>
      <vt:lpstr>The 4C Framework</vt:lpstr>
      <vt:lpstr>Market Segmentation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ACER</cp:lastModifiedBy>
  <cp:revision>30</cp:revision>
  <dcterms:modified xsi:type="dcterms:W3CDTF">2020-02-29T01:50:44Z</dcterms:modified>
</cp:coreProperties>
</file>