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Default ContentType="image/gif" Extension="gif"/>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19.xml"/>
  <Override ContentType="application/vnd.openxmlformats-officedocument.presentationml.notesSlide+xml" PartName="/ppt/notesSlides/notesSlide21.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0728E193-4BAF-4772-A053-C85C699FE51C}">
  <a:tblStyle styleId="{0728E193-4BAF-4772-A053-C85C699FE51C}" styleName="Table_0">
    <a:wholeTbl>
      <a:tcStyle>
        <a:tcBdr>
          <a:left>
            <a:ln cap="flat" w="9525">
              <a:solidFill>
                <a:srgbClr val="9E9E9E"/>
              </a:solidFill>
              <a:prstDash val="solid"/>
              <a:round/>
              <a:headEnd len="med" w="med" type="none"/>
              <a:tailEnd len="med" w="med" type="none"/>
            </a:ln>
          </a:left>
          <a:right>
            <a:ln cap="flat" w="9525">
              <a:solidFill>
                <a:srgbClr val="9E9E9E"/>
              </a:solidFill>
              <a:prstDash val="solid"/>
              <a:round/>
              <a:headEnd len="med" w="med" type="none"/>
              <a:tailEnd len="med" w="med" type="none"/>
            </a:ln>
          </a:right>
          <a:top>
            <a:ln cap="flat" w="9525">
              <a:solidFill>
                <a:srgbClr val="9E9E9E"/>
              </a:solidFill>
              <a:prstDash val="solid"/>
              <a:round/>
              <a:headEnd len="med" w="med" type="none"/>
              <a:tailEnd len="med" w="med" type="none"/>
            </a:ln>
          </a:top>
          <a:bottom>
            <a:ln cap="flat" w="9525">
              <a:solidFill>
                <a:srgbClr val="9E9E9E"/>
              </a:solidFill>
              <a:prstDash val="solid"/>
              <a:round/>
              <a:headEnd len="med" w="med" type="none"/>
              <a:tailEnd len="med" w="med" type="none"/>
            </a:ln>
          </a:bottom>
          <a:insideH>
            <a:ln cap="flat" w="9525">
              <a:solidFill>
                <a:srgbClr val="9E9E9E"/>
              </a:solidFill>
              <a:prstDash val="solid"/>
              <a:round/>
              <a:headEnd len="med" w="med" type="none"/>
              <a:tailEnd len="med" w="med" type="none"/>
            </a:ln>
          </a:insideH>
          <a:insideV>
            <a:ln cap="flat" w="9525">
              <a:solidFill>
                <a:srgbClr val="9E9E9E"/>
              </a:solidFill>
              <a:prstDash val="solid"/>
              <a:round/>
              <a:headEnd len="med" w="med" type="none"/>
              <a:tailEnd len="med" w="med" type="none"/>
            </a:ln>
          </a:insideV>
        </a:tcBdr>
      </a:tcStyle>
    </a:wholeTbl>
  </a:tblStyle>
  <a:tblStyle styleId="{34938879-688C-4A29-B847-B86B0B4CD221}" styleName="Table_1">
    <a:wholeTbl>
      <a:tcStyle>
        <a:tcBdr>
          <a:left>
            <a:ln cap="flat" w="9525">
              <a:solidFill>
                <a:srgbClr val="9E9E9E"/>
              </a:solidFill>
              <a:prstDash val="solid"/>
              <a:round/>
              <a:headEnd len="med" w="med" type="none"/>
              <a:tailEnd len="med" w="med" type="none"/>
            </a:ln>
          </a:left>
          <a:right>
            <a:ln cap="flat" w="9525">
              <a:solidFill>
                <a:srgbClr val="9E9E9E"/>
              </a:solidFill>
              <a:prstDash val="solid"/>
              <a:round/>
              <a:headEnd len="med" w="med" type="none"/>
              <a:tailEnd len="med" w="med" type="none"/>
            </a:ln>
          </a:right>
          <a:top>
            <a:ln cap="flat" w="9525">
              <a:solidFill>
                <a:srgbClr val="9E9E9E"/>
              </a:solidFill>
              <a:prstDash val="solid"/>
              <a:round/>
              <a:headEnd len="med" w="med" type="none"/>
              <a:tailEnd len="med" w="med" type="none"/>
            </a:ln>
          </a:top>
          <a:bottom>
            <a:ln cap="flat" w="9525">
              <a:solidFill>
                <a:srgbClr val="9E9E9E"/>
              </a:solidFill>
              <a:prstDash val="solid"/>
              <a:round/>
              <a:headEnd len="med" w="med" type="none"/>
              <a:tailEnd len="med" w="med" type="none"/>
            </a:ln>
          </a:bottom>
          <a:insideH>
            <a:ln cap="flat" w="9525">
              <a:solidFill>
                <a:srgbClr val="9E9E9E"/>
              </a:solidFill>
              <a:prstDash val="solid"/>
              <a:round/>
              <a:headEnd len="med" w="med" type="none"/>
              <a:tailEnd len="med" w="med" type="none"/>
            </a:ln>
          </a:insideH>
          <a:insideV>
            <a:ln cap="flat" w="9525">
              <a:solidFill>
                <a:srgbClr val="9E9E9E"/>
              </a:solidFill>
              <a:prstDash val="solid"/>
              <a:round/>
              <a:headEnd len="med" w="med" type="none"/>
              <a:tailEnd len="med" w="med" type="none"/>
            </a:ln>
          </a:insideV>
        </a:tcBdr>
      </a:tcStyle>
    </a:wholeTbl>
  </a:tblStyle>
  <a:tblStyle styleId="{9CD8C1AB-52FB-4CBD-93E3-93A14004716C}" styleName="Table_2">
    <a:wholeTbl>
      <a:tcStyle>
        <a:tcBdr>
          <a:left>
            <a:ln cap="flat" w="9525">
              <a:solidFill>
                <a:srgbClr val="9E9E9E"/>
              </a:solidFill>
              <a:prstDash val="solid"/>
              <a:round/>
              <a:headEnd len="med" w="med" type="none"/>
              <a:tailEnd len="med" w="med" type="none"/>
            </a:ln>
          </a:left>
          <a:right>
            <a:ln cap="flat" w="9525">
              <a:solidFill>
                <a:srgbClr val="9E9E9E"/>
              </a:solidFill>
              <a:prstDash val="solid"/>
              <a:round/>
              <a:headEnd len="med" w="med" type="none"/>
              <a:tailEnd len="med" w="med" type="none"/>
            </a:ln>
          </a:right>
          <a:top>
            <a:ln cap="flat" w="9525">
              <a:solidFill>
                <a:srgbClr val="9E9E9E"/>
              </a:solidFill>
              <a:prstDash val="solid"/>
              <a:round/>
              <a:headEnd len="med" w="med" type="none"/>
              <a:tailEnd len="med" w="med" type="none"/>
            </a:ln>
          </a:top>
          <a:bottom>
            <a:ln cap="flat" w="9525">
              <a:solidFill>
                <a:srgbClr val="9E9E9E"/>
              </a:solidFill>
              <a:prstDash val="solid"/>
              <a:round/>
              <a:headEnd len="med" w="med" type="none"/>
              <a:tailEnd len="med" w="med" type="none"/>
            </a:ln>
          </a:bottom>
          <a:insideH>
            <a:ln cap="flat" w="9525">
              <a:solidFill>
                <a:srgbClr val="9E9E9E"/>
              </a:solidFill>
              <a:prstDash val="solid"/>
              <a:round/>
              <a:headEnd len="med" w="med" type="none"/>
              <a:tailEnd len="med" w="med" type="none"/>
            </a:ln>
          </a:insideH>
          <a:insideV>
            <a:ln cap="flat"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31" Type="http://schemas.openxmlformats.org/officeDocument/2006/relationships/slide" Target="slides/slide26.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32" Type="http://schemas.openxmlformats.org/officeDocument/2006/relationships/slide" Target="slides/slide27.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1.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 name="Shape 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Prove that if </a:t>
            </a:r>
            <a:r>
              <a:rPr lang="en">
                <a:solidFill>
                  <a:schemeClr val="dk1"/>
                </a:solidFill>
              </a:rPr>
              <a:t>data is randomly generated or hash function is good the length of longest chain is still O( log 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It can be shown that E[X] is O(1) with constant probability.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0" name="Shape 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Idea of hashing exploits this interesting fact and provides an impressive performance on average case. But worst case time for this simple hashing is O(s) per query.</a:t>
            </a:r>
          </a:p>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6" name="Shape 1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3" name="Shape 20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Clr>
                <a:schemeClr val="dk1"/>
              </a:buClr>
              <a:buFont typeface="Arial"/>
              <a:buNone/>
            </a:pPr>
            <a:r>
              <a:t/>
            </a:r>
            <a:endParaRPr>
              <a:solidFill>
                <a:schemeClr val="dk1"/>
              </a:solidFill>
            </a:endParaRPr>
          </a:p>
          <a:p>
            <a:pPr lvl="0" rtl="0">
              <a:lnSpc>
                <a:spcPct val="115000"/>
              </a:lnSpc>
              <a:spcBef>
                <a:spcPts val="0"/>
              </a:spcBef>
              <a:buClr>
                <a:schemeClr val="dk1"/>
              </a:buClr>
              <a:buSzPct val="100000"/>
              <a:buFont typeface="Arial"/>
              <a:buNone/>
            </a:pPr>
            <a:r>
              <a:rPr lang="en">
                <a:solidFill>
                  <a:schemeClr val="dk1"/>
                </a:solidFill>
              </a:rPr>
              <a:t>As we saw talked about it earlier we can simply use binary search. But what if U is set of strings rather than integers we have various data structures ( like tries for strings ) then binary search is nearly useless will take O( L log N ) time per query. Also binary search has worst case time complexity of O(log N). We want to achieve much better lower bound and also space required must be minimal.</a:t>
            </a:r>
          </a:p>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Motivation for hashing( we have to think about this) ?? Why would someone think about it.</a:t>
            </a:r>
          </a:p>
          <a:p>
            <a:pPr rtl="0">
              <a:spcBef>
                <a:spcPts val="0"/>
              </a:spcBef>
              <a:buNone/>
            </a:pPr>
            <a:r>
              <a:rPr lang="en"/>
              <a:t>Books sorted according to some number. ( binary search ) ?? doesnt sond good.</a:t>
            </a:r>
          </a:p>
          <a:p>
            <a:pPr>
              <a:spcBef>
                <a:spcPts val="0"/>
              </a:spcBef>
              <a:buNone/>
            </a:pPr>
            <a:r>
              <a:rPr lang="en"/>
              <a:t>Better approach is to make sections. We know beforehand that to which section a particular book may belong if it exists.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Explain about good hash function in this silde and introduce about remainder as a good hash function.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Explain collision.</a:t>
            </a:r>
          </a:p>
          <a:p>
            <a:pPr lvl="0" rtl="0">
              <a:spcBef>
                <a:spcPts val="600"/>
              </a:spcBef>
              <a:buClr>
                <a:schemeClr val="dk1"/>
              </a:buClr>
              <a:buSzPct val="100000"/>
              <a:buFont typeface="Arial"/>
              <a:buNone/>
            </a:pPr>
            <a:r>
              <a:rPr lang="en">
                <a:solidFill>
                  <a:schemeClr val="dk1"/>
                </a:solidFill>
              </a:rPr>
              <a:t>How O(N/M + 1) search time.</a:t>
            </a:r>
          </a:p>
          <a:p>
            <a:pPr lvl="0" rtl="0">
              <a:spcBef>
                <a:spcPts val="600"/>
              </a:spcBef>
              <a:buClr>
                <a:schemeClr val="dk1"/>
              </a:buClr>
              <a:buFont typeface="Arial"/>
              <a:buNone/>
            </a:pPr>
            <a:r>
              <a:t/>
            </a:r>
            <a:endParaRPr>
              <a:solidFill>
                <a:schemeClr val="dk1"/>
              </a:solidFill>
            </a:endParaRPr>
          </a:p>
          <a:p>
            <a:pPr lvl="0">
              <a:spcBef>
                <a:spcPts val="600"/>
              </a:spcBef>
              <a:buClr>
                <a:schemeClr val="dk1"/>
              </a:buClr>
              <a:buSzPct val="100000"/>
              <a:buFont typeface="Arial"/>
              <a:buNone/>
            </a:pPr>
            <a:r>
              <a:rPr lang="en">
                <a:solidFill>
                  <a:schemeClr val="dk1"/>
                </a:solidFill>
              </a:rPr>
              <a:t>For M = N , its O(1)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Better approach -&gt; kx % p % M.</a:t>
            </a:r>
          </a:p>
          <a:p>
            <a:pPr lvl="0" rtl="0">
              <a:lnSpc>
                <a:spcPct val="115000"/>
              </a:lnSpc>
              <a:spcBef>
                <a:spcPts val="0"/>
              </a:spcBef>
              <a:buClr>
                <a:schemeClr val="dk1"/>
              </a:buClr>
              <a:buSzPct val="100000"/>
              <a:buFont typeface="Arial"/>
              <a:buNone/>
            </a:pPr>
            <a:r>
              <a:rPr lang="en">
                <a:solidFill>
                  <a:schemeClr val="dk1"/>
                </a:solidFill>
              </a:rPr>
              <a:t>The expected running time is still O(1) for M = N, but the probability of formation of long chains in hash table is very low and is independent of the input. </a:t>
            </a:r>
          </a:p>
          <a:p>
            <a:pPr lvl="0" rtl="0">
              <a:lnSpc>
                <a:spcPct val="115000"/>
              </a:lnSpc>
              <a:spcBef>
                <a:spcPts val="0"/>
              </a:spcBef>
              <a:buClr>
                <a:schemeClr val="dk1"/>
              </a:buClr>
              <a:buFont typeface="Arial"/>
              <a:buNone/>
            </a:pPr>
            <a:r>
              <a:t/>
            </a:r>
            <a:endParaRPr>
              <a:solidFill>
                <a:schemeClr val="dk1"/>
              </a:solidFill>
            </a:endParaRPr>
          </a:p>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idx="1" type="subTitle"/>
          </p:nvPr>
        </p:nvSpPr>
        <p:spPr>
          <a:xfrm>
            <a:off x="685800" y="2840053"/>
            <a:ext cx="7772400" cy="784799"/>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0" name="Shape 10"/>
          <p:cNvSpPr txBox="1"/>
          <p:nvPr>
            <p:ph type="ctrTitle"/>
          </p:nvPr>
        </p:nvSpPr>
        <p:spPr>
          <a:xfrm>
            <a:off x="685800" y="1583342"/>
            <a:ext cx="7772400" cy="11597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1" name="Shape 1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Clr>
                <a:schemeClr val="dk1"/>
              </a:buClr>
              <a:buSzPct val="100000"/>
              <a:buNone/>
              <a:defRPr sz="1800">
                <a:solidFill>
                  <a:schemeClr val="dk1"/>
                </a:solidFill>
              </a:defRPr>
            </a:lvl1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SzPct val="100000"/>
              <a:defRPr sz="3000"/>
            </a:lvl1pPr>
            <a:lvl2pPr>
              <a:spcBef>
                <a:spcPts val="480"/>
              </a:spcBef>
              <a:buSzPct val="100000"/>
              <a:defRPr sz="2400"/>
            </a:lvl2pPr>
            <a:lvl3pPr>
              <a:spcBef>
                <a:spcPts val="480"/>
              </a:spcBef>
              <a:buSzPct val="100000"/>
              <a:defRPr sz="2400"/>
            </a:lvl3pPr>
            <a:lvl4pPr>
              <a:spcBef>
                <a:spcPts val="360"/>
              </a:spcBef>
              <a:buSzPct val="100000"/>
              <a:defRPr sz="1800"/>
            </a:lvl4pPr>
            <a:lvl5pPr>
              <a:spcBef>
                <a:spcPts val="360"/>
              </a:spcBef>
              <a:buSzPct val="100000"/>
              <a:defRPr sz="1800"/>
            </a:lvl5pPr>
            <a:lvl6pPr>
              <a:spcBef>
                <a:spcPts val="360"/>
              </a:spcBef>
              <a:buSzPct val="100000"/>
              <a:defRPr sz="1800"/>
            </a:lvl6pPr>
            <a:lvl7pPr>
              <a:spcBef>
                <a:spcPts val="360"/>
              </a:spcBef>
              <a:buSzPct val="100000"/>
              <a:defRPr sz="1800"/>
            </a:lvl7pPr>
            <a:lvl8pPr>
              <a:spcBef>
                <a:spcPts val="360"/>
              </a:spcBef>
              <a:buSzPct val="100000"/>
              <a:defRPr sz="1800"/>
            </a:lvl8pPr>
            <a:lvl9pPr>
              <a:spcBef>
                <a:spcPts val="360"/>
              </a:spcBef>
              <a:buSzPct val="100000"/>
              <a:defRPr sz="1800"/>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image" Target="../media/image0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3" Type="http://schemas.openxmlformats.org/officeDocument/2006/relationships/image" Target="../media/image0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 Id="rId3" Type="http://schemas.openxmlformats.org/officeDocument/2006/relationships/image" Target="../media/image0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 Id="rId3" Type="http://schemas.openxmlformats.org/officeDocument/2006/relationships/image" Target="../media/image02.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 Id="rId3" Type="http://schemas.openxmlformats.org/officeDocument/2006/relationships/hyperlink" Target="http://www.github.com/triveni692/CS648"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06.g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01.png"/><Relationship Id="rId3" Type="http://schemas.openxmlformats.org/officeDocument/2006/relationships/image" Target="../media/image0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685800" y="1583342"/>
            <a:ext cx="7772400" cy="1159799"/>
          </a:xfrm>
          <a:prstGeom prst="rect">
            <a:avLst/>
          </a:prstGeom>
        </p:spPr>
        <p:txBody>
          <a:bodyPr anchorCtr="0" anchor="b" bIns="91425" lIns="91425" rIns="91425" tIns="91425">
            <a:noAutofit/>
          </a:bodyPr>
          <a:lstStyle/>
          <a:p>
            <a:pPr>
              <a:spcBef>
                <a:spcPts val="0"/>
              </a:spcBef>
              <a:buNone/>
            </a:pPr>
            <a:r>
              <a:rPr lang="en"/>
              <a:t>The power of hashing</a:t>
            </a:r>
          </a:p>
        </p:txBody>
      </p:sp>
      <p:sp>
        <p:nvSpPr>
          <p:cNvPr id="31" name="Shape 31"/>
          <p:cNvSpPr txBox="1"/>
          <p:nvPr>
            <p:ph idx="1" type="subTitle"/>
          </p:nvPr>
        </p:nvSpPr>
        <p:spPr>
          <a:xfrm>
            <a:off x="4194100" y="3916353"/>
            <a:ext cx="7772400" cy="784799"/>
          </a:xfrm>
          <a:prstGeom prst="rect">
            <a:avLst/>
          </a:prstGeom>
        </p:spPr>
        <p:txBody>
          <a:bodyPr anchorCtr="0" anchor="t" bIns="91425" lIns="91425" rIns="91425" tIns="91425">
            <a:noAutofit/>
          </a:bodyPr>
          <a:lstStyle/>
          <a:p>
            <a:pPr rtl="0">
              <a:spcBef>
                <a:spcPts val="0"/>
              </a:spcBef>
              <a:buNone/>
            </a:pPr>
            <a:r>
              <a:rPr lang="en" sz="1800"/>
              <a:t>Abhilash Kumar </a:t>
            </a:r>
          </a:p>
          <a:p>
            <a:pPr>
              <a:spcBef>
                <a:spcPts val="0"/>
              </a:spcBef>
              <a:buNone/>
            </a:pPr>
            <a:r>
              <a:rPr lang="en" sz="1800"/>
              <a:t>Triveni Mahatha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80421"/>
            <a:ext cx="8229600" cy="857400"/>
          </a:xfrm>
          <a:prstGeom prst="rect">
            <a:avLst/>
          </a:prstGeom>
        </p:spPr>
        <p:txBody>
          <a:bodyPr anchorCtr="0" anchor="b" bIns="91425" lIns="91425" rIns="91425" tIns="91425">
            <a:noAutofit/>
          </a:bodyPr>
          <a:lstStyle/>
          <a:p>
            <a:pPr algn="ctr">
              <a:spcBef>
                <a:spcPts val="0"/>
              </a:spcBef>
              <a:buNone/>
            </a:pPr>
            <a:r>
              <a:rPr lang="en" sz="2400"/>
              <a:t>Can we do something better ? </a:t>
            </a:r>
          </a:p>
        </p:txBody>
      </p:sp>
      <p:sp>
        <p:nvSpPr>
          <p:cNvPr id="92" name="Shape 92"/>
          <p:cNvSpPr txBox="1"/>
          <p:nvPr>
            <p:ph idx="1" type="body"/>
          </p:nvPr>
        </p:nvSpPr>
        <p:spPr>
          <a:xfrm>
            <a:off x="457200" y="576975"/>
            <a:ext cx="8229600" cy="3725699"/>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sz="1100">
                <a:solidFill>
                  <a:schemeClr val="dk1"/>
                </a:solidFill>
              </a:rPr>
              <a:t>Expected running time is O(1) but worst case running time per query is still comparable to that of binary search.</a:t>
            </a:r>
          </a:p>
          <a:p>
            <a:pPr rtl="0">
              <a:lnSpc>
                <a:spcPct val="115000"/>
              </a:lnSpc>
              <a:spcBef>
                <a:spcPts val="0"/>
              </a:spcBef>
              <a:buNone/>
            </a:pPr>
            <a:r>
              <a:t/>
            </a:r>
            <a:endParaRPr sz="1100">
              <a:solidFill>
                <a:schemeClr val="dk1"/>
              </a:solidFill>
            </a:endParaRPr>
          </a:p>
          <a:p>
            <a:pPr lvl="0" rtl="0">
              <a:lnSpc>
                <a:spcPct val="115000"/>
              </a:lnSpc>
              <a:spcBef>
                <a:spcPts val="0"/>
              </a:spcBef>
              <a:buNone/>
            </a:pPr>
            <a:r>
              <a:t/>
            </a:r>
            <a:endParaRPr sz="1100">
              <a:solidFill>
                <a:schemeClr val="dk1"/>
              </a:solidFill>
            </a:endParaRPr>
          </a:p>
        </p:txBody>
      </p:sp>
      <p:pic>
        <p:nvPicPr>
          <p:cNvPr id="93" name="Shape 93"/>
          <p:cNvPicPr preferRelativeResize="0"/>
          <p:nvPr/>
        </p:nvPicPr>
        <p:blipFill>
          <a:blip r:embed="rId3">
            <a:alphaModFix/>
          </a:blip>
          <a:stretch>
            <a:fillRect/>
          </a:stretch>
        </p:blipFill>
        <p:spPr>
          <a:xfrm>
            <a:off x="457200" y="896925"/>
            <a:ext cx="8229600" cy="4246575"/>
          </a:xfrm>
          <a:prstGeom prst="rect">
            <a:avLst/>
          </a:prstGeom>
          <a:noFill/>
          <a:ln>
            <a:noFill/>
          </a:ln>
        </p:spPr>
      </p:pic>
      <p:sp>
        <p:nvSpPr>
          <p:cNvPr id="94" name="Shape 94"/>
          <p:cNvSpPr txBox="1"/>
          <p:nvPr/>
        </p:nvSpPr>
        <p:spPr>
          <a:xfrm rot="-5400000">
            <a:off x="563999" y="1405850"/>
            <a:ext cx="611699" cy="437399"/>
          </a:xfrm>
          <a:prstGeom prst="rect">
            <a:avLst/>
          </a:prstGeom>
          <a:noFill/>
          <a:ln>
            <a:noFill/>
          </a:ln>
        </p:spPr>
        <p:txBody>
          <a:bodyPr anchorCtr="0" anchor="t" bIns="91425" lIns="91425" rIns="91425" tIns="91425">
            <a:noAutofit/>
          </a:bodyPr>
          <a:lstStyle/>
          <a:p>
            <a:pPr>
              <a:spcBef>
                <a:spcPts val="0"/>
              </a:spcBef>
              <a:buNone/>
            </a:pPr>
            <a:r>
              <a:rPr lang="en"/>
              <a:t>(ns)</a:t>
            </a:r>
          </a:p>
        </p:txBody>
      </p:sp>
      <p:sp>
        <p:nvSpPr>
          <p:cNvPr id="95" name="Shape 95"/>
          <p:cNvSpPr txBox="1"/>
          <p:nvPr/>
        </p:nvSpPr>
        <p:spPr>
          <a:xfrm rot="1313865">
            <a:off x="4084528" y="2315262"/>
            <a:ext cx="1821952" cy="335310"/>
          </a:xfrm>
          <a:prstGeom prst="rect">
            <a:avLst/>
          </a:prstGeom>
          <a:noFill/>
          <a:ln>
            <a:noFill/>
          </a:ln>
        </p:spPr>
        <p:txBody>
          <a:bodyPr anchorCtr="0" anchor="t" bIns="91425" lIns="91425" rIns="91425" tIns="91425">
            <a:noAutofit/>
          </a:bodyPr>
          <a:lstStyle/>
          <a:p>
            <a:pPr>
              <a:spcBef>
                <a:spcPts val="0"/>
              </a:spcBef>
              <a:buNone/>
            </a:pPr>
            <a:r>
              <a:rPr lang="en"/>
              <a:t>Hashing</a:t>
            </a:r>
          </a:p>
        </p:txBody>
      </p:sp>
      <p:sp>
        <p:nvSpPr>
          <p:cNvPr id="96" name="Shape 96"/>
          <p:cNvSpPr txBox="1"/>
          <p:nvPr/>
        </p:nvSpPr>
        <p:spPr>
          <a:xfrm rot="-303834">
            <a:off x="4018711" y="3788535"/>
            <a:ext cx="1526056" cy="157804"/>
          </a:xfrm>
          <a:prstGeom prst="rect">
            <a:avLst/>
          </a:prstGeom>
          <a:noFill/>
          <a:ln>
            <a:noFill/>
          </a:ln>
        </p:spPr>
        <p:txBody>
          <a:bodyPr anchorCtr="0" anchor="t" bIns="91425" lIns="91425" rIns="91425" tIns="91425">
            <a:noAutofit/>
          </a:bodyPr>
          <a:lstStyle/>
          <a:p>
            <a:pPr>
              <a:spcBef>
                <a:spcPts val="0"/>
              </a:spcBef>
              <a:buNone/>
            </a:pPr>
            <a:r>
              <a:rPr lang="en"/>
              <a:t>Binary Search</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idx="1" type="body"/>
          </p:nvPr>
        </p:nvSpPr>
        <p:spPr>
          <a:xfrm>
            <a:off x="248375" y="196625"/>
            <a:ext cx="8438399" cy="4729200"/>
          </a:xfrm>
          <a:prstGeom prst="rect">
            <a:avLst/>
          </a:prstGeom>
        </p:spPr>
        <p:txBody>
          <a:bodyPr anchorCtr="0" anchor="t" bIns="91425" lIns="91425" rIns="91425" tIns="91425">
            <a:noAutofit/>
          </a:bodyPr>
          <a:lstStyle/>
          <a:p>
            <a:pPr lvl="0" rtl="0">
              <a:lnSpc>
                <a:spcPct val="115000"/>
              </a:lnSpc>
              <a:spcBef>
                <a:spcPts val="0"/>
              </a:spcBef>
              <a:buClr>
                <a:schemeClr val="dk1"/>
              </a:buClr>
              <a:buSzPct val="78571"/>
              <a:buFont typeface="Arial"/>
              <a:buNone/>
            </a:pPr>
            <a:r>
              <a:rPr lang="en" sz="1400">
                <a:solidFill>
                  <a:schemeClr val="dk1"/>
                </a:solidFill>
                <a:latin typeface="Droid Serif"/>
                <a:ea typeface="Droid Serif"/>
                <a:cs typeface="Droid Serif"/>
                <a:sym typeface="Droid Serif"/>
              </a:rPr>
              <a:t>But expected O(1) time per query  is not good enough as worst case is still O( log n ) . Can we attain better worst case running time ? </a:t>
            </a:r>
          </a:p>
          <a:p>
            <a:pPr lvl="0" rtl="0">
              <a:lnSpc>
                <a:spcPct val="115000"/>
              </a:lnSpc>
              <a:spcBef>
                <a:spcPts val="0"/>
              </a:spcBef>
              <a:buClr>
                <a:schemeClr val="dk1"/>
              </a:buClr>
              <a:buFont typeface="Arial"/>
              <a:buNone/>
            </a:pPr>
            <a:r>
              <a:t/>
            </a:r>
            <a:endParaRPr sz="1400">
              <a:solidFill>
                <a:schemeClr val="dk1"/>
              </a:solidFill>
              <a:latin typeface="Droid Serif"/>
              <a:ea typeface="Droid Serif"/>
              <a:cs typeface="Droid Serif"/>
              <a:sym typeface="Droid Serif"/>
            </a:endParaRPr>
          </a:p>
          <a:p>
            <a:pPr lvl="0" rtl="0">
              <a:lnSpc>
                <a:spcPct val="115000"/>
              </a:lnSpc>
              <a:spcBef>
                <a:spcPts val="0"/>
              </a:spcBef>
              <a:buClr>
                <a:schemeClr val="dk1"/>
              </a:buClr>
              <a:buSzPct val="78571"/>
              <a:buFont typeface="Arial"/>
              <a:buNone/>
            </a:pPr>
            <a:r>
              <a:rPr lang="en" sz="1400">
                <a:solidFill>
                  <a:schemeClr val="dk1"/>
                </a:solidFill>
                <a:latin typeface="Droid Serif"/>
                <a:ea typeface="Droid Serif"/>
                <a:cs typeface="Droid Serif"/>
                <a:sym typeface="Droid Serif"/>
              </a:rPr>
              <a:t>Let us try to see why worst running time is that bad ? </a:t>
            </a:r>
          </a:p>
          <a:p>
            <a:pPr indent="-317500" lvl="0" marL="457200" rtl="0">
              <a:lnSpc>
                <a:spcPct val="115000"/>
              </a:lnSpc>
              <a:spcBef>
                <a:spcPts val="0"/>
              </a:spcBef>
              <a:buClr>
                <a:schemeClr val="dk1"/>
              </a:buClr>
              <a:buSzPct val="100000"/>
              <a:buFont typeface="Droid Serif"/>
              <a:buChar char="●"/>
            </a:pPr>
            <a:r>
              <a:rPr lang="en" sz="1400">
                <a:solidFill>
                  <a:schemeClr val="dk1"/>
                </a:solidFill>
                <a:latin typeface="Droid Serif"/>
                <a:ea typeface="Droid Serif"/>
                <a:cs typeface="Droid Serif"/>
                <a:sym typeface="Droid Serif"/>
              </a:rPr>
              <a:t>Even if we assume that data is randomly generated or hash function is good the length of longest chain is still O( log N) on expectation.</a:t>
            </a:r>
          </a:p>
          <a:p>
            <a:pPr lvl="0" rtl="0">
              <a:lnSpc>
                <a:spcPct val="115000"/>
              </a:lnSpc>
              <a:spcBef>
                <a:spcPts val="0"/>
              </a:spcBef>
              <a:buClr>
                <a:schemeClr val="dk1"/>
              </a:buClr>
              <a:buFont typeface="Arial"/>
              <a:buNone/>
            </a:pPr>
            <a:r>
              <a:t/>
            </a:r>
            <a:endParaRPr sz="1400">
              <a:solidFill>
                <a:schemeClr val="dk1"/>
              </a:solidFill>
              <a:latin typeface="Droid Serif"/>
              <a:ea typeface="Droid Serif"/>
              <a:cs typeface="Droid Serif"/>
              <a:sym typeface="Droid Serif"/>
            </a:endParaRPr>
          </a:p>
          <a:p>
            <a:pPr lvl="0" rtl="0">
              <a:lnSpc>
                <a:spcPct val="115000"/>
              </a:lnSpc>
              <a:spcBef>
                <a:spcPts val="0"/>
              </a:spcBef>
              <a:buClr>
                <a:schemeClr val="dk1"/>
              </a:buClr>
              <a:buSzPct val="78571"/>
              <a:buFont typeface="Arial"/>
              <a:buNone/>
            </a:pPr>
            <a:r>
              <a:rPr lang="en" sz="1400">
                <a:solidFill>
                  <a:schemeClr val="dk1"/>
                </a:solidFill>
                <a:latin typeface="Droid Serif"/>
                <a:ea typeface="Droid Serif"/>
                <a:cs typeface="Droid Serif"/>
                <a:sym typeface="Droid Serif"/>
              </a:rPr>
              <a:t> </a:t>
            </a:r>
          </a:p>
          <a:p>
            <a:pPr lvl="0" rtl="0">
              <a:lnSpc>
                <a:spcPct val="115000"/>
              </a:lnSpc>
              <a:spcBef>
                <a:spcPts val="0"/>
              </a:spcBef>
              <a:buClr>
                <a:schemeClr val="dk1"/>
              </a:buClr>
              <a:buSzPct val="78571"/>
              <a:buFont typeface="Arial"/>
              <a:buNone/>
            </a:pPr>
            <a:r>
              <a:rPr lang="en" sz="1400">
                <a:solidFill>
                  <a:schemeClr val="dk1"/>
                </a:solidFill>
                <a:latin typeface="Droid Serif"/>
                <a:ea typeface="Droid Serif"/>
                <a:cs typeface="Droid Serif"/>
                <a:sym typeface="Droid Serif"/>
              </a:rPr>
              <a:t>The above statement can be explained by ball bin problem. Suppose N balls fall into N bins uniformly and randomly , maximum load is going to be </a:t>
            </a:r>
            <a:r>
              <a:rPr b="1" lang="en" sz="1400">
                <a:solidFill>
                  <a:schemeClr val="dk1"/>
                </a:solidFill>
                <a:latin typeface="Droid Serif"/>
                <a:ea typeface="Droid Serif"/>
                <a:cs typeface="Droid Serif"/>
                <a:sym typeface="Droid Serif"/>
              </a:rPr>
              <a:t>Ω(log N / log log N )</a:t>
            </a:r>
            <a:r>
              <a:rPr lang="en" sz="1400">
                <a:solidFill>
                  <a:schemeClr val="dk1"/>
                </a:solidFill>
                <a:latin typeface="Droid Serif"/>
                <a:ea typeface="Droid Serif"/>
                <a:cs typeface="Droid Serif"/>
                <a:sym typeface="Droid Serif"/>
              </a:rPr>
              <a:t> with high probability.</a:t>
            </a:r>
          </a:p>
          <a:p>
            <a:pPr lvl="0" rtl="0">
              <a:lnSpc>
                <a:spcPct val="115000"/>
              </a:lnSpc>
              <a:spcBef>
                <a:spcPts val="0"/>
              </a:spcBef>
              <a:buClr>
                <a:schemeClr val="dk1"/>
              </a:buClr>
              <a:buFont typeface="Arial"/>
              <a:buNone/>
            </a:pPr>
            <a:r>
              <a:t/>
            </a:r>
            <a:endParaRPr sz="1400">
              <a:solidFill>
                <a:schemeClr val="dk1"/>
              </a:solidFill>
              <a:latin typeface="Droid Serif"/>
              <a:ea typeface="Droid Serif"/>
              <a:cs typeface="Droid Serif"/>
              <a:sym typeface="Droid Serif"/>
            </a:endParaRPr>
          </a:p>
          <a:p>
            <a:pPr lvl="0" rtl="0">
              <a:lnSpc>
                <a:spcPct val="115000"/>
              </a:lnSpc>
              <a:spcBef>
                <a:spcPts val="0"/>
              </a:spcBef>
              <a:buClr>
                <a:schemeClr val="dk1"/>
              </a:buClr>
              <a:buSzPct val="78571"/>
              <a:buFont typeface="Arial"/>
              <a:buNone/>
            </a:pPr>
            <a:r>
              <a:rPr lang="en" sz="1400">
                <a:solidFill>
                  <a:schemeClr val="dk1"/>
                </a:solidFill>
                <a:latin typeface="Droid Serif"/>
                <a:ea typeface="Droid Serif"/>
                <a:cs typeface="Droid Serif"/>
                <a:sym typeface="Droid Serif"/>
              </a:rPr>
              <a:t>Since there is some constant probability that length of some chain in hash table is going to be Ω(log N / log log N ) hence worst case running time becomes comparable to that of binary search.</a:t>
            </a:r>
          </a:p>
          <a:p>
            <a:pPr lvl="0" rtl="0">
              <a:lnSpc>
                <a:spcPct val="115000"/>
              </a:lnSpc>
              <a:spcBef>
                <a:spcPts val="0"/>
              </a:spcBef>
              <a:buClr>
                <a:schemeClr val="dk1"/>
              </a:buClr>
              <a:buFont typeface="Arial"/>
              <a:buNone/>
            </a:pPr>
            <a:r>
              <a:t/>
            </a:r>
            <a:endParaRPr sz="1400">
              <a:solidFill>
                <a:schemeClr val="dk1"/>
              </a:solidFill>
              <a:latin typeface="Droid Serif"/>
              <a:ea typeface="Droid Serif"/>
              <a:cs typeface="Droid Serif"/>
              <a:sym typeface="Droid Serif"/>
            </a:endParaRPr>
          </a:p>
          <a:p>
            <a:pPr lvl="0" rtl="0">
              <a:lnSpc>
                <a:spcPct val="115000"/>
              </a:lnSpc>
              <a:spcBef>
                <a:spcPts val="0"/>
              </a:spcBef>
              <a:buClr>
                <a:schemeClr val="dk1"/>
              </a:buClr>
              <a:buSzPct val="78571"/>
              <a:buFont typeface="Arial"/>
              <a:buNone/>
            </a:pPr>
            <a:r>
              <a:rPr lang="en" sz="1400">
                <a:solidFill>
                  <a:schemeClr val="dk1"/>
                </a:solidFill>
                <a:latin typeface="Droid Serif"/>
                <a:ea typeface="Droid Serif"/>
                <a:cs typeface="Droid Serif"/>
                <a:sym typeface="Droid Serif"/>
              </a:rPr>
              <a:t>We somehow  need to reduce the maximum load.</a:t>
            </a:r>
          </a:p>
          <a:p>
            <a:pPr lvl="0" rtl="0">
              <a:lnSpc>
                <a:spcPct val="115000"/>
              </a:lnSpc>
              <a:spcBef>
                <a:spcPts val="0"/>
              </a:spcBef>
              <a:buClr>
                <a:schemeClr val="dk1"/>
              </a:buClr>
              <a:buFont typeface="Arial"/>
              <a:buNone/>
            </a:pPr>
            <a:r>
              <a:t/>
            </a:r>
            <a:endParaRPr sz="1400">
              <a:solidFill>
                <a:schemeClr val="dk1"/>
              </a:solidFill>
              <a:latin typeface="Droid Serif"/>
              <a:ea typeface="Droid Serif"/>
              <a:cs typeface="Droid Serif"/>
              <a:sym typeface="Droid Serif"/>
            </a:endParaRPr>
          </a:p>
          <a:p>
            <a:pPr lvl="0" rtl="0">
              <a:lnSpc>
                <a:spcPct val="115000"/>
              </a:lnSpc>
              <a:spcBef>
                <a:spcPts val="0"/>
              </a:spcBef>
              <a:buClr>
                <a:schemeClr val="dk1"/>
              </a:buClr>
              <a:buFont typeface="Arial"/>
              <a:buNone/>
            </a:pPr>
            <a:r>
              <a:t/>
            </a:r>
            <a:endParaRPr sz="1400">
              <a:solidFill>
                <a:schemeClr val="dk1"/>
              </a:solidFill>
              <a:latin typeface="Droid Serif"/>
              <a:ea typeface="Droid Serif"/>
              <a:cs typeface="Droid Serif"/>
              <a:sym typeface="Droid Serif"/>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393271"/>
            <a:ext cx="8229600" cy="857400"/>
          </a:xfrm>
          <a:prstGeom prst="rect">
            <a:avLst/>
          </a:prstGeom>
        </p:spPr>
        <p:txBody>
          <a:bodyPr anchorCtr="0" anchor="b" bIns="91425" lIns="91425" rIns="91425" tIns="91425">
            <a:noAutofit/>
          </a:bodyPr>
          <a:lstStyle/>
          <a:p>
            <a:pPr algn="ctr">
              <a:spcBef>
                <a:spcPts val="0"/>
              </a:spcBef>
              <a:buNone/>
            </a:pPr>
            <a:r>
              <a:rPr lang="en" sz="1800"/>
              <a:t>Performance vs Hash Table Size</a:t>
            </a:r>
          </a:p>
        </p:txBody>
      </p:sp>
      <p:sp>
        <p:nvSpPr>
          <p:cNvPr id="107" name="Shape 107"/>
          <p:cNvSpPr txBox="1"/>
          <p:nvPr>
            <p:ph idx="1" type="body"/>
          </p:nvPr>
        </p:nvSpPr>
        <p:spPr>
          <a:xfrm>
            <a:off x="393275" y="413975"/>
            <a:ext cx="8293499" cy="4511999"/>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sz="1100">
                <a:solidFill>
                  <a:schemeClr val="dk1"/>
                </a:solidFill>
              </a:rPr>
              <a:t>How we can improve worst case bound ? </a:t>
            </a:r>
          </a:p>
          <a:p>
            <a:pPr lvl="0" rtl="0">
              <a:lnSpc>
                <a:spcPct val="115000"/>
              </a:lnSpc>
              <a:spcBef>
                <a:spcPts val="0"/>
              </a:spcBef>
              <a:buClr>
                <a:schemeClr val="dk1"/>
              </a:buClr>
              <a:buSzPct val="100000"/>
              <a:buFont typeface="Arial"/>
              <a:buNone/>
            </a:pPr>
            <a:r>
              <a:rPr lang="en" sz="1100">
                <a:solidFill>
                  <a:schemeClr val="dk1"/>
                </a:solidFill>
              </a:rPr>
              <a:t>Obvious and intuitive answer is to increase size of hash table. That is if we increase the number of bins, then  maximum load will decrease and hence worst case bound will improve.</a:t>
            </a:r>
          </a:p>
          <a:p>
            <a:pPr indent="-298450" lvl="0" marL="457200" rtl="0">
              <a:lnSpc>
                <a:spcPct val="115000"/>
              </a:lnSpc>
              <a:spcBef>
                <a:spcPts val="0"/>
              </a:spcBef>
              <a:buClr>
                <a:schemeClr val="dk1"/>
              </a:buClr>
              <a:buSzPct val="100000"/>
              <a:buFont typeface="Arial"/>
              <a:buChar char="-"/>
            </a:pPr>
            <a:r>
              <a:rPr lang="en" sz="1100">
                <a:solidFill>
                  <a:schemeClr val="dk1"/>
                </a:solidFill>
              </a:rPr>
              <a:t>Lets observe the worst case running time for various sizes of hash table. N , 5N , N log N , N sqrt N , N^2</a:t>
            </a:r>
          </a:p>
          <a:p>
            <a:pPr lvl="0">
              <a:lnSpc>
                <a:spcPct val="115000"/>
              </a:lnSpc>
              <a:spcBef>
                <a:spcPts val="0"/>
              </a:spcBef>
              <a:buClr>
                <a:schemeClr val="dk1"/>
              </a:buClr>
              <a:buFont typeface="Arial"/>
              <a:buNone/>
            </a:pPr>
            <a:r>
              <a:t/>
            </a:r>
            <a:endParaRPr/>
          </a:p>
        </p:txBody>
      </p:sp>
      <p:pic>
        <p:nvPicPr>
          <p:cNvPr id="108" name="Shape 108"/>
          <p:cNvPicPr preferRelativeResize="0"/>
          <p:nvPr/>
        </p:nvPicPr>
        <p:blipFill>
          <a:blip r:embed="rId3">
            <a:alphaModFix/>
          </a:blip>
          <a:stretch>
            <a:fillRect/>
          </a:stretch>
        </p:blipFill>
        <p:spPr>
          <a:xfrm>
            <a:off x="457200" y="1345375"/>
            <a:ext cx="8229600" cy="3798124"/>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Performance vs Hash Table Size</a:t>
            </a:r>
          </a:p>
        </p:txBody>
      </p:sp>
      <p:sp>
        <p:nvSpPr>
          <p:cNvPr id="114" name="Shape 114"/>
          <p:cNvSpPr txBox="1"/>
          <p:nvPr>
            <p:ph idx="1" type="body"/>
          </p:nvPr>
        </p:nvSpPr>
        <p:spPr>
          <a:xfrm>
            <a:off x="327150" y="821775"/>
            <a:ext cx="8229600" cy="3725699"/>
          </a:xfrm>
          <a:prstGeom prst="rect">
            <a:avLst/>
          </a:prstGeom>
        </p:spPr>
        <p:txBody>
          <a:bodyPr anchorCtr="0" anchor="t" bIns="91425" lIns="91425" rIns="91425" tIns="91425">
            <a:noAutofit/>
          </a:bodyPr>
          <a:lstStyle/>
          <a:p>
            <a:pPr rtl="0">
              <a:spcBef>
                <a:spcPts val="0"/>
              </a:spcBef>
              <a:buNone/>
            </a:pPr>
            <a:r>
              <a:rPr lang="en" sz="1400"/>
              <a:t>Given a set S of size N. And hash table of size M.</a:t>
            </a:r>
          </a:p>
          <a:p>
            <a:pPr indent="-317500" lvl="0" marL="457200" rtl="0">
              <a:spcBef>
                <a:spcPts val="0"/>
              </a:spcBef>
              <a:buClr>
                <a:srgbClr val="000000"/>
              </a:buClr>
              <a:buSzPct val="100000"/>
              <a:buFont typeface="Arial"/>
              <a:buChar char="●"/>
            </a:pPr>
            <a:r>
              <a:rPr lang="en" sz="1400"/>
              <a:t>Let H be a universal Hash Family, P(h</a:t>
            </a:r>
            <a:r>
              <a:rPr baseline="-25000" lang="en" sz="1400"/>
              <a:t>r</a:t>
            </a:r>
            <a:r>
              <a:rPr lang="en" sz="1400"/>
              <a:t>(i) = h</a:t>
            </a:r>
            <a:r>
              <a:rPr baseline="-25000" lang="en" sz="1400"/>
              <a:t>r</a:t>
            </a:r>
            <a:r>
              <a:rPr lang="en" sz="1400"/>
              <a:t>(j) for i ≠ j) ≤ 2/M</a:t>
            </a:r>
          </a:p>
          <a:p>
            <a:pPr indent="-317500" lvl="0" marL="457200" rtl="0">
              <a:spcBef>
                <a:spcPts val="0"/>
              </a:spcBef>
              <a:buClr>
                <a:srgbClr val="000000"/>
              </a:buClr>
              <a:buSzPct val="100000"/>
              <a:buFont typeface="Arial"/>
              <a:buChar char="●"/>
            </a:pPr>
            <a:r>
              <a:rPr lang="en" sz="1400"/>
              <a:t>X : number of collisions when </a:t>
            </a:r>
            <a:r>
              <a:rPr b="1" lang="en" sz="1400"/>
              <a:t>h</a:t>
            </a:r>
            <a:r>
              <a:rPr lang="en" sz="1400"/>
              <a:t> is selected randomly from H.</a:t>
            </a:r>
          </a:p>
          <a:p>
            <a:pPr rtl="0">
              <a:spcBef>
                <a:spcPts val="0"/>
              </a:spcBef>
              <a:buNone/>
            </a:pPr>
            <a:r>
              <a:rPr lang="en" sz="1400"/>
              <a:t>Q : What is the expected value of X ?</a:t>
            </a:r>
          </a:p>
          <a:p>
            <a:pPr rtl="0">
              <a:spcBef>
                <a:spcPts val="0"/>
              </a:spcBef>
              <a:buNone/>
            </a:pPr>
            <a:r>
              <a:rPr lang="en" sz="1400"/>
              <a:t>A : For each i, j ∈ S, define random variables</a:t>
            </a:r>
          </a:p>
          <a:p>
            <a:pPr indent="457200" marL="914400" rtl="0">
              <a:spcBef>
                <a:spcPts val="0"/>
              </a:spcBef>
              <a:buNone/>
            </a:pPr>
            <a:r>
              <a:rPr lang="en" sz="1400"/>
              <a:t>X</a:t>
            </a:r>
            <a:r>
              <a:rPr baseline="-25000" lang="en" sz="1400"/>
              <a:t>i, j</a:t>
            </a:r>
            <a:r>
              <a:rPr lang="en" sz="1400"/>
              <a:t> = {1 if h(i) = h(j), 0 otherwise</a:t>
            </a:r>
          </a:p>
          <a:p>
            <a:pPr indent="0" marL="0" rtl="0">
              <a:spcBef>
                <a:spcPts val="0"/>
              </a:spcBef>
              <a:buNone/>
            </a:pPr>
            <a:r>
              <a:rPr lang="en" sz="1400"/>
              <a:t>    </a:t>
            </a:r>
          </a:p>
          <a:p>
            <a:pPr indent="0" marL="0" rtl="0">
              <a:spcBef>
                <a:spcPts val="0"/>
              </a:spcBef>
              <a:buNone/>
            </a:pPr>
            <a:r>
              <a:rPr lang="en" sz="1400"/>
              <a:t>     clearly X = ∑</a:t>
            </a:r>
            <a:r>
              <a:rPr baseline="-25000" lang="en" sz="1400"/>
              <a:t>i &lt; j  </a:t>
            </a:r>
            <a:r>
              <a:rPr lang="en" sz="1400"/>
              <a:t>X</a:t>
            </a:r>
            <a:r>
              <a:rPr baseline="-25000" lang="en" sz="1400"/>
              <a:t>i, j </a:t>
            </a:r>
            <a:r>
              <a:rPr lang="en" sz="1400"/>
              <a:t>    or,    E[X] = </a:t>
            </a:r>
            <a:r>
              <a:rPr lang="en" sz="1400">
                <a:solidFill>
                  <a:schemeClr val="dk1"/>
                </a:solidFill>
              </a:rPr>
              <a:t>∑</a:t>
            </a:r>
            <a:r>
              <a:rPr baseline="-25000" lang="en" sz="1400">
                <a:solidFill>
                  <a:schemeClr val="dk1"/>
                </a:solidFill>
              </a:rPr>
              <a:t>i &lt; j  </a:t>
            </a:r>
            <a:r>
              <a:rPr lang="en" sz="1400">
                <a:solidFill>
                  <a:schemeClr val="dk1"/>
                </a:solidFill>
              </a:rPr>
              <a:t>E[X</a:t>
            </a:r>
            <a:r>
              <a:rPr baseline="-25000" lang="en" sz="1400">
                <a:solidFill>
                  <a:schemeClr val="dk1"/>
                </a:solidFill>
              </a:rPr>
              <a:t>i, j</a:t>
            </a:r>
            <a:r>
              <a:rPr lang="en" sz="1400">
                <a:solidFill>
                  <a:schemeClr val="dk1"/>
                </a:solidFill>
              </a:rPr>
              <a:t>]                              (using linearity of expectation)</a:t>
            </a:r>
          </a:p>
          <a:p>
            <a:pPr indent="0" marL="0" rtl="0">
              <a:spcBef>
                <a:spcPts val="0"/>
              </a:spcBef>
              <a:buNone/>
            </a:pPr>
            <a:r>
              <a:rPr lang="en" sz="1400">
                <a:solidFill>
                  <a:schemeClr val="dk1"/>
                </a:solidFill>
              </a:rPr>
              <a:t>or, E[X] = ∑</a:t>
            </a:r>
            <a:r>
              <a:rPr baseline="-25000" lang="en" sz="1400">
                <a:solidFill>
                  <a:schemeClr val="dk1"/>
                </a:solidFill>
              </a:rPr>
              <a:t>i &lt; j  </a:t>
            </a:r>
            <a:r>
              <a:rPr lang="en" sz="1400">
                <a:solidFill>
                  <a:schemeClr val="dk1"/>
                </a:solidFill>
              </a:rPr>
              <a:t>P(X</a:t>
            </a:r>
            <a:r>
              <a:rPr baseline="-25000" lang="en" sz="1400">
                <a:solidFill>
                  <a:schemeClr val="dk1"/>
                </a:solidFill>
              </a:rPr>
              <a:t>i, j </a:t>
            </a:r>
            <a:r>
              <a:rPr lang="en" sz="1400">
                <a:solidFill>
                  <a:schemeClr val="dk1"/>
                </a:solidFill>
              </a:rPr>
              <a:t> = 1)</a:t>
            </a:r>
          </a:p>
          <a:p>
            <a:pPr indent="0" marL="0" rtl="0">
              <a:lnSpc>
                <a:spcPct val="115000"/>
              </a:lnSpc>
              <a:spcBef>
                <a:spcPts val="0"/>
              </a:spcBef>
              <a:buNone/>
            </a:pPr>
            <a:r>
              <a:rPr lang="en" sz="1400">
                <a:solidFill>
                  <a:schemeClr val="dk1"/>
                </a:solidFill>
              </a:rPr>
              <a:t>or, E[X] ≤  ∑</a:t>
            </a:r>
            <a:r>
              <a:rPr baseline="-25000" lang="en" sz="1400">
                <a:solidFill>
                  <a:schemeClr val="dk1"/>
                </a:solidFill>
              </a:rPr>
              <a:t>i &lt; j </a:t>
            </a:r>
            <a:r>
              <a:rPr lang="en" sz="1400">
                <a:solidFill>
                  <a:schemeClr val="dk1"/>
                </a:solidFill>
              </a:rPr>
              <a:t> 2/M</a:t>
            </a:r>
          </a:p>
          <a:p>
            <a:pPr indent="0" marL="0" rtl="0">
              <a:lnSpc>
                <a:spcPct val="115000"/>
              </a:lnSpc>
              <a:spcBef>
                <a:spcPts val="0"/>
              </a:spcBef>
              <a:buNone/>
            </a:pPr>
            <a:r>
              <a:rPr lang="en" sz="1400"/>
              <a:t>or, E[X] </a:t>
            </a:r>
            <a:r>
              <a:rPr lang="en" sz="1400">
                <a:solidFill>
                  <a:schemeClr val="dk1"/>
                </a:solidFill>
              </a:rPr>
              <a:t>≤ N * (N-1) / M = O(N</a:t>
            </a:r>
            <a:r>
              <a:rPr baseline="30000" lang="en" sz="1400">
                <a:solidFill>
                  <a:schemeClr val="dk1"/>
                </a:solidFill>
              </a:rPr>
              <a:t>2</a:t>
            </a:r>
            <a:r>
              <a:rPr lang="en" sz="1400">
                <a:solidFill>
                  <a:schemeClr val="dk1"/>
                </a:solidFill>
              </a:rPr>
              <a:t>/M)</a:t>
            </a:r>
          </a:p>
          <a:p>
            <a:pPr indent="0" marL="0" rtl="0">
              <a:spcBef>
                <a:spcPts val="0"/>
              </a:spcBef>
              <a:buNone/>
            </a:pPr>
            <a:r>
              <a:rPr lang="en" sz="1400">
                <a:solidFill>
                  <a:schemeClr val="dk1"/>
                </a:solidFill>
              </a:rPr>
              <a:t>It suggests that to have a hash table with O(1) collisions, M = O(N</a:t>
            </a:r>
            <a:r>
              <a:rPr baseline="30000" lang="en" sz="1400">
                <a:solidFill>
                  <a:schemeClr val="dk1"/>
                </a:solidFill>
              </a:rPr>
              <a:t>2</a:t>
            </a:r>
            <a:r>
              <a:rPr lang="en" sz="1400">
                <a:solidFill>
                  <a:schemeClr val="dk1"/>
                </a:solidFill>
              </a:rPr>
              <a:t>). Which is same as what the graph suggests !</a:t>
            </a:r>
          </a:p>
        </p:txBody>
      </p:sp>
      <p:graphicFrame>
        <p:nvGraphicFramePr>
          <p:cNvPr id="115" name="Shape 115"/>
          <p:cNvGraphicFramePr/>
          <p:nvPr/>
        </p:nvGraphicFramePr>
        <p:xfrm>
          <a:off x="636975" y="3739900"/>
          <a:ext cx="3000000" cy="3000000"/>
        </p:xfrm>
        <a:graphic>
          <a:graphicData uri="http://schemas.openxmlformats.org/drawingml/2006/table">
            <a:tbl>
              <a:tblPr>
                <a:noFill/>
                <a:tableStyleId>{34938879-688C-4A29-B847-B86B0B4CD221}</a:tableStyleId>
              </a:tblPr>
              <a:tblGrid>
                <a:gridCol w="7239000"/>
              </a:tblGrid>
              <a:tr h="259450">
                <a:tc>
                  <a:txBody>
                    <a:bodyPr>
                      <a:noAutofit/>
                    </a:bodyPr>
                    <a:lstStyle/>
                    <a:p>
                      <a:pPr>
                        <a:spcBef>
                          <a:spcPts val="0"/>
                        </a:spcBef>
                        <a:buNone/>
                      </a:pPr>
                      <a:r>
                        <a:t/>
                      </a:r>
                      <a:endParaRPr/>
                    </a:p>
                  </a:txBody>
                  <a:tcPr marT="91425" marB="91425" marR="91425" marL="91425"/>
                </a:tc>
              </a:tr>
            </a:tbl>
          </a:graphicData>
        </a:graphic>
      </p:graphicFrame>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05978"/>
            <a:ext cx="8229600" cy="857400"/>
          </a:xfrm>
          <a:prstGeom prst="rect">
            <a:avLst/>
          </a:prstGeom>
        </p:spPr>
        <p:txBody>
          <a:bodyPr anchorCtr="0" anchor="b" bIns="91425" lIns="91425" rIns="91425" tIns="91425">
            <a:noAutofit/>
          </a:bodyPr>
          <a:lstStyle/>
          <a:p>
            <a:pPr algn="ctr">
              <a:spcBef>
                <a:spcPts val="0"/>
              </a:spcBef>
              <a:buNone/>
            </a:pPr>
            <a:r>
              <a:rPr lang="en"/>
              <a:t>Motivation for Perfect Hashing</a:t>
            </a:r>
          </a:p>
        </p:txBody>
      </p:sp>
      <p:sp>
        <p:nvSpPr>
          <p:cNvPr id="121" name="Shape 121"/>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800"/>
              <a:t>We observed various things :-</a:t>
            </a:r>
          </a:p>
          <a:p>
            <a:pPr indent="-317500" lvl="0" marL="457200" rtl="0">
              <a:lnSpc>
                <a:spcPct val="115000"/>
              </a:lnSpc>
              <a:spcBef>
                <a:spcPts val="0"/>
              </a:spcBef>
              <a:buClr>
                <a:srgbClr val="000000"/>
              </a:buClr>
              <a:buSzPct val="100000"/>
              <a:buFont typeface="Arial"/>
              <a:buChar char="●"/>
            </a:pPr>
            <a:r>
              <a:rPr lang="en" sz="1400"/>
              <a:t>Hashing with O(1) worst case guarantee can be achieved using O(N</a:t>
            </a:r>
            <a:r>
              <a:rPr baseline="30000" lang="en" sz="1400"/>
              <a:t>2</a:t>
            </a:r>
            <a:r>
              <a:rPr lang="en" sz="1400"/>
              <a:t>) space.</a:t>
            </a:r>
          </a:p>
          <a:p>
            <a:pPr indent="-317500" lvl="0" marL="457200" rtl="0">
              <a:lnSpc>
                <a:spcPct val="115000"/>
              </a:lnSpc>
              <a:spcBef>
                <a:spcPts val="0"/>
              </a:spcBef>
              <a:buClr>
                <a:srgbClr val="000000"/>
              </a:buClr>
              <a:buSzPct val="100000"/>
              <a:buFont typeface="Arial"/>
              <a:buChar char="●"/>
            </a:pPr>
            <a:r>
              <a:rPr lang="en" sz="1400"/>
              <a:t>Most of the cells in the hash table will be vacant, as there are only N elements.</a:t>
            </a:r>
          </a:p>
          <a:p>
            <a:pPr indent="-317500" lvl="0" marL="457200" rtl="0">
              <a:lnSpc>
                <a:spcPct val="100000"/>
              </a:lnSpc>
              <a:spcBef>
                <a:spcPts val="0"/>
              </a:spcBef>
              <a:buClr>
                <a:srgbClr val="000000"/>
              </a:buClr>
              <a:buSzPct val="100000"/>
              <a:buFont typeface="Arial"/>
              <a:buChar char="●"/>
            </a:pPr>
            <a:r>
              <a:rPr lang="en" sz="1400"/>
              <a:t>If we use primary hash table of size O(N), </a:t>
            </a:r>
          </a:p>
          <a:p>
            <a:pPr indent="457200" marL="0" rtl="0">
              <a:lnSpc>
                <a:spcPct val="115000"/>
              </a:lnSpc>
              <a:spcBef>
                <a:spcPts val="0"/>
              </a:spcBef>
              <a:buNone/>
            </a:pPr>
            <a:r>
              <a:rPr lang="en" sz="1400"/>
              <a:t> total number of collisions is very less - O(N) only</a:t>
            </a:r>
          </a:p>
          <a:p>
            <a:pPr indent="-317500" lvl="0" marL="457200" rtl="0">
              <a:lnSpc>
                <a:spcPct val="115000"/>
              </a:lnSpc>
              <a:spcBef>
                <a:spcPts val="0"/>
              </a:spcBef>
              <a:buClr>
                <a:srgbClr val="000000"/>
              </a:buClr>
              <a:buSzPct val="100000"/>
              <a:buFont typeface="Arial"/>
              <a:buChar char="●"/>
            </a:pPr>
            <a:r>
              <a:rPr lang="en" sz="1400"/>
              <a:t>This suggests that size of the maximum loaded buckets can not be too high.</a:t>
            </a:r>
          </a:p>
          <a:p>
            <a:pPr indent="-317500" lvl="0" marL="457200" rtl="0">
              <a:lnSpc>
                <a:spcPct val="115000"/>
              </a:lnSpc>
              <a:spcBef>
                <a:spcPts val="0"/>
              </a:spcBef>
              <a:buClr>
                <a:srgbClr val="000000"/>
              </a:buClr>
              <a:buSzPct val="100000"/>
              <a:buFont typeface="Arial"/>
              <a:buChar char="●"/>
            </a:pPr>
            <a:r>
              <a:rPr lang="en" sz="1400"/>
              <a:t>We also, notice that for smaller set, quadratic memory is not as bad as it is for larger sets.</a:t>
            </a:r>
          </a:p>
          <a:p>
            <a:pPr rtl="0">
              <a:lnSpc>
                <a:spcPct val="115000"/>
              </a:lnSpc>
              <a:spcBef>
                <a:spcPts val="0"/>
              </a:spcBef>
              <a:buNone/>
            </a:pPr>
            <a:r>
              <a:t/>
            </a:r>
            <a:endParaRPr sz="1400"/>
          </a:p>
          <a:p>
            <a:pPr lvl="0" rtl="0">
              <a:lnSpc>
                <a:spcPct val="115000"/>
              </a:lnSpc>
              <a:spcBef>
                <a:spcPts val="0"/>
              </a:spcBef>
              <a:buNone/>
            </a:pPr>
            <a:r>
              <a:rPr lang="en" sz="1400"/>
              <a:t>Q : How to achieve perfect hashing in O(N) memory with O(1) worst case guarantee ?</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05978"/>
            <a:ext cx="8229600" cy="857400"/>
          </a:xfrm>
          <a:prstGeom prst="rect">
            <a:avLst/>
          </a:prstGeom>
        </p:spPr>
        <p:txBody>
          <a:bodyPr anchorCtr="0" anchor="b" bIns="91425" lIns="91425" rIns="91425" tIns="91425">
            <a:noAutofit/>
          </a:bodyPr>
          <a:lstStyle/>
          <a:p>
            <a:pPr algn="ctr">
              <a:spcBef>
                <a:spcPts val="0"/>
              </a:spcBef>
              <a:buNone/>
            </a:pPr>
            <a:r>
              <a:rPr lang="en"/>
              <a:t>Perfect Hashing</a:t>
            </a:r>
          </a:p>
        </p:txBody>
      </p:sp>
      <p:sp>
        <p:nvSpPr>
          <p:cNvPr id="127" name="Shape 127"/>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400"/>
              <a:t>To achieve perfect hashing using O(N) space we do :-</a:t>
            </a:r>
          </a:p>
          <a:p>
            <a:pPr indent="-317500" lvl="0" marL="457200" rtl="0">
              <a:lnSpc>
                <a:spcPct val="115000"/>
              </a:lnSpc>
              <a:spcBef>
                <a:spcPts val="0"/>
              </a:spcBef>
              <a:buClr>
                <a:srgbClr val="000000"/>
              </a:buClr>
              <a:buSzPct val="100000"/>
              <a:buFont typeface="Arial"/>
              <a:buChar char="●"/>
            </a:pPr>
            <a:r>
              <a:rPr lang="en" sz="1400"/>
              <a:t>Set the primary table size, M = N.</a:t>
            </a:r>
          </a:p>
          <a:p>
            <a:pPr indent="-317500" lvl="1" marL="914400" rtl="0">
              <a:lnSpc>
                <a:spcPct val="150000"/>
              </a:lnSpc>
              <a:spcBef>
                <a:spcPts val="0"/>
              </a:spcBef>
              <a:buClr>
                <a:srgbClr val="000000"/>
              </a:buClr>
              <a:buSzPct val="100000"/>
              <a:buFont typeface="Courier New"/>
              <a:buChar char="o"/>
            </a:pPr>
            <a:r>
              <a:rPr lang="en" sz="1400"/>
              <a:t>Total number of collisions, E[X] = O(N * N / N) = O(N).</a:t>
            </a:r>
          </a:p>
          <a:p>
            <a:pPr indent="-317500" lvl="0" marL="457200" rtl="0">
              <a:lnSpc>
                <a:spcPct val="150000"/>
              </a:lnSpc>
              <a:spcBef>
                <a:spcPts val="0"/>
              </a:spcBef>
              <a:buClr>
                <a:srgbClr val="000000"/>
              </a:buClr>
              <a:buSzPct val="100000"/>
              <a:buFont typeface="Arial"/>
              <a:buChar char="●"/>
            </a:pPr>
            <a:r>
              <a:rPr lang="en" sz="1400">
                <a:solidFill>
                  <a:schemeClr val="dk1"/>
                </a:solidFill>
              </a:rPr>
              <a:t>Let the buckets sizes be b[i] for 0 &lt;= i &lt; M.</a:t>
            </a:r>
          </a:p>
          <a:p>
            <a:pPr indent="-317500" lvl="0" marL="457200" rtl="0">
              <a:lnSpc>
                <a:spcPct val="150000"/>
              </a:lnSpc>
              <a:spcBef>
                <a:spcPts val="0"/>
              </a:spcBef>
              <a:buClr>
                <a:srgbClr val="000000"/>
              </a:buClr>
              <a:buSzPct val="100000"/>
              <a:buFont typeface="Arial"/>
              <a:buChar char="●"/>
            </a:pPr>
            <a:r>
              <a:rPr lang="en" sz="1400"/>
              <a:t>Since there are total O(N) collisions, there will be some buckets with size &gt; 1.</a:t>
            </a:r>
          </a:p>
          <a:p>
            <a:pPr indent="-317500" lvl="0" marL="457200" rtl="0">
              <a:lnSpc>
                <a:spcPct val="150000"/>
              </a:lnSpc>
              <a:spcBef>
                <a:spcPts val="0"/>
              </a:spcBef>
              <a:buClr>
                <a:srgbClr val="000000"/>
              </a:buClr>
              <a:buSzPct val="100000"/>
              <a:buFont typeface="Arial"/>
              <a:buChar char="●"/>
            </a:pPr>
            <a:r>
              <a:rPr lang="en" sz="1400"/>
              <a:t>For those buckets, j</a:t>
            </a:r>
            <a:r>
              <a:rPr baseline="30000" lang="en" sz="1400"/>
              <a:t>th</a:t>
            </a:r>
            <a:r>
              <a:rPr lang="en" sz="1400"/>
              <a:t> bucket, we make another hash table using O(b[j]</a:t>
            </a:r>
            <a:r>
              <a:rPr baseline="30000" lang="en" sz="1400"/>
              <a:t>2</a:t>
            </a:r>
            <a:r>
              <a:rPr lang="en" sz="1400"/>
              <a:t>) size hash table. </a:t>
            </a:r>
          </a:p>
          <a:p>
            <a:pPr indent="-317500" lvl="0" marL="457200" rtl="0">
              <a:spcBef>
                <a:spcPts val="0"/>
              </a:spcBef>
              <a:buClr>
                <a:srgbClr val="000000"/>
              </a:buClr>
              <a:buSzPct val="100000"/>
              <a:buFont typeface="Arial"/>
              <a:buChar char="●"/>
            </a:pPr>
            <a:r>
              <a:rPr lang="en" sz="1400"/>
              <a:t>It is clear that primary table is consuming O(N)space.</a:t>
            </a:r>
          </a:p>
          <a:p>
            <a:pPr rtl="0">
              <a:spcBef>
                <a:spcPts val="0"/>
              </a:spcBef>
              <a:buNone/>
            </a:pPr>
            <a:r>
              <a:t/>
            </a:r>
            <a:endParaRPr sz="1400"/>
          </a:p>
          <a:p>
            <a:pPr rtl="0">
              <a:spcBef>
                <a:spcPts val="0"/>
              </a:spcBef>
              <a:buNone/>
            </a:pPr>
            <a:r>
              <a:rPr lang="en" sz="1400"/>
              <a:t>Q : How much space does the second level hash tables use ?</a:t>
            </a:r>
          </a:p>
          <a:p>
            <a:pPr rtl="0">
              <a:spcBef>
                <a:spcPts val="0"/>
              </a:spcBef>
              <a:buNone/>
            </a:pPr>
            <a:r>
              <a:t/>
            </a:r>
            <a:endParaRPr sz="1400"/>
          </a:p>
          <a:p>
            <a:pPr lvl="0">
              <a:spcBef>
                <a:spcPts val="0"/>
              </a:spcBef>
              <a:buNone/>
            </a:pPr>
            <a:r>
              <a:t/>
            </a:r>
            <a:endParaRPr sz="1400"/>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05978"/>
            <a:ext cx="8229600" cy="857400"/>
          </a:xfrm>
          <a:prstGeom prst="rect">
            <a:avLst/>
          </a:prstGeom>
        </p:spPr>
        <p:txBody>
          <a:bodyPr anchorCtr="0" anchor="b" bIns="91425" lIns="91425" rIns="91425" tIns="91425">
            <a:noAutofit/>
          </a:bodyPr>
          <a:lstStyle/>
          <a:p>
            <a:pPr algn="ctr">
              <a:spcBef>
                <a:spcPts val="0"/>
              </a:spcBef>
              <a:buNone/>
            </a:pPr>
            <a:r>
              <a:rPr lang="en"/>
              <a:t>Perfect Hashing</a:t>
            </a:r>
          </a:p>
        </p:txBody>
      </p:sp>
      <p:sp>
        <p:nvSpPr>
          <p:cNvPr id="133" name="Shape 13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lnSpc>
                <a:spcPct val="115000"/>
              </a:lnSpc>
              <a:spcBef>
                <a:spcPts val="0"/>
              </a:spcBef>
              <a:buClr>
                <a:schemeClr val="dk1"/>
              </a:buClr>
              <a:buSzPct val="78571"/>
              <a:buNone/>
            </a:pPr>
            <a:r>
              <a:rPr lang="en" sz="1400">
                <a:solidFill>
                  <a:schemeClr val="dk1"/>
                </a:solidFill>
              </a:rPr>
              <a:t>We have :</a:t>
            </a:r>
          </a:p>
          <a:p>
            <a:pPr indent="-228600" lvl="0" marL="914400" rtl="0">
              <a:spcBef>
                <a:spcPts val="0"/>
              </a:spcBef>
              <a:buClr>
                <a:schemeClr val="dk1"/>
              </a:buClr>
              <a:buSzPct val="78571"/>
              <a:buNone/>
            </a:pPr>
            <a:r>
              <a:rPr lang="en" sz="1400">
                <a:solidFill>
                  <a:schemeClr val="dk1"/>
                </a:solidFill>
              </a:rPr>
              <a:t>Total space = M + ∑</a:t>
            </a:r>
            <a:r>
              <a:rPr baseline="-25000" lang="en" sz="1400">
                <a:solidFill>
                  <a:schemeClr val="dk1"/>
                </a:solidFill>
              </a:rPr>
              <a:t>i &lt; M and b[i] &gt; 1</a:t>
            </a:r>
            <a:r>
              <a:rPr lang="en" sz="1400">
                <a:solidFill>
                  <a:schemeClr val="dk1"/>
                </a:solidFill>
              </a:rPr>
              <a:t> b[i]</a:t>
            </a:r>
            <a:r>
              <a:rPr baseline="30000" lang="en" sz="1400">
                <a:solidFill>
                  <a:schemeClr val="dk1"/>
                </a:solidFill>
              </a:rPr>
              <a:t>2</a:t>
            </a:r>
          </a:p>
          <a:p>
            <a:pPr indent="-228600" lvl="0" marL="914400" rtl="0">
              <a:spcBef>
                <a:spcPts val="0"/>
              </a:spcBef>
              <a:buClr>
                <a:schemeClr val="dk1"/>
              </a:buClr>
              <a:buSzPct val="78571"/>
              <a:buNone/>
            </a:pPr>
            <a:r>
              <a:rPr lang="en" sz="1400">
                <a:solidFill>
                  <a:schemeClr val="dk1"/>
                </a:solidFill>
              </a:rPr>
              <a:t>     </a:t>
            </a:r>
          </a:p>
          <a:p>
            <a:pPr indent="-228600" lvl="0" marL="914400" rtl="0">
              <a:lnSpc>
                <a:spcPct val="150000"/>
              </a:lnSpc>
              <a:spcBef>
                <a:spcPts val="0"/>
              </a:spcBef>
              <a:buClr>
                <a:schemeClr val="dk1"/>
              </a:buClr>
              <a:buSzPct val="78571"/>
              <a:buNone/>
            </a:pPr>
            <a:r>
              <a:rPr lang="en" sz="1400">
                <a:solidFill>
                  <a:schemeClr val="dk1"/>
                </a:solidFill>
              </a:rPr>
              <a:t>Total collisions, X = ∑</a:t>
            </a:r>
            <a:r>
              <a:rPr baseline="-25000" lang="en" sz="1400">
                <a:solidFill>
                  <a:schemeClr val="dk1"/>
                </a:solidFill>
              </a:rPr>
              <a:t>i &lt; M and b[i] &gt; 1</a:t>
            </a:r>
            <a:r>
              <a:rPr lang="en" sz="1400">
                <a:solidFill>
                  <a:schemeClr val="dk1"/>
                </a:solidFill>
              </a:rPr>
              <a:t>(b[i] * (b[i] - 1) / 2)</a:t>
            </a:r>
          </a:p>
          <a:p>
            <a:pPr indent="-228600" lvl="0" marL="914400" rtl="0">
              <a:lnSpc>
                <a:spcPct val="150000"/>
              </a:lnSpc>
              <a:spcBef>
                <a:spcPts val="0"/>
              </a:spcBef>
              <a:buClr>
                <a:schemeClr val="dk1"/>
              </a:buClr>
              <a:buSzPct val="78571"/>
              <a:buNone/>
            </a:pPr>
            <a:r>
              <a:rPr lang="en" sz="1400">
                <a:solidFill>
                  <a:schemeClr val="dk1"/>
                </a:solidFill>
              </a:rPr>
              <a:t>or,   2X = ∑</a:t>
            </a:r>
            <a:r>
              <a:rPr baseline="-25000" lang="en" sz="1400">
                <a:solidFill>
                  <a:schemeClr val="dk1"/>
                </a:solidFill>
              </a:rPr>
              <a:t>i &lt; M and b[i] &gt; 1</a:t>
            </a:r>
            <a:r>
              <a:rPr lang="en" sz="1400">
                <a:solidFill>
                  <a:schemeClr val="dk1"/>
                </a:solidFill>
              </a:rPr>
              <a:t>(b[i]</a:t>
            </a:r>
            <a:r>
              <a:rPr baseline="30000" lang="en" sz="1400">
                <a:solidFill>
                  <a:schemeClr val="dk1"/>
                </a:solidFill>
              </a:rPr>
              <a:t>2</a:t>
            </a:r>
            <a:r>
              <a:rPr lang="en" sz="1400">
                <a:solidFill>
                  <a:schemeClr val="dk1"/>
                </a:solidFill>
              </a:rPr>
              <a:t> - b[i])</a:t>
            </a:r>
          </a:p>
          <a:p>
            <a:pPr indent="-228600" lvl="0" marL="914400" rtl="0">
              <a:lnSpc>
                <a:spcPct val="150000"/>
              </a:lnSpc>
              <a:spcBef>
                <a:spcPts val="0"/>
              </a:spcBef>
              <a:buClr>
                <a:schemeClr val="dk1"/>
              </a:buClr>
              <a:buSzPct val="78571"/>
              <a:buNone/>
            </a:pPr>
            <a:r>
              <a:rPr lang="en" sz="1400">
                <a:solidFill>
                  <a:schemeClr val="dk1"/>
                </a:solidFill>
              </a:rPr>
              <a:t>or,   ∑</a:t>
            </a:r>
            <a:r>
              <a:rPr baseline="-25000" lang="en" sz="1400">
                <a:solidFill>
                  <a:schemeClr val="dk1"/>
                </a:solidFill>
              </a:rPr>
              <a:t>i &lt; M and b[i] &gt; 1</a:t>
            </a:r>
            <a:r>
              <a:rPr lang="en" sz="1400">
                <a:solidFill>
                  <a:schemeClr val="dk1"/>
                </a:solidFill>
              </a:rPr>
              <a:t>b[i]</a:t>
            </a:r>
            <a:r>
              <a:rPr baseline="30000" lang="en" sz="1400">
                <a:solidFill>
                  <a:schemeClr val="dk1"/>
                </a:solidFill>
              </a:rPr>
              <a:t>2 </a:t>
            </a:r>
            <a:r>
              <a:rPr lang="en" sz="1400">
                <a:solidFill>
                  <a:schemeClr val="dk1"/>
                </a:solidFill>
              </a:rPr>
              <a:t> = 2X + ∑</a:t>
            </a:r>
            <a:r>
              <a:rPr baseline="-25000" lang="en" sz="1400">
                <a:solidFill>
                  <a:schemeClr val="dk1"/>
                </a:solidFill>
              </a:rPr>
              <a:t>i &lt; M and b[i] &gt; 1</a:t>
            </a:r>
            <a:r>
              <a:rPr lang="en" sz="1400">
                <a:solidFill>
                  <a:schemeClr val="dk1"/>
                </a:solidFill>
              </a:rPr>
              <a:t> b[i]</a:t>
            </a:r>
          </a:p>
          <a:p>
            <a:pPr indent="-228600" lvl="0" marL="914400" rtl="0">
              <a:spcBef>
                <a:spcPts val="0"/>
              </a:spcBef>
              <a:buClr>
                <a:schemeClr val="dk1"/>
              </a:buClr>
              <a:buSzPct val="78571"/>
              <a:buNone/>
            </a:pPr>
            <a:r>
              <a:rPr lang="en" sz="1400">
                <a:solidFill>
                  <a:schemeClr val="dk1"/>
                </a:solidFill>
              </a:rPr>
              <a:t>or, Total space = M + 2X + N</a:t>
            </a:r>
          </a:p>
          <a:p>
            <a:pPr indent="-228600" lvl="0" marL="914400" rtl="0">
              <a:lnSpc>
                <a:spcPct val="115000"/>
              </a:lnSpc>
              <a:spcBef>
                <a:spcPts val="0"/>
              </a:spcBef>
              <a:buClr>
                <a:schemeClr val="dk1"/>
              </a:buClr>
              <a:buSzPct val="78571"/>
              <a:buNone/>
            </a:pPr>
            <a:r>
              <a:rPr lang="en" sz="1400">
                <a:solidFill>
                  <a:schemeClr val="dk1"/>
                </a:solidFill>
              </a:rPr>
              <a:t>since, M = N, X = O(N)</a:t>
            </a:r>
          </a:p>
          <a:p>
            <a:pPr indent="-228600" lvl="0" marL="914400" rtl="0">
              <a:lnSpc>
                <a:spcPct val="150000"/>
              </a:lnSpc>
              <a:spcBef>
                <a:spcPts val="0"/>
              </a:spcBef>
              <a:buClr>
                <a:schemeClr val="dk1"/>
              </a:buClr>
              <a:buSzPct val="78571"/>
              <a:buNone/>
            </a:pPr>
            <a:r>
              <a:rPr lang="en" sz="1400">
                <a:solidFill>
                  <a:schemeClr val="dk1"/>
                </a:solidFill>
              </a:rPr>
              <a:t>Total space = O(N)</a:t>
            </a:r>
          </a:p>
          <a:p>
            <a:pPr indent="0" lvl="0" marL="0" rtl="0">
              <a:spcBef>
                <a:spcPts val="0"/>
              </a:spcBef>
              <a:buClr>
                <a:schemeClr val="dk1"/>
              </a:buClr>
              <a:buSzPct val="78571"/>
              <a:buNone/>
            </a:pPr>
            <a:r>
              <a:rPr lang="en" sz="1400">
                <a:solidFill>
                  <a:schemeClr val="dk1"/>
                </a:solidFill>
              </a:rPr>
              <a:t>Hence, we shown that total space used is O(N).</a:t>
            </a:r>
          </a:p>
          <a:p>
            <a:pPr indent="-228600" lvl="0" marL="457200" rtl="0">
              <a:spcBef>
                <a:spcPts val="0"/>
              </a:spcBef>
              <a:buClr>
                <a:schemeClr val="dk1"/>
              </a:buClr>
              <a:buSzPct val="78571"/>
              <a:buNone/>
            </a:pPr>
            <a:r>
              <a:rPr lang="en" sz="1400">
                <a:solidFill>
                  <a:schemeClr val="dk1"/>
                </a:solidFill>
              </a:rPr>
              <a:t>	</a:t>
            </a:r>
          </a:p>
          <a:p>
            <a:pPr>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84775" y="-197621"/>
            <a:ext cx="8229600" cy="857400"/>
          </a:xfrm>
          <a:prstGeom prst="rect">
            <a:avLst/>
          </a:prstGeom>
        </p:spPr>
        <p:txBody>
          <a:bodyPr anchorCtr="0" anchor="b" bIns="91425" lIns="91425" rIns="91425" tIns="91425">
            <a:noAutofit/>
          </a:bodyPr>
          <a:lstStyle/>
          <a:p>
            <a:pPr algn="ctr">
              <a:spcBef>
                <a:spcPts val="0"/>
              </a:spcBef>
              <a:buNone/>
            </a:pPr>
            <a:r>
              <a:rPr lang="en" sz="2400"/>
              <a:t>Has the worst case improved ?</a:t>
            </a:r>
          </a:p>
        </p:txBody>
      </p:sp>
      <p:sp>
        <p:nvSpPr>
          <p:cNvPr id="139" name="Shape 139"/>
          <p:cNvSpPr txBox="1"/>
          <p:nvPr>
            <p:ph idx="1" type="body"/>
          </p:nvPr>
        </p:nvSpPr>
        <p:spPr>
          <a:xfrm>
            <a:off x="457200" y="618375"/>
            <a:ext cx="8229600" cy="3725699"/>
          </a:xfrm>
          <a:prstGeom prst="rect">
            <a:avLst/>
          </a:prstGeom>
        </p:spPr>
        <p:txBody>
          <a:bodyPr anchorCtr="0" anchor="t" bIns="91425" lIns="91425" rIns="91425" tIns="91425">
            <a:noAutofit/>
          </a:bodyPr>
          <a:lstStyle/>
          <a:p>
            <a:pPr rtl="0">
              <a:spcBef>
                <a:spcPts val="0"/>
              </a:spcBef>
              <a:buNone/>
            </a:pPr>
            <a:r>
              <a:rPr lang="en" sz="1200"/>
              <a:t>Let’s now compare worst case running time of our hash table with binary search.</a:t>
            </a:r>
          </a:p>
          <a:p>
            <a:pPr>
              <a:spcBef>
                <a:spcPts val="0"/>
              </a:spcBef>
              <a:buNone/>
            </a:pPr>
            <a:r>
              <a:t/>
            </a:r>
            <a:endParaRPr sz="1200"/>
          </a:p>
        </p:txBody>
      </p:sp>
      <p:pic>
        <p:nvPicPr>
          <p:cNvPr id="140" name="Shape 140"/>
          <p:cNvPicPr preferRelativeResize="0"/>
          <p:nvPr/>
        </p:nvPicPr>
        <p:blipFill>
          <a:blip r:embed="rId3">
            <a:alphaModFix/>
          </a:blip>
          <a:stretch>
            <a:fillRect/>
          </a:stretch>
        </p:blipFill>
        <p:spPr>
          <a:xfrm>
            <a:off x="909100" y="1165225"/>
            <a:ext cx="7325801" cy="3978275"/>
          </a:xfrm>
          <a:prstGeom prst="rect">
            <a:avLst/>
          </a:prstGeom>
          <a:noFill/>
          <a:ln>
            <a:noFill/>
          </a:ln>
        </p:spPr>
      </p:pic>
      <p:sp>
        <p:nvSpPr>
          <p:cNvPr id="141" name="Shape 141"/>
          <p:cNvSpPr txBox="1"/>
          <p:nvPr/>
        </p:nvSpPr>
        <p:spPr>
          <a:xfrm rot="-5400000">
            <a:off x="841900" y="2045549"/>
            <a:ext cx="479999" cy="210600"/>
          </a:xfrm>
          <a:prstGeom prst="rect">
            <a:avLst/>
          </a:prstGeom>
          <a:noFill/>
          <a:ln>
            <a:noFill/>
          </a:ln>
        </p:spPr>
        <p:txBody>
          <a:bodyPr anchorCtr="0" anchor="t" bIns="91425" lIns="91425" rIns="91425" tIns="91425">
            <a:noAutofit/>
          </a:bodyPr>
          <a:lstStyle/>
          <a:p>
            <a:pPr>
              <a:spcBef>
                <a:spcPts val="0"/>
              </a:spcBef>
              <a:buNone/>
            </a:pPr>
            <a:r>
              <a:rPr lang="en" sz="1000"/>
              <a:t>(ns)</a:t>
            </a:r>
          </a:p>
        </p:txBody>
      </p:sp>
      <p:sp>
        <p:nvSpPr>
          <p:cNvPr id="142" name="Shape 142"/>
          <p:cNvSpPr txBox="1"/>
          <p:nvPr/>
        </p:nvSpPr>
        <p:spPr>
          <a:xfrm rot="-329221">
            <a:off x="3841258" y="3196528"/>
            <a:ext cx="2111475" cy="177525"/>
          </a:xfrm>
          <a:prstGeom prst="rect">
            <a:avLst/>
          </a:prstGeom>
          <a:noFill/>
          <a:ln>
            <a:noFill/>
          </a:ln>
        </p:spPr>
        <p:txBody>
          <a:bodyPr anchorCtr="0" anchor="t" bIns="91425" lIns="91425" rIns="91425" tIns="91425">
            <a:noAutofit/>
          </a:bodyPr>
          <a:lstStyle/>
          <a:p>
            <a:pPr>
              <a:spcBef>
                <a:spcPts val="0"/>
              </a:spcBef>
              <a:buNone/>
            </a:pPr>
            <a:r>
              <a:rPr lang="en"/>
              <a:t>Binary Search</a:t>
            </a:r>
          </a:p>
        </p:txBody>
      </p:sp>
      <p:sp>
        <p:nvSpPr>
          <p:cNvPr id="143" name="Shape 143"/>
          <p:cNvSpPr txBox="1"/>
          <p:nvPr/>
        </p:nvSpPr>
        <p:spPr>
          <a:xfrm>
            <a:off x="3837550" y="4242400"/>
            <a:ext cx="1729800" cy="184200"/>
          </a:xfrm>
          <a:prstGeom prst="rect">
            <a:avLst/>
          </a:prstGeom>
          <a:noFill/>
          <a:ln>
            <a:noFill/>
          </a:ln>
        </p:spPr>
        <p:txBody>
          <a:bodyPr anchorCtr="0" anchor="t" bIns="91425" lIns="91425" rIns="91425" tIns="91425">
            <a:noAutofit/>
          </a:bodyPr>
          <a:lstStyle/>
          <a:p>
            <a:pPr>
              <a:spcBef>
                <a:spcPts val="0"/>
              </a:spcBef>
              <a:buNone/>
            </a:pPr>
            <a:r>
              <a:rPr lang="en"/>
              <a:t>Hash Table</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205978"/>
            <a:ext cx="8229600" cy="857400"/>
          </a:xfrm>
          <a:prstGeom prst="rect">
            <a:avLst/>
          </a:prstGeom>
        </p:spPr>
        <p:txBody>
          <a:bodyPr anchorCtr="0" anchor="b" bIns="91425" lIns="91425" rIns="91425" tIns="91425">
            <a:noAutofit/>
          </a:bodyPr>
          <a:lstStyle/>
          <a:p>
            <a:pPr algn="ctr">
              <a:spcBef>
                <a:spcPts val="0"/>
              </a:spcBef>
              <a:buNone/>
            </a:pPr>
            <a:r>
              <a:rPr lang="en"/>
              <a:t>Applications</a:t>
            </a:r>
          </a:p>
        </p:txBody>
      </p:sp>
      <p:sp>
        <p:nvSpPr>
          <p:cNvPr id="149" name="Shape 14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sz="1100">
                <a:solidFill>
                  <a:schemeClr val="dk1"/>
                </a:solidFill>
              </a:rPr>
              <a:t>Q : How store a set of strings and answer queries that if a string is present in the set ?</a:t>
            </a:r>
          </a:p>
          <a:p>
            <a:pPr rtl="0">
              <a:lnSpc>
                <a:spcPct val="115000"/>
              </a:lnSpc>
              <a:spcBef>
                <a:spcPts val="0"/>
              </a:spcBef>
              <a:buNone/>
            </a:pPr>
            <a:r>
              <a:t/>
            </a:r>
            <a:endParaRPr sz="1100">
              <a:solidFill>
                <a:schemeClr val="dk1"/>
              </a:solidFill>
            </a:endParaRPr>
          </a:p>
          <a:p>
            <a:pPr rtl="0">
              <a:lnSpc>
                <a:spcPct val="115000"/>
              </a:lnSpc>
              <a:spcBef>
                <a:spcPts val="0"/>
              </a:spcBef>
              <a:buNone/>
            </a:pPr>
            <a:r>
              <a:rPr lang="en" sz="1100">
                <a:solidFill>
                  <a:schemeClr val="dk1"/>
                </a:solidFill>
              </a:rPr>
              <a:t>A1 : Store all strings and sort them. Do binary search.</a:t>
            </a:r>
          </a:p>
          <a:p>
            <a:pPr indent="-298450" lvl="0" marL="457200" rtl="0">
              <a:lnSpc>
                <a:spcPct val="115000"/>
              </a:lnSpc>
              <a:spcBef>
                <a:spcPts val="0"/>
              </a:spcBef>
              <a:buClr>
                <a:schemeClr val="dk1"/>
              </a:buClr>
              <a:buSzPct val="100000"/>
              <a:buFont typeface="Arial"/>
              <a:buChar char="-"/>
            </a:pPr>
            <a:r>
              <a:rPr lang="en" sz="1100">
                <a:solidFill>
                  <a:schemeClr val="dk1"/>
                </a:solidFill>
              </a:rPr>
              <a:t> Lot of memory required :(</a:t>
            </a:r>
          </a:p>
          <a:p>
            <a:pPr indent="-298450" lvl="0" marL="457200" rtl="0">
              <a:lnSpc>
                <a:spcPct val="115000"/>
              </a:lnSpc>
              <a:spcBef>
                <a:spcPts val="0"/>
              </a:spcBef>
              <a:buClr>
                <a:schemeClr val="dk1"/>
              </a:buClr>
              <a:buSzPct val="100000"/>
              <a:buFont typeface="Arial"/>
              <a:buChar char="-"/>
            </a:pPr>
            <a:r>
              <a:rPr lang="en" sz="1100">
                <a:solidFill>
                  <a:schemeClr val="dk1"/>
                </a:solidFill>
              </a:rPr>
              <a:t>Time consuming - O(log(s) * length of strings)</a:t>
            </a:r>
          </a:p>
          <a:p>
            <a:pPr rtl="0">
              <a:lnSpc>
                <a:spcPct val="115000"/>
              </a:lnSpc>
              <a:spcBef>
                <a:spcPts val="0"/>
              </a:spcBef>
              <a:buNone/>
            </a:pPr>
            <a:r>
              <a:t/>
            </a:r>
            <a:endParaRPr sz="1100">
              <a:solidFill>
                <a:schemeClr val="dk1"/>
              </a:solidFill>
            </a:endParaRPr>
          </a:p>
          <a:p>
            <a:pPr rtl="0">
              <a:lnSpc>
                <a:spcPct val="115000"/>
              </a:lnSpc>
              <a:spcBef>
                <a:spcPts val="0"/>
              </a:spcBef>
              <a:buNone/>
            </a:pPr>
            <a:r>
              <a:rPr lang="en" sz="1100">
                <a:solidFill>
                  <a:schemeClr val="dk1"/>
                </a:solidFill>
              </a:rPr>
              <a:t>A2 : Make a trie of the strings and then do searching in trie. </a:t>
            </a:r>
          </a:p>
          <a:p>
            <a:pPr indent="-298450" lvl="0" marL="457200" rtl="0">
              <a:lnSpc>
                <a:spcPct val="115000"/>
              </a:lnSpc>
              <a:spcBef>
                <a:spcPts val="0"/>
              </a:spcBef>
              <a:buClr>
                <a:schemeClr val="dk1"/>
              </a:buClr>
              <a:buSzPct val="100000"/>
              <a:buFont typeface="Arial"/>
              <a:buChar char="-"/>
            </a:pPr>
            <a:r>
              <a:rPr lang="en" sz="1100">
                <a:solidFill>
                  <a:schemeClr val="dk1"/>
                </a:solidFill>
              </a:rPr>
              <a:t>O(length of string) time per query. But size of the trie can be large ! :(</a:t>
            </a:r>
          </a:p>
          <a:p>
            <a:pPr indent="-298450" lvl="0" marL="457200" rtl="0">
              <a:lnSpc>
                <a:spcPct val="115000"/>
              </a:lnSpc>
              <a:spcBef>
                <a:spcPts val="0"/>
              </a:spcBef>
              <a:buClr>
                <a:schemeClr val="dk1"/>
              </a:buClr>
              <a:buSzPct val="100000"/>
              <a:buFont typeface="Arial"/>
              <a:buChar char="-"/>
            </a:pPr>
            <a:r>
              <a:rPr lang="en" sz="1100">
                <a:solidFill>
                  <a:schemeClr val="dk1"/>
                </a:solidFill>
              </a:rPr>
              <a:t>The data structure is little complicated and hard to implement</a:t>
            </a:r>
          </a:p>
          <a:p>
            <a:pPr indent="0" marL="0" rtl="0">
              <a:lnSpc>
                <a:spcPct val="115000"/>
              </a:lnSpc>
              <a:spcBef>
                <a:spcPts val="0"/>
              </a:spcBef>
              <a:buNone/>
            </a:pPr>
            <a:r>
              <a:t/>
            </a:r>
            <a:endParaRPr sz="1100">
              <a:solidFill>
                <a:schemeClr val="dk1"/>
              </a:solidFill>
            </a:endParaRPr>
          </a:p>
          <a:p>
            <a:pPr indent="0" marL="0" rtl="0">
              <a:lnSpc>
                <a:spcPct val="115000"/>
              </a:lnSpc>
              <a:spcBef>
                <a:spcPts val="0"/>
              </a:spcBef>
              <a:buNone/>
            </a:pPr>
            <a:r>
              <a:rPr lang="en" sz="1100">
                <a:solidFill>
                  <a:schemeClr val="dk1"/>
                </a:solidFill>
              </a:rPr>
              <a:t>Idea : Use fingerprinting of the strings in A1 to avoid too much memory (Monte - Carlo).</a:t>
            </a:r>
          </a:p>
          <a:p>
            <a:pPr indent="-298450" lvl="0" marL="457200" rtl="0">
              <a:lnSpc>
                <a:spcPct val="115000"/>
              </a:lnSpc>
              <a:spcBef>
                <a:spcPts val="0"/>
              </a:spcBef>
              <a:buClr>
                <a:schemeClr val="dk1"/>
              </a:buClr>
              <a:buSzPct val="100000"/>
              <a:buFont typeface="Arial"/>
              <a:buChar char="-"/>
            </a:pPr>
            <a:r>
              <a:rPr lang="en" sz="1100">
                <a:solidFill>
                  <a:schemeClr val="dk1"/>
                </a:solidFill>
              </a:rPr>
              <a:t>Store all the strings to make it Las - Vegas </a:t>
            </a:r>
          </a:p>
          <a:p>
            <a:pPr rtl="0">
              <a:lnSpc>
                <a:spcPct val="115000"/>
              </a:lnSpc>
              <a:spcBef>
                <a:spcPts val="0"/>
              </a:spcBef>
              <a:buNone/>
            </a:pPr>
            <a:r>
              <a:t/>
            </a:r>
            <a:endParaRPr sz="1100">
              <a:solidFill>
                <a:schemeClr val="dk1"/>
              </a:solidFill>
            </a:endParaRPr>
          </a:p>
          <a:p>
            <a:pPr lvl="0" rtl="0">
              <a:lnSpc>
                <a:spcPct val="115000"/>
              </a:lnSpc>
              <a:spcBef>
                <a:spcPts val="0"/>
              </a:spcBef>
              <a:buNone/>
            </a:pPr>
            <a:r>
              <a:rPr lang="en" sz="1100">
                <a:solidFill>
                  <a:schemeClr val="dk1"/>
                </a:solidFill>
              </a:rPr>
              <a:t>Why not use Hashing and Fingerprinting together ! :)</a:t>
            </a:r>
          </a:p>
          <a:p>
            <a:pPr rtl="0">
              <a:lnSpc>
                <a:spcPct val="115000"/>
              </a:lnSpc>
              <a:spcBef>
                <a:spcPts val="0"/>
              </a:spcBef>
              <a:buNone/>
            </a:pPr>
            <a:r>
              <a:t/>
            </a:r>
            <a:endParaRPr sz="1100">
              <a:solidFill>
                <a:schemeClr val="dk1"/>
              </a:solidFill>
            </a:endParaRPr>
          </a:p>
          <a:p>
            <a:pPr rtl="0">
              <a:lnSpc>
                <a:spcPct val="115000"/>
              </a:lnSpc>
              <a:spcBef>
                <a:spcPts val="0"/>
              </a:spcBef>
              <a:buNone/>
            </a:pPr>
            <a:r>
              <a:rPr lang="en" sz="1100">
                <a:solidFill>
                  <a:schemeClr val="dk1"/>
                </a:solidFill>
              </a:rPr>
              <a:t>Q : How to store a N - dimensional data points and answer queries that if a point is present or not ?</a:t>
            </a:r>
          </a:p>
          <a:p>
            <a:pPr rtl="0">
              <a:lnSpc>
                <a:spcPct val="115000"/>
              </a:lnSpc>
              <a:spcBef>
                <a:spcPts val="0"/>
              </a:spcBef>
              <a:buNone/>
            </a:pPr>
            <a:r>
              <a:t/>
            </a:r>
            <a:endParaRPr sz="1100">
              <a:solidFill>
                <a:schemeClr val="dk1"/>
              </a:solidFill>
            </a:endParaRPr>
          </a:p>
          <a:p>
            <a:pPr lvl="0">
              <a:lnSpc>
                <a:spcPct val="115000"/>
              </a:lnSpc>
              <a:spcBef>
                <a:spcPts val="0"/>
              </a:spcBef>
              <a:buNone/>
            </a:pPr>
            <a:r>
              <a:rPr lang="en" sz="1100">
                <a:solidFill>
                  <a:schemeClr val="dk1"/>
                </a:solidFill>
              </a:rPr>
              <a:t>A : Hashing + Fingerpriting.</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05978"/>
            <a:ext cx="8229600" cy="857400"/>
          </a:xfrm>
          <a:prstGeom prst="rect">
            <a:avLst/>
          </a:prstGeom>
        </p:spPr>
        <p:txBody>
          <a:bodyPr anchorCtr="0" anchor="b" bIns="91425" lIns="91425" rIns="91425" tIns="91425">
            <a:noAutofit/>
          </a:bodyPr>
          <a:lstStyle/>
          <a:p>
            <a:pPr algn="ctr">
              <a:spcBef>
                <a:spcPts val="0"/>
              </a:spcBef>
              <a:buNone/>
            </a:pPr>
            <a:r>
              <a:rPr lang="en" sz="3000"/>
              <a:t>Using fingerprint technique in hashing</a:t>
            </a:r>
          </a:p>
        </p:txBody>
      </p:sp>
      <p:sp>
        <p:nvSpPr>
          <p:cNvPr id="155" name="Shape 15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rgbClr val="000000"/>
              </a:buClr>
              <a:buSzPct val="100000"/>
              <a:buFont typeface="Arial"/>
              <a:buChar char="●"/>
            </a:pPr>
            <a:r>
              <a:rPr lang="en" sz="2400"/>
              <a:t>Given a string we first find its fingerprint. And now we insert this fingerprint into the hash table.</a:t>
            </a:r>
          </a:p>
          <a:p>
            <a:pPr indent="-381000" lvl="0" marL="457200" rtl="0">
              <a:spcBef>
                <a:spcPts val="0"/>
              </a:spcBef>
              <a:buClr>
                <a:srgbClr val="000000"/>
              </a:buClr>
              <a:buSzPct val="100000"/>
              <a:buFont typeface="Arial"/>
              <a:buChar char="●"/>
            </a:pPr>
            <a:r>
              <a:rPr lang="en" sz="2400"/>
              <a:t>And whenever we need to check if given string exists or not. We first find its fingerprint and then seach this fingerprint in the hash table created as described above.</a:t>
            </a:r>
          </a:p>
          <a:p>
            <a:pPr indent="-381000" lvl="0" marL="457200">
              <a:spcBef>
                <a:spcPts val="0"/>
              </a:spcBef>
              <a:buClr>
                <a:srgbClr val="000000"/>
              </a:buClr>
              <a:buSzPct val="100000"/>
              <a:buFont typeface="Arial"/>
              <a:buChar char="●"/>
            </a:pPr>
            <a:r>
              <a:rPr lang="en" sz="2400"/>
              <a:t>Running time of this method is far far better than that of binary search. And in practice it beats dedicated data structure like trie and suffix tree too.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type="title"/>
          </p:nvPr>
        </p:nvSpPr>
        <p:spPr>
          <a:xfrm>
            <a:off x="457200" y="205978"/>
            <a:ext cx="8229600" cy="857400"/>
          </a:xfrm>
          <a:prstGeom prst="rect">
            <a:avLst/>
          </a:prstGeom>
        </p:spPr>
        <p:txBody>
          <a:bodyPr anchorCtr="0" anchor="b" bIns="91425" lIns="91425" rIns="91425" tIns="91425">
            <a:noAutofit/>
          </a:bodyPr>
          <a:lstStyle/>
          <a:p>
            <a:pPr rtl="0">
              <a:spcBef>
                <a:spcPts val="0"/>
              </a:spcBef>
              <a:buNone/>
            </a:pPr>
            <a:r>
              <a:t/>
            </a:r>
            <a:endParaRPr/>
          </a:p>
          <a:p>
            <a:pPr algn="ctr">
              <a:spcBef>
                <a:spcPts val="0"/>
              </a:spcBef>
              <a:buNone/>
            </a:pPr>
            <a:r>
              <a:rPr lang="en"/>
              <a:t>Introduction</a:t>
            </a:r>
          </a:p>
        </p:txBody>
      </p:sp>
      <p:sp>
        <p:nvSpPr>
          <p:cNvPr id="37" name="Shape 3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0" lvl="0" marL="0" rtl="0">
              <a:lnSpc>
                <a:spcPct val="115000"/>
              </a:lnSpc>
              <a:spcBef>
                <a:spcPts val="0"/>
              </a:spcBef>
              <a:buClr>
                <a:schemeClr val="dk1"/>
              </a:buClr>
              <a:buSzPct val="78571"/>
              <a:buFont typeface="Arial"/>
              <a:buNone/>
            </a:pPr>
            <a:r>
              <a:rPr lang="en" sz="1400">
                <a:solidFill>
                  <a:schemeClr val="dk1"/>
                </a:solidFill>
              </a:rPr>
              <a:t>Many times in practice we come across problems where we require to search for a value in a given set of data. Various data structures are there to solve the problem -</a:t>
            </a:r>
          </a:p>
          <a:p>
            <a:pPr indent="0" lvl="0" marL="457200" rtl="0">
              <a:lnSpc>
                <a:spcPct val="115000"/>
              </a:lnSpc>
              <a:spcBef>
                <a:spcPts val="0"/>
              </a:spcBef>
              <a:buClr>
                <a:schemeClr val="dk1"/>
              </a:buClr>
              <a:buFont typeface="Arial"/>
              <a:buNone/>
            </a:pPr>
            <a:r>
              <a:t/>
            </a:r>
            <a:endParaRPr sz="1400">
              <a:solidFill>
                <a:schemeClr val="dk1"/>
              </a:solidFill>
            </a:endParaRPr>
          </a:p>
          <a:p>
            <a:pPr indent="-317500" lvl="0" marL="457200" rtl="0">
              <a:lnSpc>
                <a:spcPct val="115000"/>
              </a:lnSpc>
              <a:spcBef>
                <a:spcPts val="0"/>
              </a:spcBef>
              <a:buClr>
                <a:schemeClr val="dk1"/>
              </a:buClr>
              <a:buSzPct val="100000"/>
              <a:buFont typeface="Arial"/>
              <a:buChar char="●"/>
            </a:pPr>
            <a:r>
              <a:rPr lang="en" sz="1400">
                <a:solidFill>
                  <a:schemeClr val="dk1"/>
                </a:solidFill>
              </a:rPr>
              <a:t>For dynamic set : we have height balanced binary search trees (AVL tree, Red- black tree).</a:t>
            </a:r>
          </a:p>
          <a:p>
            <a:pPr indent="-317500" lvl="1" marL="1371600" rtl="0">
              <a:lnSpc>
                <a:spcPct val="115000"/>
              </a:lnSpc>
              <a:spcBef>
                <a:spcPts val="0"/>
              </a:spcBef>
              <a:buClr>
                <a:schemeClr val="dk1"/>
              </a:buClr>
              <a:buSzPct val="100000"/>
              <a:buFont typeface="Courier New"/>
              <a:buChar char="o"/>
            </a:pPr>
            <a:r>
              <a:rPr lang="en" sz="1400">
                <a:solidFill>
                  <a:schemeClr val="dk1"/>
                </a:solidFill>
              </a:rPr>
              <a:t>O( log N ) worst case per query</a:t>
            </a:r>
          </a:p>
          <a:p>
            <a:pPr indent="0" lvl="0" marL="457200" rtl="0">
              <a:lnSpc>
                <a:spcPct val="115000"/>
              </a:lnSpc>
              <a:spcBef>
                <a:spcPts val="0"/>
              </a:spcBef>
              <a:buNone/>
            </a:pPr>
            <a:r>
              <a:t/>
            </a:r>
            <a:endParaRPr sz="1400">
              <a:solidFill>
                <a:schemeClr val="dk1"/>
              </a:solidFill>
            </a:endParaRPr>
          </a:p>
          <a:p>
            <a:pPr indent="-317500" lvl="0" marL="457200" rtl="0">
              <a:lnSpc>
                <a:spcPct val="115000"/>
              </a:lnSpc>
              <a:spcBef>
                <a:spcPts val="0"/>
              </a:spcBef>
              <a:buClr>
                <a:schemeClr val="dk1"/>
              </a:buClr>
              <a:buSzPct val="100000"/>
              <a:buFont typeface="Arial"/>
              <a:buChar char="●"/>
            </a:pPr>
            <a:r>
              <a:rPr lang="en" sz="1400">
                <a:solidFill>
                  <a:schemeClr val="dk1"/>
                </a:solidFill>
              </a:rPr>
              <a:t>For static set : we can sort the numbers first and perform binary search per query. </a:t>
            </a:r>
          </a:p>
          <a:p>
            <a:pPr indent="-317500" lvl="1" marL="1371600" rtl="0">
              <a:lnSpc>
                <a:spcPct val="115000"/>
              </a:lnSpc>
              <a:spcBef>
                <a:spcPts val="0"/>
              </a:spcBef>
              <a:buClr>
                <a:schemeClr val="dk1"/>
              </a:buClr>
              <a:buSzPct val="100000"/>
              <a:buFont typeface="Courier New"/>
              <a:buChar char="o"/>
            </a:pPr>
            <a:r>
              <a:rPr lang="en" sz="1400">
                <a:solidFill>
                  <a:schemeClr val="dk1"/>
                </a:solidFill>
              </a:rPr>
              <a:t>O( log N ) worst case per query</a:t>
            </a:r>
          </a:p>
          <a:p>
            <a:pPr rtl="0">
              <a:lnSpc>
                <a:spcPct val="115000"/>
              </a:lnSpc>
              <a:spcBef>
                <a:spcPts val="0"/>
              </a:spcBef>
              <a:buNone/>
            </a:pPr>
            <a:r>
              <a:t/>
            </a:r>
            <a:endParaRPr sz="1400">
              <a:solidFill>
                <a:schemeClr val="dk1"/>
              </a:solidFill>
            </a:endParaRPr>
          </a:p>
          <a:p>
            <a:pPr rtl="0">
              <a:lnSpc>
                <a:spcPct val="115000"/>
              </a:lnSpc>
              <a:spcBef>
                <a:spcPts val="0"/>
              </a:spcBef>
              <a:buNone/>
            </a:pPr>
            <a:r>
              <a:rPr lang="en" sz="1400">
                <a:solidFill>
                  <a:schemeClr val="dk1"/>
                </a:solidFill>
              </a:rPr>
              <a:t>Above data structures ensure bound on worst case query time, which is good.  :) </a:t>
            </a:r>
          </a:p>
          <a:p>
            <a:pPr rtl="0">
              <a:lnSpc>
                <a:spcPct val="115000"/>
              </a:lnSpc>
              <a:spcBef>
                <a:spcPts val="0"/>
              </a:spcBef>
              <a:buNone/>
            </a:pPr>
            <a:r>
              <a:t/>
            </a:r>
            <a:endParaRPr sz="1400">
              <a:solidFill>
                <a:schemeClr val="dk1"/>
              </a:solidFill>
            </a:endParaRPr>
          </a:p>
          <a:p>
            <a:pPr rtl="0">
              <a:lnSpc>
                <a:spcPct val="115000"/>
              </a:lnSpc>
              <a:spcBef>
                <a:spcPts val="0"/>
              </a:spcBef>
              <a:buNone/>
            </a:pPr>
            <a:r>
              <a:rPr lang="en" sz="1400">
                <a:solidFill>
                  <a:schemeClr val="dk1"/>
                </a:solidFill>
              </a:rPr>
              <a:t>Q : But can we think of some data structure that is much faster and much simpler than them?</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05746"/>
            <a:ext cx="8229600" cy="857400"/>
          </a:xfrm>
          <a:prstGeom prst="rect">
            <a:avLst/>
          </a:prstGeom>
        </p:spPr>
        <p:txBody>
          <a:bodyPr anchorCtr="0" anchor="b" bIns="91425" lIns="91425" rIns="91425" tIns="91425">
            <a:noAutofit/>
          </a:bodyPr>
          <a:lstStyle/>
          <a:p>
            <a:pPr algn="ctr">
              <a:spcBef>
                <a:spcPts val="0"/>
              </a:spcBef>
              <a:buNone/>
            </a:pPr>
            <a:r>
              <a:rPr lang="en" sz="2400"/>
              <a:t>Can we further optimize space requirement</a:t>
            </a:r>
          </a:p>
        </p:txBody>
      </p:sp>
      <p:sp>
        <p:nvSpPr>
          <p:cNvPr id="161" name="Shape 161"/>
          <p:cNvSpPr txBox="1"/>
          <p:nvPr>
            <p:ph idx="1" type="body"/>
          </p:nvPr>
        </p:nvSpPr>
        <p:spPr>
          <a:xfrm>
            <a:off x="395100" y="568850"/>
            <a:ext cx="8229600" cy="3725699"/>
          </a:xfrm>
          <a:prstGeom prst="rect">
            <a:avLst/>
          </a:prstGeom>
        </p:spPr>
        <p:txBody>
          <a:bodyPr anchorCtr="0" anchor="t" bIns="91425" lIns="91425" rIns="91425" tIns="91425">
            <a:noAutofit/>
          </a:bodyPr>
          <a:lstStyle/>
          <a:p>
            <a:pPr indent="-298450" lvl="0" marL="457200" rtl="0">
              <a:lnSpc>
                <a:spcPct val="115000"/>
              </a:lnSpc>
              <a:spcBef>
                <a:spcPts val="0"/>
              </a:spcBef>
              <a:buClr>
                <a:schemeClr val="dk1"/>
              </a:buClr>
              <a:buSzPct val="100000"/>
              <a:buFont typeface="Arial"/>
              <a:buChar char="-"/>
            </a:pPr>
            <a:r>
              <a:rPr lang="en" sz="1100">
                <a:solidFill>
                  <a:schemeClr val="dk1"/>
                </a:solidFill>
              </a:rPr>
              <a:t>Let us compare space required for 2nd level hashing for various sizes of primary hash table. N , 2N , N log log N , N (log N)^½ </a:t>
            </a:r>
          </a:p>
          <a:p>
            <a:pPr>
              <a:spcBef>
                <a:spcPts val="0"/>
              </a:spcBef>
              <a:buNone/>
            </a:pPr>
            <a:r>
              <a:t/>
            </a:r>
            <a:endParaRPr/>
          </a:p>
        </p:txBody>
      </p:sp>
      <p:pic>
        <p:nvPicPr>
          <p:cNvPr id="162" name="Shape 162"/>
          <p:cNvPicPr preferRelativeResize="0"/>
          <p:nvPr/>
        </p:nvPicPr>
        <p:blipFill>
          <a:blip r:embed="rId3">
            <a:alphaModFix/>
          </a:blip>
          <a:stretch>
            <a:fillRect/>
          </a:stretch>
        </p:blipFill>
        <p:spPr>
          <a:xfrm>
            <a:off x="739950" y="1080699"/>
            <a:ext cx="7539898" cy="4062799"/>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05978"/>
            <a:ext cx="8229600" cy="857400"/>
          </a:xfrm>
          <a:prstGeom prst="rect">
            <a:avLst/>
          </a:prstGeom>
        </p:spPr>
        <p:txBody>
          <a:bodyPr anchorCtr="0" anchor="b" bIns="91425" lIns="91425" rIns="91425" tIns="91425">
            <a:noAutofit/>
          </a:bodyPr>
          <a:lstStyle/>
          <a:p>
            <a:pPr algn="ctr">
              <a:spcBef>
                <a:spcPts val="0"/>
              </a:spcBef>
              <a:buNone/>
            </a:pPr>
            <a:r>
              <a:rPr lang="en"/>
              <a:t>Using Optimal Space </a:t>
            </a:r>
          </a:p>
        </p:txBody>
      </p:sp>
      <p:sp>
        <p:nvSpPr>
          <p:cNvPr id="168" name="Shape 16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17500" lvl="0" marL="457200" rtl="0">
              <a:lnSpc>
                <a:spcPct val="100000"/>
              </a:lnSpc>
              <a:spcBef>
                <a:spcPts val="0"/>
              </a:spcBef>
              <a:buClr>
                <a:schemeClr val="dk1"/>
              </a:buClr>
              <a:buSzPct val="100000"/>
              <a:buFont typeface="Arial"/>
              <a:buChar char="●"/>
            </a:pPr>
            <a:r>
              <a:rPr lang="en" sz="1400">
                <a:solidFill>
                  <a:schemeClr val="dk1"/>
                </a:solidFill>
              </a:rPr>
              <a:t>We observe that as the size of primary hash table increases, number of collisions decreases. Which indicates that size of the secondary hash tables decreases !  </a:t>
            </a:r>
          </a:p>
          <a:p>
            <a:pPr lvl="0" rtl="0">
              <a:lnSpc>
                <a:spcPct val="115000"/>
              </a:lnSpc>
              <a:spcBef>
                <a:spcPts val="0"/>
              </a:spcBef>
              <a:buClr>
                <a:schemeClr val="dk1"/>
              </a:buClr>
              <a:buFont typeface="Arial"/>
              <a:buNone/>
            </a:pPr>
            <a:r>
              <a:t/>
            </a:r>
            <a:endParaRPr sz="1100">
              <a:solidFill>
                <a:schemeClr val="dk1"/>
              </a:solidFill>
            </a:endParaRPr>
          </a:p>
          <a:p>
            <a:pPr indent="-317500" lvl="0" marL="457200" rtl="0">
              <a:lnSpc>
                <a:spcPct val="115000"/>
              </a:lnSpc>
              <a:spcBef>
                <a:spcPts val="0"/>
              </a:spcBef>
              <a:buClr>
                <a:schemeClr val="dk1"/>
              </a:buClr>
              <a:buSzPct val="100000"/>
              <a:buFont typeface="Arial"/>
              <a:buChar char="●"/>
            </a:pPr>
            <a:r>
              <a:rPr lang="en" sz="1400">
                <a:solidFill>
                  <a:schemeClr val="dk1"/>
                </a:solidFill>
              </a:rPr>
              <a:t>More precisely if size of primary hash table is g(N) ( we will later choose a suitable g(N) ) then space used for secondary hash table is O(N</a:t>
            </a:r>
            <a:r>
              <a:rPr baseline="30000" lang="en" sz="1400">
                <a:solidFill>
                  <a:schemeClr val="dk1"/>
                </a:solidFill>
              </a:rPr>
              <a:t>2</a:t>
            </a:r>
            <a:r>
              <a:rPr lang="en" sz="1400">
                <a:solidFill>
                  <a:schemeClr val="dk1"/>
                </a:solidFill>
              </a:rPr>
              <a:t>/g(N)). </a:t>
            </a:r>
          </a:p>
          <a:p>
            <a:pPr lvl="0" rtl="0">
              <a:lnSpc>
                <a:spcPct val="115000"/>
              </a:lnSpc>
              <a:spcBef>
                <a:spcPts val="0"/>
              </a:spcBef>
              <a:buNone/>
            </a:pPr>
            <a:r>
              <a:t/>
            </a:r>
            <a:endParaRPr sz="1400">
              <a:solidFill>
                <a:schemeClr val="dk1"/>
              </a:solidFill>
            </a:endParaRPr>
          </a:p>
          <a:p>
            <a:pPr indent="-317500" lvl="0" marL="457200" rtl="0">
              <a:lnSpc>
                <a:spcPct val="115000"/>
              </a:lnSpc>
              <a:spcBef>
                <a:spcPts val="0"/>
              </a:spcBef>
              <a:buClr>
                <a:schemeClr val="dk1"/>
              </a:buClr>
              <a:buSzPct val="100000"/>
              <a:buFont typeface="Arial"/>
              <a:buChar char="●"/>
            </a:pPr>
            <a:r>
              <a:rPr lang="en" sz="1400">
                <a:solidFill>
                  <a:schemeClr val="dk1"/>
                </a:solidFill>
              </a:rPr>
              <a:t>If we choose g(N) such that lim N/g(N) →  0</a:t>
            </a:r>
          </a:p>
          <a:p>
            <a:pPr indent="-317500" lvl="1" marL="914400" rtl="0">
              <a:lnSpc>
                <a:spcPct val="115000"/>
              </a:lnSpc>
              <a:spcBef>
                <a:spcPts val="0"/>
              </a:spcBef>
              <a:buClr>
                <a:schemeClr val="dk1"/>
              </a:buClr>
              <a:buSzPct val="100000"/>
              <a:buFont typeface="Courier New"/>
              <a:buChar char="o"/>
            </a:pPr>
            <a:r>
              <a:rPr lang="en" sz="1400">
                <a:solidFill>
                  <a:schemeClr val="dk1"/>
                </a:solidFill>
              </a:rPr>
              <a:t>Then size of secondary hash table is o(N).</a:t>
            </a:r>
          </a:p>
          <a:p>
            <a:pPr indent="-317500" lvl="1" marL="914400" rtl="0">
              <a:lnSpc>
                <a:spcPct val="115000"/>
              </a:lnSpc>
              <a:spcBef>
                <a:spcPts val="0"/>
              </a:spcBef>
              <a:buClr>
                <a:schemeClr val="dk1"/>
              </a:buClr>
              <a:buSzPct val="100000"/>
              <a:buFont typeface="Courier New"/>
              <a:buChar char="o"/>
            </a:pPr>
            <a:r>
              <a:rPr lang="en" sz="1400">
                <a:solidFill>
                  <a:schemeClr val="dk1"/>
                </a:solidFill>
              </a:rPr>
              <a:t>But now size of primary is much larger. </a:t>
            </a:r>
          </a:p>
          <a:p>
            <a:pPr indent="-317500" lvl="1" marL="914400" rtl="0">
              <a:lnSpc>
                <a:spcPct val="115000"/>
              </a:lnSpc>
              <a:spcBef>
                <a:spcPts val="0"/>
              </a:spcBef>
              <a:buClr>
                <a:schemeClr val="dk1"/>
              </a:buClr>
              <a:buSzPct val="100000"/>
              <a:buFont typeface="Courier New"/>
              <a:buChar char="o"/>
            </a:pPr>
            <a:r>
              <a:rPr lang="en" sz="1400">
                <a:solidFill>
                  <a:schemeClr val="dk1"/>
                </a:solidFill>
              </a:rPr>
              <a:t>But most of the space in primary hash table will be unused.</a:t>
            </a:r>
          </a:p>
          <a:p>
            <a:pPr indent="0" lvl="0" marL="457200" rtl="0">
              <a:lnSpc>
                <a:spcPct val="115000"/>
              </a:lnSpc>
              <a:spcBef>
                <a:spcPts val="0"/>
              </a:spcBef>
              <a:buNone/>
            </a:pPr>
            <a:r>
              <a:t/>
            </a:r>
            <a:endParaRPr sz="1400">
              <a:solidFill>
                <a:schemeClr val="dk1"/>
              </a:solidFill>
            </a:endParaRPr>
          </a:p>
          <a:p>
            <a:pPr lvl="0" rtl="0" algn="ctr">
              <a:lnSpc>
                <a:spcPct val="115000"/>
              </a:lnSpc>
              <a:spcBef>
                <a:spcPts val="0"/>
              </a:spcBef>
              <a:buClr>
                <a:schemeClr val="dk1"/>
              </a:buClr>
              <a:buSzPct val="78571"/>
              <a:buFont typeface="Arial"/>
              <a:buNone/>
            </a:pPr>
            <a:r>
              <a:rPr lang="en" sz="1400">
                <a:solidFill>
                  <a:schemeClr val="dk1"/>
                </a:solidFill>
              </a:rPr>
              <a:t>Can we somehow use this fact and compress primary hash table</a:t>
            </a:r>
          </a:p>
          <a:p>
            <a:pPr lvl="0" rtl="0" algn="ctr">
              <a:lnSpc>
                <a:spcPct val="115000"/>
              </a:lnSpc>
              <a:spcBef>
                <a:spcPts val="0"/>
              </a:spcBef>
              <a:buClr>
                <a:schemeClr val="dk1"/>
              </a:buClr>
              <a:buSzPct val="78571"/>
              <a:buFont typeface="Arial"/>
              <a:buNone/>
            </a:pPr>
            <a:r>
              <a:rPr lang="en" sz="1400">
                <a:solidFill>
                  <a:schemeClr val="dk1"/>
                </a:solidFill>
              </a:rPr>
              <a:t>to store it in lesser number of bits?</a:t>
            </a:r>
          </a:p>
          <a:p>
            <a:pPr>
              <a:spcBef>
                <a:spcPts val="0"/>
              </a:spcBef>
              <a:buNone/>
            </a:pPr>
            <a:r>
              <a:t/>
            </a:r>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gn="ctr">
              <a:spcBef>
                <a:spcPts val="0"/>
              </a:spcBef>
              <a:buNone/>
            </a:pPr>
            <a:r>
              <a:rPr lang="en"/>
              <a:t>Using Optimal Space </a:t>
            </a:r>
          </a:p>
        </p:txBody>
      </p:sp>
      <p:sp>
        <p:nvSpPr>
          <p:cNvPr id="174" name="Shape 17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b="1" lang="en" sz="1400"/>
              <a:t>Hash Function :</a:t>
            </a:r>
          </a:p>
          <a:p>
            <a:pPr rtl="0">
              <a:spcBef>
                <a:spcPts val="0"/>
              </a:spcBef>
              <a:buNone/>
            </a:pPr>
            <a:r>
              <a:rPr lang="en" sz="1400"/>
              <a:t>	H(e) = (a * e ) % p % g(N)</a:t>
            </a:r>
          </a:p>
          <a:p>
            <a:pPr rtl="0">
              <a:spcBef>
                <a:spcPts val="0"/>
              </a:spcBef>
              <a:buNone/>
            </a:pPr>
            <a:r>
              <a:rPr lang="en" sz="1400"/>
              <a:t>	Where, a and b are selected randomly between 1 to p. </a:t>
            </a:r>
          </a:p>
          <a:p>
            <a:pPr rtl="0">
              <a:spcBef>
                <a:spcPts val="0"/>
              </a:spcBef>
              <a:buNone/>
            </a:pPr>
            <a:r>
              <a:rPr lang="en" sz="1400"/>
              <a:t>	p is a prime number greater than |U|.</a:t>
            </a:r>
          </a:p>
          <a:p>
            <a:pPr lvl="0" rtl="0">
              <a:spcBef>
                <a:spcPts val="0"/>
              </a:spcBef>
              <a:buNone/>
            </a:pPr>
            <a:r>
              <a:rPr lang="en" sz="1400"/>
              <a:t>At most N of g(N) blocks are non-empty. For them - </a:t>
            </a:r>
          </a:p>
          <a:p>
            <a:pPr rtl="0">
              <a:spcBef>
                <a:spcPts val="0"/>
              </a:spcBef>
              <a:buNone/>
            </a:pPr>
            <a:r>
              <a:rPr lang="en" sz="1400"/>
              <a:t>We keep a single array </a:t>
            </a:r>
            <a:r>
              <a:rPr b="1" lang="en" sz="1400"/>
              <a:t>T</a:t>
            </a:r>
            <a:r>
              <a:rPr lang="en" sz="1400"/>
              <a:t> in which all the elements are kept. </a:t>
            </a:r>
          </a:p>
          <a:p>
            <a:pPr lvl="0" rtl="0">
              <a:spcBef>
                <a:spcPts val="0"/>
              </a:spcBef>
              <a:buNone/>
            </a:pPr>
            <a:r>
              <a:rPr lang="en" sz="1400"/>
              <a:t>Formally - </a:t>
            </a:r>
          </a:p>
          <a:p>
            <a:pPr rtl="0">
              <a:spcBef>
                <a:spcPts val="0"/>
              </a:spcBef>
              <a:buNone/>
            </a:pPr>
            <a:r>
              <a:rPr lang="en" sz="1200"/>
              <a:t>(a) If the bucket contains a single element</a:t>
            </a:r>
          </a:p>
          <a:p>
            <a:pPr indent="-304800" lvl="0" marL="914400" rtl="0">
              <a:spcBef>
                <a:spcPts val="0"/>
              </a:spcBef>
              <a:buClr>
                <a:srgbClr val="000000"/>
              </a:buClr>
              <a:buSzPct val="100000"/>
              <a:buFont typeface="Arial"/>
              <a:buChar char="●"/>
            </a:pPr>
            <a:r>
              <a:rPr lang="en" sz="1200"/>
              <a:t>We put the element in T. And update that the corresponding bucket is singleton.</a:t>
            </a:r>
          </a:p>
          <a:p>
            <a:pPr rtl="0">
              <a:spcBef>
                <a:spcPts val="0"/>
              </a:spcBef>
              <a:buNone/>
            </a:pPr>
            <a:r>
              <a:rPr lang="en" sz="1200"/>
              <a:t>(b) If there are more than one element</a:t>
            </a:r>
          </a:p>
          <a:p>
            <a:pPr indent="-304800" lvl="0" marL="914400" rtl="0">
              <a:spcBef>
                <a:spcPts val="0"/>
              </a:spcBef>
              <a:buClr>
                <a:srgbClr val="000000"/>
              </a:buClr>
              <a:buSzPct val="100000"/>
              <a:buFont typeface="Arial"/>
              <a:buChar char="●"/>
            </a:pPr>
            <a:r>
              <a:rPr lang="en" sz="1200"/>
              <a:t>Then we calculate address where the corresponding secondary level hash table is stored in T using data structure described below.</a:t>
            </a:r>
          </a:p>
          <a:p>
            <a:pPr indent="-304800" lvl="0" marL="914400" rtl="0">
              <a:spcBef>
                <a:spcPts val="0"/>
              </a:spcBef>
              <a:buClr>
                <a:srgbClr val="000000"/>
              </a:buClr>
              <a:buSzPct val="100000"/>
              <a:buFont typeface="Arial"/>
              <a:buChar char="●"/>
            </a:pPr>
            <a:r>
              <a:rPr lang="en" sz="1200"/>
              <a:t>The next 3 elements in T contains the details about the secondary hash function of bucket.</a:t>
            </a:r>
          </a:p>
          <a:p>
            <a:pPr indent="-304800" lvl="0" marL="914400" rtl="0">
              <a:spcBef>
                <a:spcPts val="0"/>
              </a:spcBef>
              <a:buClr>
                <a:srgbClr val="000000"/>
              </a:buClr>
              <a:buSzPct val="100000"/>
              <a:buFont typeface="Arial"/>
              <a:buChar char="●"/>
            </a:pPr>
            <a:r>
              <a:rPr lang="en" sz="1200"/>
              <a:t>Details are - (size of the bucket, a, p)</a:t>
            </a:r>
          </a:p>
          <a:p>
            <a:pPr indent="-304800" lvl="0" marL="914400" rtl="0">
              <a:spcBef>
                <a:spcPts val="0"/>
              </a:spcBef>
              <a:buClr>
                <a:srgbClr val="000000"/>
              </a:buClr>
              <a:buSzPct val="100000"/>
              <a:buFont typeface="Arial"/>
              <a:buChar char="●"/>
            </a:pPr>
            <a:r>
              <a:rPr lang="en" sz="1200"/>
              <a:t>Next “size” elements are second level hashing for this bucket.</a:t>
            </a:r>
          </a:p>
          <a:p>
            <a:pPr lvl="0" rtl="0">
              <a:spcBef>
                <a:spcPts val="0"/>
              </a:spcBef>
              <a:buNone/>
            </a:pPr>
            <a:r>
              <a:t/>
            </a:r>
            <a:endParaRPr sz="1200"/>
          </a:p>
          <a:p>
            <a:pPr lvl="0">
              <a:spcBef>
                <a:spcPts val="0"/>
              </a:spcBef>
              <a:buNone/>
            </a:pPr>
            <a:r>
              <a:t/>
            </a:r>
            <a:endParaRPr sz="1200"/>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gn="ctr">
              <a:spcBef>
                <a:spcPts val="0"/>
              </a:spcBef>
              <a:buNone/>
            </a:pPr>
            <a:r>
              <a:rPr lang="en"/>
              <a:t>Using Optimal Space </a:t>
            </a:r>
          </a:p>
        </p:txBody>
      </p:sp>
      <p:sp>
        <p:nvSpPr>
          <p:cNvPr id="180" name="Shape 18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t>We have two additional boolean arrays of size g(N) / log(N).</a:t>
            </a:r>
          </a:p>
          <a:p>
            <a:pPr indent="457200" lvl="0" rtl="0">
              <a:spcBef>
                <a:spcPts val="0"/>
              </a:spcBef>
              <a:buClr>
                <a:schemeClr val="dk1"/>
              </a:buClr>
              <a:buSzPct val="78571"/>
              <a:buFont typeface="Arial"/>
              <a:buNone/>
            </a:pPr>
            <a:r>
              <a:rPr b="1" lang="en" sz="1400"/>
              <a:t>isEmpty </a:t>
            </a:r>
            <a:r>
              <a:rPr lang="en" sz="1400"/>
              <a:t>array</a:t>
            </a:r>
            <a:r>
              <a:rPr b="1" lang="en" sz="1400"/>
              <a:t>: i</a:t>
            </a:r>
            <a:r>
              <a:rPr b="1" baseline="30000" lang="en" sz="1400"/>
              <a:t>th </a:t>
            </a:r>
            <a:r>
              <a:rPr lang="en" sz="1400"/>
              <a:t>bit of this array is 1 if i</a:t>
            </a:r>
            <a:r>
              <a:rPr baseline="30000" lang="en" sz="1400"/>
              <a:t>th </a:t>
            </a:r>
            <a:r>
              <a:rPr lang="en" sz="1400"/>
              <a:t> bucket is empty, 0 otherwise.</a:t>
            </a:r>
          </a:p>
          <a:p>
            <a:pPr indent="457200" lvl="0" rtl="0">
              <a:spcBef>
                <a:spcPts val="0"/>
              </a:spcBef>
              <a:buClr>
                <a:schemeClr val="dk1"/>
              </a:buClr>
              <a:buSzPct val="78571"/>
              <a:buFont typeface="Arial"/>
              <a:buNone/>
            </a:pPr>
            <a:r>
              <a:rPr b="1" lang="en" sz="1400"/>
              <a:t>isSingleton</a:t>
            </a:r>
            <a:r>
              <a:rPr lang="en" sz="1400"/>
              <a:t> : i</a:t>
            </a:r>
            <a:r>
              <a:rPr baseline="30000" lang="en" sz="1400"/>
              <a:t>th </a:t>
            </a:r>
            <a:r>
              <a:rPr lang="en" sz="1400"/>
              <a:t>bit is 1 if i</a:t>
            </a:r>
            <a:r>
              <a:rPr baseline="30000" lang="en" sz="1400"/>
              <a:t>th </a:t>
            </a:r>
            <a:r>
              <a:rPr lang="en" sz="1400"/>
              <a:t>bucket contains single element, 0 otherwise</a:t>
            </a:r>
          </a:p>
          <a:p>
            <a:pPr lvl="0" rtl="0">
              <a:spcBef>
                <a:spcPts val="0"/>
              </a:spcBef>
              <a:buClr>
                <a:schemeClr val="dk1"/>
              </a:buClr>
              <a:buSzPct val="78571"/>
              <a:buFont typeface="Arial"/>
              <a:buNone/>
            </a:pPr>
            <a:r>
              <a:rPr lang="en" sz="1400"/>
              <a:t>Clearly space required by these two array is </a:t>
            </a:r>
            <a:r>
              <a:rPr b="1" lang="en" sz="1400"/>
              <a:t>o(N)</a:t>
            </a:r>
            <a:r>
              <a:rPr lang="en" sz="1400"/>
              <a:t>.</a:t>
            </a:r>
          </a:p>
          <a:p>
            <a:pPr lvl="0" rtl="0">
              <a:spcBef>
                <a:spcPts val="0"/>
              </a:spcBef>
              <a:buClr>
                <a:schemeClr val="dk1"/>
              </a:buClr>
              <a:buSzPct val="78571"/>
              <a:buFont typeface="Arial"/>
              <a:buNone/>
            </a:pPr>
            <a:r>
              <a:rPr lang="en" sz="1400" u="sng"/>
              <a:t>Storing base address - </a:t>
            </a:r>
          </a:p>
          <a:p>
            <a:pPr lvl="0" rtl="0">
              <a:spcBef>
                <a:spcPts val="0"/>
              </a:spcBef>
              <a:buClr>
                <a:schemeClr val="dk1"/>
              </a:buClr>
              <a:buSzPct val="78571"/>
              <a:buFont typeface="Arial"/>
              <a:buNone/>
            </a:pPr>
            <a:r>
              <a:rPr lang="en" sz="1400"/>
              <a:t>We partition the interval [1, g(N)] into N</a:t>
            </a:r>
            <a:r>
              <a:rPr baseline="30000" lang="en" sz="1400"/>
              <a:t>2</a:t>
            </a:r>
            <a:r>
              <a:rPr lang="en" sz="1400"/>
              <a:t>/g(N) subintervals of size (g(N)/N)</a:t>
            </a:r>
            <a:r>
              <a:rPr baseline="30000" lang="en" sz="1400"/>
              <a:t>2</a:t>
            </a:r>
            <a:r>
              <a:rPr lang="en" sz="1200"/>
              <a:t>. </a:t>
            </a:r>
            <a:r>
              <a:rPr lang="en" sz="1400"/>
              <a:t>With each of the N</a:t>
            </a:r>
            <a:r>
              <a:rPr baseline="30000" lang="en" sz="1400"/>
              <a:t>2</a:t>
            </a:r>
            <a:r>
              <a:rPr lang="en" sz="1400"/>
              <a:t>/g(N) subintervals</a:t>
            </a:r>
            <a:r>
              <a:rPr lang="en" sz="1200"/>
              <a:t>  </a:t>
            </a:r>
            <a:r>
              <a:rPr lang="en" sz="1400"/>
              <a:t>we associate a base address B[], which is the address of the location immediately </a:t>
            </a:r>
          </a:p>
          <a:p>
            <a:pPr lvl="0" rtl="0">
              <a:spcBef>
                <a:spcPts val="0"/>
              </a:spcBef>
              <a:buClr>
                <a:schemeClr val="dk1"/>
              </a:buClr>
              <a:buSzPct val="78571"/>
              <a:buFont typeface="Arial"/>
              <a:buNone/>
            </a:pPr>
            <a:r>
              <a:rPr lang="en" sz="1400"/>
              <a:t>preceding the cells in T.</a:t>
            </a:r>
          </a:p>
          <a:p>
            <a:pPr lvl="0" rtl="0">
              <a:spcBef>
                <a:spcPts val="0"/>
              </a:spcBef>
              <a:buClr>
                <a:schemeClr val="dk1"/>
              </a:buClr>
              <a:buSzPct val="78571"/>
              <a:buFont typeface="Arial"/>
              <a:buNone/>
            </a:pPr>
            <a:r>
              <a:rPr lang="en" sz="1400"/>
              <a:t>We have another array A, such that it contains offset for each i such that A[i] + B[sigma] gives the direct address at T. Where sigma is number of intervals before i.</a:t>
            </a:r>
          </a:p>
          <a:p>
            <a:pPr lvl="0">
              <a:spcBef>
                <a:spcPts val="0"/>
              </a:spcBef>
              <a:buClr>
                <a:schemeClr val="dk1"/>
              </a:buClr>
              <a:buSzPct val="78571"/>
              <a:buFont typeface="Arial"/>
              <a:buNone/>
            </a:pPr>
            <a:r>
              <a:rPr lang="en" sz="1400"/>
              <a:t>If the corresponding bucket is singleton we directly store that element into this address (</a:t>
            </a:r>
            <a:r>
              <a:rPr lang="en" sz="1400">
                <a:solidFill>
                  <a:schemeClr val="dk1"/>
                </a:solidFill>
              </a:rPr>
              <a:t>A[i] + B[sigma]) else we store the address T’ in T where the secondary level hash table start for this particular bucket. If bucket is empty it takes no space in T.</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86" name="Shape 186"/>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a:p>
        </p:txBody>
      </p:sp>
      <p:pic>
        <p:nvPicPr>
          <p:cNvPr id="187" name="Shape 187"/>
          <p:cNvPicPr preferRelativeResize="0"/>
          <p:nvPr/>
        </p:nvPicPr>
        <p:blipFill>
          <a:blip r:embed="rId3">
            <a:alphaModFix/>
          </a:blip>
          <a:stretch>
            <a:fillRect/>
          </a:stretch>
        </p:blipFill>
        <p:spPr>
          <a:xfrm>
            <a:off x="0" y="0"/>
            <a:ext cx="9143998" cy="5143499"/>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gn="ctr">
              <a:spcBef>
                <a:spcPts val="0"/>
              </a:spcBef>
              <a:buNone/>
            </a:pPr>
            <a:r>
              <a:rPr lang="en"/>
              <a:t>Using Optimal Space </a:t>
            </a:r>
          </a:p>
        </p:txBody>
      </p:sp>
      <p:sp>
        <p:nvSpPr>
          <p:cNvPr id="193" name="Shape 19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rgbClr val="000000"/>
              </a:buClr>
              <a:buSzPct val="100000"/>
              <a:buFont typeface="Arial"/>
              <a:buChar char="●"/>
            </a:pPr>
            <a:r>
              <a:rPr lang="en" sz="1800"/>
              <a:t> A[j] is bounded by ((g(N)/N)</a:t>
            </a:r>
            <a:r>
              <a:rPr baseline="30000" lang="en" sz="1800"/>
              <a:t>2</a:t>
            </a:r>
            <a:r>
              <a:rPr lang="en" sz="1800"/>
              <a:t>+ 1)) ( = f (N ) ).</a:t>
            </a:r>
          </a:p>
          <a:p>
            <a:pPr lvl="0" rtl="0">
              <a:spcBef>
                <a:spcPts val="0"/>
              </a:spcBef>
              <a:buNone/>
            </a:pPr>
            <a:r>
              <a:t/>
            </a:r>
            <a:endParaRPr sz="1800"/>
          </a:p>
          <a:p>
            <a:pPr indent="-342900" lvl="0" marL="457200" rtl="0">
              <a:spcBef>
                <a:spcPts val="0"/>
              </a:spcBef>
              <a:buClr>
                <a:srgbClr val="000000"/>
              </a:buClr>
              <a:buSzPct val="100000"/>
              <a:buFont typeface="Arial"/>
              <a:buChar char="●"/>
            </a:pPr>
            <a:r>
              <a:rPr lang="en" sz="1800"/>
              <a:t>Hence the entire table A[j], can be packed into O(g(N)log(f(N))/log N) words.</a:t>
            </a:r>
          </a:p>
          <a:p>
            <a:pPr lvl="0" rtl="0">
              <a:spcBef>
                <a:spcPts val="0"/>
              </a:spcBef>
              <a:buNone/>
            </a:pPr>
            <a:r>
              <a:t/>
            </a:r>
            <a:endParaRPr sz="1800"/>
          </a:p>
          <a:p>
            <a:pPr indent="-342900" lvl="0" marL="457200" rtl="0">
              <a:spcBef>
                <a:spcPts val="0"/>
              </a:spcBef>
              <a:buClr>
                <a:srgbClr val="000000"/>
              </a:buClr>
              <a:buSzPct val="100000"/>
              <a:buFont typeface="Arial"/>
              <a:buChar char="●"/>
            </a:pPr>
            <a:r>
              <a:rPr lang="en" sz="1800"/>
              <a:t>Picking g(N) = N(log N)^½  the resulting space requirement for the A[j] table is o(N).</a:t>
            </a:r>
          </a:p>
          <a:p>
            <a:pPr lvl="0" rtl="0">
              <a:spcBef>
                <a:spcPts val="0"/>
              </a:spcBef>
              <a:buNone/>
            </a:pPr>
            <a:r>
              <a:t/>
            </a:r>
            <a:endParaRPr sz="1800"/>
          </a:p>
          <a:p>
            <a:pPr indent="-342900" lvl="0" marL="457200" rtl="0">
              <a:spcBef>
                <a:spcPts val="0"/>
              </a:spcBef>
              <a:buClr>
                <a:srgbClr val="000000"/>
              </a:buClr>
              <a:buSzPct val="100000"/>
              <a:buFont typeface="Arial"/>
              <a:buChar char="●"/>
            </a:pPr>
            <a:r>
              <a:rPr lang="en" sz="1800"/>
              <a:t>So the total space requirement for our data structure is N + o(N). </a:t>
            </a:r>
          </a:p>
          <a:p>
            <a:pPr>
              <a:spcBef>
                <a:spcPts val="0"/>
              </a:spcBef>
              <a:buNone/>
            </a:pPr>
            <a:r>
              <a:t/>
            </a:r>
            <a:endParaRPr sz="1200"/>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174928"/>
            <a:ext cx="8229600" cy="857400"/>
          </a:xfrm>
          <a:prstGeom prst="rect">
            <a:avLst/>
          </a:prstGeom>
        </p:spPr>
        <p:txBody>
          <a:bodyPr anchorCtr="0" anchor="b" bIns="91425" lIns="91425" rIns="91425" tIns="91425">
            <a:noAutofit/>
          </a:bodyPr>
          <a:lstStyle/>
          <a:p>
            <a:pPr>
              <a:spcBef>
                <a:spcPts val="0"/>
              </a:spcBef>
              <a:buNone/>
            </a:pPr>
            <a:r>
              <a:rPr lang="en" sz="3000"/>
              <a:t>Space required for optimal space hashing</a:t>
            </a:r>
          </a:p>
        </p:txBody>
      </p:sp>
      <p:sp>
        <p:nvSpPr>
          <p:cNvPr id="199" name="Shape 199"/>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a:spcBef>
                <a:spcPts val="0"/>
              </a:spcBef>
              <a:buNone/>
            </a:pPr>
            <a:r>
              <a:rPr lang="en" sz="1800"/>
              <a:t>We can see that size required to store the hash table is not even 2*N.</a:t>
            </a:r>
          </a:p>
        </p:txBody>
      </p:sp>
      <p:graphicFrame>
        <p:nvGraphicFramePr>
          <p:cNvPr id="200" name="Shape 200"/>
          <p:cNvGraphicFramePr/>
          <p:nvPr/>
        </p:nvGraphicFramePr>
        <p:xfrm>
          <a:off x="859350" y="1032325"/>
          <a:ext cx="3000000" cy="3000000"/>
        </p:xfrm>
        <a:graphic>
          <a:graphicData uri="http://schemas.openxmlformats.org/drawingml/2006/table">
            <a:tbl>
              <a:tblPr>
                <a:noFill/>
                <a:tableStyleId>{9CD8C1AB-52FB-4CBD-93E3-93A14004716C}</a:tableStyleId>
              </a:tblPr>
              <a:tblGrid>
                <a:gridCol w="3619500"/>
                <a:gridCol w="3619500"/>
              </a:tblGrid>
              <a:tr h="381000">
                <a:tc>
                  <a:txBody>
                    <a:bodyPr>
                      <a:noAutofit/>
                    </a:bodyPr>
                    <a:lstStyle/>
                    <a:p>
                      <a:pPr>
                        <a:spcBef>
                          <a:spcPts val="0"/>
                        </a:spcBef>
                        <a:buNone/>
                      </a:pPr>
                      <a:r>
                        <a:rPr lang="en"/>
                        <a:t>Size of input set</a:t>
                      </a:r>
                    </a:p>
                  </a:txBody>
                  <a:tcPr marT="91425" marB="91425" marR="91425" marL="91425"/>
                </a:tc>
                <a:tc>
                  <a:txBody>
                    <a:bodyPr>
                      <a:noAutofit/>
                    </a:bodyPr>
                    <a:lstStyle/>
                    <a:p>
                      <a:pPr>
                        <a:spcBef>
                          <a:spcPts val="0"/>
                        </a:spcBef>
                        <a:buNone/>
                      </a:pPr>
                      <a:r>
                        <a:rPr lang="en"/>
                        <a:t>Total space used to store hash table</a:t>
                      </a:r>
                    </a:p>
                  </a:txBody>
                  <a:tcPr marT="91425" marB="91425" marR="91425" marL="91425"/>
                </a:tc>
              </a:tr>
              <a:tr h="381000">
                <a:tc>
                  <a:txBody>
                    <a:bodyPr>
                      <a:noAutofit/>
                    </a:bodyPr>
                    <a:lstStyle/>
                    <a:p>
                      <a:pPr>
                        <a:spcBef>
                          <a:spcPts val="0"/>
                        </a:spcBef>
                        <a:buNone/>
                      </a:pPr>
                      <a:r>
                        <a:rPr lang="en"/>
                        <a:t>10000</a:t>
                      </a:r>
                    </a:p>
                  </a:txBody>
                  <a:tcPr marT="91425" marB="91425" marR="91425" marL="91425"/>
                </a:tc>
                <a:tc>
                  <a:txBody>
                    <a:bodyPr>
                      <a:noAutofit/>
                    </a:bodyPr>
                    <a:lstStyle/>
                    <a:p>
                      <a:pPr>
                        <a:spcBef>
                          <a:spcPts val="0"/>
                        </a:spcBef>
                        <a:buNone/>
                      </a:pPr>
                      <a:r>
                        <a:rPr lang="en"/>
                        <a:t>17406</a:t>
                      </a:r>
                    </a:p>
                  </a:txBody>
                  <a:tcPr marT="91425" marB="91425" marR="91425" marL="91425"/>
                </a:tc>
              </a:tr>
              <a:tr h="381000">
                <a:tc>
                  <a:txBody>
                    <a:bodyPr>
                      <a:noAutofit/>
                    </a:bodyPr>
                    <a:lstStyle/>
                    <a:p>
                      <a:pPr>
                        <a:spcBef>
                          <a:spcPts val="0"/>
                        </a:spcBef>
                        <a:buNone/>
                      </a:pPr>
                      <a:r>
                        <a:rPr lang="en"/>
                        <a:t>50000</a:t>
                      </a:r>
                    </a:p>
                  </a:txBody>
                  <a:tcPr marT="91425" marB="91425" marR="91425" marL="91425"/>
                </a:tc>
                <a:tc>
                  <a:txBody>
                    <a:bodyPr>
                      <a:noAutofit/>
                    </a:bodyPr>
                    <a:lstStyle/>
                    <a:p>
                      <a:pPr>
                        <a:spcBef>
                          <a:spcPts val="0"/>
                        </a:spcBef>
                        <a:buNone/>
                      </a:pPr>
                      <a:r>
                        <a:rPr lang="en"/>
                        <a:t>90128</a:t>
                      </a:r>
                    </a:p>
                  </a:txBody>
                  <a:tcPr marT="91425" marB="91425" marR="91425" marL="91425"/>
                </a:tc>
              </a:tr>
              <a:tr h="381000">
                <a:tc>
                  <a:txBody>
                    <a:bodyPr>
                      <a:noAutofit/>
                    </a:bodyPr>
                    <a:lstStyle/>
                    <a:p>
                      <a:pPr rtl="0">
                        <a:spcBef>
                          <a:spcPts val="0"/>
                        </a:spcBef>
                        <a:buNone/>
                      </a:pPr>
                      <a:r>
                        <a:rPr lang="en"/>
                        <a:t>100000</a:t>
                      </a:r>
                    </a:p>
                  </a:txBody>
                  <a:tcPr marT="91425" marB="91425" marR="91425" marL="91425"/>
                </a:tc>
                <a:tc>
                  <a:txBody>
                    <a:bodyPr>
                      <a:noAutofit/>
                    </a:bodyPr>
                    <a:lstStyle/>
                    <a:p>
                      <a:pPr>
                        <a:spcBef>
                          <a:spcPts val="0"/>
                        </a:spcBef>
                        <a:buNone/>
                      </a:pPr>
                      <a:r>
                        <a:rPr lang="en"/>
                        <a:t>182783</a:t>
                      </a:r>
                    </a:p>
                  </a:txBody>
                  <a:tcPr marT="91425" marB="91425" marR="91425" marL="91425"/>
                </a:tc>
              </a:tr>
              <a:tr h="381000">
                <a:tc>
                  <a:txBody>
                    <a:bodyPr>
                      <a:noAutofit/>
                    </a:bodyPr>
                    <a:lstStyle/>
                    <a:p>
                      <a:pPr>
                        <a:spcBef>
                          <a:spcPts val="0"/>
                        </a:spcBef>
                        <a:buNone/>
                      </a:pPr>
                      <a:r>
                        <a:rPr lang="en"/>
                        <a:t>500000</a:t>
                      </a:r>
                    </a:p>
                  </a:txBody>
                  <a:tcPr marT="91425" marB="91425" marR="91425" marL="91425"/>
                </a:tc>
                <a:tc>
                  <a:txBody>
                    <a:bodyPr>
                      <a:noAutofit/>
                    </a:bodyPr>
                    <a:lstStyle/>
                    <a:p>
                      <a:pPr>
                        <a:spcBef>
                          <a:spcPts val="0"/>
                        </a:spcBef>
                        <a:buNone/>
                      </a:pPr>
                      <a:r>
                        <a:rPr lang="en"/>
                        <a:t>941905</a:t>
                      </a:r>
                    </a:p>
                  </a:txBody>
                  <a:tcPr marT="91425" marB="91425" marR="91425" marL="91425"/>
                </a:tc>
              </a:tr>
              <a:tr h="381000">
                <a:tc>
                  <a:txBody>
                    <a:bodyPr>
                      <a:noAutofit/>
                    </a:bodyPr>
                    <a:lstStyle/>
                    <a:p>
                      <a:pPr rtl="0">
                        <a:spcBef>
                          <a:spcPts val="0"/>
                        </a:spcBef>
                        <a:buNone/>
                      </a:pPr>
                      <a:r>
                        <a:rPr lang="en"/>
                        <a:t>1000000</a:t>
                      </a:r>
                    </a:p>
                  </a:txBody>
                  <a:tcPr marT="91425" marB="91425" marR="91425" marL="91425"/>
                </a:tc>
                <a:tc>
                  <a:txBody>
                    <a:bodyPr>
                      <a:noAutofit/>
                    </a:bodyPr>
                    <a:lstStyle/>
                    <a:p>
                      <a:pPr>
                        <a:spcBef>
                          <a:spcPts val="0"/>
                        </a:spcBef>
                        <a:buNone/>
                      </a:pPr>
                      <a:r>
                        <a:rPr lang="en"/>
                        <a:t>1906849</a:t>
                      </a:r>
                    </a:p>
                  </a:txBody>
                  <a:tcPr marT="91425" marB="91425" marR="91425" marL="91425"/>
                </a:tc>
              </a:tr>
              <a:tr h="381000">
                <a:tc>
                  <a:txBody>
                    <a:bodyPr>
                      <a:noAutofit/>
                    </a:bodyPr>
                    <a:lstStyle/>
                    <a:p>
                      <a:pPr>
                        <a:spcBef>
                          <a:spcPts val="0"/>
                        </a:spcBef>
                        <a:buNone/>
                      </a:pPr>
                      <a:r>
                        <a:rPr lang="en"/>
                        <a:t>5000000</a:t>
                      </a:r>
                    </a:p>
                  </a:txBody>
                  <a:tcPr marT="91425" marB="91425" marR="91425" marL="91425"/>
                </a:tc>
                <a:tc>
                  <a:txBody>
                    <a:bodyPr>
                      <a:noAutofit/>
                    </a:bodyPr>
                    <a:lstStyle/>
                    <a:p>
                      <a:pPr>
                        <a:spcBef>
                          <a:spcPts val="0"/>
                        </a:spcBef>
                        <a:buNone/>
                      </a:pPr>
                      <a:r>
                        <a:rPr lang="en"/>
                        <a:t>9791070</a:t>
                      </a:r>
                    </a:p>
                  </a:txBody>
                  <a:tcPr marT="91425" marB="91425" marR="91425" marL="91425"/>
                </a:tc>
              </a:tr>
            </a:tbl>
          </a:graphicData>
        </a:graphic>
      </p:graphicFrame>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457200" y="205978"/>
            <a:ext cx="8229600" cy="857400"/>
          </a:xfrm>
          <a:prstGeom prst="rect">
            <a:avLst/>
          </a:prstGeom>
        </p:spPr>
        <p:txBody>
          <a:bodyPr anchorCtr="0" anchor="b" bIns="91425" lIns="91425" rIns="91425" tIns="91425">
            <a:noAutofit/>
          </a:bodyPr>
          <a:lstStyle/>
          <a:p>
            <a:pPr algn="ctr">
              <a:spcBef>
                <a:spcPts val="0"/>
              </a:spcBef>
              <a:buNone/>
            </a:pPr>
            <a:r>
              <a:rPr lang="en" sz="2400"/>
              <a:t>Thanks, Hope you got motivated towards the powerful technique of hashing</a:t>
            </a:r>
          </a:p>
        </p:txBody>
      </p:sp>
      <p:sp>
        <p:nvSpPr>
          <p:cNvPr id="206" name="Shape 206"/>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800">
                <a:latin typeface="Calibri"/>
                <a:ea typeface="Calibri"/>
                <a:cs typeface="Calibri"/>
                <a:sym typeface="Calibri"/>
              </a:rPr>
              <a:t>All codes are publicly available at </a:t>
            </a:r>
            <a:r>
              <a:rPr lang="en" sz="1800" u="sng">
                <a:solidFill>
                  <a:schemeClr val="hlink"/>
                </a:solidFill>
                <a:latin typeface="Calibri"/>
                <a:ea typeface="Calibri"/>
                <a:cs typeface="Calibri"/>
                <a:sym typeface="Calibri"/>
                <a:hlinkClick r:id="rId3"/>
              </a:rPr>
              <a:t>http://www.github.com/triveni692/CS648</a:t>
            </a:r>
          </a:p>
          <a:p>
            <a:pPr rtl="0">
              <a:spcBef>
                <a:spcPts val="0"/>
              </a:spcBef>
              <a:buNone/>
            </a:pPr>
            <a:r>
              <a:rPr lang="en" sz="1800">
                <a:latin typeface="Calibri"/>
                <a:ea typeface="Calibri"/>
                <a:cs typeface="Calibri"/>
                <a:sym typeface="Calibri"/>
              </a:rPr>
              <a:t>Thanks Prof. Surender Baswana for making us realize the power of randomized algorithms</a:t>
            </a:r>
          </a:p>
          <a:p>
            <a:pPr rtl="0">
              <a:spcBef>
                <a:spcPts val="0"/>
              </a:spcBef>
              <a:buNone/>
            </a:pPr>
            <a:r>
              <a:t/>
            </a:r>
            <a:endParaRPr sz="1800">
              <a:latin typeface="Calibri"/>
              <a:ea typeface="Calibri"/>
              <a:cs typeface="Calibri"/>
              <a:sym typeface="Calibri"/>
            </a:endParaRPr>
          </a:p>
          <a:p>
            <a:pPr rtl="0">
              <a:spcBef>
                <a:spcPts val="0"/>
              </a:spcBef>
              <a:buNone/>
            </a:pPr>
            <a:r>
              <a:rPr lang="en" sz="1800">
                <a:latin typeface="Calibri"/>
                <a:ea typeface="Calibri"/>
                <a:cs typeface="Calibri"/>
                <a:sym typeface="Calibri"/>
              </a:rPr>
              <a:t>References :</a:t>
            </a:r>
          </a:p>
          <a:p>
            <a:pPr lvl="0" rtl="0">
              <a:spcBef>
                <a:spcPts val="0"/>
              </a:spcBef>
              <a:buNone/>
            </a:pPr>
            <a:r>
              <a:rPr lang="en" sz="1800">
                <a:latin typeface="Calibri"/>
                <a:ea typeface="Calibri"/>
                <a:cs typeface="Calibri"/>
                <a:sym typeface="Calibri"/>
              </a:rPr>
              <a:t>Fredman, Michael L., János Komlós, and Endre Szemerédi. "Storing a sparse table with 0 (1) worst case access time." Journal of the ACM (JACM) 31.3 (1984): 538-544.</a:t>
            </a:r>
          </a:p>
          <a:p>
            <a:pPr rtl="0">
              <a:spcBef>
                <a:spcPts val="0"/>
              </a:spcBef>
              <a:buNone/>
            </a:pPr>
            <a:r>
              <a:t/>
            </a:r>
            <a:endParaRPr sz="1800">
              <a:latin typeface="Calibri"/>
              <a:ea typeface="Calibri"/>
              <a:cs typeface="Calibri"/>
              <a:sym typeface="Calibri"/>
            </a:endParaRPr>
          </a:p>
          <a:p>
            <a:pPr rtl="0">
              <a:spcBef>
                <a:spcPts val="0"/>
              </a:spcBef>
              <a:buNone/>
            </a:pPr>
            <a:r>
              <a:rPr lang="en" sz="1800">
                <a:latin typeface="Calibri"/>
                <a:ea typeface="Calibri"/>
                <a:cs typeface="Calibri"/>
                <a:sym typeface="Calibri"/>
              </a:rPr>
              <a:t>Image credits :</a:t>
            </a:r>
          </a:p>
          <a:p>
            <a:pPr>
              <a:spcBef>
                <a:spcPts val="0"/>
              </a:spcBef>
              <a:buNone/>
            </a:pPr>
            <a:r>
              <a:rPr lang="en" sz="1800">
                <a:latin typeface="Calibri"/>
                <a:ea typeface="Calibri"/>
                <a:cs typeface="Calibri"/>
                <a:sym typeface="Calibri"/>
              </a:rPr>
              <a:t>en.wikipedia.org</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x="0" y="0"/>
          <a:ext cx="0" cy="0"/>
          <a:chOff x="0" y="0"/>
          <a:chExt cx="0" cy="0"/>
        </a:xfrm>
      </p:grpSpPr>
      <p:sp>
        <p:nvSpPr>
          <p:cNvPr id="42" name="Shape 42"/>
          <p:cNvSpPr txBox="1"/>
          <p:nvPr>
            <p:ph type="title"/>
          </p:nvPr>
        </p:nvSpPr>
        <p:spPr>
          <a:xfrm>
            <a:off x="457200" y="205978"/>
            <a:ext cx="8229600" cy="857400"/>
          </a:xfrm>
          <a:prstGeom prst="rect">
            <a:avLst/>
          </a:prstGeom>
        </p:spPr>
        <p:txBody>
          <a:bodyPr anchorCtr="0" anchor="b" bIns="91425" lIns="91425" rIns="91425" tIns="91425">
            <a:noAutofit/>
          </a:bodyPr>
          <a:lstStyle/>
          <a:p>
            <a:pPr rtl="0" algn="ctr">
              <a:spcBef>
                <a:spcPts val="0"/>
              </a:spcBef>
              <a:buNone/>
            </a:pPr>
            <a:r>
              <a:rPr lang="en"/>
              <a:t>Problem Definition</a:t>
            </a:r>
          </a:p>
        </p:txBody>
      </p:sp>
      <p:sp>
        <p:nvSpPr>
          <p:cNvPr id="43" name="Shape 4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0" lvl="0" marL="0" rtl="0">
              <a:lnSpc>
                <a:spcPct val="115000"/>
              </a:lnSpc>
              <a:spcBef>
                <a:spcPts val="0"/>
              </a:spcBef>
              <a:buClr>
                <a:schemeClr val="dk1"/>
              </a:buClr>
              <a:buSzPct val="78571"/>
              <a:buFont typeface="Arial"/>
              <a:buNone/>
            </a:pPr>
            <a:r>
              <a:rPr lang="en" sz="1400">
                <a:solidFill>
                  <a:schemeClr val="dk1"/>
                </a:solidFill>
              </a:rPr>
              <a:t>Given </a:t>
            </a:r>
          </a:p>
          <a:p>
            <a:pPr indent="-317500" lvl="0" marL="457200" rtl="0">
              <a:lnSpc>
                <a:spcPct val="115000"/>
              </a:lnSpc>
              <a:spcBef>
                <a:spcPts val="0"/>
              </a:spcBef>
              <a:buClr>
                <a:schemeClr val="dk1"/>
              </a:buClr>
              <a:buSzPct val="100000"/>
              <a:buFont typeface="Arial"/>
              <a:buChar char="●"/>
            </a:pPr>
            <a:r>
              <a:rPr lang="en" sz="1400">
                <a:solidFill>
                  <a:schemeClr val="dk1"/>
                </a:solidFill>
              </a:rPr>
              <a:t>A universe U = { 1,2,3,........m} and </a:t>
            </a:r>
          </a:p>
          <a:p>
            <a:pPr indent="-317500" lvl="0" marL="457200" rtl="0">
              <a:lnSpc>
                <a:spcPct val="115000"/>
              </a:lnSpc>
              <a:spcBef>
                <a:spcPts val="0"/>
              </a:spcBef>
              <a:buClr>
                <a:schemeClr val="dk1"/>
              </a:buClr>
              <a:buSzPct val="100000"/>
              <a:buFont typeface="Arial"/>
              <a:buChar char="●"/>
            </a:pPr>
            <a:r>
              <a:rPr lang="en" sz="1400">
                <a:solidFill>
                  <a:schemeClr val="dk1"/>
                </a:solidFill>
              </a:rPr>
              <a:t>A set of integers S.</a:t>
            </a:r>
          </a:p>
          <a:p>
            <a:pPr indent="-317500" lvl="0" marL="457200" rtl="0">
              <a:lnSpc>
                <a:spcPct val="115000"/>
              </a:lnSpc>
              <a:spcBef>
                <a:spcPts val="0"/>
              </a:spcBef>
              <a:buClr>
                <a:schemeClr val="dk1"/>
              </a:buClr>
              <a:buSzPct val="100000"/>
              <a:buFont typeface="Arial"/>
              <a:buChar char="●"/>
            </a:pPr>
            <a:r>
              <a:rPr lang="en" sz="1400">
                <a:solidFill>
                  <a:schemeClr val="dk1"/>
                </a:solidFill>
              </a:rPr>
              <a:t>S ⊆ U and s = | S |</a:t>
            </a:r>
          </a:p>
          <a:p>
            <a:pPr indent="-317500" lvl="0" marL="457200" rtl="0">
              <a:lnSpc>
                <a:spcPct val="115000"/>
              </a:lnSpc>
              <a:spcBef>
                <a:spcPts val="0"/>
              </a:spcBef>
              <a:buClr>
                <a:schemeClr val="dk1"/>
              </a:buClr>
              <a:buSzPct val="100000"/>
              <a:buFont typeface="Arial"/>
              <a:buChar char="●"/>
            </a:pPr>
            <a:r>
              <a:rPr lang="en" sz="1400">
                <a:solidFill>
                  <a:schemeClr val="dk1"/>
                </a:solidFill>
              </a:rPr>
              <a:t>s &lt;&lt; m</a:t>
            </a:r>
          </a:p>
          <a:p>
            <a:pPr lvl="0" rtl="0">
              <a:lnSpc>
                <a:spcPct val="115000"/>
              </a:lnSpc>
              <a:spcBef>
                <a:spcPts val="0"/>
              </a:spcBef>
              <a:buNone/>
            </a:pPr>
            <a:r>
              <a:t/>
            </a:r>
            <a:endParaRPr sz="1400">
              <a:solidFill>
                <a:schemeClr val="dk1"/>
              </a:solidFill>
            </a:endParaRPr>
          </a:p>
          <a:p>
            <a:pPr rtl="0">
              <a:lnSpc>
                <a:spcPct val="115000"/>
              </a:lnSpc>
              <a:spcBef>
                <a:spcPts val="0"/>
              </a:spcBef>
              <a:buNone/>
            </a:pPr>
            <a:r>
              <a:rPr lang="en" sz="1400">
                <a:solidFill>
                  <a:schemeClr val="dk1"/>
                </a:solidFill>
              </a:rPr>
              <a:t>Example : |U| = 10^18  and s = 10^4</a:t>
            </a:r>
          </a:p>
          <a:p>
            <a:pPr lvl="0" rtl="0">
              <a:lnSpc>
                <a:spcPct val="115000"/>
              </a:lnSpc>
              <a:spcBef>
                <a:spcPts val="0"/>
              </a:spcBef>
              <a:buNone/>
            </a:pPr>
            <a:r>
              <a:t/>
            </a:r>
            <a:endParaRPr sz="1400">
              <a:solidFill>
                <a:schemeClr val="dk1"/>
              </a:solidFill>
            </a:endParaRPr>
          </a:p>
          <a:p>
            <a:pPr indent="0" marL="0" rtl="0">
              <a:lnSpc>
                <a:spcPct val="115000"/>
              </a:lnSpc>
              <a:spcBef>
                <a:spcPts val="0"/>
              </a:spcBef>
              <a:buNone/>
            </a:pPr>
            <a:r>
              <a:rPr lang="en" sz="1400">
                <a:solidFill>
                  <a:schemeClr val="dk1"/>
                </a:solidFill>
              </a:rPr>
              <a:t>Q : Given an ‘i’ we have to answer. Does ‘i’ belongs to set S ?     (for any i which belongs to U)</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type="title"/>
          </p:nvPr>
        </p:nvSpPr>
        <p:spPr>
          <a:xfrm>
            <a:off x="457200" y="205978"/>
            <a:ext cx="8229600" cy="857400"/>
          </a:xfrm>
          <a:prstGeom prst="rect">
            <a:avLst/>
          </a:prstGeom>
        </p:spPr>
        <p:txBody>
          <a:bodyPr anchorCtr="0" anchor="b" bIns="91425" lIns="91425" rIns="91425" tIns="91425">
            <a:noAutofit/>
          </a:bodyPr>
          <a:lstStyle/>
          <a:p>
            <a:pPr algn="ctr">
              <a:spcBef>
                <a:spcPts val="0"/>
              </a:spcBef>
              <a:buNone/>
            </a:pPr>
            <a:r>
              <a:rPr lang="en"/>
              <a:t>Motivation</a:t>
            </a:r>
          </a:p>
        </p:txBody>
      </p:sp>
      <p:sp>
        <p:nvSpPr>
          <p:cNvPr id="49" name="Shape 4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0"/>
              </a:spcBef>
              <a:buNone/>
            </a:pPr>
            <a:r>
              <a:rPr lang="en" sz="1400">
                <a:solidFill>
                  <a:schemeClr val="dk1"/>
                </a:solidFill>
              </a:rPr>
              <a:t>Consider you need to search for a book in library.</a:t>
            </a:r>
          </a:p>
          <a:p>
            <a:pPr rtl="0">
              <a:lnSpc>
                <a:spcPct val="115000"/>
              </a:lnSpc>
              <a:spcBef>
                <a:spcPts val="0"/>
              </a:spcBef>
              <a:buNone/>
            </a:pPr>
            <a:r>
              <a:rPr lang="en" sz="1400">
                <a:solidFill>
                  <a:schemeClr val="dk1"/>
                </a:solidFill>
              </a:rPr>
              <a:t>Important questions to ask - </a:t>
            </a:r>
          </a:p>
          <a:p>
            <a:pPr indent="-317500" lvl="0" marL="457200" rtl="0">
              <a:lnSpc>
                <a:spcPct val="115000"/>
              </a:lnSpc>
              <a:spcBef>
                <a:spcPts val="0"/>
              </a:spcBef>
              <a:buClr>
                <a:schemeClr val="dk1"/>
              </a:buClr>
              <a:buSzPct val="100000"/>
              <a:buFont typeface="Arial"/>
              <a:buChar char="●"/>
            </a:pPr>
            <a:r>
              <a:rPr lang="en" sz="1400">
                <a:solidFill>
                  <a:schemeClr val="dk1"/>
                </a:solidFill>
              </a:rPr>
              <a:t>How should you arrange the books ?</a:t>
            </a:r>
          </a:p>
          <a:p>
            <a:pPr indent="-317500" lvl="0" marL="457200" rtl="0">
              <a:lnSpc>
                <a:spcPct val="115000"/>
              </a:lnSpc>
              <a:spcBef>
                <a:spcPts val="0"/>
              </a:spcBef>
              <a:buClr>
                <a:schemeClr val="dk1"/>
              </a:buClr>
              <a:buSzPct val="100000"/>
              <a:buFont typeface="Arial"/>
              <a:buChar char="●"/>
            </a:pPr>
            <a:r>
              <a:rPr lang="en" sz="1400">
                <a:solidFill>
                  <a:schemeClr val="dk1"/>
                </a:solidFill>
              </a:rPr>
              <a:t>What should be the procedure to search it ?</a:t>
            </a:r>
          </a:p>
          <a:p>
            <a:pPr rtl="0">
              <a:lnSpc>
                <a:spcPct val="115000"/>
              </a:lnSpc>
              <a:spcBef>
                <a:spcPts val="0"/>
              </a:spcBef>
              <a:buNone/>
            </a:pPr>
            <a:r>
              <a:t/>
            </a:r>
            <a:endParaRPr sz="1400">
              <a:solidFill>
                <a:schemeClr val="dk1"/>
              </a:solidFill>
            </a:endParaRPr>
          </a:p>
          <a:p>
            <a:pPr rtl="0">
              <a:lnSpc>
                <a:spcPct val="115000"/>
              </a:lnSpc>
              <a:spcBef>
                <a:spcPts val="0"/>
              </a:spcBef>
              <a:buNone/>
            </a:pPr>
            <a:r>
              <a:rPr lang="en" sz="1400">
                <a:solidFill>
                  <a:schemeClr val="dk1"/>
                </a:solidFill>
              </a:rPr>
              <a:t>One way is to keeps the books serially based on some ID. It sounds logical rather than keeping them in no order !</a:t>
            </a:r>
          </a:p>
          <a:p>
            <a:pPr rtl="0">
              <a:lnSpc>
                <a:spcPct val="115000"/>
              </a:lnSpc>
              <a:spcBef>
                <a:spcPts val="0"/>
              </a:spcBef>
              <a:buNone/>
            </a:pPr>
            <a:r>
              <a:t/>
            </a:r>
            <a:endParaRPr sz="1400">
              <a:solidFill>
                <a:schemeClr val="dk1"/>
              </a:solidFill>
            </a:endParaRPr>
          </a:p>
          <a:p>
            <a:pPr rtl="0">
              <a:lnSpc>
                <a:spcPct val="115000"/>
              </a:lnSpc>
              <a:spcBef>
                <a:spcPts val="0"/>
              </a:spcBef>
              <a:buNone/>
            </a:pPr>
            <a:r>
              <a:rPr lang="en" sz="1400">
                <a:solidFill>
                  <a:schemeClr val="dk1"/>
                </a:solidFill>
              </a:rPr>
              <a:t>Better approach is to make sections. We know beforehand that to which section a particular book may belong if it exists. We simply go to that section and search that book.</a:t>
            </a:r>
          </a:p>
          <a:p>
            <a:pPr rtl="0">
              <a:lnSpc>
                <a:spcPct val="115000"/>
              </a:lnSpc>
              <a:spcBef>
                <a:spcPts val="0"/>
              </a:spcBef>
              <a:buNone/>
            </a:pPr>
            <a:r>
              <a:t/>
            </a:r>
            <a:endParaRPr sz="1100">
              <a:solidFill>
                <a:schemeClr val="dk1"/>
              </a:solidFill>
            </a:endParaRPr>
          </a:p>
          <a:p>
            <a:pPr rtl="0">
              <a:lnSpc>
                <a:spcPct val="115000"/>
              </a:lnSpc>
              <a:spcBef>
                <a:spcPts val="0"/>
              </a:spcBef>
              <a:buNone/>
            </a:pPr>
            <a:r>
              <a:rPr lang="en" sz="1400">
                <a:solidFill>
                  <a:schemeClr val="dk1"/>
                </a:solidFill>
              </a:rPr>
              <a:t>Seems Nice :)</a:t>
            </a:r>
          </a:p>
          <a:p>
            <a:pPr lvl="0" rtl="0">
              <a:lnSpc>
                <a:spcPct val="115000"/>
              </a:lnSpc>
              <a:spcBef>
                <a:spcPts val="0"/>
              </a:spcBef>
              <a:buNone/>
            </a:pPr>
            <a:r>
              <a:t/>
            </a:r>
            <a:endParaRPr sz="1100">
              <a:solidFill>
                <a:schemeClr val="dk1"/>
              </a:solidFil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title"/>
          </p:nvPr>
        </p:nvSpPr>
        <p:spPr>
          <a:xfrm>
            <a:off x="457200" y="205978"/>
            <a:ext cx="8229600" cy="857400"/>
          </a:xfrm>
          <a:prstGeom prst="rect">
            <a:avLst/>
          </a:prstGeom>
        </p:spPr>
        <p:txBody>
          <a:bodyPr anchorCtr="0" anchor="b" bIns="91425" lIns="91425" rIns="91425" tIns="91425">
            <a:noAutofit/>
          </a:bodyPr>
          <a:lstStyle/>
          <a:p>
            <a:pPr algn="ctr">
              <a:spcBef>
                <a:spcPts val="0"/>
              </a:spcBef>
              <a:buNone/>
            </a:pPr>
            <a:r>
              <a:rPr lang="en"/>
              <a:t>Hashing</a:t>
            </a:r>
          </a:p>
        </p:txBody>
      </p:sp>
      <p:sp>
        <p:nvSpPr>
          <p:cNvPr id="55" name="Shape 5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0"/>
              </a:spcBef>
              <a:buClr>
                <a:schemeClr val="dk1"/>
              </a:buClr>
              <a:buSzPct val="78571"/>
              <a:buFont typeface="Arial"/>
              <a:buNone/>
            </a:pPr>
            <a:r>
              <a:rPr lang="en" sz="1400">
                <a:solidFill>
                  <a:schemeClr val="dk1"/>
                </a:solidFill>
              </a:rPr>
              <a:t>The idea of hash function is on the similar lines. </a:t>
            </a:r>
          </a:p>
          <a:p>
            <a:pPr lvl="0" rtl="0">
              <a:lnSpc>
                <a:spcPct val="115000"/>
              </a:lnSpc>
              <a:spcBef>
                <a:spcPts val="0"/>
              </a:spcBef>
              <a:buNone/>
            </a:pPr>
            <a:r>
              <a:t/>
            </a:r>
            <a:endParaRPr sz="1400">
              <a:solidFill>
                <a:schemeClr val="dk1"/>
              </a:solidFill>
            </a:endParaRPr>
          </a:p>
          <a:p>
            <a:pPr lvl="0" rtl="0">
              <a:lnSpc>
                <a:spcPct val="115000"/>
              </a:lnSpc>
              <a:spcBef>
                <a:spcPts val="0"/>
              </a:spcBef>
              <a:buClr>
                <a:schemeClr val="dk1"/>
              </a:buClr>
              <a:buSzPct val="78571"/>
              <a:buFont typeface="Arial"/>
              <a:buNone/>
            </a:pPr>
            <a:r>
              <a:rPr lang="en" sz="1400">
                <a:solidFill>
                  <a:schemeClr val="dk1"/>
                </a:solidFill>
              </a:rPr>
              <a:t>Let H be a function such that  H : U → (0..M-1)</a:t>
            </a:r>
          </a:p>
          <a:p>
            <a:pPr lvl="0" rtl="0">
              <a:spcBef>
                <a:spcPts val="0"/>
              </a:spcBef>
              <a:buClr>
                <a:schemeClr val="dk1"/>
              </a:buClr>
              <a:buSzPct val="78571"/>
              <a:buFont typeface="Arial"/>
              <a:buNone/>
            </a:pPr>
            <a:r>
              <a:rPr lang="en" sz="1400">
                <a:solidFill>
                  <a:schemeClr val="dk1"/>
                </a:solidFill>
              </a:rPr>
              <a:t>Basically what H does is that it partitions U into several disjoint subsets based on what value it maps a particular number to.</a:t>
            </a:r>
          </a:p>
          <a:p>
            <a:pPr lvl="0" rtl="0">
              <a:spcBef>
                <a:spcPts val="0"/>
              </a:spcBef>
              <a:buClr>
                <a:schemeClr val="dk1"/>
              </a:buClr>
              <a:buSzPct val="78571"/>
              <a:buFont typeface="Arial"/>
              <a:buNone/>
            </a:pPr>
            <a:r>
              <a:rPr lang="en" sz="1400">
                <a:solidFill>
                  <a:schemeClr val="dk1"/>
                </a:solidFill>
              </a:rPr>
              <a:t>It is like we create M buckets which will hold those objects which gets mapped  to a bucket by the hash function.</a:t>
            </a:r>
          </a:p>
          <a:p>
            <a:pPr lvl="0" rtl="0">
              <a:lnSpc>
                <a:spcPct val="115000"/>
              </a:lnSpc>
              <a:spcBef>
                <a:spcPts val="0"/>
              </a:spcBef>
              <a:buClr>
                <a:schemeClr val="dk1"/>
              </a:buClr>
              <a:buFont typeface="Arial"/>
              <a:buNone/>
            </a:pPr>
            <a:r>
              <a:t/>
            </a:r>
            <a:endParaRPr sz="1400">
              <a:solidFill>
                <a:schemeClr val="dk1"/>
              </a:solidFill>
            </a:endParaRPr>
          </a:p>
          <a:p>
            <a:pPr lvl="0" rtl="0">
              <a:lnSpc>
                <a:spcPct val="115000"/>
              </a:lnSpc>
              <a:spcBef>
                <a:spcPts val="0"/>
              </a:spcBef>
              <a:buClr>
                <a:schemeClr val="dk1"/>
              </a:buClr>
              <a:buSzPct val="78571"/>
              <a:buFont typeface="Arial"/>
              <a:buNone/>
            </a:pPr>
            <a:r>
              <a:rPr lang="en" sz="1400">
                <a:solidFill>
                  <a:schemeClr val="dk1"/>
                </a:solidFill>
              </a:rPr>
              <a:t>Properties of good hash function H : </a:t>
            </a:r>
          </a:p>
          <a:p>
            <a:pPr indent="-317500" lvl="0" marL="457200" rtl="0">
              <a:lnSpc>
                <a:spcPct val="115000"/>
              </a:lnSpc>
              <a:spcBef>
                <a:spcPts val="0"/>
              </a:spcBef>
              <a:buClr>
                <a:schemeClr val="dk1"/>
              </a:buClr>
              <a:buSzPct val="100000"/>
              <a:buFont typeface="Arial"/>
              <a:buChar char="●"/>
            </a:pPr>
            <a:r>
              <a:rPr lang="en" sz="1400">
                <a:solidFill>
                  <a:schemeClr val="dk1"/>
                </a:solidFill>
              </a:rPr>
              <a:t>computation time O(1)</a:t>
            </a:r>
          </a:p>
          <a:p>
            <a:pPr indent="-317500" lvl="0" marL="457200" rtl="0">
              <a:lnSpc>
                <a:spcPct val="115000"/>
              </a:lnSpc>
              <a:spcBef>
                <a:spcPts val="0"/>
              </a:spcBef>
              <a:buClr>
                <a:schemeClr val="dk1"/>
              </a:buClr>
              <a:buSzPct val="100000"/>
              <a:buFont typeface="Arial"/>
              <a:buChar char="●"/>
            </a:pPr>
            <a:r>
              <a:rPr lang="en" sz="1400">
                <a:solidFill>
                  <a:schemeClr val="dk1"/>
                </a:solidFill>
              </a:rPr>
              <a:t>space required to store O(1)</a:t>
            </a:r>
          </a:p>
          <a:p>
            <a:pPr rtl="0">
              <a:lnSpc>
                <a:spcPct val="115000"/>
              </a:lnSpc>
              <a:spcBef>
                <a:spcPts val="0"/>
              </a:spcBef>
              <a:buNone/>
            </a:pPr>
            <a:r>
              <a:t/>
            </a:r>
            <a:endParaRPr sz="1400">
              <a:solidFill>
                <a:schemeClr val="dk1"/>
              </a:solidFill>
            </a:endParaRPr>
          </a:p>
          <a:p>
            <a:pPr lvl="0" rtl="0">
              <a:lnSpc>
                <a:spcPct val="115000"/>
              </a:lnSpc>
              <a:spcBef>
                <a:spcPts val="0"/>
              </a:spcBef>
              <a:buNone/>
            </a:pPr>
            <a:r>
              <a:rPr lang="en" sz="1400">
                <a:solidFill>
                  <a:schemeClr val="dk1"/>
                </a:solidFill>
              </a:rPr>
              <a:t>What can be a good hash function ?</a:t>
            </a:r>
          </a:p>
          <a:p>
            <a:pPr>
              <a:spcBef>
                <a:spcPts val="0"/>
              </a:spcBef>
              <a:buNone/>
            </a:pPr>
            <a:r>
              <a:t/>
            </a:r>
            <a:endParaRPr sz="140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3"/>
            <a:ext cx="8229600" cy="857400"/>
          </a:xfrm>
          <a:prstGeom prst="rect">
            <a:avLst/>
          </a:prstGeom>
        </p:spPr>
        <p:txBody>
          <a:bodyPr anchorCtr="0" anchor="b" bIns="91425" lIns="91425" rIns="91425" tIns="91425">
            <a:noAutofit/>
          </a:bodyPr>
          <a:lstStyle/>
          <a:p>
            <a:pPr algn="ctr">
              <a:spcBef>
                <a:spcPts val="0"/>
              </a:spcBef>
              <a:buNone/>
            </a:pPr>
            <a:r>
              <a:rPr lang="en"/>
              <a:t>Hashing</a:t>
            </a:r>
          </a:p>
        </p:txBody>
      </p:sp>
      <p:sp>
        <p:nvSpPr>
          <p:cNvPr id="61" name="Shape 61"/>
          <p:cNvSpPr txBox="1"/>
          <p:nvPr>
            <p:ph idx="1" type="body"/>
          </p:nvPr>
        </p:nvSpPr>
        <p:spPr>
          <a:xfrm>
            <a:off x="208900" y="916375"/>
            <a:ext cx="8229600" cy="3725699"/>
          </a:xfrm>
          <a:prstGeom prst="rect">
            <a:avLst/>
          </a:prstGeom>
        </p:spPr>
        <p:txBody>
          <a:bodyPr anchorCtr="0" anchor="t" bIns="91425" lIns="91425" rIns="91425" tIns="91425">
            <a:noAutofit/>
          </a:bodyPr>
          <a:lstStyle/>
          <a:p>
            <a:pPr rtl="0">
              <a:lnSpc>
                <a:spcPct val="115000"/>
              </a:lnSpc>
              <a:spcBef>
                <a:spcPts val="0"/>
              </a:spcBef>
              <a:buNone/>
            </a:pPr>
            <a:r>
              <a:rPr lang="en" sz="1400">
                <a:solidFill>
                  <a:schemeClr val="dk1"/>
                </a:solidFill>
              </a:rPr>
              <a:t>A simple hash function as H(x) = x % M  is found to be very good in practice where M is size of hash table. (% is remainder operator)</a:t>
            </a:r>
          </a:p>
          <a:p>
            <a:pPr rtl="0">
              <a:lnSpc>
                <a:spcPct val="115000"/>
              </a:lnSpc>
              <a:spcBef>
                <a:spcPts val="0"/>
              </a:spcBef>
              <a:buNone/>
            </a:pPr>
            <a:r>
              <a:t/>
            </a:r>
            <a:endParaRPr sz="1400">
              <a:solidFill>
                <a:schemeClr val="dk1"/>
              </a:solidFill>
            </a:endParaRPr>
          </a:p>
          <a:p>
            <a:pPr rtl="0">
              <a:lnSpc>
                <a:spcPct val="115000"/>
              </a:lnSpc>
              <a:spcBef>
                <a:spcPts val="0"/>
              </a:spcBef>
              <a:buNone/>
            </a:pPr>
            <a:r>
              <a:rPr lang="en" sz="1400">
                <a:solidFill>
                  <a:schemeClr val="dk1"/>
                </a:solidFill>
              </a:rPr>
              <a:t>The universe U gets partitioned into M disjoint buckets with respect to H.</a:t>
            </a:r>
          </a:p>
          <a:p>
            <a:pPr rtl="0">
              <a:lnSpc>
                <a:spcPct val="115000"/>
              </a:lnSpc>
              <a:spcBef>
                <a:spcPts val="0"/>
              </a:spcBef>
              <a:buNone/>
            </a:pPr>
            <a:r>
              <a:t/>
            </a:r>
            <a:endParaRPr sz="1100">
              <a:solidFill>
                <a:schemeClr val="dk1"/>
              </a:solidFill>
            </a:endParaRPr>
          </a:p>
          <a:p>
            <a:pPr lvl="0" rtl="0">
              <a:lnSpc>
                <a:spcPct val="115000"/>
              </a:lnSpc>
              <a:spcBef>
                <a:spcPts val="0"/>
              </a:spcBef>
              <a:buNone/>
            </a:pPr>
            <a:r>
              <a:rPr b="1" lang="en" sz="1100">
                <a:solidFill>
                  <a:schemeClr val="dk1"/>
                </a:solidFill>
              </a:rPr>
              <a:t>For a given set of input S, we proceed - </a:t>
            </a:r>
          </a:p>
          <a:p>
            <a:pPr lvl="0" rtl="0">
              <a:lnSpc>
                <a:spcPct val="115000"/>
              </a:lnSpc>
              <a:spcBef>
                <a:spcPts val="0"/>
              </a:spcBef>
              <a:buNone/>
            </a:pPr>
            <a:r>
              <a:t/>
            </a:r>
            <a:endParaRPr sz="1100">
              <a:solidFill>
                <a:schemeClr val="dk1"/>
              </a:solidFill>
            </a:endParaRPr>
          </a:p>
          <a:p>
            <a:pPr lvl="0" rtl="0">
              <a:lnSpc>
                <a:spcPct val="115000"/>
              </a:lnSpc>
              <a:spcBef>
                <a:spcPts val="0"/>
              </a:spcBef>
              <a:buNone/>
            </a:pPr>
            <a:r>
              <a:rPr lang="en" sz="1200">
                <a:solidFill>
                  <a:schemeClr val="dk1"/>
                </a:solidFill>
              </a:rPr>
              <a:t>We first make a </a:t>
            </a:r>
            <a:r>
              <a:rPr b="1" lang="en" sz="1200">
                <a:solidFill>
                  <a:schemeClr val="dk1"/>
                </a:solidFill>
              </a:rPr>
              <a:t>Hash Table </a:t>
            </a:r>
          </a:p>
          <a:p>
            <a:pPr lvl="0" rtl="0">
              <a:lnSpc>
                <a:spcPct val="115000"/>
              </a:lnSpc>
              <a:spcBef>
                <a:spcPts val="0"/>
              </a:spcBef>
              <a:buNone/>
            </a:pPr>
            <a:r>
              <a:rPr lang="en" sz="1200">
                <a:solidFill>
                  <a:schemeClr val="dk1"/>
                </a:solidFill>
              </a:rPr>
              <a:t>	</a:t>
            </a:r>
            <a:r>
              <a:rPr b="1" lang="en" sz="1200">
                <a:solidFill>
                  <a:schemeClr val="dk1"/>
                </a:solidFill>
              </a:rPr>
              <a:t>T </a:t>
            </a:r>
            <a:r>
              <a:rPr lang="en" sz="1200">
                <a:solidFill>
                  <a:schemeClr val="dk1"/>
                </a:solidFill>
              </a:rPr>
              <a:t>: an array of linked lists of size M</a:t>
            </a:r>
          </a:p>
          <a:p>
            <a:pPr indent="457200" lvl="0" rtl="0">
              <a:lnSpc>
                <a:spcPct val="115000"/>
              </a:lnSpc>
              <a:spcBef>
                <a:spcPts val="0"/>
              </a:spcBef>
              <a:buNone/>
            </a:pPr>
            <a:r>
              <a:rPr lang="en" sz="1200">
                <a:solidFill>
                  <a:schemeClr val="dk1"/>
                </a:solidFill>
              </a:rPr>
              <a:t>For each element e, in S,</a:t>
            </a:r>
          </a:p>
          <a:p>
            <a:pPr indent="457200" lvl="0" rtl="0">
              <a:lnSpc>
                <a:spcPct val="115000"/>
              </a:lnSpc>
              <a:spcBef>
                <a:spcPts val="0"/>
              </a:spcBef>
              <a:buNone/>
            </a:pPr>
            <a:r>
              <a:rPr lang="en" sz="1200">
                <a:solidFill>
                  <a:schemeClr val="dk1"/>
                </a:solidFill>
              </a:rPr>
              <a:t> we insert </a:t>
            </a:r>
            <a:r>
              <a:rPr b="1" lang="en" sz="1200">
                <a:solidFill>
                  <a:schemeClr val="dk1"/>
                </a:solidFill>
              </a:rPr>
              <a:t>e</a:t>
            </a:r>
            <a:r>
              <a:rPr lang="en" sz="1200">
                <a:solidFill>
                  <a:schemeClr val="dk1"/>
                </a:solidFill>
              </a:rPr>
              <a:t> into the linked list at </a:t>
            </a:r>
            <a:r>
              <a:rPr b="1" lang="en" sz="1200">
                <a:solidFill>
                  <a:schemeClr val="dk1"/>
                </a:solidFill>
              </a:rPr>
              <a:t>T[H(e)]</a:t>
            </a:r>
          </a:p>
          <a:p>
            <a:pPr indent="0" lvl="0" marL="0" rtl="0">
              <a:lnSpc>
                <a:spcPct val="115000"/>
              </a:lnSpc>
              <a:spcBef>
                <a:spcPts val="0"/>
              </a:spcBef>
              <a:buNone/>
            </a:pPr>
            <a:r>
              <a:rPr b="1" lang="en" sz="1200">
                <a:solidFill>
                  <a:schemeClr val="dk1"/>
                </a:solidFill>
              </a:rPr>
              <a:t>Answering Query</a:t>
            </a:r>
            <a:r>
              <a:rPr lang="en" sz="1200">
                <a:solidFill>
                  <a:schemeClr val="dk1"/>
                </a:solidFill>
              </a:rPr>
              <a:t> : To search if x is present or not.</a:t>
            </a:r>
          </a:p>
          <a:p>
            <a:pPr indent="0" lvl="0" marL="0" rtl="0">
              <a:lnSpc>
                <a:spcPct val="115000"/>
              </a:lnSpc>
              <a:spcBef>
                <a:spcPts val="0"/>
              </a:spcBef>
              <a:buNone/>
            </a:pPr>
            <a:r>
              <a:rPr lang="en" sz="1200">
                <a:solidFill>
                  <a:schemeClr val="dk1"/>
                </a:solidFill>
              </a:rPr>
              <a:t>	h = H(x)</a:t>
            </a:r>
          </a:p>
          <a:p>
            <a:pPr indent="0" marL="0" rtl="0">
              <a:lnSpc>
                <a:spcPct val="115000"/>
              </a:lnSpc>
              <a:spcBef>
                <a:spcPts val="0"/>
              </a:spcBef>
              <a:buNone/>
            </a:pPr>
            <a:r>
              <a:rPr lang="en" sz="1200">
                <a:solidFill>
                  <a:schemeClr val="dk1"/>
                </a:solidFill>
              </a:rPr>
              <a:t>	search for h in linked list at T[h] </a:t>
            </a:r>
          </a:p>
          <a:p>
            <a:pPr indent="0" marL="0" rtl="0">
              <a:lnSpc>
                <a:spcPct val="115000"/>
              </a:lnSpc>
              <a:spcBef>
                <a:spcPts val="0"/>
              </a:spcBef>
              <a:buNone/>
            </a:pPr>
            <a:r>
              <a:rPr lang="en" sz="1200">
                <a:solidFill>
                  <a:schemeClr val="dk1"/>
                </a:solidFill>
              </a:rPr>
              <a:t>		If </a:t>
            </a:r>
            <a:r>
              <a:rPr b="1" lang="en" sz="1200">
                <a:solidFill>
                  <a:schemeClr val="dk1"/>
                </a:solidFill>
              </a:rPr>
              <a:t>present</a:t>
            </a:r>
            <a:r>
              <a:rPr lang="en" sz="1200">
                <a:solidFill>
                  <a:schemeClr val="dk1"/>
                </a:solidFill>
              </a:rPr>
              <a:t> return </a:t>
            </a:r>
            <a:r>
              <a:rPr b="1" lang="en" sz="1200">
                <a:solidFill>
                  <a:schemeClr val="dk1"/>
                </a:solidFill>
              </a:rPr>
              <a:t>success</a:t>
            </a:r>
          </a:p>
          <a:p>
            <a:pPr indent="0" marL="0" rtl="0">
              <a:lnSpc>
                <a:spcPct val="115000"/>
              </a:lnSpc>
              <a:spcBef>
                <a:spcPts val="0"/>
              </a:spcBef>
              <a:buNone/>
            </a:pPr>
            <a:r>
              <a:rPr lang="en" sz="1200">
                <a:solidFill>
                  <a:schemeClr val="dk1"/>
                </a:solidFill>
              </a:rPr>
              <a:t>		otherwise return failure</a:t>
            </a:r>
          </a:p>
          <a:p>
            <a:pPr indent="0" lvl="0" marL="0" rtl="0">
              <a:lnSpc>
                <a:spcPct val="115000"/>
              </a:lnSpc>
              <a:spcBef>
                <a:spcPts val="0"/>
              </a:spcBef>
              <a:buNone/>
            </a:pPr>
            <a:r>
              <a:rPr lang="en" sz="1100">
                <a:solidFill>
                  <a:schemeClr val="dk1"/>
                </a:solidFill>
              </a:rPr>
              <a:t>	</a:t>
            </a:r>
          </a:p>
          <a:p>
            <a:pPr lvl="0" rtl="0">
              <a:lnSpc>
                <a:spcPct val="115000"/>
              </a:lnSpc>
              <a:spcBef>
                <a:spcPts val="0"/>
              </a:spcBef>
              <a:buNone/>
            </a:pPr>
            <a:r>
              <a:t/>
            </a:r>
            <a:endParaRPr sz="1100">
              <a:solidFill>
                <a:schemeClr val="dk1"/>
              </a:solidFill>
            </a:endParaRPr>
          </a:p>
          <a:p>
            <a:pPr lvl="0" rtl="0">
              <a:lnSpc>
                <a:spcPct val="115000"/>
              </a:lnSpc>
              <a:spcBef>
                <a:spcPts val="0"/>
              </a:spcBef>
              <a:buClr>
                <a:schemeClr val="dk1"/>
              </a:buClr>
              <a:buSzPct val="100000"/>
              <a:buFont typeface="Arial"/>
              <a:buNone/>
            </a:pPr>
            <a:r>
              <a:rPr lang="en" sz="1100">
                <a:solidFill>
                  <a:schemeClr val="dk1"/>
                </a:solidFill>
              </a:rPr>
              <a:t>                           </a:t>
            </a:r>
          </a:p>
          <a:p>
            <a:pPr rtl="0">
              <a:spcBef>
                <a:spcPts val="0"/>
              </a:spcBef>
              <a:buNone/>
            </a:pPr>
            <a:r>
              <a:t/>
            </a:r>
            <a:endParaRPr sz="1100">
              <a:solidFill>
                <a:schemeClr val="dk1"/>
              </a:solidFill>
            </a:endParaRPr>
          </a:p>
          <a:p>
            <a:pPr>
              <a:spcBef>
                <a:spcPts val="0"/>
              </a:spcBef>
              <a:buNone/>
            </a:pPr>
            <a:r>
              <a:t/>
            </a:r>
            <a:endParaRPr sz="1100">
              <a:solidFill>
                <a:schemeClr val="dk1"/>
              </a:solidFill>
            </a:endParaRPr>
          </a:p>
        </p:txBody>
      </p:sp>
      <p:pic>
        <p:nvPicPr>
          <p:cNvPr id="62" name="Shape 62"/>
          <p:cNvPicPr preferRelativeResize="0"/>
          <p:nvPr/>
        </p:nvPicPr>
        <p:blipFill>
          <a:blip r:embed="rId3">
            <a:alphaModFix/>
          </a:blip>
          <a:stretch>
            <a:fillRect/>
          </a:stretch>
        </p:blipFill>
        <p:spPr>
          <a:xfrm>
            <a:off x="3795550" y="2169575"/>
            <a:ext cx="5348450" cy="297392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idx="1" type="body"/>
          </p:nvPr>
        </p:nvSpPr>
        <p:spPr>
          <a:xfrm>
            <a:off x="457200" y="326075"/>
            <a:ext cx="8229600" cy="4599900"/>
          </a:xfrm>
          <a:prstGeom prst="rect">
            <a:avLst/>
          </a:prstGeom>
          <a:noFill/>
          <a:ln>
            <a:noFill/>
          </a:ln>
        </p:spPr>
        <p:txBody>
          <a:bodyPr anchorCtr="0" anchor="t" bIns="91425" lIns="91425" rIns="91425" tIns="91425">
            <a:noAutofit/>
          </a:bodyPr>
          <a:lstStyle/>
          <a:p>
            <a:pPr indent="0" marL="0" rtl="0">
              <a:lnSpc>
                <a:spcPct val="115000"/>
              </a:lnSpc>
              <a:spcBef>
                <a:spcPts val="0"/>
              </a:spcBef>
              <a:buNone/>
            </a:pPr>
            <a:r>
              <a:rPr lang="en" sz="1400">
                <a:solidFill>
                  <a:schemeClr val="dk1"/>
                </a:solidFill>
              </a:rPr>
              <a:t>Suppose </a:t>
            </a:r>
            <a:r>
              <a:rPr b="1" lang="en" sz="1400">
                <a:solidFill>
                  <a:schemeClr val="dk1"/>
                </a:solidFill>
              </a:rPr>
              <a:t>input is random</a:t>
            </a:r>
            <a:r>
              <a:rPr lang="en" sz="1400">
                <a:solidFill>
                  <a:schemeClr val="dk1"/>
                </a:solidFill>
              </a:rPr>
              <a:t> which is often the case in real life data.</a:t>
            </a:r>
            <a:r>
              <a:rPr lang="en" sz="1100">
                <a:solidFill>
                  <a:schemeClr val="dk1"/>
                </a:solidFill>
              </a:rPr>
              <a:t> </a:t>
            </a:r>
          </a:p>
          <a:p>
            <a:pPr indent="457200" rtl="0">
              <a:lnSpc>
                <a:spcPct val="115000"/>
              </a:lnSpc>
              <a:spcBef>
                <a:spcPts val="0"/>
              </a:spcBef>
              <a:buNone/>
            </a:pPr>
            <a:r>
              <a:t/>
            </a:r>
            <a:endParaRPr sz="1100">
              <a:solidFill>
                <a:schemeClr val="dk1"/>
              </a:solidFill>
            </a:endParaRPr>
          </a:p>
          <a:p>
            <a:pPr indent="0" marL="0" rtl="0">
              <a:lnSpc>
                <a:spcPct val="115000"/>
              </a:lnSpc>
              <a:spcBef>
                <a:spcPts val="0"/>
              </a:spcBef>
              <a:buNone/>
            </a:pPr>
            <a:r>
              <a:rPr lang="en" sz="1400">
                <a:solidFill>
                  <a:schemeClr val="dk1"/>
                </a:solidFill>
              </a:rPr>
              <a:t>Then following things can be shown - </a:t>
            </a:r>
          </a:p>
          <a:p>
            <a:pPr indent="-317500" lvl="0" marL="914400" rtl="0">
              <a:lnSpc>
                <a:spcPct val="115000"/>
              </a:lnSpc>
              <a:spcBef>
                <a:spcPts val="0"/>
              </a:spcBef>
              <a:buClr>
                <a:schemeClr val="dk1"/>
              </a:buClr>
              <a:buSzPct val="100000"/>
              <a:buFont typeface="Arial"/>
              <a:buChar char="●"/>
            </a:pPr>
            <a:r>
              <a:rPr lang="en" sz="1400">
                <a:solidFill>
                  <a:schemeClr val="dk1"/>
                </a:solidFill>
              </a:rPr>
              <a:t>expected running time is O(N/M + 1) per query </a:t>
            </a:r>
          </a:p>
          <a:p>
            <a:pPr indent="-317500" lvl="0" marL="914400" rtl="0">
              <a:lnSpc>
                <a:spcPct val="115000"/>
              </a:lnSpc>
              <a:spcBef>
                <a:spcPts val="0"/>
              </a:spcBef>
              <a:buClr>
                <a:schemeClr val="dk1"/>
              </a:buClr>
              <a:buSzPct val="100000"/>
              <a:buFont typeface="Arial"/>
              <a:buChar char="●"/>
            </a:pPr>
            <a:r>
              <a:rPr lang="en" sz="1400">
                <a:solidFill>
                  <a:schemeClr val="dk1"/>
                </a:solidFill>
              </a:rPr>
              <a:t>Space requirement is O(N + M)</a:t>
            </a:r>
          </a:p>
          <a:p>
            <a:pPr indent="-317500" lvl="0" marL="914400" rtl="0">
              <a:lnSpc>
                <a:spcPct val="115000"/>
              </a:lnSpc>
              <a:spcBef>
                <a:spcPts val="0"/>
              </a:spcBef>
              <a:buClr>
                <a:schemeClr val="dk1"/>
              </a:buClr>
              <a:buSzPct val="100000"/>
              <a:buFont typeface="Arial"/>
              <a:buChar char="●"/>
            </a:pPr>
            <a:r>
              <a:rPr lang="en" sz="1400">
                <a:solidFill>
                  <a:schemeClr val="dk1"/>
                </a:solidFill>
              </a:rPr>
              <a:t>preprocessing time is only O(N + M)</a:t>
            </a:r>
          </a:p>
          <a:p>
            <a:pPr rtl="0">
              <a:lnSpc>
                <a:spcPct val="115000"/>
              </a:lnSpc>
              <a:spcBef>
                <a:spcPts val="0"/>
              </a:spcBef>
              <a:buNone/>
            </a:pPr>
            <a:r>
              <a:rPr lang="en" sz="1400">
                <a:solidFill>
                  <a:schemeClr val="dk1"/>
                </a:solidFill>
              </a:rPr>
              <a:t>Where hash table size =M.  </a:t>
            </a:r>
          </a:p>
          <a:p>
            <a:pPr rtl="0">
              <a:lnSpc>
                <a:spcPct val="115000"/>
              </a:lnSpc>
              <a:spcBef>
                <a:spcPts val="0"/>
              </a:spcBef>
              <a:buNone/>
            </a:pPr>
            <a:r>
              <a:rPr lang="en" sz="1400">
                <a:solidFill>
                  <a:schemeClr val="dk1"/>
                </a:solidFill>
              </a:rPr>
              <a:t>When M = N, then </a:t>
            </a:r>
          </a:p>
          <a:p>
            <a:pPr rtl="0">
              <a:lnSpc>
                <a:spcPct val="115000"/>
              </a:lnSpc>
              <a:spcBef>
                <a:spcPts val="0"/>
              </a:spcBef>
              <a:buNone/>
            </a:pPr>
            <a:r>
              <a:t/>
            </a:r>
            <a:endParaRPr sz="1400">
              <a:solidFill>
                <a:schemeClr val="dk1"/>
              </a:solidFill>
            </a:endParaRPr>
          </a:p>
          <a:p>
            <a:pPr rtl="0">
              <a:lnSpc>
                <a:spcPct val="115000"/>
              </a:lnSpc>
              <a:spcBef>
                <a:spcPts val="0"/>
              </a:spcBef>
              <a:buNone/>
            </a:pPr>
            <a:r>
              <a:t/>
            </a:r>
            <a:endParaRPr sz="1400">
              <a:solidFill>
                <a:schemeClr val="dk1"/>
              </a:solidFill>
            </a:endParaRPr>
          </a:p>
          <a:p>
            <a:pPr rtl="0">
              <a:lnSpc>
                <a:spcPct val="115000"/>
              </a:lnSpc>
              <a:spcBef>
                <a:spcPts val="0"/>
              </a:spcBef>
              <a:buNone/>
            </a:pPr>
            <a:r>
              <a:t/>
            </a:r>
            <a:endParaRPr sz="1400">
              <a:solidFill>
                <a:schemeClr val="dk1"/>
              </a:solidFill>
            </a:endParaRPr>
          </a:p>
          <a:p>
            <a:pPr rtl="0">
              <a:lnSpc>
                <a:spcPct val="115000"/>
              </a:lnSpc>
              <a:spcBef>
                <a:spcPts val="0"/>
              </a:spcBef>
              <a:buNone/>
            </a:pPr>
            <a:r>
              <a:t/>
            </a:r>
            <a:endParaRPr sz="1400">
              <a:solidFill>
                <a:schemeClr val="dk1"/>
              </a:solidFill>
            </a:endParaRPr>
          </a:p>
          <a:p>
            <a:pPr rtl="0">
              <a:lnSpc>
                <a:spcPct val="115000"/>
              </a:lnSpc>
              <a:spcBef>
                <a:spcPts val="0"/>
              </a:spcBef>
              <a:buNone/>
            </a:pPr>
            <a:r>
              <a:t/>
            </a:r>
            <a:endParaRPr sz="1400">
              <a:solidFill>
                <a:schemeClr val="dk1"/>
              </a:solidFill>
            </a:endParaRPr>
          </a:p>
          <a:p>
            <a:pPr rtl="0">
              <a:lnSpc>
                <a:spcPct val="115000"/>
              </a:lnSpc>
              <a:spcBef>
                <a:spcPts val="0"/>
              </a:spcBef>
              <a:buNone/>
            </a:pPr>
            <a:r>
              <a:t/>
            </a:r>
            <a:endParaRPr sz="1400">
              <a:solidFill>
                <a:schemeClr val="dk1"/>
              </a:solidFill>
            </a:endParaRPr>
          </a:p>
          <a:p>
            <a:pPr lvl="0" rtl="0">
              <a:lnSpc>
                <a:spcPct val="115000"/>
              </a:lnSpc>
              <a:spcBef>
                <a:spcPts val="0"/>
              </a:spcBef>
              <a:buNone/>
            </a:pPr>
            <a:r>
              <a:rPr lang="en" sz="1400">
                <a:solidFill>
                  <a:schemeClr val="dk1"/>
                </a:solidFill>
              </a:rPr>
              <a:t>Seems pretty Impressive :)</a:t>
            </a:r>
          </a:p>
          <a:p>
            <a:pPr lvl="0" rtl="0">
              <a:lnSpc>
                <a:spcPct val="115000"/>
              </a:lnSpc>
              <a:spcBef>
                <a:spcPts val="0"/>
              </a:spcBef>
              <a:buNone/>
            </a:pPr>
            <a:r>
              <a:t/>
            </a:r>
            <a:endParaRPr sz="1400">
              <a:solidFill>
                <a:schemeClr val="dk1"/>
              </a:solidFill>
            </a:endParaRPr>
          </a:p>
          <a:p>
            <a:pPr lvl="0" rtl="0">
              <a:lnSpc>
                <a:spcPct val="115000"/>
              </a:lnSpc>
              <a:spcBef>
                <a:spcPts val="0"/>
              </a:spcBef>
              <a:buClr>
                <a:schemeClr val="dk1"/>
              </a:buClr>
              <a:buSzPct val="78571"/>
              <a:buFont typeface="Arial"/>
              <a:buNone/>
            </a:pPr>
            <a:r>
              <a:rPr lang="en" sz="1400">
                <a:solidFill>
                  <a:schemeClr val="dk1"/>
                </a:solidFill>
              </a:rPr>
              <a:t>But it can be seen that  the above hash function can some time lead to long chains if data is </a:t>
            </a:r>
            <a:r>
              <a:rPr b="1" lang="en" sz="1400">
                <a:solidFill>
                  <a:schemeClr val="dk1"/>
                </a:solidFill>
              </a:rPr>
              <a:t>biased</a:t>
            </a:r>
            <a:r>
              <a:rPr lang="en" sz="1400">
                <a:solidFill>
                  <a:schemeClr val="dk1"/>
                </a:solidFill>
              </a:rPr>
              <a:t>. Making the query time O(N) per query.</a:t>
            </a:r>
          </a:p>
          <a:p>
            <a:pPr lvl="0" rtl="0">
              <a:lnSpc>
                <a:spcPct val="115000"/>
              </a:lnSpc>
              <a:spcBef>
                <a:spcPts val="0"/>
              </a:spcBef>
              <a:buClr>
                <a:schemeClr val="dk1"/>
              </a:buClr>
              <a:buFont typeface="Arial"/>
              <a:buNone/>
            </a:pPr>
            <a:r>
              <a:t/>
            </a:r>
            <a:endParaRPr sz="1100">
              <a:solidFill>
                <a:schemeClr val="dk1"/>
              </a:solidFill>
            </a:endParaRPr>
          </a:p>
          <a:p>
            <a:pPr lvl="0" rtl="0">
              <a:lnSpc>
                <a:spcPct val="115000"/>
              </a:lnSpc>
              <a:spcBef>
                <a:spcPts val="0"/>
              </a:spcBef>
              <a:buClr>
                <a:schemeClr val="dk1"/>
              </a:buClr>
              <a:buFont typeface="Arial"/>
              <a:buNone/>
            </a:pPr>
            <a:r>
              <a:t/>
            </a:r>
            <a:endParaRPr sz="1100">
              <a:solidFill>
                <a:schemeClr val="dk1"/>
              </a:solidFill>
            </a:endParaRPr>
          </a:p>
        </p:txBody>
      </p:sp>
      <p:graphicFrame>
        <p:nvGraphicFramePr>
          <p:cNvPr id="68" name="Shape 68"/>
          <p:cNvGraphicFramePr/>
          <p:nvPr/>
        </p:nvGraphicFramePr>
        <p:xfrm>
          <a:off x="731625" y="2351450"/>
          <a:ext cx="3000000" cy="3000000"/>
        </p:xfrm>
        <a:graphic>
          <a:graphicData uri="http://schemas.openxmlformats.org/drawingml/2006/table">
            <a:tbl>
              <a:tblPr>
                <a:noFill/>
                <a:tableStyleId>{0728E193-4BAF-4772-A053-C85C699FE51C}</a:tableStyleId>
              </a:tblPr>
              <a:tblGrid>
                <a:gridCol w="3619500"/>
                <a:gridCol w="3619500"/>
              </a:tblGrid>
              <a:tr h="1214225">
                <a:tc>
                  <a:txBody>
                    <a:bodyPr>
                      <a:noAutofit/>
                    </a:bodyPr>
                    <a:lstStyle/>
                    <a:p>
                      <a:pPr lvl="0" rtl="0" algn="ctr">
                        <a:lnSpc>
                          <a:spcPct val="115000"/>
                        </a:lnSpc>
                        <a:spcBef>
                          <a:spcPts val="0"/>
                        </a:spcBef>
                        <a:buNone/>
                      </a:pPr>
                      <a:r>
                        <a:rPr b="1" lang="en" u="sng">
                          <a:solidFill>
                            <a:schemeClr val="dk1"/>
                          </a:solidFill>
                        </a:rPr>
                        <a:t>Hashing</a:t>
                      </a:r>
                    </a:p>
                    <a:p>
                      <a:pPr indent="-317500" lvl="0" marL="457200" rtl="0">
                        <a:lnSpc>
                          <a:spcPct val="115000"/>
                        </a:lnSpc>
                        <a:spcBef>
                          <a:spcPts val="0"/>
                        </a:spcBef>
                        <a:buClr>
                          <a:schemeClr val="dk1"/>
                        </a:buClr>
                        <a:buSzPct val="100000"/>
                        <a:buFont typeface="Arial"/>
                        <a:buChar char="●"/>
                      </a:pPr>
                      <a:r>
                        <a:rPr lang="en">
                          <a:solidFill>
                            <a:schemeClr val="dk1"/>
                          </a:solidFill>
                        </a:rPr>
                        <a:t>Expected running time is O(1).</a:t>
                      </a:r>
                    </a:p>
                    <a:p>
                      <a:pPr indent="-317500" lvl="0" marL="457200" rtl="0">
                        <a:lnSpc>
                          <a:spcPct val="115000"/>
                        </a:lnSpc>
                        <a:spcBef>
                          <a:spcPts val="0"/>
                        </a:spcBef>
                        <a:buClr>
                          <a:schemeClr val="dk1"/>
                        </a:buClr>
                        <a:buSzPct val="100000"/>
                        <a:buFont typeface="Arial"/>
                        <a:buChar char="●"/>
                      </a:pPr>
                      <a:r>
                        <a:rPr lang="en">
                          <a:solidFill>
                            <a:schemeClr val="dk1"/>
                          </a:solidFill>
                        </a:rPr>
                        <a:t>Space required is O(N)</a:t>
                      </a:r>
                    </a:p>
                    <a:p>
                      <a:pPr indent="-317500" lvl="0" marL="457200" rtl="0">
                        <a:lnSpc>
                          <a:spcPct val="115000"/>
                        </a:lnSpc>
                        <a:spcBef>
                          <a:spcPts val="0"/>
                        </a:spcBef>
                        <a:buClr>
                          <a:schemeClr val="dk1"/>
                        </a:buClr>
                        <a:buSzPct val="100000"/>
                        <a:buFont typeface="Arial"/>
                        <a:buChar char="●"/>
                      </a:pPr>
                      <a:r>
                        <a:rPr lang="en">
                          <a:solidFill>
                            <a:schemeClr val="dk1"/>
                          </a:solidFill>
                        </a:rPr>
                        <a:t>Preprocessing time is O(N)</a:t>
                      </a:r>
                    </a:p>
                    <a:p>
                      <a:pPr>
                        <a:spcBef>
                          <a:spcPts val="0"/>
                        </a:spcBef>
                        <a:buNone/>
                      </a:pPr>
                      <a:r>
                        <a:t/>
                      </a:r>
                      <a:endParaRPr/>
                    </a:p>
                  </a:txBody>
                  <a:tcPr marT="91425" marB="91425" marR="91425" marL="91425"/>
                </a:tc>
                <a:tc>
                  <a:txBody>
                    <a:bodyPr>
                      <a:noAutofit/>
                    </a:bodyPr>
                    <a:lstStyle/>
                    <a:p>
                      <a:pPr rtl="0" algn="ctr">
                        <a:spcBef>
                          <a:spcPts val="0"/>
                        </a:spcBef>
                        <a:buNone/>
                      </a:pPr>
                      <a:r>
                        <a:rPr b="1" lang="en" u="sng"/>
                        <a:t>Binary Search</a:t>
                      </a:r>
                    </a:p>
                    <a:p>
                      <a:pPr indent="-317500" lvl="0" marL="457200" rtl="0">
                        <a:lnSpc>
                          <a:spcPct val="115000"/>
                        </a:lnSpc>
                        <a:spcBef>
                          <a:spcPts val="0"/>
                        </a:spcBef>
                        <a:buClr>
                          <a:srgbClr val="000000"/>
                        </a:buClr>
                        <a:buSzPct val="100000"/>
                        <a:buFont typeface="Arial"/>
                        <a:buChar char="●"/>
                      </a:pPr>
                      <a:r>
                        <a:rPr lang="en"/>
                        <a:t>Running time O(log N)</a:t>
                      </a:r>
                    </a:p>
                    <a:p>
                      <a:pPr indent="-317500" lvl="0" marL="457200" rtl="0">
                        <a:lnSpc>
                          <a:spcPct val="115000"/>
                        </a:lnSpc>
                        <a:spcBef>
                          <a:spcPts val="0"/>
                        </a:spcBef>
                        <a:buClr>
                          <a:srgbClr val="000000"/>
                        </a:buClr>
                        <a:buSzPct val="100000"/>
                        <a:buFont typeface="Arial"/>
                        <a:buChar char="●"/>
                      </a:pPr>
                      <a:r>
                        <a:rPr lang="en"/>
                        <a:t>Space required is O(N)</a:t>
                      </a:r>
                    </a:p>
                    <a:p>
                      <a:pPr indent="-317500" lvl="0" marL="457200">
                        <a:lnSpc>
                          <a:spcPct val="115000"/>
                        </a:lnSpc>
                        <a:spcBef>
                          <a:spcPts val="0"/>
                        </a:spcBef>
                        <a:buClr>
                          <a:srgbClr val="000000"/>
                        </a:buClr>
                        <a:buSzPct val="100000"/>
                        <a:buFont typeface="Arial"/>
                        <a:buChar char="●"/>
                      </a:pPr>
                      <a:r>
                        <a:rPr lang="en"/>
                        <a:t>Preprocessing takes O(N log N)</a:t>
                      </a:r>
                    </a:p>
                  </a:txBody>
                  <a:tcPr marT="91425" marB="91425" marR="91425" marL="91425"/>
                </a:tc>
              </a:tr>
            </a:tbl>
          </a:graphicData>
        </a:graphic>
      </p:graphicFrame>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57200" y="342753"/>
            <a:ext cx="8229600" cy="857400"/>
          </a:xfrm>
          <a:prstGeom prst="rect">
            <a:avLst/>
          </a:prstGeom>
        </p:spPr>
        <p:txBody>
          <a:bodyPr anchorCtr="0" anchor="b" bIns="91425" lIns="91425" rIns="91425" tIns="91425">
            <a:noAutofit/>
          </a:bodyPr>
          <a:lstStyle/>
          <a:p>
            <a:pPr algn="ctr">
              <a:spcBef>
                <a:spcPts val="0"/>
              </a:spcBef>
              <a:buNone/>
            </a:pPr>
            <a:r>
              <a:rPr lang="en"/>
              <a:t>What to do if data given is not random ??</a:t>
            </a:r>
          </a:p>
        </p:txBody>
      </p:sp>
      <p:sp>
        <p:nvSpPr>
          <p:cNvPr id="74" name="Shape 7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0"/>
              </a:spcBef>
              <a:buClr>
                <a:schemeClr val="dk1"/>
              </a:buClr>
              <a:buSzPct val="78571"/>
              <a:buFont typeface="Arial"/>
              <a:buNone/>
            </a:pPr>
            <a:r>
              <a:rPr lang="en" sz="1400">
                <a:solidFill>
                  <a:schemeClr val="dk1"/>
                </a:solidFill>
              </a:rPr>
              <a:t>The problem is if we fix a hash function it can perform very poorly on some input.</a:t>
            </a:r>
          </a:p>
          <a:p>
            <a:pPr lvl="0" rtl="0">
              <a:lnSpc>
                <a:spcPct val="115000"/>
              </a:lnSpc>
              <a:spcBef>
                <a:spcPts val="0"/>
              </a:spcBef>
              <a:buClr>
                <a:schemeClr val="dk1"/>
              </a:buClr>
              <a:buSzPct val="78571"/>
              <a:buFont typeface="Arial"/>
              <a:buNone/>
            </a:pPr>
            <a:r>
              <a:rPr lang="en" sz="1400">
                <a:solidFill>
                  <a:schemeClr val="dk1"/>
                </a:solidFill>
              </a:rPr>
              <a:t>So to avoid this problem we select a hash function uniformly and randomly from a family of hash functions (we call it universal hash family). Which have following property :-</a:t>
            </a:r>
          </a:p>
          <a:p>
            <a:pPr lvl="0" rtl="0">
              <a:lnSpc>
                <a:spcPct val="115000"/>
              </a:lnSpc>
              <a:spcBef>
                <a:spcPts val="0"/>
              </a:spcBef>
              <a:buClr>
                <a:schemeClr val="dk1"/>
              </a:buClr>
              <a:buFont typeface="Arial"/>
              <a:buNone/>
            </a:pPr>
            <a:r>
              <a:t/>
            </a:r>
            <a:endParaRPr sz="1100">
              <a:solidFill>
                <a:schemeClr val="dk1"/>
              </a:solidFill>
            </a:endParaRPr>
          </a:p>
          <a:p>
            <a:pPr lvl="0" rtl="0">
              <a:lnSpc>
                <a:spcPct val="115000"/>
              </a:lnSpc>
              <a:spcBef>
                <a:spcPts val="0"/>
              </a:spcBef>
              <a:buClr>
                <a:schemeClr val="dk1"/>
              </a:buClr>
              <a:buFont typeface="Arial"/>
              <a:buNone/>
            </a:pPr>
            <a:r>
              <a:t/>
            </a:r>
            <a:endParaRPr sz="1100">
              <a:solidFill>
                <a:schemeClr val="dk1"/>
              </a:solidFill>
            </a:endParaRPr>
          </a:p>
          <a:p>
            <a:pPr lvl="0" rtl="0">
              <a:lnSpc>
                <a:spcPct val="115000"/>
              </a:lnSpc>
              <a:spcBef>
                <a:spcPts val="0"/>
              </a:spcBef>
              <a:buClr>
                <a:schemeClr val="dk1"/>
              </a:buClr>
              <a:buFont typeface="Arial"/>
              <a:buNone/>
            </a:pPr>
            <a:r>
              <a:t/>
            </a:r>
            <a:endParaRPr sz="1100">
              <a:solidFill>
                <a:schemeClr val="dk1"/>
              </a:solidFill>
            </a:endParaRPr>
          </a:p>
          <a:p>
            <a:pPr lvl="0" rtl="0">
              <a:lnSpc>
                <a:spcPct val="115000"/>
              </a:lnSpc>
              <a:spcBef>
                <a:spcPts val="0"/>
              </a:spcBef>
              <a:buClr>
                <a:schemeClr val="dk1"/>
              </a:buClr>
              <a:buFont typeface="Arial"/>
              <a:buNone/>
            </a:pPr>
            <a:r>
              <a:t/>
            </a:r>
            <a:endParaRPr sz="1100">
              <a:solidFill>
                <a:schemeClr val="dk1"/>
              </a:solidFill>
            </a:endParaRPr>
          </a:p>
          <a:p>
            <a:pPr lvl="0" rtl="0">
              <a:lnSpc>
                <a:spcPct val="115000"/>
              </a:lnSpc>
              <a:spcBef>
                <a:spcPts val="0"/>
              </a:spcBef>
              <a:buClr>
                <a:schemeClr val="dk1"/>
              </a:buClr>
              <a:buFont typeface="Arial"/>
              <a:buNone/>
            </a:pPr>
            <a:r>
              <a:t/>
            </a:r>
            <a:endParaRPr sz="1100">
              <a:solidFill>
                <a:schemeClr val="dk1"/>
              </a:solidFill>
            </a:endParaRPr>
          </a:p>
          <a:p>
            <a:pPr lvl="0" rtl="0">
              <a:lnSpc>
                <a:spcPct val="115000"/>
              </a:lnSpc>
              <a:spcBef>
                <a:spcPts val="0"/>
              </a:spcBef>
              <a:buClr>
                <a:schemeClr val="dk1"/>
              </a:buClr>
              <a:buFont typeface="Arial"/>
              <a:buNone/>
            </a:pPr>
            <a:r>
              <a:t/>
            </a:r>
            <a:endParaRPr sz="1100">
              <a:solidFill>
                <a:schemeClr val="dk1"/>
              </a:solidFill>
            </a:endParaRPr>
          </a:p>
          <a:p>
            <a:pPr lvl="0" rtl="0">
              <a:lnSpc>
                <a:spcPct val="115000"/>
              </a:lnSpc>
              <a:spcBef>
                <a:spcPts val="0"/>
              </a:spcBef>
              <a:buClr>
                <a:schemeClr val="dk1"/>
              </a:buClr>
              <a:buSzPct val="78571"/>
              <a:buFont typeface="Arial"/>
              <a:buNone/>
            </a:pPr>
            <a:r>
              <a:rPr lang="en" sz="1400">
                <a:solidFill>
                  <a:schemeClr val="dk1"/>
                </a:solidFill>
              </a:rPr>
              <a:t>A simple example of such hash function is H(x) = kx % p % M where k is selected randomly from (1...p-1) and p is a prime greater than |U|.</a:t>
            </a:r>
          </a:p>
          <a:p>
            <a:pPr lvl="0" rtl="0">
              <a:lnSpc>
                <a:spcPct val="115000"/>
              </a:lnSpc>
              <a:spcBef>
                <a:spcPts val="0"/>
              </a:spcBef>
              <a:buClr>
                <a:schemeClr val="dk1"/>
              </a:buClr>
              <a:buFont typeface="Arial"/>
              <a:buNone/>
            </a:pPr>
            <a:r>
              <a:t/>
            </a:r>
            <a:endParaRPr sz="1100">
              <a:solidFill>
                <a:schemeClr val="dk1"/>
              </a:solidFill>
            </a:endParaRPr>
          </a:p>
          <a:p>
            <a:pPr lvl="0" rtl="0">
              <a:lnSpc>
                <a:spcPct val="115000"/>
              </a:lnSpc>
              <a:spcBef>
                <a:spcPts val="0"/>
              </a:spcBef>
              <a:buClr>
                <a:schemeClr val="dk1"/>
              </a:buClr>
              <a:buSzPct val="78571"/>
              <a:buFont typeface="Arial"/>
              <a:buNone/>
            </a:pPr>
            <a:r>
              <a:rPr lang="en" sz="1400">
                <a:solidFill>
                  <a:schemeClr val="dk1"/>
                </a:solidFill>
              </a:rPr>
              <a:t>Basic intuition behind selecting a hash function from a family of hash function is that in a sense it maps elements of U → U, and since the hash function is chosen at random this mapping is also random (unpredictable by the adversary). </a:t>
            </a:r>
          </a:p>
          <a:p>
            <a:pPr>
              <a:spcBef>
                <a:spcPts val="0"/>
              </a:spcBef>
              <a:buNone/>
            </a:pPr>
            <a:r>
              <a:t/>
            </a:r>
            <a:endParaRPr/>
          </a:p>
        </p:txBody>
      </p:sp>
      <p:pic>
        <p:nvPicPr>
          <p:cNvPr id="75" name="Shape 75"/>
          <p:cNvPicPr preferRelativeResize="0"/>
          <p:nvPr/>
        </p:nvPicPr>
        <p:blipFill>
          <a:blip r:embed="rId3">
            <a:alphaModFix/>
          </a:blip>
          <a:stretch>
            <a:fillRect/>
          </a:stretch>
        </p:blipFill>
        <p:spPr>
          <a:xfrm>
            <a:off x="1584900" y="2065257"/>
            <a:ext cx="5534524" cy="626825"/>
          </a:xfrm>
          <a:prstGeom prst="rect">
            <a:avLst/>
          </a:prstGeom>
          <a:noFill/>
          <a:ln>
            <a:noFill/>
          </a:ln>
        </p:spPr>
      </p:pic>
      <p:pic>
        <p:nvPicPr>
          <p:cNvPr id="76" name="Shape 76"/>
          <p:cNvPicPr preferRelativeResize="0"/>
          <p:nvPr/>
        </p:nvPicPr>
        <p:blipFill>
          <a:blip r:embed="rId4">
            <a:alphaModFix amt="72000"/>
          </a:blip>
          <a:stretch>
            <a:fillRect/>
          </a:stretch>
        </p:blipFill>
        <p:spPr>
          <a:xfrm>
            <a:off x="6804325" y="1971850"/>
            <a:ext cx="315100" cy="40947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95125" y="-143671"/>
            <a:ext cx="8229600" cy="857400"/>
          </a:xfrm>
          <a:prstGeom prst="rect">
            <a:avLst/>
          </a:prstGeom>
        </p:spPr>
        <p:txBody>
          <a:bodyPr anchorCtr="0" anchor="b" bIns="91425" lIns="91425" rIns="91425" tIns="91425">
            <a:noAutofit/>
          </a:bodyPr>
          <a:lstStyle/>
          <a:p>
            <a:pPr algn="ctr">
              <a:spcBef>
                <a:spcPts val="0"/>
              </a:spcBef>
              <a:buNone/>
            </a:pPr>
            <a:r>
              <a:rPr lang="en" sz="2400"/>
              <a:t>How well this hashing performs?</a:t>
            </a:r>
          </a:p>
        </p:txBody>
      </p:sp>
      <p:sp>
        <p:nvSpPr>
          <p:cNvPr id="82" name="Shape 82"/>
          <p:cNvSpPr txBox="1"/>
          <p:nvPr>
            <p:ph idx="1" type="body"/>
          </p:nvPr>
        </p:nvSpPr>
        <p:spPr>
          <a:xfrm>
            <a:off x="395125" y="537800"/>
            <a:ext cx="8229600" cy="3725699"/>
          </a:xfrm>
          <a:prstGeom prst="rect">
            <a:avLst/>
          </a:prstGeom>
        </p:spPr>
        <p:txBody>
          <a:bodyPr anchorCtr="0" anchor="t" bIns="91425" lIns="91425" rIns="91425" tIns="91425">
            <a:noAutofit/>
          </a:bodyPr>
          <a:lstStyle/>
          <a:p>
            <a:pPr lvl="0" rtl="0">
              <a:lnSpc>
                <a:spcPct val="115000"/>
              </a:lnSpc>
              <a:spcBef>
                <a:spcPts val="0"/>
              </a:spcBef>
              <a:buNone/>
            </a:pPr>
            <a:r>
              <a:rPr lang="en" sz="1100">
                <a:solidFill>
                  <a:schemeClr val="dk1"/>
                </a:solidFill>
              </a:rPr>
              <a:t>Average Running time comparison for the above hashing technique and binary search.</a:t>
            </a:r>
          </a:p>
          <a:p>
            <a:pPr>
              <a:spcBef>
                <a:spcPts val="0"/>
              </a:spcBef>
              <a:buNone/>
            </a:pPr>
            <a:r>
              <a:t/>
            </a:r>
            <a:endParaRPr/>
          </a:p>
        </p:txBody>
      </p:sp>
      <p:pic>
        <p:nvPicPr>
          <p:cNvPr id="83" name="Shape 83"/>
          <p:cNvPicPr preferRelativeResize="0"/>
          <p:nvPr/>
        </p:nvPicPr>
        <p:blipFill>
          <a:blip r:embed="rId3">
            <a:alphaModFix/>
          </a:blip>
          <a:stretch>
            <a:fillRect/>
          </a:stretch>
        </p:blipFill>
        <p:spPr>
          <a:xfrm>
            <a:off x="395125" y="838275"/>
            <a:ext cx="8229600" cy="4305225"/>
          </a:xfrm>
          <a:prstGeom prst="rect">
            <a:avLst/>
          </a:prstGeom>
          <a:noFill/>
          <a:ln cap="flat" w="19050">
            <a:solidFill>
              <a:srgbClr val="000000"/>
            </a:solidFill>
            <a:prstDash val="solid"/>
            <a:round/>
            <a:headEnd len="med" w="med" type="none"/>
            <a:tailEnd len="med" w="med" type="none"/>
          </a:ln>
        </p:spPr>
      </p:pic>
      <p:sp>
        <p:nvSpPr>
          <p:cNvPr id="84" name="Shape 84"/>
          <p:cNvSpPr txBox="1"/>
          <p:nvPr/>
        </p:nvSpPr>
        <p:spPr>
          <a:xfrm rot="-5400000">
            <a:off x="575450" y="1697100"/>
            <a:ext cx="545999" cy="328800"/>
          </a:xfrm>
          <a:prstGeom prst="rect">
            <a:avLst/>
          </a:prstGeom>
          <a:noFill/>
          <a:ln>
            <a:noFill/>
          </a:ln>
        </p:spPr>
        <p:txBody>
          <a:bodyPr anchorCtr="0" anchor="t" bIns="91425" lIns="91425" rIns="91425" tIns="91425">
            <a:noAutofit/>
          </a:bodyPr>
          <a:lstStyle/>
          <a:p>
            <a:pPr>
              <a:spcBef>
                <a:spcPts val="0"/>
              </a:spcBef>
              <a:buNone/>
            </a:pPr>
            <a:r>
              <a:rPr lang="en"/>
              <a:t>(ns)</a:t>
            </a:r>
          </a:p>
        </p:txBody>
      </p:sp>
      <p:sp>
        <p:nvSpPr>
          <p:cNvPr id="85" name="Shape 85"/>
          <p:cNvSpPr txBox="1"/>
          <p:nvPr/>
        </p:nvSpPr>
        <p:spPr>
          <a:xfrm>
            <a:off x="3183450" y="1466750"/>
            <a:ext cx="2131199" cy="408000"/>
          </a:xfrm>
          <a:prstGeom prst="rect">
            <a:avLst/>
          </a:prstGeom>
          <a:noFill/>
          <a:ln>
            <a:noFill/>
          </a:ln>
        </p:spPr>
        <p:txBody>
          <a:bodyPr anchorCtr="0" anchor="t" bIns="91425" lIns="91425" rIns="91425" tIns="91425">
            <a:noAutofit/>
          </a:bodyPr>
          <a:lstStyle/>
          <a:p>
            <a:pPr>
              <a:spcBef>
                <a:spcPts val="0"/>
              </a:spcBef>
              <a:buNone/>
            </a:pPr>
            <a:r>
              <a:rPr lang="en"/>
              <a:t>Binary Search</a:t>
            </a:r>
          </a:p>
        </p:txBody>
      </p:sp>
      <p:sp>
        <p:nvSpPr>
          <p:cNvPr id="86" name="Shape 86"/>
          <p:cNvSpPr txBox="1"/>
          <p:nvPr/>
        </p:nvSpPr>
        <p:spPr>
          <a:xfrm>
            <a:off x="3472850" y="3762250"/>
            <a:ext cx="1026000" cy="157800"/>
          </a:xfrm>
          <a:prstGeom prst="rect">
            <a:avLst/>
          </a:prstGeom>
          <a:noFill/>
          <a:ln>
            <a:noFill/>
          </a:ln>
        </p:spPr>
        <p:txBody>
          <a:bodyPr anchorCtr="0" anchor="t" bIns="91425" lIns="91425" rIns="91425" tIns="91425">
            <a:noAutofit/>
          </a:bodyPr>
          <a:lstStyle/>
          <a:p>
            <a:pPr>
              <a:spcBef>
                <a:spcPts val="0"/>
              </a:spcBef>
              <a:buNone/>
            </a:pPr>
            <a:r>
              <a:rPr lang="en"/>
              <a:t>Hashing</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