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2" r:id="rId6"/>
    <p:sldId id="265" r:id="rId7"/>
    <p:sldId id="266" r:id="rId8"/>
    <p:sldId id="263" r:id="rId9"/>
    <p:sldId id="264" r:id="rId10"/>
    <p:sldId id="261" r:id="rId11"/>
    <p:sldId id="260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164C8F-0FD3-4A29-9BF6-64A765E19EE5}" v="5" dt="2024-12-17T17:42:08.7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5C4AAF-09EC-4320-A626-8578E963DC40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C465A4-855A-4FDC-92ED-BE87A2E978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7702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465A4-855A-4FDC-92ED-BE87A2E978B8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1924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3FFC84D9-C51D-49C0-9D27-EA4DF93D9290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BEBBDA9A-46E8-45E0-BC75-21B7E4D046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5822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C84D9-C51D-49C0-9D27-EA4DF93D9290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BDA9A-46E8-45E0-BC75-21B7E4D046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9217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C84D9-C51D-49C0-9D27-EA4DF93D9290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BDA9A-46E8-45E0-BC75-21B7E4D046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10436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C84D9-C51D-49C0-9D27-EA4DF93D9290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BDA9A-46E8-45E0-BC75-21B7E4D046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30121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C84D9-C51D-49C0-9D27-EA4DF93D9290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BDA9A-46E8-45E0-BC75-21B7E4D046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50961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C84D9-C51D-49C0-9D27-EA4DF93D9290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BDA9A-46E8-45E0-BC75-21B7E4D046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90914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C84D9-C51D-49C0-9D27-EA4DF93D9290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BDA9A-46E8-45E0-BC75-21B7E4D046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14172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3FFC84D9-C51D-49C0-9D27-EA4DF93D9290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BDA9A-46E8-45E0-BC75-21B7E4D046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56448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3FFC84D9-C51D-49C0-9D27-EA4DF93D9290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BDA9A-46E8-45E0-BC75-21B7E4D046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9026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C84D9-C51D-49C0-9D27-EA4DF93D9290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BDA9A-46E8-45E0-BC75-21B7E4D046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9118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C84D9-C51D-49C0-9D27-EA4DF93D9290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BDA9A-46E8-45E0-BC75-21B7E4D046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2518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C84D9-C51D-49C0-9D27-EA4DF93D9290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BDA9A-46E8-45E0-BC75-21B7E4D046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0139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C84D9-C51D-49C0-9D27-EA4DF93D9290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BDA9A-46E8-45E0-BC75-21B7E4D046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7076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C84D9-C51D-49C0-9D27-EA4DF93D9290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BDA9A-46E8-45E0-BC75-21B7E4D046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8746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C84D9-C51D-49C0-9D27-EA4DF93D9290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BDA9A-46E8-45E0-BC75-21B7E4D046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5755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C84D9-C51D-49C0-9D27-EA4DF93D9290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BDA9A-46E8-45E0-BC75-21B7E4D046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0195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C84D9-C51D-49C0-9D27-EA4DF93D9290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BDA9A-46E8-45E0-BC75-21B7E4D046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659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3FFC84D9-C51D-49C0-9D27-EA4DF93D9290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EBBDA9A-46E8-45E0-BC75-21B7E4D046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9089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hyperlink" Target="https://openclipart.org/detail/200343/primary_line_line_arrow_end-by-dannya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0" descr="preencoded.png">
            <a:extLst>
              <a:ext uri="{FF2B5EF4-FFF2-40B4-BE49-F238E27FC236}">
                <a16:creationId xmlns:a16="http://schemas.microsoft.com/office/drawing/2014/main" id="{D3BF1716-DC30-1EE8-63A7-F9CFBB500E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329084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839E6C5-6018-A22E-CB89-B1A5A6741F84}"/>
              </a:ext>
            </a:extLst>
          </p:cNvPr>
          <p:cNvSpPr txBox="1"/>
          <p:nvPr/>
        </p:nvSpPr>
        <p:spPr>
          <a:xfrm>
            <a:off x="6096000" y="1353181"/>
            <a:ext cx="5791201" cy="191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4850"/>
              </a:lnSpc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Voice-to-Sign Language Converter With Visual Sign Representations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A4DC76-7A76-BAD7-6AB3-E47A6334E7A8}"/>
              </a:ext>
            </a:extLst>
          </p:cNvPr>
          <p:cNvSpPr txBox="1"/>
          <p:nvPr/>
        </p:nvSpPr>
        <p:spPr>
          <a:xfrm>
            <a:off x="7152640" y="3696451"/>
            <a:ext cx="45661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By</a:t>
            </a:r>
          </a:p>
          <a:p>
            <a:r>
              <a:rPr lang="en-IN" sz="2400" dirty="0"/>
              <a:t>N.Trineesha</a:t>
            </a:r>
          </a:p>
          <a:p>
            <a:r>
              <a:rPr lang="en-IN" sz="2400" dirty="0"/>
              <a:t>J.Triveni</a:t>
            </a:r>
          </a:p>
          <a:p>
            <a:r>
              <a:rPr lang="en-IN" sz="2400" dirty="0"/>
              <a:t>K.Manasa Phanisri</a:t>
            </a:r>
          </a:p>
          <a:p>
            <a:r>
              <a:rPr lang="en-IN" sz="2400" dirty="0"/>
              <a:t>G.Mahitha</a:t>
            </a:r>
          </a:p>
        </p:txBody>
      </p:sp>
    </p:spTree>
    <p:extLst>
      <p:ext uri="{BB962C8B-B14F-4D97-AF65-F5344CB8AC3E}">
        <p14:creationId xmlns:p14="http://schemas.microsoft.com/office/powerpoint/2010/main" val="7780920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9E68E39-BF3F-5237-6006-FF248FF3526E}"/>
              </a:ext>
            </a:extLst>
          </p:cNvPr>
          <p:cNvSpPr txBox="1"/>
          <p:nvPr/>
        </p:nvSpPr>
        <p:spPr>
          <a:xfrm>
            <a:off x="1081548" y="1358096"/>
            <a:ext cx="6096000" cy="6759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4850"/>
              </a:lnSpc>
              <a:buNone/>
            </a:pPr>
            <a:r>
              <a:rPr lang="en-US" sz="32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Navigating the Challenges</a:t>
            </a:r>
            <a:endParaRPr lang="en-US" sz="3200" dirty="0"/>
          </a:p>
        </p:txBody>
      </p:sp>
      <p:sp>
        <p:nvSpPr>
          <p:cNvPr id="4" name="Shape 1">
            <a:extLst>
              <a:ext uri="{FF2B5EF4-FFF2-40B4-BE49-F238E27FC236}">
                <a16:creationId xmlns:a16="http://schemas.microsoft.com/office/drawing/2014/main" id="{CF7ED886-242F-EF3D-BECE-1591EE9B05E4}"/>
              </a:ext>
            </a:extLst>
          </p:cNvPr>
          <p:cNvSpPr/>
          <p:nvPr/>
        </p:nvSpPr>
        <p:spPr>
          <a:xfrm>
            <a:off x="1453973" y="2998405"/>
            <a:ext cx="3584615" cy="2165985"/>
          </a:xfrm>
          <a:prstGeom prst="roundRect">
            <a:avLst>
              <a:gd name="adj" fmla="val 4787"/>
            </a:avLst>
          </a:prstGeom>
          <a:solidFill>
            <a:srgbClr val="E6E6E6"/>
          </a:solidFill>
          <a:ln w="15240">
            <a:solidFill>
              <a:srgbClr val="CCCCCC"/>
            </a:solidFill>
            <a:prstDash val="solid"/>
          </a:ln>
        </p:spPr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A60CBC0B-49C2-2F7E-8CF1-BF715BB55A7D}"/>
              </a:ext>
            </a:extLst>
          </p:cNvPr>
          <p:cNvSpPr/>
          <p:nvPr/>
        </p:nvSpPr>
        <p:spPr>
          <a:xfrm>
            <a:off x="1716029" y="3260462"/>
            <a:ext cx="2468880" cy="3086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Sign Language Variation</a:t>
            </a:r>
            <a:endParaRPr lang="en-US" sz="1900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36E07B9A-1FD9-C86F-7232-9EBF108333A2}"/>
              </a:ext>
            </a:extLst>
          </p:cNvPr>
          <p:cNvSpPr/>
          <p:nvPr/>
        </p:nvSpPr>
        <p:spPr>
          <a:xfrm>
            <a:off x="1716029" y="3717185"/>
            <a:ext cx="3060502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Different sign languages exist with unique signs and grammar rules.</a:t>
            </a:r>
            <a:endParaRPr lang="en-US" sz="19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95B832-9954-C62C-4F36-48A341F790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8611" y="3031796"/>
            <a:ext cx="3986429" cy="2165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16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601F6624-C1B5-B298-F5F7-E03B717588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2502218"/>
          </a:xfrm>
          <a:prstGeom prst="rect">
            <a:avLst/>
          </a:prstGeom>
        </p:spPr>
      </p:pic>
      <p:sp>
        <p:nvSpPr>
          <p:cNvPr id="3" name="Text 0">
            <a:extLst>
              <a:ext uri="{FF2B5EF4-FFF2-40B4-BE49-F238E27FC236}">
                <a16:creationId xmlns:a16="http://schemas.microsoft.com/office/drawing/2014/main" id="{2AE0A0C0-CD62-63E2-0D4E-9E2207822375}"/>
              </a:ext>
            </a:extLst>
          </p:cNvPr>
          <p:cNvSpPr/>
          <p:nvPr/>
        </p:nvSpPr>
        <p:spPr>
          <a:xfrm>
            <a:off x="244205" y="2582481"/>
            <a:ext cx="4343162" cy="5004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900"/>
              </a:lnSpc>
              <a:buNone/>
            </a:pPr>
            <a:r>
              <a:rPr lang="en-US" sz="31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Transforming Communication</a:t>
            </a:r>
            <a:endParaRPr lang="en-US" sz="3150" dirty="0"/>
          </a:p>
        </p:txBody>
      </p:sp>
      <p:sp>
        <p:nvSpPr>
          <p:cNvPr id="4" name="Shape 2">
            <a:extLst>
              <a:ext uri="{FF2B5EF4-FFF2-40B4-BE49-F238E27FC236}">
                <a16:creationId xmlns:a16="http://schemas.microsoft.com/office/drawing/2014/main" id="{3811DD70-277A-B492-8942-A124FE929F5B}"/>
              </a:ext>
            </a:extLst>
          </p:cNvPr>
          <p:cNvSpPr/>
          <p:nvPr/>
        </p:nvSpPr>
        <p:spPr>
          <a:xfrm>
            <a:off x="2784761" y="4593685"/>
            <a:ext cx="22860" cy="700564"/>
          </a:xfrm>
          <a:prstGeom prst="roundRect">
            <a:avLst>
              <a:gd name="adj" fmla="val 367784"/>
            </a:avLst>
          </a:prstGeom>
          <a:solidFill>
            <a:srgbClr val="CCCCCC"/>
          </a:solidFill>
          <a:ln/>
        </p:spPr>
      </p:sp>
      <p:sp>
        <p:nvSpPr>
          <p:cNvPr id="5" name="Shape 3">
            <a:extLst>
              <a:ext uri="{FF2B5EF4-FFF2-40B4-BE49-F238E27FC236}">
                <a16:creationId xmlns:a16="http://schemas.microsoft.com/office/drawing/2014/main" id="{722D8420-B163-B9C5-2007-39549947759F}"/>
              </a:ext>
            </a:extLst>
          </p:cNvPr>
          <p:cNvSpPr/>
          <p:nvPr/>
        </p:nvSpPr>
        <p:spPr>
          <a:xfrm>
            <a:off x="2571044" y="5069102"/>
            <a:ext cx="450294" cy="450294"/>
          </a:xfrm>
          <a:prstGeom prst="roundRect">
            <a:avLst>
              <a:gd name="adj" fmla="val 18671"/>
            </a:avLst>
          </a:prstGeom>
          <a:solidFill>
            <a:srgbClr val="E6E6E6"/>
          </a:solidFill>
          <a:ln w="7620">
            <a:solidFill>
              <a:srgbClr val="CCCCCC"/>
            </a:solidFill>
            <a:prstDash val="solid"/>
          </a:ln>
        </p:spPr>
      </p:sp>
      <p:sp>
        <p:nvSpPr>
          <p:cNvPr id="6" name="Text 4">
            <a:extLst>
              <a:ext uri="{FF2B5EF4-FFF2-40B4-BE49-F238E27FC236}">
                <a16:creationId xmlns:a16="http://schemas.microsoft.com/office/drawing/2014/main" id="{A408F5FA-7980-1134-96C0-B1E3D9F03E19}"/>
              </a:ext>
            </a:extLst>
          </p:cNvPr>
          <p:cNvSpPr/>
          <p:nvPr/>
        </p:nvSpPr>
        <p:spPr>
          <a:xfrm>
            <a:off x="2752495" y="5174115"/>
            <a:ext cx="87273" cy="2402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850"/>
              </a:lnSpc>
              <a:buNone/>
            </a:pPr>
            <a:r>
              <a:rPr lang="en-US" sz="18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1</a:t>
            </a:r>
            <a:endParaRPr lang="en-US" sz="1850" dirty="0"/>
          </a:p>
        </p:txBody>
      </p:sp>
      <p:sp>
        <p:nvSpPr>
          <p:cNvPr id="7" name="Text 5">
            <a:extLst>
              <a:ext uri="{FF2B5EF4-FFF2-40B4-BE49-F238E27FC236}">
                <a16:creationId xmlns:a16="http://schemas.microsoft.com/office/drawing/2014/main" id="{94CBB900-A4D6-AB3A-0875-A0D015C0983F}"/>
              </a:ext>
            </a:extLst>
          </p:cNvPr>
          <p:cNvSpPr/>
          <p:nvPr/>
        </p:nvSpPr>
        <p:spPr>
          <a:xfrm>
            <a:off x="1795351" y="3383058"/>
            <a:ext cx="2001679" cy="2501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950"/>
              </a:lnSpc>
              <a:buNone/>
            </a:pPr>
            <a:r>
              <a:rPr lang="en-US" sz="15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Education</a:t>
            </a:r>
            <a:endParaRPr lang="en-US" sz="1550" dirty="0"/>
          </a:p>
        </p:txBody>
      </p:sp>
      <p:sp>
        <p:nvSpPr>
          <p:cNvPr id="8" name="Text 6">
            <a:extLst>
              <a:ext uri="{FF2B5EF4-FFF2-40B4-BE49-F238E27FC236}">
                <a16:creationId xmlns:a16="http://schemas.microsoft.com/office/drawing/2014/main" id="{9AE352B7-892A-5CC9-2BC9-26756454E6E3}"/>
              </a:ext>
            </a:extLst>
          </p:cNvPr>
          <p:cNvSpPr/>
          <p:nvPr/>
        </p:nvSpPr>
        <p:spPr>
          <a:xfrm>
            <a:off x="444349" y="3753223"/>
            <a:ext cx="4703683" cy="6403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500"/>
              </a:lnSpc>
              <a:buNone/>
            </a:pPr>
            <a:r>
              <a:rPr lang="en-US" sz="15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Interactive sign language learning for deaf and hard-of-hearing students.</a:t>
            </a:r>
            <a:endParaRPr lang="en-US" sz="1550" dirty="0"/>
          </a:p>
        </p:txBody>
      </p:sp>
      <p:sp>
        <p:nvSpPr>
          <p:cNvPr id="9" name="Shape 7">
            <a:extLst>
              <a:ext uri="{FF2B5EF4-FFF2-40B4-BE49-F238E27FC236}">
                <a16:creationId xmlns:a16="http://schemas.microsoft.com/office/drawing/2014/main" id="{E2F18805-DC0C-05AB-F538-99229EFE78D2}"/>
              </a:ext>
            </a:extLst>
          </p:cNvPr>
          <p:cNvSpPr/>
          <p:nvPr/>
        </p:nvSpPr>
        <p:spPr>
          <a:xfrm>
            <a:off x="5436758" y="5294249"/>
            <a:ext cx="45719" cy="450294"/>
          </a:xfrm>
          <a:prstGeom prst="roundRect">
            <a:avLst>
              <a:gd name="adj" fmla="val 367784"/>
            </a:avLst>
          </a:prstGeom>
          <a:solidFill>
            <a:srgbClr val="CCCCCC"/>
          </a:solidFill>
          <a:ln/>
        </p:spPr>
      </p:sp>
      <p:sp>
        <p:nvSpPr>
          <p:cNvPr id="10" name="Shape 8">
            <a:extLst>
              <a:ext uri="{FF2B5EF4-FFF2-40B4-BE49-F238E27FC236}">
                <a16:creationId xmlns:a16="http://schemas.microsoft.com/office/drawing/2014/main" id="{406CB296-A467-9865-4FFD-B65650A6673A}"/>
              </a:ext>
            </a:extLst>
          </p:cNvPr>
          <p:cNvSpPr/>
          <p:nvPr/>
        </p:nvSpPr>
        <p:spPr>
          <a:xfrm>
            <a:off x="5223042" y="5069102"/>
            <a:ext cx="450294" cy="450294"/>
          </a:xfrm>
          <a:prstGeom prst="roundRect">
            <a:avLst>
              <a:gd name="adj" fmla="val 18671"/>
            </a:avLst>
          </a:prstGeom>
          <a:solidFill>
            <a:srgbClr val="E6E6E6"/>
          </a:solidFill>
          <a:ln w="7620">
            <a:solidFill>
              <a:srgbClr val="CCCCCC"/>
            </a:solidFill>
            <a:prstDash val="solid"/>
          </a:ln>
        </p:spPr>
      </p:sp>
      <p:sp>
        <p:nvSpPr>
          <p:cNvPr id="11" name="Text 9">
            <a:extLst>
              <a:ext uri="{FF2B5EF4-FFF2-40B4-BE49-F238E27FC236}">
                <a16:creationId xmlns:a16="http://schemas.microsoft.com/office/drawing/2014/main" id="{13B5D13E-3278-DD7F-4381-B5D8150DB546}"/>
              </a:ext>
            </a:extLst>
          </p:cNvPr>
          <p:cNvSpPr/>
          <p:nvPr/>
        </p:nvSpPr>
        <p:spPr>
          <a:xfrm>
            <a:off x="5391991" y="5174115"/>
            <a:ext cx="112395" cy="2402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850"/>
              </a:lnSpc>
              <a:buNone/>
            </a:pPr>
            <a:r>
              <a:rPr lang="en-US" sz="18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2</a:t>
            </a:r>
            <a:endParaRPr lang="en-US" sz="1850" dirty="0"/>
          </a:p>
        </p:txBody>
      </p:sp>
      <p:sp>
        <p:nvSpPr>
          <p:cNvPr id="12" name="Text 10">
            <a:extLst>
              <a:ext uri="{FF2B5EF4-FFF2-40B4-BE49-F238E27FC236}">
                <a16:creationId xmlns:a16="http://schemas.microsoft.com/office/drawing/2014/main" id="{143A6EAE-C5BF-3D9F-4DEC-DA56B345584E}"/>
              </a:ext>
            </a:extLst>
          </p:cNvPr>
          <p:cNvSpPr/>
          <p:nvPr/>
        </p:nvSpPr>
        <p:spPr>
          <a:xfrm>
            <a:off x="4503546" y="5814612"/>
            <a:ext cx="2001679" cy="2501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950"/>
              </a:lnSpc>
              <a:buNone/>
            </a:pPr>
            <a:r>
              <a:rPr lang="en-US" sz="15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Healthcare</a:t>
            </a:r>
            <a:endParaRPr lang="en-US" sz="1550" dirty="0"/>
          </a:p>
        </p:txBody>
      </p:sp>
      <p:sp>
        <p:nvSpPr>
          <p:cNvPr id="13" name="Text 11">
            <a:extLst>
              <a:ext uri="{FF2B5EF4-FFF2-40B4-BE49-F238E27FC236}">
                <a16:creationId xmlns:a16="http://schemas.microsoft.com/office/drawing/2014/main" id="{D42662C2-7B37-C51F-8867-88026B177E73}"/>
              </a:ext>
            </a:extLst>
          </p:cNvPr>
          <p:cNvSpPr/>
          <p:nvPr/>
        </p:nvSpPr>
        <p:spPr>
          <a:xfrm>
            <a:off x="3152484" y="6064762"/>
            <a:ext cx="4703802" cy="6403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500"/>
              </a:lnSpc>
              <a:buNone/>
            </a:pPr>
            <a:r>
              <a:rPr lang="en-US" sz="15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Improved communication between patients and healthcare providers.</a:t>
            </a:r>
            <a:endParaRPr lang="en-US" sz="1550" dirty="0"/>
          </a:p>
        </p:txBody>
      </p:sp>
      <p:sp>
        <p:nvSpPr>
          <p:cNvPr id="14" name="Shape 12">
            <a:extLst>
              <a:ext uri="{FF2B5EF4-FFF2-40B4-BE49-F238E27FC236}">
                <a16:creationId xmlns:a16="http://schemas.microsoft.com/office/drawing/2014/main" id="{EA19B657-5FEA-5524-D6E0-DAA7B84E928C}"/>
              </a:ext>
            </a:extLst>
          </p:cNvPr>
          <p:cNvSpPr/>
          <p:nvPr/>
        </p:nvSpPr>
        <p:spPr>
          <a:xfrm>
            <a:off x="8088876" y="4593685"/>
            <a:ext cx="22860" cy="700564"/>
          </a:xfrm>
          <a:prstGeom prst="roundRect">
            <a:avLst>
              <a:gd name="adj" fmla="val 367784"/>
            </a:avLst>
          </a:prstGeom>
          <a:solidFill>
            <a:srgbClr val="CCCCCC"/>
          </a:solidFill>
          <a:ln/>
        </p:spPr>
      </p:sp>
      <p:sp>
        <p:nvSpPr>
          <p:cNvPr id="15" name="Shape 13">
            <a:extLst>
              <a:ext uri="{FF2B5EF4-FFF2-40B4-BE49-F238E27FC236}">
                <a16:creationId xmlns:a16="http://schemas.microsoft.com/office/drawing/2014/main" id="{957D8E2F-1896-8115-4C33-D20BC752FEF4}"/>
              </a:ext>
            </a:extLst>
          </p:cNvPr>
          <p:cNvSpPr/>
          <p:nvPr/>
        </p:nvSpPr>
        <p:spPr>
          <a:xfrm>
            <a:off x="7875159" y="5069102"/>
            <a:ext cx="450294" cy="450294"/>
          </a:xfrm>
          <a:prstGeom prst="roundRect">
            <a:avLst>
              <a:gd name="adj" fmla="val 18671"/>
            </a:avLst>
          </a:prstGeom>
          <a:solidFill>
            <a:srgbClr val="E6E6E6"/>
          </a:solidFill>
          <a:ln w="7620">
            <a:solidFill>
              <a:srgbClr val="CCCCCC"/>
            </a:solidFill>
            <a:prstDash val="solid"/>
          </a:ln>
        </p:spPr>
      </p:sp>
      <p:sp>
        <p:nvSpPr>
          <p:cNvPr id="16" name="Text 14">
            <a:extLst>
              <a:ext uri="{FF2B5EF4-FFF2-40B4-BE49-F238E27FC236}">
                <a16:creationId xmlns:a16="http://schemas.microsoft.com/office/drawing/2014/main" id="{54849DCE-BEC9-48AD-2CB6-DCE4FAD0E652}"/>
              </a:ext>
            </a:extLst>
          </p:cNvPr>
          <p:cNvSpPr/>
          <p:nvPr/>
        </p:nvSpPr>
        <p:spPr>
          <a:xfrm>
            <a:off x="8046490" y="5174115"/>
            <a:ext cx="107633" cy="2402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850"/>
              </a:lnSpc>
              <a:buNone/>
            </a:pPr>
            <a:r>
              <a:rPr lang="en-US" sz="18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3</a:t>
            </a:r>
            <a:endParaRPr lang="en-US" sz="1850" dirty="0"/>
          </a:p>
        </p:txBody>
      </p:sp>
      <p:sp>
        <p:nvSpPr>
          <p:cNvPr id="17" name="Text 15">
            <a:extLst>
              <a:ext uri="{FF2B5EF4-FFF2-40B4-BE49-F238E27FC236}">
                <a16:creationId xmlns:a16="http://schemas.microsoft.com/office/drawing/2014/main" id="{DB7A9F7A-0063-5F14-6B82-001480AADA5B}"/>
              </a:ext>
            </a:extLst>
          </p:cNvPr>
          <p:cNvSpPr/>
          <p:nvPr/>
        </p:nvSpPr>
        <p:spPr>
          <a:xfrm>
            <a:off x="7099467" y="3383058"/>
            <a:ext cx="2001679" cy="2501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950"/>
              </a:lnSpc>
              <a:buNone/>
            </a:pPr>
            <a:r>
              <a:rPr lang="en-US" sz="15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Emergency Services</a:t>
            </a:r>
            <a:endParaRPr lang="en-US" sz="1550" dirty="0"/>
          </a:p>
        </p:txBody>
      </p:sp>
      <p:sp>
        <p:nvSpPr>
          <p:cNvPr id="18" name="Text 16">
            <a:extLst>
              <a:ext uri="{FF2B5EF4-FFF2-40B4-BE49-F238E27FC236}">
                <a16:creationId xmlns:a16="http://schemas.microsoft.com/office/drawing/2014/main" id="{BD501DDB-C348-0ADF-A1FE-C6E19B1E2344}"/>
              </a:ext>
            </a:extLst>
          </p:cNvPr>
          <p:cNvSpPr/>
          <p:nvPr/>
        </p:nvSpPr>
        <p:spPr>
          <a:xfrm>
            <a:off x="5748464" y="3753223"/>
            <a:ext cx="4703802" cy="6403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500"/>
              </a:lnSpc>
              <a:buNone/>
            </a:pPr>
            <a:r>
              <a:rPr lang="en-US" sz="15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Real-time sign language interpretation for emergency responders.</a:t>
            </a:r>
            <a:endParaRPr lang="en-US" sz="1550" dirty="0"/>
          </a:p>
        </p:txBody>
      </p:sp>
      <p:sp>
        <p:nvSpPr>
          <p:cNvPr id="19" name="Shape 17">
            <a:extLst>
              <a:ext uri="{FF2B5EF4-FFF2-40B4-BE49-F238E27FC236}">
                <a16:creationId xmlns:a16="http://schemas.microsoft.com/office/drawing/2014/main" id="{57F0CDB7-520D-3282-B01A-8CD5481599BB}"/>
              </a:ext>
            </a:extLst>
          </p:cNvPr>
          <p:cNvSpPr/>
          <p:nvPr/>
        </p:nvSpPr>
        <p:spPr>
          <a:xfrm flipH="1">
            <a:off x="10695273" y="5294248"/>
            <a:ext cx="45719" cy="520363"/>
          </a:xfrm>
          <a:prstGeom prst="roundRect">
            <a:avLst>
              <a:gd name="adj" fmla="val 367784"/>
            </a:avLst>
          </a:prstGeom>
          <a:solidFill>
            <a:srgbClr val="CCCCCC"/>
          </a:solidFill>
          <a:ln/>
        </p:spPr>
      </p:sp>
      <p:sp>
        <p:nvSpPr>
          <p:cNvPr id="20" name="Shape 18">
            <a:extLst>
              <a:ext uri="{FF2B5EF4-FFF2-40B4-BE49-F238E27FC236}">
                <a16:creationId xmlns:a16="http://schemas.microsoft.com/office/drawing/2014/main" id="{FD299C4F-EFD4-B4AD-3029-332EBC1C1077}"/>
              </a:ext>
            </a:extLst>
          </p:cNvPr>
          <p:cNvSpPr/>
          <p:nvPr/>
        </p:nvSpPr>
        <p:spPr>
          <a:xfrm>
            <a:off x="10527276" y="5069102"/>
            <a:ext cx="450294" cy="450294"/>
          </a:xfrm>
          <a:prstGeom prst="roundRect">
            <a:avLst>
              <a:gd name="adj" fmla="val 18671"/>
            </a:avLst>
          </a:prstGeom>
          <a:solidFill>
            <a:srgbClr val="E6E6E6"/>
          </a:solidFill>
          <a:ln w="7620">
            <a:solidFill>
              <a:srgbClr val="CCCCCC"/>
            </a:solidFill>
            <a:prstDash val="solid"/>
          </a:ln>
        </p:spPr>
      </p:sp>
      <p:sp>
        <p:nvSpPr>
          <p:cNvPr id="21" name="Text 19">
            <a:extLst>
              <a:ext uri="{FF2B5EF4-FFF2-40B4-BE49-F238E27FC236}">
                <a16:creationId xmlns:a16="http://schemas.microsoft.com/office/drawing/2014/main" id="{84A4A183-BD98-E47A-EC51-C0C42CE556A3}"/>
              </a:ext>
            </a:extLst>
          </p:cNvPr>
          <p:cNvSpPr/>
          <p:nvPr/>
        </p:nvSpPr>
        <p:spPr>
          <a:xfrm>
            <a:off x="10707299" y="5174115"/>
            <a:ext cx="90130" cy="2402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850"/>
              </a:lnSpc>
              <a:buNone/>
            </a:pPr>
            <a:r>
              <a:rPr lang="en-US" sz="18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4</a:t>
            </a:r>
            <a:endParaRPr lang="en-US" sz="1850" dirty="0"/>
          </a:p>
        </p:txBody>
      </p:sp>
      <p:sp>
        <p:nvSpPr>
          <p:cNvPr id="22" name="Text 20">
            <a:extLst>
              <a:ext uri="{FF2B5EF4-FFF2-40B4-BE49-F238E27FC236}">
                <a16:creationId xmlns:a16="http://schemas.microsoft.com/office/drawing/2014/main" id="{8E429C31-72B3-4F6B-BC08-92950CA1091E}"/>
              </a:ext>
            </a:extLst>
          </p:cNvPr>
          <p:cNvSpPr/>
          <p:nvPr/>
        </p:nvSpPr>
        <p:spPr>
          <a:xfrm>
            <a:off x="9706459" y="5689507"/>
            <a:ext cx="2001679" cy="2501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950"/>
              </a:lnSpc>
              <a:buNone/>
            </a:pPr>
            <a:r>
              <a:rPr lang="en-US" sz="15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Accessibility</a:t>
            </a:r>
            <a:endParaRPr lang="en-US" sz="1550" dirty="0"/>
          </a:p>
        </p:txBody>
      </p:sp>
      <p:sp>
        <p:nvSpPr>
          <p:cNvPr id="23" name="Text 21">
            <a:extLst>
              <a:ext uri="{FF2B5EF4-FFF2-40B4-BE49-F238E27FC236}">
                <a16:creationId xmlns:a16="http://schemas.microsoft.com/office/drawing/2014/main" id="{46BDB1CE-E48C-DF98-56A8-E99FFFA9C6B7}"/>
              </a:ext>
            </a:extLst>
          </p:cNvPr>
          <p:cNvSpPr/>
          <p:nvPr/>
        </p:nvSpPr>
        <p:spPr>
          <a:xfrm>
            <a:off x="8389091" y="6054534"/>
            <a:ext cx="3802909" cy="6403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500"/>
              </a:lnSpc>
              <a:buNone/>
            </a:pPr>
            <a:r>
              <a:rPr lang="en-US" sz="15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Making public spaces and events accessible to deaf and hard-of-hearing individuals.</a:t>
            </a:r>
            <a:endParaRPr lang="en-US" sz="1550" dirty="0"/>
          </a:p>
        </p:txBody>
      </p:sp>
      <p:sp>
        <p:nvSpPr>
          <p:cNvPr id="24" name="Shape 1">
            <a:extLst>
              <a:ext uri="{FF2B5EF4-FFF2-40B4-BE49-F238E27FC236}">
                <a16:creationId xmlns:a16="http://schemas.microsoft.com/office/drawing/2014/main" id="{183F4C50-7A17-2073-AB4E-9D62577CA680}"/>
              </a:ext>
            </a:extLst>
          </p:cNvPr>
          <p:cNvSpPr/>
          <p:nvPr/>
        </p:nvSpPr>
        <p:spPr>
          <a:xfrm>
            <a:off x="569305" y="5451530"/>
            <a:ext cx="13060323" cy="22860"/>
          </a:xfrm>
          <a:prstGeom prst="roundRect">
            <a:avLst>
              <a:gd name="adj" fmla="val 367784"/>
            </a:avLst>
          </a:prstGeom>
          <a:solidFill>
            <a:srgbClr val="CCCCCC"/>
          </a:solidFill>
          <a:ln/>
        </p:spPr>
      </p:sp>
    </p:spTree>
    <p:extLst>
      <p:ext uri="{BB962C8B-B14F-4D97-AF65-F5344CB8AC3E}">
        <p14:creationId xmlns:p14="http://schemas.microsoft.com/office/powerpoint/2010/main" val="2600750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>
            <a:extLst>
              <a:ext uri="{FF2B5EF4-FFF2-40B4-BE49-F238E27FC236}">
                <a16:creationId xmlns:a16="http://schemas.microsoft.com/office/drawing/2014/main" id="{CC48F550-A8E1-E132-9817-3188AA48B0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5263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3C5DC2D-0D90-1328-721F-A416117972F9}"/>
              </a:ext>
            </a:extLst>
          </p:cNvPr>
          <p:cNvSpPr txBox="1"/>
          <p:nvPr/>
        </p:nvSpPr>
        <p:spPr>
          <a:xfrm>
            <a:off x="776750" y="1890257"/>
            <a:ext cx="7973961" cy="6618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4850"/>
              </a:lnSpc>
              <a:buNone/>
            </a:pPr>
            <a:r>
              <a:rPr lang="en-US" sz="28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Bridging the Communication Gap</a:t>
            </a:r>
            <a:endParaRPr lang="en-US" sz="2800" dirty="0"/>
          </a:p>
        </p:txBody>
      </p:sp>
      <p:sp>
        <p:nvSpPr>
          <p:cNvPr id="4" name="Text 1">
            <a:extLst>
              <a:ext uri="{FF2B5EF4-FFF2-40B4-BE49-F238E27FC236}">
                <a16:creationId xmlns:a16="http://schemas.microsoft.com/office/drawing/2014/main" id="{DC90AC15-6AE2-634A-DCCB-10A173C31BD0}"/>
              </a:ext>
            </a:extLst>
          </p:cNvPr>
          <p:cNvSpPr/>
          <p:nvPr/>
        </p:nvSpPr>
        <p:spPr>
          <a:xfrm>
            <a:off x="864037" y="3750469"/>
            <a:ext cx="2468880" cy="3086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The Challenge</a:t>
            </a:r>
            <a:endParaRPr lang="en-US" sz="1900" dirty="0"/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FD959FE9-5440-CDE7-DA4D-5573CFB318F6}"/>
              </a:ext>
            </a:extLst>
          </p:cNvPr>
          <p:cNvSpPr/>
          <p:nvPr/>
        </p:nvSpPr>
        <p:spPr>
          <a:xfrm>
            <a:off x="864037" y="4305895"/>
            <a:ext cx="5231963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Millions around the world experience communication barriers due to hearing loss or deafness. This limits access to information, education, and social opportunities.</a:t>
            </a:r>
            <a:endParaRPr lang="en-US" sz="1900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6AC95B83-11BA-3C7D-4903-FD1C823E2260}"/>
              </a:ext>
            </a:extLst>
          </p:cNvPr>
          <p:cNvSpPr/>
          <p:nvPr/>
        </p:nvSpPr>
        <p:spPr>
          <a:xfrm>
            <a:off x="7516271" y="3750469"/>
            <a:ext cx="2468880" cy="3086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The Solution</a:t>
            </a:r>
            <a:endParaRPr lang="en-US" sz="1900" dirty="0"/>
          </a:p>
        </p:txBody>
      </p:sp>
      <p:sp>
        <p:nvSpPr>
          <p:cNvPr id="7" name="Text 4">
            <a:extLst>
              <a:ext uri="{FF2B5EF4-FFF2-40B4-BE49-F238E27FC236}">
                <a16:creationId xmlns:a16="http://schemas.microsoft.com/office/drawing/2014/main" id="{41DF3FF8-DA92-5F2B-7D9B-3CFB74FD77C4}"/>
              </a:ext>
            </a:extLst>
          </p:cNvPr>
          <p:cNvSpPr/>
          <p:nvPr/>
        </p:nvSpPr>
        <p:spPr>
          <a:xfrm>
            <a:off x="7623929" y="4305895"/>
            <a:ext cx="4125619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Voice to sign language conversion technology empowers deaf and hard-of-hearing individuals to participate fully in society.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1351893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88E6386-C7B9-821B-9ECB-AB86F8CCD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2795"/>
          </a:xfrm>
        </p:spPr>
        <p:txBody>
          <a:bodyPr/>
          <a:lstStyle/>
          <a:p>
            <a:r>
              <a:rPr lang="en-IN" dirty="0"/>
              <a:t>                                 LIBRARIES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42BBAE1-2CF0-C185-5792-DF7E066304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782" y="1630826"/>
            <a:ext cx="3482537" cy="238237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2DF1C33-CBF1-C39C-0547-4DB69449BA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986" y="1630826"/>
            <a:ext cx="3396494" cy="238237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CCC0070-6FED-A729-C837-6593F36765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023" y="4175273"/>
            <a:ext cx="3350456" cy="242921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C673233-1BBF-4601-9119-80CB3B78F3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189562"/>
            <a:ext cx="3261360" cy="240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526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1" descr="preencoded.png">
            <a:extLst>
              <a:ext uri="{FF2B5EF4-FFF2-40B4-BE49-F238E27FC236}">
                <a16:creationId xmlns:a16="http://schemas.microsoft.com/office/drawing/2014/main" id="{9E29F2D0-34A2-5B5D-56CD-265A37335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4999" y="2923355"/>
            <a:ext cx="4223504" cy="23164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6F18F25-E95D-2681-E5BD-87B3F5A135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830569" y="3418840"/>
            <a:ext cx="1829415" cy="13255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C86A3D5-D76A-A4B8-B33D-86C808EFFC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417" y="2661920"/>
            <a:ext cx="3815225" cy="3222411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23F1FDEC-C6F6-B702-A5D9-D486505C1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DIAGRAMTIC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3295988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219D6D0-B2E2-1623-6C8D-7A989A346D45}"/>
              </a:ext>
            </a:extLst>
          </p:cNvPr>
          <p:cNvSpPr/>
          <p:nvPr/>
        </p:nvSpPr>
        <p:spPr>
          <a:xfrm>
            <a:off x="751840" y="1828800"/>
            <a:ext cx="2032000" cy="16002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Voice Input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617554C-B7FE-4E87-FA65-A2226E1A6625}"/>
              </a:ext>
            </a:extLst>
          </p:cNvPr>
          <p:cNvSpPr/>
          <p:nvPr/>
        </p:nvSpPr>
        <p:spPr>
          <a:xfrm>
            <a:off x="4226560" y="1828800"/>
            <a:ext cx="2204720" cy="16002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Conversion of voice to Text 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5003B8F-9F32-60BE-1033-B80C6C6D91FF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2783840" y="2628900"/>
            <a:ext cx="14427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D47585C-372B-DB76-6A8B-434AD87BDABF}"/>
              </a:ext>
            </a:extLst>
          </p:cNvPr>
          <p:cNvSpPr/>
          <p:nvPr/>
        </p:nvSpPr>
        <p:spPr>
          <a:xfrm>
            <a:off x="7945120" y="1828800"/>
            <a:ext cx="2204720" cy="16002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Map Text to sign Language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0AC7BC4-E48E-AF30-C283-397C6AEA1EBD}"/>
              </a:ext>
            </a:extLst>
          </p:cNvPr>
          <p:cNvCxnSpPr>
            <a:cxnSpLocks/>
            <a:stCxn id="3" idx="3"/>
            <a:endCxn id="6" idx="1"/>
          </p:cNvCxnSpPr>
          <p:nvPr/>
        </p:nvCxnSpPr>
        <p:spPr>
          <a:xfrm>
            <a:off x="6431280" y="2628900"/>
            <a:ext cx="15138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8B74BF7-6F25-DFA4-D2F6-C0D61CC9E170}"/>
              </a:ext>
            </a:extLst>
          </p:cNvPr>
          <p:cNvSpPr/>
          <p:nvPr/>
        </p:nvSpPr>
        <p:spPr>
          <a:xfrm>
            <a:off x="7945120" y="4622800"/>
            <a:ext cx="2204720" cy="139192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Text Output</a:t>
            </a:r>
            <a:r>
              <a:rPr lang="en-IN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B2FD7B1-5474-9378-F12B-9CCAF5C721F8}"/>
              </a:ext>
            </a:extLst>
          </p:cNvPr>
          <p:cNvCxnSpPr>
            <a:stCxn id="6" idx="2"/>
            <a:endCxn id="10" idx="0"/>
          </p:cNvCxnSpPr>
          <p:nvPr/>
        </p:nvCxnSpPr>
        <p:spPr>
          <a:xfrm>
            <a:off x="9047480" y="3429000"/>
            <a:ext cx="0" cy="1193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98AEEAE-E9B6-3E50-3A88-77E744A3360D}"/>
              </a:ext>
            </a:extLst>
          </p:cNvPr>
          <p:cNvSpPr/>
          <p:nvPr/>
        </p:nvSpPr>
        <p:spPr>
          <a:xfrm>
            <a:off x="4511040" y="4622799"/>
            <a:ext cx="2331716" cy="139192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 Sign Language Representation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F86C14C-708F-7229-5EB3-08101F754968}"/>
              </a:ext>
            </a:extLst>
          </p:cNvPr>
          <p:cNvCxnSpPr>
            <a:stCxn id="10" idx="1"/>
            <a:endCxn id="13" idx="3"/>
          </p:cNvCxnSpPr>
          <p:nvPr/>
        </p:nvCxnSpPr>
        <p:spPr>
          <a:xfrm flipH="1" flipV="1">
            <a:off x="6842756" y="5318759"/>
            <a:ext cx="110236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5">
            <a:extLst>
              <a:ext uri="{FF2B5EF4-FFF2-40B4-BE49-F238E27FC236}">
                <a16:creationId xmlns:a16="http://schemas.microsoft.com/office/drawing/2014/main" id="{08125830-D4C6-C1A0-6E9A-EDDF8F1A1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           </a:t>
            </a:r>
            <a:r>
              <a:rPr lang="en-IN" sz="5400" dirty="0"/>
              <a:t>WORKFLOW</a:t>
            </a:r>
          </a:p>
        </p:txBody>
      </p:sp>
    </p:spTree>
    <p:extLst>
      <p:ext uri="{BB962C8B-B14F-4D97-AF65-F5344CB8AC3E}">
        <p14:creationId xmlns:p14="http://schemas.microsoft.com/office/powerpoint/2010/main" val="1956142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23D44FF-9737-71BF-023D-C07DAF2D30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207"/>
          <a:stretch/>
        </p:blipFill>
        <p:spPr>
          <a:xfrm>
            <a:off x="570606" y="621834"/>
            <a:ext cx="4420965" cy="24688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7B6C2EC-97A6-B3EF-21FD-53FABD64A6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52"/>
          <a:stretch/>
        </p:blipFill>
        <p:spPr>
          <a:xfrm>
            <a:off x="4496373" y="1923394"/>
            <a:ext cx="4078818" cy="218825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D30AC04-8A88-2B4B-F85D-3FD80D8348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5" t="13426" r="-835" b="22502"/>
          <a:stretch/>
        </p:blipFill>
        <p:spPr>
          <a:xfrm>
            <a:off x="7736268" y="3429000"/>
            <a:ext cx="3648584" cy="2499359"/>
          </a:xfrm>
          <a:prstGeom prst="rect">
            <a:avLst/>
          </a:prstGeom>
        </p:spPr>
      </p:pic>
      <p:sp>
        <p:nvSpPr>
          <p:cNvPr id="11" name="Title 10">
            <a:extLst>
              <a:ext uri="{FF2B5EF4-FFF2-40B4-BE49-F238E27FC236}">
                <a16:creationId xmlns:a16="http://schemas.microsoft.com/office/drawing/2014/main" id="{33A5B7C4-83B4-CF2E-CC63-AD15440A2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                      Voice Input</a:t>
            </a:r>
          </a:p>
        </p:txBody>
      </p:sp>
    </p:spTree>
    <p:extLst>
      <p:ext uri="{BB962C8B-B14F-4D97-AF65-F5344CB8AC3E}">
        <p14:creationId xmlns:p14="http://schemas.microsoft.com/office/powerpoint/2010/main" val="336752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25A06-A559-7EF7-0988-137347EAE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   ALGORITHM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2E4E30-D981-A447-4BD6-33F471F3F839}"/>
              </a:ext>
            </a:extLst>
          </p:cNvPr>
          <p:cNvSpPr txBox="1"/>
          <p:nvPr/>
        </p:nvSpPr>
        <p:spPr>
          <a:xfrm>
            <a:off x="538480" y="2540000"/>
            <a:ext cx="48463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/>
              <a:t>Step 1: Initialize Components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A41B1F-992E-463E-664D-B49EECD617E4}"/>
              </a:ext>
            </a:extLst>
          </p:cNvPr>
          <p:cNvSpPr txBox="1"/>
          <p:nvPr/>
        </p:nvSpPr>
        <p:spPr>
          <a:xfrm>
            <a:off x="2296160" y="3132529"/>
            <a:ext cx="34645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speech_recognition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88CF4E-14C6-4FDC-23C5-0783C19659AD}"/>
              </a:ext>
            </a:extLst>
          </p:cNvPr>
          <p:cNvSpPr txBox="1"/>
          <p:nvPr/>
        </p:nvSpPr>
        <p:spPr>
          <a:xfrm>
            <a:off x="2279380" y="3519165"/>
            <a:ext cx="65125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pyttsx3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5B2FA8-9A72-466F-C1C7-F93C0D6507D4}"/>
              </a:ext>
            </a:extLst>
          </p:cNvPr>
          <p:cNvSpPr txBox="1"/>
          <p:nvPr/>
        </p:nvSpPr>
        <p:spPr>
          <a:xfrm>
            <a:off x="2279380" y="3991897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OpenCV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05E43A-6B06-C6FB-A58A-3B4F14F8957A}"/>
              </a:ext>
            </a:extLst>
          </p:cNvPr>
          <p:cNvSpPr txBox="1"/>
          <p:nvPr/>
        </p:nvSpPr>
        <p:spPr>
          <a:xfrm>
            <a:off x="711200" y="4638228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Step 2: Capture Voice Input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60BD91-0BB4-A440-C15A-6A4BD79439F8}"/>
              </a:ext>
            </a:extLst>
          </p:cNvPr>
          <p:cNvSpPr txBox="1"/>
          <p:nvPr/>
        </p:nvSpPr>
        <p:spPr>
          <a:xfrm>
            <a:off x="660400" y="5358358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Step 3: Process Recognized Text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62B393-CBEE-CC96-31E3-7A7915A4E13B}"/>
              </a:ext>
            </a:extLst>
          </p:cNvPr>
          <p:cNvSpPr txBox="1"/>
          <p:nvPr/>
        </p:nvSpPr>
        <p:spPr>
          <a:xfrm>
            <a:off x="6054976" y="2718165"/>
            <a:ext cx="550748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Step 4: Map Characters to Sign     Images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AA667A-838F-B065-6094-455001149F29}"/>
              </a:ext>
            </a:extLst>
          </p:cNvPr>
          <p:cNvSpPr txBox="1"/>
          <p:nvPr/>
        </p:nvSpPr>
        <p:spPr>
          <a:xfrm>
            <a:off x="6096000" y="3780396"/>
            <a:ext cx="46954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/>
              <a:t>Step 5: Resize Images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DCD938-917D-C658-B965-EE7957395D97}"/>
              </a:ext>
            </a:extLst>
          </p:cNvPr>
          <p:cNvSpPr txBox="1"/>
          <p:nvPr/>
        </p:nvSpPr>
        <p:spPr>
          <a:xfrm>
            <a:off x="6054976" y="4509680"/>
            <a:ext cx="58834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Step 6: Combine and Display Images</a:t>
            </a:r>
          </a:p>
        </p:txBody>
      </p:sp>
    </p:spTree>
    <p:extLst>
      <p:ext uri="{BB962C8B-B14F-4D97-AF65-F5344CB8AC3E}">
        <p14:creationId xmlns:p14="http://schemas.microsoft.com/office/powerpoint/2010/main" val="1492741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C4DFE-26A5-05D8-E652-0043F5E40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        OUTPUT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56CE33-CB9F-D72A-6D1A-166E5CCC3D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1940560"/>
            <a:ext cx="9939766" cy="481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188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7BDBA-E96B-9328-293E-22A2F3D0E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        OUTPUT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C2DB26-7646-0017-F8A9-A05822AF4A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00" y="1898675"/>
            <a:ext cx="10464800" cy="462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9660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37</TotalTime>
  <Words>215</Words>
  <Application>Microsoft Office PowerPoint</Application>
  <PresentationFormat>Widescreen</PresentationFormat>
  <Paragraphs>49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Century Gothic</vt:lpstr>
      <vt:lpstr>Patrick Hand</vt:lpstr>
      <vt:lpstr>Times New Roman</vt:lpstr>
      <vt:lpstr>Wingdings 3</vt:lpstr>
      <vt:lpstr>Ion Boardroom</vt:lpstr>
      <vt:lpstr>PowerPoint Presentation</vt:lpstr>
      <vt:lpstr>PowerPoint Presentation</vt:lpstr>
      <vt:lpstr>                                 LIBRARIES</vt:lpstr>
      <vt:lpstr>      DIAGRAMTIC REPRESENTATION</vt:lpstr>
      <vt:lpstr>                               WORKFLOW</vt:lpstr>
      <vt:lpstr>                                          Voice Input</vt:lpstr>
      <vt:lpstr>                       ALGORITHM</vt:lpstr>
      <vt:lpstr>                            OUTPUT</vt:lpstr>
      <vt:lpstr>                            OUTPUT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Triveni Jakkireddy</dc:creator>
  <cp:lastModifiedBy>Triveni Jakkireddy</cp:lastModifiedBy>
  <cp:revision>2</cp:revision>
  <cp:lastPrinted>2024-12-17T17:40:22Z</cp:lastPrinted>
  <dcterms:created xsi:type="dcterms:W3CDTF">2024-12-17T17:04:58Z</dcterms:created>
  <dcterms:modified xsi:type="dcterms:W3CDTF">2024-12-17T17:42:57Z</dcterms:modified>
</cp:coreProperties>
</file>