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0306B-3B6F-4C41-810F-1F3143816818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121C4-99EC-464F-9A23-1380A4B42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00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0306B-3B6F-4C41-810F-1F3143816818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121C4-99EC-464F-9A23-1380A4B42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77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0306B-3B6F-4C41-810F-1F3143816818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121C4-99EC-464F-9A23-1380A4B42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360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0306B-3B6F-4C41-810F-1F3143816818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121C4-99EC-464F-9A23-1380A4B42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29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0306B-3B6F-4C41-810F-1F3143816818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121C4-99EC-464F-9A23-1380A4B42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39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0306B-3B6F-4C41-810F-1F3143816818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121C4-99EC-464F-9A23-1380A4B42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089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0306B-3B6F-4C41-810F-1F3143816818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121C4-99EC-464F-9A23-1380A4B42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07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0306B-3B6F-4C41-810F-1F3143816818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121C4-99EC-464F-9A23-1380A4B42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214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0306B-3B6F-4C41-810F-1F3143816818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121C4-99EC-464F-9A23-1380A4B42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49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0306B-3B6F-4C41-810F-1F3143816818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121C4-99EC-464F-9A23-1380A4B42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229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0306B-3B6F-4C41-810F-1F3143816818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121C4-99EC-464F-9A23-1380A4B42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134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0306B-3B6F-4C41-810F-1F3143816818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121C4-99EC-464F-9A23-1380A4B42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322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A4 - IDOR</a:t>
            </a:r>
            <a:br>
              <a:rPr lang="en-US" dirty="0" smtClean="0"/>
            </a:br>
            <a:r>
              <a:rPr lang="en-US" sz="2400" dirty="0" smtClean="0"/>
              <a:t>(Insecure Direct Object Reference)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785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When can happen ?</a:t>
            </a:r>
            <a:endParaRPr lang="en-US" dirty="0"/>
          </a:p>
          <a:p>
            <a:r>
              <a:rPr lang="en-IN" dirty="0"/>
              <a:t>During the transport of data from client to server and server to client</a:t>
            </a:r>
            <a:endParaRPr lang="en-US" dirty="0"/>
          </a:p>
          <a:p>
            <a:r>
              <a:rPr lang="en-IN" dirty="0"/>
              <a:t>At database</a:t>
            </a:r>
            <a:endParaRPr lang="en-US" dirty="0"/>
          </a:p>
          <a:p>
            <a:r>
              <a:rPr lang="en-IN" dirty="0"/>
              <a:t>When displayed in the </a:t>
            </a:r>
            <a:r>
              <a:rPr lang="en-IN" dirty="0" smtClean="0"/>
              <a:t>application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What </a:t>
            </a:r>
            <a:r>
              <a:rPr lang="en-IN" dirty="0"/>
              <a:t>can be done?</a:t>
            </a:r>
            <a:endParaRPr lang="en-US" dirty="0"/>
          </a:p>
          <a:p>
            <a:r>
              <a:rPr lang="en-IN" dirty="0"/>
              <a:t>Financial loss</a:t>
            </a:r>
            <a:endParaRPr lang="en-US" dirty="0"/>
          </a:p>
          <a:p>
            <a:r>
              <a:rPr lang="en-IN" dirty="0"/>
              <a:t>Identity hi-jacking</a:t>
            </a:r>
            <a:endParaRPr lang="en-US" dirty="0"/>
          </a:p>
          <a:p>
            <a:r>
              <a:rPr lang="en-IN" dirty="0"/>
              <a:t>Decreased brand trust</a:t>
            </a:r>
            <a:endParaRPr lang="en-US" dirty="0"/>
          </a:p>
          <a:p>
            <a:pPr marL="0" indent="0">
              <a:buNone/>
            </a:pPr>
            <a:endParaRPr lang="en-I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931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How to prevent?</a:t>
            </a:r>
            <a:endParaRPr lang="en-US" dirty="0"/>
          </a:p>
          <a:p>
            <a:r>
              <a:rPr lang="en-IN" dirty="0"/>
              <a:t>Encrypt the data during the transport layer and the application </a:t>
            </a:r>
            <a:endParaRPr lang="en-IN" dirty="0" smtClean="0"/>
          </a:p>
          <a:p>
            <a:r>
              <a:rPr lang="en-IN" dirty="0" smtClean="0"/>
              <a:t>Minimize </a:t>
            </a:r>
            <a:r>
              <a:rPr lang="en-IN" dirty="0"/>
              <a:t>the data surface </a:t>
            </a:r>
            <a:endParaRPr lang="en-IN" dirty="0" smtClean="0"/>
          </a:p>
          <a:p>
            <a:r>
              <a:rPr lang="en-IN" dirty="0" smtClean="0"/>
              <a:t>Use </a:t>
            </a:r>
            <a:r>
              <a:rPr lang="en-IN" dirty="0"/>
              <a:t>the latest encryption algorithms</a:t>
            </a:r>
            <a:endParaRPr lang="en-US" dirty="0"/>
          </a:p>
          <a:p>
            <a:r>
              <a:rPr lang="en-IN" dirty="0"/>
              <a:t>Disable auto complete on forms that collect data</a:t>
            </a:r>
            <a:endParaRPr lang="en-US" dirty="0"/>
          </a:p>
          <a:p>
            <a:r>
              <a:rPr lang="en-IN" dirty="0"/>
              <a:t>Disable caching on forms that collect data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85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A4: IDOR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Object:</a:t>
            </a:r>
          </a:p>
          <a:p>
            <a:pPr marL="0" indent="0">
              <a:buNone/>
            </a:pPr>
            <a:r>
              <a:rPr lang="en-US" dirty="0"/>
              <a:t>Data, information, Files , </a:t>
            </a:r>
            <a:r>
              <a:rPr lang="en-US" dirty="0" smtClean="0"/>
              <a:t>images</a:t>
            </a:r>
            <a:r>
              <a:rPr lang="en-US" dirty="0"/>
              <a:t>, videos, resources, directory, database key 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Reference:</a:t>
            </a:r>
          </a:p>
          <a:p>
            <a:pPr marL="0" indent="0">
              <a:buNone/>
            </a:pPr>
            <a:r>
              <a:rPr lang="en-US" dirty="0" smtClean="0"/>
              <a:t>Where the object is located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448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09600"/>
            <a:ext cx="8305800" cy="55165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When?</a:t>
            </a:r>
          </a:p>
          <a:p>
            <a:r>
              <a:rPr lang="en-US" dirty="0" smtClean="0"/>
              <a:t>The references of the objects are not secured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?</a:t>
            </a:r>
            <a:endParaRPr lang="en-US" dirty="0"/>
          </a:p>
          <a:p>
            <a:r>
              <a:rPr lang="en-US" dirty="0" smtClean="0"/>
              <a:t>View the data of other users</a:t>
            </a:r>
          </a:p>
          <a:p>
            <a:r>
              <a:rPr lang="en-US" dirty="0" smtClean="0"/>
              <a:t>Upload or modify the data of other user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How to keep the secure?</a:t>
            </a:r>
            <a:endParaRPr lang="en-US" dirty="0"/>
          </a:p>
          <a:p>
            <a:r>
              <a:rPr lang="en-US" dirty="0" smtClean="0"/>
              <a:t>Authorization – What you are allowed to</a:t>
            </a:r>
          </a:p>
          <a:p>
            <a:r>
              <a:rPr lang="en-US" dirty="0" smtClean="0"/>
              <a:t>Authentication – Who you are</a:t>
            </a:r>
          </a:p>
          <a:p>
            <a:r>
              <a:rPr lang="en-US" dirty="0" smtClean="0"/>
              <a:t>Use indirect reference to call the objects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89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insecure direct object referenc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33400"/>
            <a:ext cx="7772400" cy="559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184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Where to Test?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 application relays on the user input to retrieve the data.</a:t>
            </a:r>
          </a:p>
          <a:p>
            <a:pPr marL="0" indent="0">
              <a:buNone/>
            </a:pPr>
            <a:r>
              <a:rPr lang="en-US" dirty="0" smtClean="0"/>
              <a:t>    Example: login, get data from </a:t>
            </a:r>
            <a:r>
              <a:rPr lang="en-US" dirty="0" err="1" smtClean="0"/>
              <a:t>db</a:t>
            </a:r>
            <a:r>
              <a:rPr lang="en-US" dirty="0" smtClean="0"/>
              <a:t> by user id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When the objects are uploaded by user in the application.</a:t>
            </a:r>
          </a:p>
          <a:p>
            <a:pPr marL="0" indent="0">
              <a:buNone/>
            </a:pPr>
            <a:r>
              <a:rPr lang="en-US" dirty="0" smtClean="0"/>
              <a:t>    Example: Upload the files to server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40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to test?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of multiple users and their authorization/authentication.</a:t>
            </a:r>
          </a:p>
          <a:p>
            <a:r>
              <a:rPr lang="en-US" dirty="0" smtClean="0"/>
              <a:t>Map all the locations in the application where the user inputs are used to access </a:t>
            </a:r>
            <a:r>
              <a:rPr lang="en-US" dirty="0" err="1" smtClean="0"/>
              <a:t>db</a:t>
            </a:r>
            <a:r>
              <a:rPr lang="en-US" dirty="0" smtClean="0"/>
              <a:t> , file , application pages.</a:t>
            </a:r>
          </a:p>
        </p:txBody>
      </p:sp>
    </p:spTree>
    <p:extLst>
      <p:ext uri="{BB962C8B-B14F-4D97-AF65-F5344CB8AC3E}">
        <p14:creationId xmlns:p14="http://schemas.microsoft.com/office/powerpoint/2010/main" val="205137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Examples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value of a parameter is used directly to perform an operation in the system </a:t>
            </a:r>
            <a:r>
              <a:rPr lang="en-US" i="1" dirty="0">
                <a:solidFill>
                  <a:srgbClr val="C00000"/>
                </a:solidFill>
              </a:rPr>
              <a:t>http://</a:t>
            </a:r>
            <a:r>
              <a:rPr lang="en-US" i="1" dirty="0" smtClean="0">
                <a:solidFill>
                  <a:srgbClr val="C00000"/>
                </a:solidFill>
              </a:rPr>
              <a:t>foo.bar/changepassword?user=someuser</a:t>
            </a:r>
            <a:endParaRPr lang="en-US" i="1" dirty="0">
              <a:solidFill>
                <a:srgbClr val="C00000"/>
              </a:solidFill>
            </a:endParaRPr>
          </a:p>
          <a:p>
            <a:r>
              <a:rPr lang="en-US" dirty="0"/>
              <a:t>The value of a parameter is used directly to retrieve a database </a:t>
            </a:r>
            <a:r>
              <a:rPr lang="en-US" dirty="0" smtClean="0"/>
              <a:t>record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      http</a:t>
            </a:r>
            <a:r>
              <a:rPr lang="en-US" dirty="0">
                <a:solidFill>
                  <a:srgbClr val="C00000"/>
                </a:solidFill>
              </a:rPr>
              <a:t>://</a:t>
            </a:r>
            <a:r>
              <a:rPr lang="en-US" dirty="0" smtClean="0">
                <a:solidFill>
                  <a:srgbClr val="C00000"/>
                </a:solidFill>
              </a:rPr>
              <a:t>foo.bar/somepage?invoice=12345</a:t>
            </a:r>
          </a:p>
          <a:p>
            <a:r>
              <a:rPr lang="en-US" dirty="0"/>
              <a:t> The value of a parameter is used directly to retrieve a file system </a:t>
            </a:r>
            <a:r>
              <a:rPr lang="en-US" dirty="0" smtClean="0"/>
              <a:t>resource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smtClean="0">
                <a:solidFill>
                  <a:srgbClr val="C00000"/>
                </a:solidFill>
              </a:rPr>
              <a:t>http</a:t>
            </a:r>
            <a:r>
              <a:rPr lang="en-US" dirty="0">
                <a:solidFill>
                  <a:srgbClr val="C00000"/>
                </a:solidFill>
              </a:rPr>
              <a:t>://foo.bar/showImage?img=img00011 (path traversal)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value of a parameter is used directly to access application </a:t>
            </a:r>
            <a:r>
              <a:rPr lang="en-US" dirty="0" smtClean="0"/>
              <a:t>functionality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     http</a:t>
            </a:r>
            <a:r>
              <a:rPr lang="en-US" dirty="0">
                <a:solidFill>
                  <a:srgbClr val="C00000"/>
                </a:solidFill>
              </a:rPr>
              <a:t>://foo.bar/accessPage?menuitem=12</a:t>
            </a:r>
            <a:endParaRPr lang="en-US" dirty="0" smtClean="0">
              <a:solidFill>
                <a:srgbClr val="C00000"/>
              </a:solidFill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73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A6 –Sensitive Data Exposure</a:t>
            </a:r>
            <a:br>
              <a:rPr lang="en-US" dirty="0" smtClean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0507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is sensitive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Banking information (account number, credit card numbers, transactions)</a:t>
            </a:r>
            <a:endParaRPr lang="en-US" dirty="0"/>
          </a:p>
          <a:p>
            <a:r>
              <a:rPr lang="en-IN" dirty="0"/>
              <a:t>Health information</a:t>
            </a:r>
            <a:endParaRPr lang="en-US" dirty="0"/>
          </a:p>
          <a:p>
            <a:r>
              <a:rPr lang="en-IN" dirty="0"/>
              <a:t>Personal information (date of Birth, SSN/SIN)</a:t>
            </a:r>
            <a:endParaRPr lang="en-US" dirty="0"/>
          </a:p>
          <a:p>
            <a:r>
              <a:rPr lang="en-IN" dirty="0"/>
              <a:t>Social security questions and answers</a:t>
            </a:r>
            <a:endParaRPr lang="en-US" dirty="0"/>
          </a:p>
          <a:p>
            <a:r>
              <a:rPr lang="en-IN" dirty="0"/>
              <a:t>User account/passwords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480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3321</TotalTime>
  <Words>317</Words>
  <Application>Microsoft Office PowerPoint</Application>
  <PresentationFormat>On-screen Show (4:3)</PresentationFormat>
  <Paragraphs>58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A4 - IDOR (Insecure Direct Object Reference)</vt:lpstr>
      <vt:lpstr>A4: IDOR</vt:lpstr>
      <vt:lpstr>PowerPoint Presentation</vt:lpstr>
      <vt:lpstr>PowerPoint Presentation</vt:lpstr>
      <vt:lpstr>Where to Test?</vt:lpstr>
      <vt:lpstr>How to test?</vt:lpstr>
      <vt:lpstr>Examples:</vt:lpstr>
      <vt:lpstr>A6 –Sensitive Data Exposure </vt:lpstr>
      <vt:lpstr>What is sensitive data?</vt:lpstr>
      <vt:lpstr>PowerPoint Presentation</vt:lpstr>
      <vt:lpstr>PowerPoint Presentation</vt:lpstr>
    </vt:vector>
  </TitlesOfParts>
  <Company>DST User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IDOR (Insecure Direct Object Reference)</dc:title>
  <dc:creator>Medici, Naga Triveni</dc:creator>
  <cp:lastModifiedBy>Medici, Naga Triveni</cp:lastModifiedBy>
  <cp:revision>7</cp:revision>
  <dcterms:created xsi:type="dcterms:W3CDTF">2018-02-02T07:07:45Z</dcterms:created>
  <dcterms:modified xsi:type="dcterms:W3CDTF">2018-02-05T08:25:23Z</dcterms:modified>
</cp:coreProperties>
</file>