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d04f0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d04f0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0127ebb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0127ebb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0127ebb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0127ebb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0127ebb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0127ebb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0127ebb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0127ebb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0127ebb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0127ebb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127ebb5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127ebb5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0127ebb5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0127ebb5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0127ebb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0127ebb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0127ebb5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0127ebb5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0127ebb5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0127ebb5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d04f00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d04f00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0127ebb5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0127ebb5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0127ebb5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0127ebb5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0127ebb5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0127ebb5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0127ebb5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0127ebb5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0127ebb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0127ebb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0127ebb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0127ebb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0127ebb5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0127ebb5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0127ebb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0127ebb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0127ebb5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0127ebb5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0127ebb5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0127ebb5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0103ec1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0103ec1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0127ebb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0127ebb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0127ebb5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0127ebb5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0127ebb5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0127ebb5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0127ebb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0127ebb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0127ebb5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0127ebb5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0127ebb5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0127ebb5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0127ebb5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c0127ebb5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0103ec1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0103ec1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127ebb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0127ebb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0127ebb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0127ebb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0127ebb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0127ebb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0127ebb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0127ebb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0127ebb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0127ebb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0127ebb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0127ebb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affaelemontella.it" TargetMode="External"/><Relationship Id="rId4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53075"/>
            <a:ext cx="9144000" cy="244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FCAPP - Future Programming Paradigms</a:t>
            </a:r>
            <a:r>
              <a:rPr b="1" lang="en" sz="4200">
                <a:solidFill>
                  <a:srgbClr val="073763"/>
                </a:solidFill>
              </a:rPr>
              <a:t>:</a:t>
            </a:r>
            <a:endParaRPr b="1" sz="42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Parallel Programming Models</a:t>
            </a:r>
            <a:endParaRPr b="1" sz="42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910325"/>
            <a:ext cx="9144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Prof. </a:t>
            </a:r>
            <a:r>
              <a:rPr b="1" i="1" lang="en" sz="1500"/>
              <a:t>Raffaele Montella</a:t>
            </a:r>
            <a:endParaRPr b="1"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http://raffaelemontella.it</a:t>
            </a:r>
            <a:r>
              <a:rPr i="1" lang="en" sz="1500"/>
              <a:t> </a:t>
            </a:r>
            <a:r>
              <a:rPr i="1" lang="en" sz="1500" u="sng">
                <a:solidFill>
                  <a:schemeClr val="hlink"/>
                </a:solidFill>
                <a:hlinkClick r:id="rId4"/>
              </a:rPr>
              <a:t>raffaele.montella@uniparthenope.it</a:t>
            </a:r>
            <a:endParaRPr i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12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Uniform memory access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(UMA) shared memory machine </a:t>
            </a:r>
            <a:endParaRPr sz="1500"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Each processor has uniform access to memory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Symmetric multiprocessors (SMP)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No local/private memory, private variables are put in shared memory </a:t>
            </a:r>
            <a:endParaRPr sz="16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Cache makes access to private variables seem “local”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150" y="2842251"/>
            <a:ext cx="5945698" cy="21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Nonuniform memory access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(NUMA) shared memory machine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Memory access time depends on location of data relative to processor </a:t>
            </a:r>
            <a:endParaRPr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Local access is faster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No local/private memory, private variables are put in shared memory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13" y="2678675"/>
            <a:ext cx="6366371" cy="22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Distributed shared memory machine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(DSM)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Logically shared address space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Remote memory access is more expensive (NUMA)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Remote memory access requires communication, automatic either done in hardware or via software layer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0" y="2345300"/>
            <a:ext cx="7565900" cy="26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75" y="1549750"/>
            <a:ext cx="6541583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2647025" y="4268275"/>
            <a:ext cx="451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600">
                <a:solidFill>
                  <a:schemeClr val="dk1"/>
                </a:solidFill>
                <a:highlight>
                  <a:srgbClr val="FFFFFF"/>
                </a:highlight>
              </a:rPr>
              <a:t>What could go wrong?</a:t>
            </a:r>
            <a:endParaRPr b="1" i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81025"/>
            <a:ext cx="6630498" cy="286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25" y="1439125"/>
            <a:ext cx="6630503" cy="278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1888675" y="4219650"/>
            <a:ext cx="532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600">
                <a:solidFill>
                  <a:schemeClr val="dk1"/>
                </a:solidFill>
                <a:highlight>
                  <a:srgbClr val="FFFFFF"/>
                </a:highlight>
              </a:rPr>
              <a:t>What could go wrong?</a:t>
            </a:r>
            <a:endParaRPr b="1" i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6630499" cy="340875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460650" y="4286250"/>
            <a:ext cx="84069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Instructions from different threads can be interleaved arbitrarily: the resulting value of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can be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A[1]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A[2]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, or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A[1]+A[2]</a:t>
            </a:r>
            <a:endParaRPr b="1"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29575"/>
            <a:ext cx="6468605" cy="256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1404975" y="4053775"/>
            <a:ext cx="732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Solution with atomic operations to prevent race condition</a:t>
            </a:r>
            <a:endParaRPr i="1"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7175"/>
            <a:ext cx="6275849" cy="25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1059500" y="3639175"/>
            <a:ext cx="7623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Solution with locks to ensure mutual exclusion</a:t>
            </a:r>
            <a:endParaRPr i="1"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00">
                <a:solidFill>
                  <a:schemeClr val="dk1"/>
                </a:solidFill>
                <a:highlight>
                  <a:srgbClr val="FFFFFF"/>
                </a:highlight>
              </a:rPr>
              <a:t>(But this can still go wrong when an FP add exception is raised, jumping to an exception handler without unlocking)</a:t>
            </a:r>
            <a:endParaRPr b="1" i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34700"/>
            <a:ext cx="6630497" cy="2953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598850" y="4537450"/>
            <a:ext cx="778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Note that the A[1] and A[2] are just local, so make them private</a:t>
            </a:r>
            <a:endParaRPr i="1"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Overview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Basic concepts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Programming models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</a:rPr>
              <a:t>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Multiprogramming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Shared address space model </a:t>
            </a:r>
            <a:endParaRPr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UMA versus NUMA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Distributed shared memory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Task parallel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9715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 parallel, vector and SIMD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model 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Hybrid systems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BSP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8500"/>
            <a:ext cx="6630502" cy="303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1750500" y="4422300"/>
            <a:ext cx="589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600">
                <a:solidFill>
                  <a:schemeClr val="dk1"/>
                </a:solidFill>
                <a:highlight>
                  <a:srgbClr val="FFFFFF"/>
                </a:highlight>
              </a:rPr>
              <a:t>What could go wrong?</a:t>
            </a:r>
            <a:endParaRPr b="1" i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300" y="682575"/>
            <a:ext cx="2035200" cy="15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5100"/>
            <a:ext cx="6630498" cy="3271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3"/>
          <p:cNvSpPr txBox="1"/>
          <p:nvPr/>
        </p:nvSpPr>
        <p:spPr>
          <a:xfrm>
            <a:off x="1197700" y="4378100"/>
            <a:ext cx="663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With locks, private A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, and barrier synchronization</a:t>
            </a:r>
            <a:endParaRPr i="1"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2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Shared address space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(shared memory) 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Data parallel programming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Single thread of control consisting of parallel operations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Parallel operations are applied to (a specific segment of) a data structure, such as an array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is implicit 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Synchronization is implicit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50" y="3398425"/>
            <a:ext cx="8455652" cy="16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2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E.g. data parallel programming with a vector machine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One instruction executes across multiple data elements, typically in a pipelined fashion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8" y="2193025"/>
            <a:ext cx="3380351" cy="25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072" y="1765375"/>
            <a:ext cx="3076870" cy="3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2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4890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Data parallel programming with a SIMD machine </a:t>
            </a:r>
            <a:endParaRPr sz="16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Large number of (relatively) simple processors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Like multimedia extensions (MMX/SSE/AltiVec) on uniprocessors, but with scalable processor grids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A control processor issues instructions to simple processors</a:t>
            </a:r>
            <a:endParaRPr sz="1500"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Each processor executes the same instruction (in lock-step)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Processors are selectively turned off for control flow in program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425" y="3254800"/>
            <a:ext cx="6656101" cy="176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 3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Message passing programming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 is a set of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named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processes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Process has thread of control and local memory with local address space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Processes communicate via explicit data transfers</a:t>
            </a:r>
            <a:endParaRPr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Messages between source and destination, where source and destination are named processors P0...Pn (or compute nodes)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Logically shared data is explicitly partitioned over local memories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with send/recv via standard message passing libraries, such as MPI and PVM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 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node has a network interface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and synchronization via network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latency and bandwidth is dependent on network topology and routing algorithms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50" y="2682600"/>
            <a:ext cx="6884374" cy="232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 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node has a network interface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and synchronization via network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latency and bandwidth is dependent on network topology and routing algorithms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702200"/>
            <a:ext cx="3358499" cy="232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625" y="2344200"/>
            <a:ext cx="3039299" cy="26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 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node has a network interface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and synchronization via network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latency and bandwidth is dependent on network topology and routing algorithms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702200"/>
            <a:ext cx="3358499" cy="232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 rotWithShape="1">
          <a:blip r:embed="rId4">
            <a:alphaModFix/>
          </a:blip>
          <a:srcRect b="0" l="0" r="0" t="2276"/>
          <a:stretch/>
        </p:blipFill>
        <p:spPr>
          <a:xfrm>
            <a:off x="5022750" y="2343150"/>
            <a:ext cx="3019674" cy="26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 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On shared memory machine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and synchronization v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ia shared memory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library copies data (messages) in memory, less efficient (MPI call overhead) but portable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702200"/>
            <a:ext cx="3358499" cy="232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501" y="2702200"/>
            <a:ext cx="3705817" cy="232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Parallel programming: Basic Concepts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Control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How is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parallelism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created, implicitly (hardwired) or explicitly? </a:t>
            </a:r>
            <a:r>
              <a:rPr lang="en">
                <a:solidFill>
                  <a:srgbClr val="9999CC"/>
                </a:solidFill>
                <a:highlight>
                  <a:srgbClr val="FFFFFF"/>
                </a:highlight>
              </a:rPr>
              <a:t>̈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What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orderings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exist between operations?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How do different threads of control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synchronize?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Naming data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What data is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private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and what is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shared?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How is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logically shared data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accessed or communicated?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Operations on data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What are the basic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operations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on shared data? </a:t>
            </a:r>
            <a:r>
              <a:rPr lang="en">
                <a:solidFill>
                  <a:srgbClr val="9999CC"/>
                </a:solidFill>
                <a:highlight>
                  <a:srgbClr val="FFFFFF"/>
                </a:highlight>
              </a:rPr>
              <a:t>̈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Which operations are considered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atomic?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Cost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How do we account for the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cost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of each of the above to achieve parallelism (man hours spent, software/hardware cost)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125" y="680150"/>
            <a:ext cx="2323350" cy="17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00" y="1168225"/>
            <a:ext cx="6204649" cy="20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/>
        </p:nvSpPr>
        <p:spPr>
          <a:xfrm>
            <a:off x="414575" y="3843025"/>
            <a:ext cx="8453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Solution with message passing, where global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a[1..N]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is distributed such that each processor has a local array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al[1..N/2]</a:t>
            </a:r>
            <a:endParaRPr b="1"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125" y="680150"/>
            <a:ext cx="2323350" cy="17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1425"/>
            <a:ext cx="6560723" cy="216948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/>
        </p:nvSpPr>
        <p:spPr>
          <a:xfrm>
            <a:off x="152400" y="3711900"/>
            <a:ext cx="8761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Alternative solution with message passing, where global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a[1..N]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is distributed such that each processor has a local array </a:t>
            </a: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al[1..N/2]</a:t>
            </a:r>
            <a:endParaRPr b="1"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600">
                <a:solidFill>
                  <a:schemeClr val="dk1"/>
                </a:solidFill>
                <a:highlight>
                  <a:srgbClr val="FFFFFF"/>
                </a:highlight>
              </a:rPr>
              <a:t>What could go wrong?</a:t>
            </a:r>
            <a:endParaRPr b="1" i="1"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3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125" y="680150"/>
            <a:ext cx="2323350" cy="17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80425"/>
            <a:ext cx="6365875" cy="213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4"/>
          <p:cNvSpPr txBox="1"/>
          <p:nvPr/>
        </p:nvSpPr>
        <p:spPr>
          <a:xfrm>
            <a:off x="0" y="3200400"/>
            <a:ext cx="9036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</a:rPr>
              <a:t>Deadlock with synchronous blocking send operations: both processors wait for data to be send to a receiver that is not ready to accept the message</a:t>
            </a:r>
            <a:endParaRPr i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Blocking and non-blocking versions of send/recv operations are available in message passing libraries: compare connection-oriented with rendezvous (telephone) to connectionless (mailbox)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4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412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Hybrid systems: clusters of SMPs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Shared memory within SMP, message passing outside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Programming model with three choices:</a:t>
            </a:r>
            <a:endParaRPr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Treat as “flat” system: always use message passing, even within an SMP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Advantage: ease of programming and portability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Disadvantage: ignores SMP memory hierarchy and advantage of UMA shared address space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 in two layers: shared memory programming and message passing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Advantage: better performance (use UMA/NUMA intelligently)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Disadvantage: harder (and ugly!) to program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 in three layers: SIMD (e.g. SSE instructions) per core, shared memory programming between cores on an SMP node, and message passing between nodes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4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725100"/>
            <a:ext cx="770414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5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311700" y="412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Bulk synchronous processing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(BSP)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BSP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superstep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consists of three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phases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Compute phase: processes operate on local data (also read access to shared memory on SMP)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phase: all processes cooperate in exchange of data or reduction of global data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Barrier synchronization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parallel program is composed of supersteps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Ensures that computation and communication phases are completed before the next superstep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Simplicity of data parallel programming, without the restrictions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5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311700" y="412850"/>
            <a:ext cx="55155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The cost of a BSP superstep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is composed of three parts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900">
                <a:solidFill>
                  <a:schemeClr val="dk1"/>
                </a:solidFill>
                <a:highlight>
                  <a:srgbClr val="FFFFFF"/>
                </a:highlight>
              </a:rPr>
              <a:t>w</a:t>
            </a:r>
            <a:r>
              <a:rPr i="1" lang="en" sz="13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local computation cost of </a:t>
            </a:r>
            <a:r>
              <a:rPr i="1" lang="en" sz="19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endParaRPr sz="1500"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900">
                <a:solidFill>
                  <a:schemeClr val="dk1"/>
                </a:solidFill>
                <a:highlight>
                  <a:srgbClr val="FFFFFF"/>
                </a:highlight>
              </a:rPr>
              <a:t>h</a:t>
            </a:r>
            <a:r>
              <a:rPr i="1" lang="en" sz="13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is the number of messages send in superstep </a:t>
            </a:r>
            <a:r>
              <a:rPr i="1" lang="en" sz="19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endParaRPr sz="1500"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 sz="1900">
                <a:solidFill>
                  <a:schemeClr val="dk1"/>
                </a:solidFill>
                <a:highlight>
                  <a:srgbClr val="FFFFFF"/>
                </a:highlight>
              </a:rPr>
              <a:t>l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is the barrier cost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The total cost of a program with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supersteps is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where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g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is the communication cost such that it takes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gh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time to send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h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messages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50" y="3395200"/>
            <a:ext cx="3293701" cy="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425" y="725100"/>
            <a:ext cx="3919174" cy="3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Conclusions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Goal is to distinguish the programming model from underlying hardware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passing, data parallel, BSP </a:t>
            </a:r>
            <a:endParaRPr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Objective is portable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correct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Hybrid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Tuning for the architecture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Objective is portable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fast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Algorithm design challenge (less uniformity)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Implementation challenge at all levels (fine to coarse grain) 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Blocking at loop and data level (compiler and programmer)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SIMD vectorization at loop level (compiler and programmer)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Shared memory programming for each node (OpenMP)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passing between nodes (MPI)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Parallel Programming Models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Programming model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is a conceptualization of the machine that a programmer uses for developing applications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Multiprogramming model</a:t>
            </a:r>
            <a:b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set of independence tasks, no communication or synchronization at program level, e.g. web server sending pages to browsers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Shared address space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(shared memory) programming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Tasks operate and communicate via shared data, like bulletin boards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Message passing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programming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Explicit point-to-point communication, like phone calls (connection oriented) or email (connectionless, mailbox posts)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Flynn’s Taxonomy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93850"/>
            <a:ext cx="5583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Single instruction stream single data stream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(SISD)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Traditional PC system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Single instruction stream multiple data stream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(SIMD) </a:t>
            </a:r>
            <a:endParaRPr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Similar to MMX/SSE/AltiVec multimedia instruction sets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MASPAR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Multiple instruction stream multiple data stream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(MIMD)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Single program, multiple data (SPMD) programming: each processor executes a copy of the program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00" y="1380400"/>
            <a:ext cx="3067075" cy="21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MIMD versus SIMD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412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Task parallelism, MIMD</a:t>
            </a:r>
            <a:endParaRPr i="1"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Fork-join model with thread-level parallelism and shared memory </a:t>
            </a:r>
            <a:r>
              <a:rPr lang="en" sz="1500">
                <a:solidFill>
                  <a:srgbClr val="9999CC"/>
                </a:solidFill>
                <a:highlight>
                  <a:srgbClr val="FFFFFF"/>
                </a:highlight>
              </a:rPr>
              <a:t>̈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Message passing model with (distributed processing) processes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</a:rPr>
              <a:t>Data parallelism, SIMD</a:t>
            </a:r>
            <a:endParaRPr sz="1500">
              <a:solidFill>
                <a:srgbClr val="9999CC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Multiple processors (or units) operate on segmented data set 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SIMD model with vector and pipeline machines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SIMD-like multi-media extensions, e.g. MMX/SSE/Altivec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638" y="3181024"/>
            <a:ext cx="5792724" cy="17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Task versus Data Parallel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Task parallel (maps to high-level MIMD machine model)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Task differentiation, like restaurant cook, waiter, and receptionist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via shared address space or message passing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Synchronization is explicit (via locks and barriers)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Underscores operations on private data, explicit constructs for communication of shared data and synchronization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 parallel (maps to high-level SIMD machine model)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Global actions on data by tasks that execute the same code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Communication via shared memory or logically shared address space with underlying message passing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Synchronization is implicit (lock-step execution)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Underscores operations on shared data, private data must be defined explicitly or is simply mapped onto shared data space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 Running Example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Parallel decomposition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Assign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/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P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elements to each processor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processor computes the partial sum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One processor collects the partial sums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Determine the data placement: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Logically shared: array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, global sum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Logically private: the function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ai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evaluations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Either logically shared or private: partial sums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Aj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650" y="665350"/>
            <a:ext cx="1923450" cy="11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585" y="1809300"/>
            <a:ext cx="3709715" cy="10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1102" y="2850625"/>
            <a:ext cx="2711197" cy="10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5606" y="4087225"/>
            <a:ext cx="1533550" cy="9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Programming Model 1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Shared address space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shared memory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) programming 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Task parallel, thread-based MIMD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Program is a collection of threads of control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Collectively operate on a set of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shared data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items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Global static variables, Fortran common blocks, shared heap </a:t>
            </a:r>
            <a:endParaRPr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Each thread has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private variables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Thread state data, local variables on the runtime stack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Threads coordinate explicitly by synchronization operations on shared variables, which involves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Thread creation and join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Reading and writing flags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Using locks and semaphores (e.g. to enforce mutual exclusion)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