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 id="2147483679" r:id="rId2"/>
  </p:sldMasterIdLst>
  <p:notesMasterIdLst>
    <p:notesMasterId r:id="rId87"/>
  </p:notesMasterIdLst>
  <p:sldIdLst>
    <p:sldId id="256" r:id="rId3"/>
    <p:sldId id="258" r:id="rId4"/>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Lst>
  <p:sldSz cx="9144000" cy="5143500" type="screen16x9"/>
  <p:notesSz cx="6858000" cy="9144000"/>
  <p:embeddedFontLst>
    <p:embeddedFont>
      <p:font typeface="Helvetica Neue" panose="020B0604020202020204" charset="0"/>
      <p:regular r:id="rId88"/>
      <p:bold r:id="rId89"/>
      <p:italic r:id="rId90"/>
      <p:boldItalic r:id="rId91"/>
    </p:embeddedFont>
    <p:embeddedFont>
      <p:font typeface="Open Sans" panose="020B0606030504020204" pitchFamily="34" charset="0"/>
      <p:regular r:id="rId92"/>
      <p:bold r:id="rId93"/>
      <p:italic r:id="rId94"/>
      <p:boldItalic r:id="rId95"/>
    </p:embeddedFont>
    <p:embeddedFont>
      <p:font typeface="PT Sans Narrow" panose="020B0506020203020204" pitchFamily="34" charset="0"/>
      <p:regular r:id="rId96"/>
      <p:bold r:id="rId97"/>
    </p:embeddedFont>
    <p:embeddedFont>
      <p:font typeface="Trebuchet MS" panose="020B0603020202020204" pitchFamily="34" charset="0"/>
      <p:regular r:id="rId98"/>
      <p:bold r:id="rId99"/>
      <p:italic r:id="rId100"/>
      <p:boldItalic r:id="rId101"/>
    </p:embeddedFont>
    <p:embeddedFont>
      <p:font typeface="Verdana" panose="020B0604030504040204" pitchFamily="34" charset="0"/>
      <p:regular r:id="rId102"/>
      <p:bold r:id="rId103"/>
      <p:italic r:id="rId104"/>
      <p:boldItalic r:id="rId10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B420127-9F0C-48E6-86BC-73934E5C1D83}">
  <a:tblStyle styleId="{FB420127-9F0C-48E6-86BC-73934E5C1D83}"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BA701B7-FB67-4F0E-985A-3529C9BE0950}" styleName="Table_1">
    <a:wholeTbl>
      <a:tcTxStyle b="off" i="off">
        <a:font>
          <a:latin typeface="Calibri"/>
          <a:ea typeface="Calibri"/>
          <a:cs typeface="Calibri"/>
        </a:font>
        <a:srgbClr val="A1E8D9"/>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font" Target="fonts/font2.fntdata"/><Relationship Id="rId16" Type="http://schemas.openxmlformats.org/officeDocument/2006/relationships/slide" Target="slides/slide14.xml"/><Relationship Id="rId107" Type="http://schemas.openxmlformats.org/officeDocument/2006/relationships/viewProps" Target="viewProps.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font" Target="fonts/font15.fntdata"/><Relationship Id="rId5" Type="http://schemas.openxmlformats.org/officeDocument/2006/relationships/slide" Target="slides/slide3.xml"/><Relationship Id="rId90" Type="http://schemas.openxmlformats.org/officeDocument/2006/relationships/font" Target="fonts/font3.fntdata"/><Relationship Id="rId95" Type="http://schemas.openxmlformats.org/officeDocument/2006/relationships/font" Target="fonts/font8.fntdata"/><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font" Target="fonts/font16.fntdata"/><Relationship Id="rId108" Type="http://schemas.openxmlformats.org/officeDocument/2006/relationships/theme" Target="theme/theme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font" Target="fonts/font4.fntdata"/><Relationship Id="rId96"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font" Target="fonts/font7.fntdata"/><Relationship Id="rId99" Type="http://schemas.openxmlformats.org/officeDocument/2006/relationships/font" Target="fonts/font12.fntdata"/><Relationship Id="rId101" Type="http://schemas.openxmlformats.org/officeDocument/2006/relationships/font" Target="fonts/font14.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ableStyles" Target="tableStyle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10.fntdata"/><Relationship Id="rId104" Type="http://schemas.openxmlformats.org/officeDocument/2006/relationships/font" Target="fonts/font17.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5.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notesMaster" Target="notesMasters/notes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font" Target="fonts/font13.fntdata"/><Relationship Id="rId105" Type="http://schemas.openxmlformats.org/officeDocument/2006/relationships/font" Target="fonts/font18.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font" Target="fonts/font6.fntdata"/><Relationship Id="rId98" Type="http://schemas.openxmlformats.org/officeDocument/2006/relationships/font" Target="fonts/font11.fntdata"/><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52d04f007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52d04f007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c0107795e0_2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g2c0107795e0_2_308:notes"/>
          <p:cNvSpPr>
            <a:spLocks noGrp="1" noRot="1" noChangeAspect="1"/>
          </p:cNvSpPr>
          <p:nvPr>
            <p:ph type="sldImg" idx="2"/>
          </p:nvPr>
        </p:nvSpPr>
        <p:spPr>
          <a:xfrm>
            <a:off x="381188" y="685800"/>
            <a:ext cx="6096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c0107795e0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2c0107795e0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c0107795e0_2_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g2c0107795e0_2_419:notes"/>
          <p:cNvSpPr>
            <a:spLocks noGrp="1" noRot="1" noChangeAspect="1"/>
          </p:cNvSpPr>
          <p:nvPr>
            <p:ph type="sldImg" idx="2"/>
          </p:nvPr>
        </p:nvSpPr>
        <p:spPr>
          <a:xfrm>
            <a:off x="381188" y="685800"/>
            <a:ext cx="6096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c0107795e0_2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g2c0107795e0_2_528:notes"/>
          <p:cNvSpPr>
            <a:spLocks noGrp="1" noRot="1" noChangeAspect="1"/>
          </p:cNvSpPr>
          <p:nvPr>
            <p:ph type="sldImg" idx="2"/>
          </p:nvPr>
        </p:nvSpPr>
        <p:spPr>
          <a:xfrm>
            <a:off x="381188" y="685800"/>
            <a:ext cx="6096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2c0107795e0_2_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9" name="Google Shape;399;g2c0107795e0_2_716:notes"/>
          <p:cNvSpPr>
            <a:spLocks noGrp="1" noRot="1" noChangeAspect="1"/>
          </p:cNvSpPr>
          <p:nvPr>
            <p:ph type="sldImg" idx="2"/>
          </p:nvPr>
        </p:nvSpPr>
        <p:spPr>
          <a:xfrm>
            <a:off x="381188" y="685800"/>
            <a:ext cx="6096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2c0107795e0_2_9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5" name="Google Shape;535;g2c0107795e0_2_938:notes"/>
          <p:cNvSpPr>
            <a:spLocks noGrp="1" noRot="1" noChangeAspect="1"/>
          </p:cNvSpPr>
          <p:nvPr>
            <p:ph type="sldImg" idx="2"/>
          </p:nvPr>
        </p:nvSpPr>
        <p:spPr>
          <a:xfrm>
            <a:off x="381188" y="685800"/>
            <a:ext cx="6096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2c0107795e0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2c0107795e0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2c0107795e0_2_10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9" name="Google Shape;569;g2c0107795e0_2_1037:notes"/>
          <p:cNvSpPr>
            <a:spLocks noGrp="1" noRot="1" noChangeAspect="1"/>
          </p:cNvSpPr>
          <p:nvPr>
            <p:ph type="sldImg" idx="2"/>
          </p:nvPr>
        </p:nvSpPr>
        <p:spPr>
          <a:xfrm>
            <a:off x="381188" y="685800"/>
            <a:ext cx="6096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2c0107795e0_2_1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7" name="Google Shape;597;g2c0107795e0_2_1156:notes"/>
          <p:cNvSpPr>
            <a:spLocks noGrp="1" noRot="1" noChangeAspect="1"/>
          </p:cNvSpPr>
          <p:nvPr>
            <p:ph type="sldImg" idx="2"/>
          </p:nvPr>
        </p:nvSpPr>
        <p:spPr>
          <a:xfrm>
            <a:off x="381188" y="685800"/>
            <a:ext cx="6096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2c0107795e0_2_1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5" name="Google Shape;605;g2c0107795e0_2_1250:notes"/>
          <p:cNvSpPr>
            <a:spLocks noGrp="1" noRot="1" noChangeAspect="1"/>
          </p:cNvSpPr>
          <p:nvPr>
            <p:ph type="sldImg" idx="2"/>
          </p:nvPr>
        </p:nvSpPr>
        <p:spPr>
          <a:xfrm>
            <a:off x="381188" y="685800"/>
            <a:ext cx="6096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c0107795e0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c0107795e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2c0107795e0_2_1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5" name="Google Shape;705;g2c0107795e0_2_1437:notes"/>
          <p:cNvSpPr>
            <a:spLocks noGrp="1" noRot="1" noChangeAspect="1"/>
          </p:cNvSpPr>
          <p:nvPr>
            <p:ph type="sldImg" idx="2"/>
          </p:nvPr>
        </p:nvSpPr>
        <p:spPr>
          <a:xfrm>
            <a:off x="381188" y="685800"/>
            <a:ext cx="6096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2c0107795e0_0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3" name="Google Shape;713;g2c0107795e0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g2c0107795e0_0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9" name="Google Shape;719;g2c0107795e0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2c0107795e0_0_2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2c0107795e0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2c0107795e0_0_2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2c0107795e0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2c0107795e0_0_2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2c0107795e0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2c0107795e0_0_3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2c0107795e0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2c0107795e0_0_3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2c0107795e0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g2c0107795e0_0_3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6" name="Google Shape;816;g2c0107795e0_0_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g2c0107795e0_0_4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5" name="Google Shape;825;g2c0107795e0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c0107795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c0107795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2c0107795e0_0_4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2c0107795e0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g2c0107795e0_0_4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1" name="Google Shape;841;g2c0107795e0_0_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2c0107795e0_0_4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2c0107795e0_0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g2c0107795e0_0_4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1" name="Google Shape;871;g2c0107795e0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2c0107795e0_0_5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2c0107795e0_0_5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g2c0107795e0_0_6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6" name="Google Shape;1036;g2c0107795e0_0_6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2c0107795e0_0_7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2c0107795e0_0_7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g2c0107795e0_0_9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1" name="Google Shape;1051;g2c0107795e0_0_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7"/>
        <p:cNvGrpSpPr/>
        <p:nvPr/>
      </p:nvGrpSpPr>
      <p:grpSpPr>
        <a:xfrm>
          <a:off x="0" y="0"/>
          <a:ext cx="0" cy="0"/>
          <a:chOff x="0" y="0"/>
          <a:chExt cx="0" cy="0"/>
        </a:xfrm>
      </p:grpSpPr>
      <p:sp>
        <p:nvSpPr>
          <p:cNvPr id="1058" name="Google Shape;1058;g2c0107795e0_0_9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9" name="Google Shape;1059;g2c0107795e0_0_9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7"/>
        <p:cNvGrpSpPr/>
        <p:nvPr/>
      </p:nvGrpSpPr>
      <p:grpSpPr>
        <a:xfrm>
          <a:off x="0" y="0"/>
          <a:ext cx="0" cy="0"/>
          <a:chOff x="0" y="0"/>
          <a:chExt cx="0" cy="0"/>
        </a:xfrm>
      </p:grpSpPr>
      <p:sp>
        <p:nvSpPr>
          <p:cNvPr id="1088" name="Google Shape;1088;g2c0107795e0_0_9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9" name="Google Shape;1089;g2c0107795e0_0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c0107795e0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c0107795e0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2c0107795e0_0_9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5" name="Google Shape;1095;g2c0107795e0_0_9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9"/>
        <p:cNvGrpSpPr/>
        <p:nvPr/>
      </p:nvGrpSpPr>
      <p:grpSpPr>
        <a:xfrm>
          <a:off x="0" y="0"/>
          <a:ext cx="0" cy="0"/>
          <a:chOff x="0" y="0"/>
          <a:chExt cx="0" cy="0"/>
        </a:xfrm>
      </p:grpSpPr>
      <p:sp>
        <p:nvSpPr>
          <p:cNvPr id="1100" name="Google Shape;1100;g2c0107795e0_0_9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1" name="Google Shape;1101;g2c0107795e0_0_9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5"/>
        <p:cNvGrpSpPr/>
        <p:nvPr/>
      </p:nvGrpSpPr>
      <p:grpSpPr>
        <a:xfrm>
          <a:off x="0" y="0"/>
          <a:ext cx="0" cy="0"/>
          <a:chOff x="0" y="0"/>
          <a:chExt cx="0" cy="0"/>
        </a:xfrm>
      </p:grpSpPr>
      <p:sp>
        <p:nvSpPr>
          <p:cNvPr id="1106" name="Google Shape;1106;g2c0107795e0_0_9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7" name="Google Shape;1107;g2c0107795e0_0_9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p:cNvGrpSpPr/>
        <p:nvPr/>
      </p:nvGrpSpPr>
      <p:grpSpPr>
        <a:xfrm>
          <a:off x="0" y="0"/>
          <a:ext cx="0" cy="0"/>
          <a:chOff x="0" y="0"/>
          <a:chExt cx="0" cy="0"/>
        </a:xfrm>
      </p:grpSpPr>
      <p:sp>
        <p:nvSpPr>
          <p:cNvPr id="1113" name="Google Shape;1113;g2c0107795e0_0_10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4" name="Google Shape;1114;g2c0107795e0_0_10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2c0107795e0_0_10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2c0107795e0_0_1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g2c0107795e0_0_10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6" name="Google Shape;1126;g2c0107795e0_0_1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0"/>
        <p:cNvGrpSpPr/>
        <p:nvPr/>
      </p:nvGrpSpPr>
      <p:grpSpPr>
        <a:xfrm>
          <a:off x="0" y="0"/>
          <a:ext cx="0" cy="0"/>
          <a:chOff x="0" y="0"/>
          <a:chExt cx="0" cy="0"/>
        </a:xfrm>
      </p:grpSpPr>
      <p:sp>
        <p:nvSpPr>
          <p:cNvPr id="1131" name="Google Shape;1131;g2c0107795e0_2_5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2" name="Google Shape;1132;g2c0107795e0_2_5271:notes"/>
          <p:cNvSpPr>
            <a:spLocks noGrp="1" noRot="1" noChangeAspect="1"/>
          </p:cNvSpPr>
          <p:nvPr>
            <p:ph type="sldImg" idx="2"/>
          </p:nvPr>
        </p:nvSpPr>
        <p:spPr>
          <a:xfrm>
            <a:off x="381188" y="685800"/>
            <a:ext cx="6096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7"/>
        <p:cNvGrpSpPr/>
        <p:nvPr/>
      </p:nvGrpSpPr>
      <p:grpSpPr>
        <a:xfrm>
          <a:off x="0" y="0"/>
          <a:ext cx="0" cy="0"/>
          <a:chOff x="0" y="0"/>
          <a:chExt cx="0" cy="0"/>
        </a:xfrm>
      </p:grpSpPr>
      <p:sp>
        <p:nvSpPr>
          <p:cNvPr id="1138" name="Google Shape;1138;g2c0107795e0_2_5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9" name="Google Shape;1139;g2c0107795e0_2_5178:notes"/>
          <p:cNvSpPr>
            <a:spLocks noGrp="1" noRot="1" noChangeAspect="1"/>
          </p:cNvSpPr>
          <p:nvPr>
            <p:ph type="sldImg" idx="2"/>
          </p:nvPr>
        </p:nvSpPr>
        <p:spPr>
          <a:xfrm>
            <a:off x="381188" y="685800"/>
            <a:ext cx="6096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4"/>
        <p:cNvGrpSpPr/>
        <p:nvPr/>
      </p:nvGrpSpPr>
      <p:grpSpPr>
        <a:xfrm>
          <a:off x="0" y="0"/>
          <a:ext cx="0" cy="0"/>
          <a:chOff x="0" y="0"/>
          <a:chExt cx="0" cy="0"/>
        </a:xfrm>
      </p:grpSpPr>
      <p:sp>
        <p:nvSpPr>
          <p:cNvPr id="1145" name="Google Shape;1145;g2c0107795e0_2_5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6" name="Google Shape;1146;g2c0107795e0_2_5073:notes"/>
          <p:cNvSpPr>
            <a:spLocks noGrp="1" noRot="1" noChangeAspect="1"/>
          </p:cNvSpPr>
          <p:nvPr>
            <p:ph type="sldImg" idx="2"/>
          </p:nvPr>
        </p:nvSpPr>
        <p:spPr>
          <a:xfrm>
            <a:off x="381188" y="685800"/>
            <a:ext cx="6096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3"/>
        <p:cNvGrpSpPr/>
        <p:nvPr/>
      </p:nvGrpSpPr>
      <p:grpSpPr>
        <a:xfrm>
          <a:off x="0" y="0"/>
          <a:ext cx="0" cy="0"/>
          <a:chOff x="0" y="0"/>
          <a:chExt cx="0" cy="0"/>
        </a:xfrm>
      </p:grpSpPr>
      <p:sp>
        <p:nvSpPr>
          <p:cNvPr id="1164" name="Google Shape;1164;g2c0107795e0_2_49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5" name="Google Shape;1165;g2c0107795e0_2_4961:notes"/>
          <p:cNvSpPr>
            <a:spLocks noGrp="1" noRot="1" noChangeAspect="1"/>
          </p:cNvSpPr>
          <p:nvPr>
            <p:ph type="sldImg" idx="2"/>
          </p:nvPr>
        </p:nvSpPr>
        <p:spPr>
          <a:xfrm>
            <a:off x="381188" y="685800"/>
            <a:ext cx="6096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c0107795e0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c0107795e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1"/>
        <p:cNvGrpSpPr/>
        <p:nvPr/>
      </p:nvGrpSpPr>
      <p:grpSpPr>
        <a:xfrm>
          <a:off x="0" y="0"/>
          <a:ext cx="0" cy="0"/>
          <a:chOff x="0" y="0"/>
          <a:chExt cx="0" cy="0"/>
        </a:xfrm>
      </p:grpSpPr>
      <p:sp>
        <p:nvSpPr>
          <p:cNvPr id="1172" name="Google Shape;1172;g2c0107795e0_2_50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3" name="Google Shape;1173;g2c0107795e0_2_5066:notes"/>
          <p:cNvSpPr>
            <a:spLocks noGrp="1" noRot="1" noChangeAspect="1"/>
          </p:cNvSpPr>
          <p:nvPr>
            <p:ph type="sldImg" idx="2"/>
          </p:nvPr>
        </p:nvSpPr>
        <p:spPr>
          <a:xfrm>
            <a:off x="381188" y="685800"/>
            <a:ext cx="6096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9"/>
        <p:cNvGrpSpPr/>
        <p:nvPr/>
      </p:nvGrpSpPr>
      <p:grpSpPr>
        <a:xfrm>
          <a:off x="0" y="0"/>
          <a:ext cx="0" cy="0"/>
          <a:chOff x="0" y="0"/>
          <a:chExt cx="0" cy="0"/>
        </a:xfrm>
      </p:grpSpPr>
      <p:sp>
        <p:nvSpPr>
          <p:cNvPr id="1180" name="Google Shape;1180;g2c0107795e0_2_4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1" name="Google Shape;1181;g2c0107795e0_2_4863:notes"/>
          <p:cNvSpPr>
            <a:spLocks noGrp="1" noRot="1" noChangeAspect="1"/>
          </p:cNvSpPr>
          <p:nvPr>
            <p:ph type="sldImg" idx="2"/>
          </p:nvPr>
        </p:nvSpPr>
        <p:spPr>
          <a:xfrm>
            <a:off x="381188" y="685800"/>
            <a:ext cx="6096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8"/>
        <p:cNvGrpSpPr/>
        <p:nvPr/>
      </p:nvGrpSpPr>
      <p:grpSpPr>
        <a:xfrm>
          <a:off x="0" y="0"/>
          <a:ext cx="0" cy="0"/>
          <a:chOff x="0" y="0"/>
          <a:chExt cx="0" cy="0"/>
        </a:xfrm>
      </p:grpSpPr>
      <p:sp>
        <p:nvSpPr>
          <p:cNvPr id="1189" name="Google Shape;1189;g2c0107795e0_2_47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0" name="Google Shape;1190;g2c0107795e0_2_4770:notes"/>
          <p:cNvSpPr>
            <a:spLocks noGrp="1" noRot="1" noChangeAspect="1"/>
          </p:cNvSpPr>
          <p:nvPr>
            <p:ph type="sldImg" idx="2"/>
          </p:nvPr>
        </p:nvSpPr>
        <p:spPr>
          <a:xfrm>
            <a:off x="381188" y="685800"/>
            <a:ext cx="6096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4"/>
        <p:cNvGrpSpPr/>
        <p:nvPr/>
      </p:nvGrpSpPr>
      <p:grpSpPr>
        <a:xfrm>
          <a:off x="0" y="0"/>
          <a:ext cx="0" cy="0"/>
          <a:chOff x="0" y="0"/>
          <a:chExt cx="0" cy="0"/>
        </a:xfrm>
      </p:grpSpPr>
      <p:sp>
        <p:nvSpPr>
          <p:cNvPr id="1195" name="Google Shape;1195;g2c0107795e0_2_46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6" name="Google Shape;1196;g2c0107795e0_2_4678:notes"/>
          <p:cNvSpPr>
            <a:spLocks noGrp="1" noRot="1" noChangeAspect="1"/>
          </p:cNvSpPr>
          <p:nvPr>
            <p:ph type="sldImg" idx="2"/>
          </p:nvPr>
        </p:nvSpPr>
        <p:spPr>
          <a:xfrm>
            <a:off x="381188" y="685800"/>
            <a:ext cx="6096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0"/>
        <p:cNvGrpSpPr/>
        <p:nvPr/>
      </p:nvGrpSpPr>
      <p:grpSpPr>
        <a:xfrm>
          <a:off x="0" y="0"/>
          <a:ext cx="0" cy="0"/>
          <a:chOff x="0" y="0"/>
          <a:chExt cx="0" cy="0"/>
        </a:xfrm>
      </p:grpSpPr>
      <p:sp>
        <p:nvSpPr>
          <p:cNvPr id="1201" name="Google Shape;1201;g2c0107795e0_2_4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2" name="Google Shape;1202;g2c0107795e0_2_4583:notes"/>
          <p:cNvSpPr>
            <a:spLocks noGrp="1" noRot="1" noChangeAspect="1"/>
          </p:cNvSpPr>
          <p:nvPr>
            <p:ph type="sldImg" idx="2"/>
          </p:nvPr>
        </p:nvSpPr>
        <p:spPr>
          <a:xfrm>
            <a:off x="381188" y="685800"/>
            <a:ext cx="6096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0"/>
        <p:cNvGrpSpPr/>
        <p:nvPr/>
      </p:nvGrpSpPr>
      <p:grpSpPr>
        <a:xfrm>
          <a:off x="0" y="0"/>
          <a:ext cx="0" cy="0"/>
          <a:chOff x="0" y="0"/>
          <a:chExt cx="0" cy="0"/>
        </a:xfrm>
      </p:grpSpPr>
      <p:sp>
        <p:nvSpPr>
          <p:cNvPr id="1211" name="Google Shape;1211;g2c0107795e0_2_4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2" name="Google Shape;1212;g2c0107795e0_2_4491:notes"/>
          <p:cNvSpPr>
            <a:spLocks noGrp="1" noRot="1" noChangeAspect="1"/>
          </p:cNvSpPr>
          <p:nvPr>
            <p:ph type="sldImg" idx="2"/>
          </p:nvPr>
        </p:nvSpPr>
        <p:spPr>
          <a:xfrm>
            <a:off x="381188" y="685800"/>
            <a:ext cx="6096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g2c0107795e0_2_4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8" name="Google Shape;1218;g2c0107795e0_2_4185:notes"/>
          <p:cNvSpPr>
            <a:spLocks noGrp="1" noRot="1" noChangeAspect="1"/>
          </p:cNvSpPr>
          <p:nvPr>
            <p:ph type="sldImg" idx="2"/>
          </p:nvPr>
        </p:nvSpPr>
        <p:spPr>
          <a:xfrm>
            <a:off x="381188" y="685800"/>
            <a:ext cx="6096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2"/>
        <p:cNvGrpSpPr/>
        <p:nvPr/>
      </p:nvGrpSpPr>
      <p:grpSpPr>
        <a:xfrm>
          <a:off x="0" y="0"/>
          <a:ext cx="0" cy="0"/>
          <a:chOff x="0" y="0"/>
          <a:chExt cx="0" cy="0"/>
        </a:xfrm>
      </p:grpSpPr>
      <p:sp>
        <p:nvSpPr>
          <p:cNvPr id="1223" name="Google Shape;1223;g2c0107795e0_2_40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4" name="Google Shape;1224;g2c0107795e0_2_4089:notes"/>
          <p:cNvSpPr>
            <a:spLocks noGrp="1" noRot="1" noChangeAspect="1"/>
          </p:cNvSpPr>
          <p:nvPr>
            <p:ph type="sldImg" idx="2"/>
          </p:nvPr>
        </p:nvSpPr>
        <p:spPr>
          <a:xfrm>
            <a:off x="381188" y="685800"/>
            <a:ext cx="6096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2"/>
        <p:cNvGrpSpPr/>
        <p:nvPr/>
      </p:nvGrpSpPr>
      <p:grpSpPr>
        <a:xfrm>
          <a:off x="0" y="0"/>
          <a:ext cx="0" cy="0"/>
          <a:chOff x="0" y="0"/>
          <a:chExt cx="0" cy="0"/>
        </a:xfrm>
      </p:grpSpPr>
      <p:sp>
        <p:nvSpPr>
          <p:cNvPr id="1233" name="Google Shape;1233;g2c0107795e0_2_3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4" name="Google Shape;1234;g2c0107795e0_2_3934:notes"/>
          <p:cNvSpPr>
            <a:spLocks noGrp="1" noRot="1" noChangeAspect="1"/>
          </p:cNvSpPr>
          <p:nvPr>
            <p:ph type="sldImg" idx="2"/>
          </p:nvPr>
        </p:nvSpPr>
        <p:spPr>
          <a:xfrm>
            <a:off x="381188" y="685800"/>
            <a:ext cx="6096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1"/>
        <p:cNvGrpSpPr/>
        <p:nvPr/>
      </p:nvGrpSpPr>
      <p:grpSpPr>
        <a:xfrm>
          <a:off x="0" y="0"/>
          <a:ext cx="0" cy="0"/>
          <a:chOff x="0" y="0"/>
          <a:chExt cx="0" cy="0"/>
        </a:xfrm>
      </p:grpSpPr>
      <p:sp>
        <p:nvSpPr>
          <p:cNvPr id="1302" name="Google Shape;1302;g2c0107795e0_2_38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3" name="Google Shape;1303;g2c0107795e0_2_3842:notes"/>
          <p:cNvSpPr>
            <a:spLocks noGrp="1" noRot="1" noChangeAspect="1"/>
          </p:cNvSpPr>
          <p:nvPr>
            <p:ph type="sldImg" idx="2"/>
          </p:nvPr>
        </p:nvSpPr>
        <p:spPr>
          <a:xfrm>
            <a:off x="381188" y="685800"/>
            <a:ext cx="6096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c0107795e0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c0107795e0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7"/>
        <p:cNvGrpSpPr/>
        <p:nvPr/>
      </p:nvGrpSpPr>
      <p:grpSpPr>
        <a:xfrm>
          <a:off x="0" y="0"/>
          <a:ext cx="0" cy="0"/>
          <a:chOff x="0" y="0"/>
          <a:chExt cx="0" cy="0"/>
        </a:xfrm>
      </p:grpSpPr>
      <p:sp>
        <p:nvSpPr>
          <p:cNvPr id="1308" name="Google Shape;1308;g2c0107795e0_2_37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9" name="Google Shape;1309;g2c0107795e0_2_3743:notes"/>
          <p:cNvSpPr>
            <a:spLocks noGrp="1" noRot="1" noChangeAspect="1"/>
          </p:cNvSpPr>
          <p:nvPr>
            <p:ph type="sldImg" idx="2"/>
          </p:nvPr>
        </p:nvSpPr>
        <p:spPr>
          <a:xfrm>
            <a:off x="381188" y="685800"/>
            <a:ext cx="6096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p:cNvGrpSpPr/>
        <p:nvPr/>
      </p:nvGrpSpPr>
      <p:grpSpPr>
        <a:xfrm>
          <a:off x="0" y="0"/>
          <a:ext cx="0" cy="0"/>
          <a:chOff x="0" y="0"/>
          <a:chExt cx="0" cy="0"/>
        </a:xfrm>
      </p:grpSpPr>
      <p:sp>
        <p:nvSpPr>
          <p:cNvPr id="1317" name="Google Shape;1317;g2c0107795e0_2_36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8" name="Google Shape;1318;g2c0107795e0_2_3650:notes"/>
          <p:cNvSpPr>
            <a:spLocks noGrp="1" noRot="1" noChangeAspect="1"/>
          </p:cNvSpPr>
          <p:nvPr>
            <p:ph type="sldImg" idx="2"/>
          </p:nvPr>
        </p:nvSpPr>
        <p:spPr>
          <a:xfrm>
            <a:off x="381188" y="685800"/>
            <a:ext cx="6096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3"/>
        <p:cNvGrpSpPr/>
        <p:nvPr/>
      </p:nvGrpSpPr>
      <p:grpSpPr>
        <a:xfrm>
          <a:off x="0" y="0"/>
          <a:ext cx="0" cy="0"/>
          <a:chOff x="0" y="0"/>
          <a:chExt cx="0" cy="0"/>
        </a:xfrm>
      </p:grpSpPr>
      <p:sp>
        <p:nvSpPr>
          <p:cNvPr id="1324" name="Google Shape;1324;g2c0107795e0_2_3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5" name="Google Shape;1325;g2c0107795e0_2_3457:notes"/>
          <p:cNvSpPr>
            <a:spLocks noGrp="1" noRot="1" noChangeAspect="1"/>
          </p:cNvSpPr>
          <p:nvPr>
            <p:ph type="sldImg" idx="2"/>
          </p:nvPr>
        </p:nvSpPr>
        <p:spPr>
          <a:xfrm>
            <a:off x="381188" y="685800"/>
            <a:ext cx="6096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0"/>
        <p:cNvGrpSpPr/>
        <p:nvPr/>
      </p:nvGrpSpPr>
      <p:grpSpPr>
        <a:xfrm>
          <a:off x="0" y="0"/>
          <a:ext cx="0" cy="0"/>
          <a:chOff x="0" y="0"/>
          <a:chExt cx="0" cy="0"/>
        </a:xfrm>
      </p:grpSpPr>
      <p:sp>
        <p:nvSpPr>
          <p:cNvPr id="1431" name="Google Shape;1431;g2c0107795e0_2_3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2" name="Google Shape;1432;g2c0107795e0_2_3364:notes"/>
          <p:cNvSpPr>
            <a:spLocks noGrp="1" noRot="1" noChangeAspect="1"/>
          </p:cNvSpPr>
          <p:nvPr>
            <p:ph type="sldImg" idx="2"/>
          </p:nvPr>
        </p:nvSpPr>
        <p:spPr>
          <a:xfrm>
            <a:off x="381188" y="685800"/>
            <a:ext cx="6096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7"/>
        <p:cNvGrpSpPr/>
        <p:nvPr/>
      </p:nvGrpSpPr>
      <p:grpSpPr>
        <a:xfrm>
          <a:off x="0" y="0"/>
          <a:ext cx="0" cy="0"/>
          <a:chOff x="0" y="0"/>
          <a:chExt cx="0" cy="0"/>
        </a:xfrm>
      </p:grpSpPr>
      <p:sp>
        <p:nvSpPr>
          <p:cNvPr id="1438" name="Google Shape;1438;g2c0107795e0_2_29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9" name="Google Shape;1439;g2c0107795e0_2_2991:notes"/>
          <p:cNvSpPr>
            <a:spLocks noGrp="1" noRot="1" noChangeAspect="1"/>
          </p:cNvSpPr>
          <p:nvPr>
            <p:ph type="sldImg" idx="2"/>
          </p:nvPr>
        </p:nvSpPr>
        <p:spPr>
          <a:xfrm>
            <a:off x="381188" y="685800"/>
            <a:ext cx="6096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5"/>
        <p:cNvGrpSpPr/>
        <p:nvPr/>
      </p:nvGrpSpPr>
      <p:grpSpPr>
        <a:xfrm>
          <a:off x="0" y="0"/>
          <a:ext cx="0" cy="0"/>
          <a:chOff x="0" y="0"/>
          <a:chExt cx="0" cy="0"/>
        </a:xfrm>
      </p:grpSpPr>
      <p:sp>
        <p:nvSpPr>
          <p:cNvPr id="1446" name="Google Shape;1446;g2c0107795e0_2_2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7" name="Google Shape;1447;g2c0107795e0_2_2899:notes"/>
          <p:cNvSpPr>
            <a:spLocks noGrp="1" noRot="1" noChangeAspect="1"/>
          </p:cNvSpPr>
          <p:nvPr>
            <p:ph type="sldImg" idx="2"/>
          </p:nvPr>
        </p:nvSpPr>
        <p:spPr>
          <a:xfrm>
            <a:off x="381188" y="685800"/>
            <a:ext cx="6096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1"/>
        <p:cNvGrpSpPr/>
        <p:nvPr/>
      </p:nvGrpSpPr>
      <p:grpSpPr>
        <a:xfrm>
          <a:off x="0" y="0"/>
          <a:ext cx="0" cy="0"/>
          <a:chOff x="0" y="0"/>
          <a:chExt cx="0" cy="0"/>
        </a:xfrm>
      </p:grpSpPr>
      <p:sp>
        <p:nvSpPr>
          <p:cNvPr id="1452" name="Google Shape;1452;g2c0107795e0_2_27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3" name="Google Shape;1453;g2c0107795e0_2_2796:notes"/>
          <p:cNvSpPr>
            <a:spLocks noGrp="1" noRot="1" noChangeAspect="1"/>
          </p:cNvSpPr>
          <p:nvPr>
            <p:ph type="sldImg" idx="2"/>
          </p:nvPr>
        </p:nvSpPr>
        <p:spPr>
          <a:xfrm>
            <a:off x="381188" y="685800"/>
            <a:ext cx="6096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Google Shape;1461;g2c0107795e0_2_28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2" name="Google Shape;1462;g2c0107795e0_2_2890:notes"/>
          <p:cNvSpPr>
            <a:spLocks noGrp="1" noRot="1" noChangeAspect="1"/>
          </p:cNvSpPr>
          <p:nvPr>
            <p:ph type="sldImg" idx="2"/>
          </p:nvPr>
        </p:nvSpPr>
        <p:spPr>
          <a:xfrm>
            <a:off x="381188" y="685800"/>
            <a:ext cx="6096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9"/>
        <p:cNvGrpSpPr/>
        <p:nvPr/>
      </p:nvGrpSpPr>
      <p:grpSpPr>
        <a:xfrm>
          <a:off x="0" y="0"/>
          <a:ext cx="0" cy="0"/>
          <a:chOff x="0" y="0"/>
          <a:chExt cx="0" cy="0"/>
        </a:xfrm>
      </p:grpSpPr>
      <p:sp>
        <p:nvSpPr>
          <p:cNvPr id="1470" name="Google Shape;1470;g2c0107795e0_2_2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1" name="Google Shape;1471;g2c0107795e0_2_2674:notes"/>
          <p:cNvSpPr>
            <a:spLocks noGrp="1" noRot="1" noChangeAspect="1"/>
          </p:cNvSpPr>
          <p:nvPr>
            <p:ph type="sldImg" idx="2"/>
          </p:nvPr>
        </p:nvSpPr>
        <p:spPr>
          <a:xfrm>
            <a:off x="381188" y="685800"/>
            <a:ext cx="6096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1"/>
        <p:cNvGrpSpPr/>
        <p:nvPr/>
      </p:nvGrpSpPr>
      <p:grpSpPr>
        <a:xfrm>
          <a:off x="0" y="0"/>
          <a:ext cx="0" cy="0"/>
          <a:chOff x="0" y="0"/>
          <a:chExt cx="0" cy="0"/>
        </a:xfrm>
      </p:grpSpPr>
      <p:sp>
        <p:nvSpPr>
          <p:cNvPr id="1482" name="Google Shape;1482;g2c0107795e0_2_27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3" name="Google Shape;1483;g2c0107795e0_2_2773:notes"/>
          <p:cNvSpPr>
            <a:spLocks noGrp="1" noRot="1" noChangeAspect="1"/>
          </p:cNvSpPr>
          <p:nvPr>
            <p:ph type="sldImg" idx="2"/>
          </p:nvPr>
        </p:nvSpPr>
        <p:spPr>
          <a:xfrm>
            <a:off x="381188" y="685800"/>
            <a:ext cx="6096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c0107795e0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g2c0107795e0_2_93:notes"/>
          <p:cNvSpPr>
            <a:spLocks noGrp="1" noRot="1" noChangeAspect="1"/>
          </p:cNvSpPr>
          <p:nvPr>
            <p:ph type="sldImg" idx="2"/>
          </p:nvPr>
        </p:nvSpPr>
        <p:spPr>
          <a:xfrm>
            <a:off x="381188" y="685800"/>
            <a:ext cx="6096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3"/>
        <p:cNvGrpSpPr/>
        <p:nvPr/>
      </p:nvGrpSpPr>
      <p:grpSpPr>
        <a:xfrm>
          <a:off x="0" y="0"/>
          <a:ext cx="0" cy="0"/>
          <a:chOff x="0" y="0"/>
          <a:chExt cx="0" cy="0"/>
        </a:xfrm>
      </p:grpSpPr>
      <p:sp>
        <p:nvSpPr>
          <p:cNvPr id="1494" name="Google Shape;1494;g2c0107795e0_2_2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5" name="Google Shape;1495;g2c0107795e0_2_2784:notes"/>
          <p:cNvSpPr>
            <a:spLocks noGrp="1" noRot="1" noChangeAspect="1"/>
          </p:cNvSpPr>
          <p:nvPr>
            <p:ph type="sldImg" idx="2"/>
          </p:nvPr>
        </p:nvSpPr>
        <p:spPr>
          <a:xfrm>
            <a:off x="381188" y="685800"/>
            <a:ext cx="6096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5"/>
        <p:cNvGrpSpPr/>
        <p:nvPr/>
      </p:nvGrpSpPr>
      <p:grpSpPr>
        <a:xfrm>
          <a:off x="0" y="0"/>
          <a:ext cx="0" cy="0"/>
          <a:chOff x="0" y="0"/>
          <a:chExt cx="0" cy="0"/>
        </a:xfrm>
      </p:grpSpPr>
      <p:sp>
        <p:nvSpPr>
          <p:cNvPr id="1506" name="Google Shape;1506;g2c0107795e0_2_2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7" name="Google Shape;1507;g2c0107795e0_2_2581:notes"/>
          <p:cNvSpPr>
            <a:spLocks noGrp="1" noRot="1" noChangeAspect="1"/>
          </p:cNvSpPr>
          <p:nvPr>
            <p:ph type="sldImg" idx="2"/>
          </p:nvPr>
        </p:nvSpPr>
        <p:spPr>
          <a:xfrm>
            <a:off x="381188" y="685800"/>
            <a:ext cx="6096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2"/>
        <p:cNvGrpSpPr/>
        <p:nvPr/>
      </p:nvGrpSpPr>
      <p:grpSpPr>
        <a:xfrm>
          <a:off x="0" y="0"/>
          <a:ext cx="0" cy="0"/>
          <a:chOff x="0" y="0"/>
          <a:chExt cx="0" cy="0"/>
        </a:xfrm>
      </p:grpSpPr>
      <p:sp>
        <p:nvSpPr>
          <p:cNvPr id="1513" name="Google Shape;1513;g2c0107795e0_2_25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4" name="Google Shape;1514;g2c0107795e0_2_2571:notes"/>
          <p:cNvSpPr>
            <a:spLocks noGrp="1" noRot="1" noChangeAspect="1"/>
          </p:cNvSpPr>
          <p:nvPr>
            <p:ph type="sldImg" idx="2"/>
          </p:nvPr>
        </p:nvSpPr>
        <p:spPr>
          <a:xfrm>
            <a:off x="381188" y="685800"/>
            <a:ext cx="6096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8"/>
        <p:cNvGrpSpPr/>
        <p:nvPr/>
      </p:nvGrpSpPr>
      <p:grpSpPr>
        <a:xfrm>
          <a:off x="0" y="0"/>
          <a:ext cx="0" cy="0"/>
          <a:chOff x="0" y="0"/>
          <a:chExt cx="0" cy="0"/>
        </a:xfrm>
      </p:grpSpPr>
      <p:sp>
        <p:nvSpPr>
          <p:cNvPr id="1519" name="Google Shape;1519;g2c0107795e0_2_2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0" name="Google Shape;1520;g2c0107795e0_2_2478:notes"/>
          <p:cNvSpPr>
            <a:spLocks noGrp="1" noRot="1" noChangeAspect="1"/>
          </p:cNvSpPr>
          <p:nvPr>
            <p:ph type="sldImg" idx="2"/>
          </p:nvPr>
        </p:nvSpPr>
        <p:spPr>
          <a:xfrm>
            <a:off x="381188" y="685800"/>
            <a:ext cx="6096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4"/>
        <p:cNvGrpSpPr/>
        <p:nvPr/>
      </p:nvGrpSpPr>
      <p:grpSpPr>
        <a:xfrm>
          <a:off x="0" y="0"/>
          <a:ext cx="0" cy="0"/>
          <a:chOff x="0" y="0"/>
          <a:chExt cx="0" cy="0"/>
        </a:xfrm>
      </p:grpSpPr>
      <p:sp>
        <p:nvSpPr>
          <p:cNvPr id="1525" name="Google Shape;1525;g2c0107795e0_2_2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6" name="Google Shape;1526;g2c0107795e0_2_2358:notes"/>
          <p:cNvSpPr>
            <a:spLocks noGrp="1" noRot="1" noChangeAspect="1"/>
          </p:cNvSpPr>
          <p:nvPr>
            <p:ph type="sldImg" idx="2"/>
          </p:nvPr>
        </p:nvSpPr>
        <p:spPr>
          <a:xfrm>
            <a:off x="381188" y="685800"/>
            <a:ext cx="6096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8"/>
        <p:cNvGrpSpPr/>
        <p:nvPr/>
      </p:nvGrpSpPr>
      <p:grpSpPr>
        <a:xfrm>
          <a:off x="0" y="0"/>
          <a:ext cx="0" cy="0"/>
          <a:chOff x="0" y="0"/>
          <a:chExt cx="0" cy="0"/>
        </a:xfrm>
      </p:grpSpPr>
      <p:sp>
        <p:nvSpPr>
          <p:cNvPr id="1559" name="Google Shape;1559;g2c0107795e0_2_2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0" name="Google Shape;1560;g2c0107795e0_2_2195:notes"/>
          <p:cNvSpPr>
            <a:spLocks noGrp="1" noRot="1" noChangeAspect="1"/>
          </p:cNvSpPr>
          <p:nvPr>
            <p:ph type="sldImg" idx="2"/>
          </p:nvPr>
        </p:nvSpPr>
        <p:spPr>
          <a:xfrm>
            <a:off x="381188" y="685800"/>
            <a:ext cx="6096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2"/>
        <p:cNvGrpSpPr/>
        <p:nvPr/>
      </p:nvGrpSpPr>
      <p:grpSpPr>
        <a:xfrm>
          <a:off x="0" y="0"/>
          <a:ext cx="0" cy="0"/>
          <a:chOff x="0" y="0"/>
          <a:chExt cx="0" cy="0"/>
        </a:xfrm>
      </p:grpSpPr>
      <p:sp>
        <p:nvSpPr>
          <p:cNvPr id="1623" name="Google Shape;1623;g2c0107795e0_2_2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4" name="Google Shape;1624;g2c0107795e0_2_2183:notes"/>
          <p:cNvSpPr>
            <a:spLocks noGrp="1" noRot="1" noChangeAspect="1"/>
          </p:cNvSpPr>
          <p:nvPr>
            <p:ph type="sldImg" idx="2"/>
          </p:nvPr>
        </p:nvSpPr>
        <p:spPr>
          <a:xfrm>
            <a:off x="381188" y="685800"/>
            <a:ext cx="6096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2c0107795e0_2_20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7" name="Google Shape;1637;g2c0107795e0_2_2075:notes"/>
          <p:cNvSpPr>
            <a:spLocks noGrp="1" noRot="1" noChangeAspect="1"/>
          </p:cNvSpPr>
          <p:nvPr>
            <p:ph type="sldImg" idx="2"/>
          </p:nvPr>
        </p:nvSpPr>
        <p:spPr>
          <a:xfrm>
            <a:off x="381188" y="685800"/>
            <a:ext cx="6096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8"/>
        <p:cNvGrpSpPr/>
        <p:nvPr/>
      </p:nvGrpSpPr>
      <p:grpSpPr>
        <a:xfrm>
          <a:off x="0" y="0"/>
          <a:ext cx="0" cy="0"/>
          <a:chOff x="0" y="0"/>
          <a:chExt cx="0" cy="0"/>
        </a:xfrm>
      </p:grpSpPr>
      <p:sp>
        <p:nvSpPr>
          <p:cNvPr id="1649" name="Google Shape;1649;g2c0107795e0_2_2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0" name="Google Shape;1650;g2c0107795e0_2_2344:notes"/>
          <p:cNvSpPr>
            <a:spLocks noGrp="1" noRot="1" noChangeAspect="1"/>
          </p:cNvSpPr>
          <p:nvPr>
            <p:ph type="sldImg" idx="2"/>
          </p:nvPr>
        </p:nvSpPr>
        <p:spPr>
          <a:xfrm>
            <a:off x="381188" y="685800"/>
            <a:ext cx="6096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1"/>
        <p:cNvGrpSpPr/>
        <p:nvPr/>
      </p:nvGrpSpPr>
      <p:grpSpPr>
        <a:xfrm>
          <a:off x="0" y="0"/>
          <a:ext cx="0" cy="0"/>
          <a:chOff x="0" y="0"/>
          <a:chExt cx="0" cy="0"/>
        </a:xfrm>
      </p:grpSpPr>
      <p:sp>
        <p:nvSpPr>
          <p:cNvPr id="1662" name="Google Shape;1662;g2c0107795e0_2_17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3" name="Google Shape;1663;g2c0107795e0_2_1760:notes"/>
          <p:cNvSpPr>
            <a:spLocks noGrp="1" noRot="1" noChangeAspect="1"/>
          </p:cNvSpPr>
          <p:nvPr>
            <p:ph type="sldImg" idx="2"/>
          </p:nvPr>
        </p:nvSpPr>
        <p:spPr>
          <a:xfrm>
            <a:off x="381188" y="685800"/>
            <a:ext cx="6096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c0107795e0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c0107795e0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8"/>
        <p:cNvGrpSpPr/>
        <p:nvPr/>
      </p:nvGrpSpPr>
      <p:grpSpPr>
        <a:xfrm>
          <a:off x="0" y="0"/>
          <a:ext cx="0" cy="0"/>
          <a:chOff x="0" y="0"/>
          <a:chExt cx="0" cy="0"/>
        </a:xfrm>
      </p:grpSpPr>
      <p:sp>
        <p:nvSpPr>
          <p:cNvPr id="1669" name="Google Shape;1669;g2c0107795e0_2_1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0" name="Google Shape;1670;g2c0107795e0_2_1751:notes"/>
          <p:cNvSpPr>
            <a:spLocks noGrp="1" noRot="1" noChangeAspect="1"/>
          </p:cNvSpPr>
          <p:nvPr>
            <p:ph type="sldImg" idx="2"/>
          </p:nvPr>
        </p:nvSpPr>
        <p:spPr>
          <a:xfrm>
            <a:off x="381188" y="685800"/>
            <a:ext cx="6096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8"/>
        <p:cNvGrpSpPr/>
        <p:nvPr/>
      </p:nvGrpSpPr>
      <p:grpSpPr>
        <a:xfrm>
          <a:off x="0" y="0"/>
          <a:ext cx="0" cy="0"/>
          <a:chOff x="0" y="0"/>
          <a:chExt cx="0" cy="0"/>
        </a:xfrm>
      </p:grpSpPr>
      <p:sp>
        <p:nvSpPr>
          <p:cNvPr id="1679" name="Google Shape;1679;g2c0107795e0_2_17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0" name="Google Shape;1680;g2c0107795e0_2_1731:notes"/>
          <p:cNvSpPr>
            <a:spLocks noGrp="1" noRot="1" noChangeAspect="1"/>
          </p:cNvSpPr>
          <p:nvPr>
            <p:ph type="sldImg" idx="2"/>
          </p:nvPr>
        </p:nvSpPr>
        <p:spPr>
          <a:xfrm>
            <a:off x="381188" y="685800"/>
            <a:ext cx="6096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8"/>
        <p:cNvGrpSpPr/>
        <p:nvPr/>
      </p:nvGrpSpPr>
      <p:grpSpPr>
        <a:xfrm>
          <a:off x="0" y="0"/>
          <a:ext cx="0" cy="0"/>
          <a:chOff x="0" y="0"/>
          <a:chExt cx="0" cy="0"/>
        </a:xfrm>
      </p:grpSpPr>
      <p:sp>
        <p:nvSpPr>
          <p:cNvPr id="1689" name="Google Shape;1689;g2c0107795e0_2_17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0" name="Google Shape;1690;g2c0107795e0_2_1740:notes"/>
          <p:cNvSpPr>
            <a:spLocks noGrp="1" noRot="1" noChangeAspect="1"/>
          </p:cNvSpPr>
          <p:nvPr>
            <p:ph type="sldImg" idx="2"/>
          </p:nvPr>
        </p:nvSpPr>
        <p:spPr>
          <a:xfrm>
            <a:off x="381188" y="685800"/>
            <a:ext cx="6096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8"/>
        <p:cNvGrpSpPr/>
        <p:nvPr/>
      </p:nvGrpSpPr>
      <p:grpSpPr>
        <a:xfrm>
          <a:off x="0" y="0"/>
          <a:ext cx="0" cy="0"/>
          <a:chOff x="0" y="0"/>
          <a:chExt cx="0" cy="0"/>
        </a:xfrm>
      </p:grpSpPr>
      <p:sp>
        <p:nvSpPr>
          <p:cNvPr id="1699" name="Google Shape;1699;g2c0107795e0_2_1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0" name="Google Shape;1700;g2c0107795e0_2_1722:notes"/>
          <p:cNvSpPr>
            <a:spLocks noGrp="1" noRot="1" noChangeAspect="1"/>
          </p:cNvSpPr>
          <p:nvPr>
            <p:ph type="sldImg" idx="2"/>
          </p:nvPr>
        </p:nvSpPr>
        <p:spPr>
          <a:xfrm>
            <a:off x="381188" y="685800"/>
            <a:ext cx="6096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8"/>
        <p:cNvGrpSpPr/>
        <p:nvPr/>
      </p:nvGrpSpPr>
      <p:grpSpPr>
        <a:xfrm>
          <a:off x="0" y="0"/>
          <a:ext cx="0" cy="0"/>
          <a:chOff x="0" y="0"/>
          <a:chExt cx="0" cy="0"/>
        </a:xfrm>
      </p:grpSpPr>
      <p:sp>
        <p:nvSpPr>
          <p:cNvPr id="1709" name="Google Shape;1709;g2c0107795e0_2_16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0" name="Google Shape;1710;g2c0107795e0_2_1624:notes"/>
          <p:cNvSpPr>
            <a:spLocks noGrp="1" noRot="1" noChangeAspect="1"/>
          </p:cNvSpPr>
          <p:nvPr>
            <p:ph type="sldImg" idx="2"/>
          </p:nvPr>
        </p:nvSpPr>
        <p:spPr>
          <a:xfrm>
            <a:off x="381188" y="685800"/>
            <a:ext cx="6096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c0107795e0_2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2c0107795e0_2_187:notes"/>
          <p:cNvSpPr>
            <a:spLocks noGrp="1" noRot="1" noChangeAspect="1"/>
          </p:cNvSpPr>
          <p:nvPr>
            <p:ph type="sldImg" idx="2"/>
          </p:nvPr>
        </p:nvSpPr>
        <p:spPr>
          <a:xfrm>
            <a:off x="381188" y="685800"/>
            <a:ext cx="6096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549655" y="709231"/>
            <a:ext cx="8044800" cy="7503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800"/>
              <a:buNone/>
              <a:defRPr sz="3200" b="0" i="0">
                <a:solidFill>
                  <a:srgbClr val="000066"/>
                </a:solidFill>
                <a:latin typeface="Verdana"/>
                <a:ea typeface="Verdana"/>
                <a:cs typeface="Verdana"/>
                <a:sym typeface="Verdan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319735" y="1527810"/>
            <a:ext cx="8504400" cy="32514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800"/>
              <a:buNone/>
              <a:defRPr sz="2000" b="0" i="0">
                <a:solidFill>
                  <a:schemeClr val="dk1"/>
                </a:solidFill>
                <a:latin typeface="Helvetica Neue"/>
                <a:ea typeface="Helvetica Neue"/>
                <a:cs typeface="Helvetica Neue"/>
                <a:sym typeface="Helvetica Neue"/>
              </a:defRPr>
            </a:lvl1pPr>
            <a:lvl2pPr marL="914400" lvl="1" indent="-228600" algn="l" rtl="0">
              <a:spcBef>
                <a:spcPts val="1600"/>
              </a:spcBef>
              <a:spcAft>
                <a:spcPts val="0"/>
              </a:spcAft>
              <a:buSzPts val="1400"/>
              <a:buNone/>
              <a:defRPr/>
            </a:lvl2pPr>
            <a:lvl3pPr marL="1371600" lvl="2" indent="-228600" algn="l" rtl="0">
              <a:spcBef>
                <a:spcPts val="1600"/>
              </a:spcBef>
              <a:spcAft>
                <a:spcPts val="0"/>
              </a:spcAft>
              <a:buSzPts val="1400"/>
              <a:buNone/>
              <a:defRPr/>
            </a:lvl3pPr>
            <a:lvl4pPr marL="1828800" lvl="3" indent="-228600" algn="l" rtl="0">
              <a:spcBef>
                <a:spcPts val="1600"/>
              </a:spcBef>
              <a:spcAft>
                <a:spcPts val="0"/>
              </a:spcAft>
              <a:buSzPts val="1400"/>
              <a:buNone/>
              <a:defRPr/>
            </a:lvl4pPr>
            <a:lvl5pPr marL="2286000" lvl="4" indent="-228600" algn="l" rtl="0">
              <a:spcBef>
                <a:spcPts val="1600"/>
              </a:spcBef>
              <a:spcAft>
                <a:spcPts val="0"/>
              </a:spcAft>
              <a:buSzPts val="1400"/>
              <a:buNone/>
              <a:defRPr/>
            </a:lvl5pPr>
            <a:lvl6pPr marL="2743200" lvl="5" indent="-228600" algn="l" rtl="0">
              <a:spcBef>
                <a:spcPts val="1600"/>
              </a:spcBef>
              <a:spcAft>
                <a:spcPts val="0"/>
              </a:spcAft>
              <a:buSzPts val="1400"/>
              <a:buNone/>
              <a:defRPr/>
            </a:lvl6pPr>
            <a:lvl7pPr marL="3200400" lvl="6" indent="-228600" algn="l" rtl="0">
              <a:spcBef>
                <a:spcPts val="1600"/>
              </a:spcBef>
              <a:spcAft>
                <a:spcPts val="0"/>
              </a:spcAft>
              <a:buSzPts val="1400"/>
              <a:buNone/>
              <a:defRPr/>
            </a:lvl7pPr>
            <a:lvl8pPr marL="3657600" lvl="7" indent="-228600" algn="l" rtl="0">
              <a:spcBef>
                <a:spcPts val="1600"/>
              </a:spcBef>
              <a:spcAft>
                <a:spcPts val="0"/>
              </a:spcAft>
              <a:buSzPts val="1400"/>
              <a:buNone/>
              <a:defRPr/>
            </a:lvl8pPr>
            <a:lvl9pPr marL="4114800" lvl="8" indent="-228600" algn="l" rtl="0">
              <a:spcBef>
                <a:spcPts val="1600"/>
              </a:spcBef>
              <a:spcAft>
                <a:spcPts val="1600"/>
              </a:spcAft>
              <a:buSzPts val="1400"/>
              <a:buNone/>
              <a:defRPr/>
            </a:lvl9pPr>
          </a:lstStyle>
          <a:p>
            <a:endParaRPr/>
          </a:p>
        </p:txBody>
      </p:sp>
      <p:sp>
        <p:nvSpPr>
          <p:cNvPr id="53" name="Google Shape;53;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 name="Google Shape;54;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13"/>
          <p:cNvSpPr txBox="1">
            <a:spLocks noGrp="1"/>
          </p:cNvSpPr>
          <p:nvPr>
            <p:ph type="sldNum" idx="12"/>
          </p:nvPr>
        </p:nvSpPr>
        <p:spPr>
          <a:xfrm>
            <a:off x="6583680" y="4783455"/>
            <a:ext cx="2103000" cy="1539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‹N›</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6"/>
        <p:cNvGrpSpPr/>
        <p:nvPr/>
      </p:nvGrpSpPr>
      <p:grpSpPr>
        <a:xfrm>
          <a:off x="0" y="0"/>
          <a:ext cx="0" cy="0"/>
          <a:chOff x="0" y="0"/>
          <a:chExt cx="0" cy="0"/>
        </a:xfrm>
      </p:grpSpPr>
      <p:sp>
        <p:nvSpPr>
          <p:cNvPr id="57" name="Google Shape;57;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14"/>
          <p:cNvSpPr txBox="1">
            <a:spLocks noGrp="1"/>
          </p:cNvSpPr>
          <p:nvPr>
            <p:ph type="sldNum" idx="12"/>
          </p:nvPr>
        </p:nvSpPr>
        <p:spPr>
          <a:xfrm>
            <a:off x="6583680" y="4783455"/>
            <a:ext cx="2103000" cy="1539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‹N›</a:t>
            </a:fld>
            <a:endParaRPr>
              <a:solidFill>
                <a:schemeClr val="dk2"/>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60"/>
        <p:cNvGrpSpPr/>
        <p:nvPr/>
      </p:nvGrpSpPr>
      <p:grpSpPr>
        <a:xfrm>
          <a:off x="0" y="0"/>
          <a:ext cx="0" cy="0"/>
          <a:chOff x="0" y="0"/>
          <a:chExt cx="0" cy="0"/>
        </a:xfrm>
      </p:grpSpPr>
      <p:sp>
        <p:nvSpPr>
          <p:cNvPr id="61" name="Google Shape;61;p15"/>
          <p:cNvSpPr txBox="1">
            <a:spLocks noGrp="1"/>
          </p:cNvSpPr>
          <p:nvPr>
            <p:ph type="title"/>
          </p:nvPr>
        </p:nvSpPr>
        <p:spPr>
          <a:xfrm>
            <a:off x="549655" y="709231"/>
            <a:ext cx="8044800" cy="7503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800"/>
              <a:buNone/>
              <a:defRPr sz="3200" b="0" i="0">
                <a:solidFill>
                  <a:srgbClr val="000066"/>
                </a:solidFill>
                <a:latin typeface="Verdana"/>
                <a:ea typeface="Verdana"/>
                <a:cs typeface="Verdana"/>
                <a:sym typeface="Verdan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5"/>
          <p:cNvSpPr txBox="1">
            <a:spLocks noGrp="1"/>
          </p:cNvSpPr>
          <p:nvPr>
            <p:ph type="body" idx="1"/>
          </p:nvPr>
        </p:nvSpPr>
        <p:spPr>
          <a:xfrm>
            <a:off x="186334" y="949106"/>
            <a:ext cx="4005000" cy="34176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800"/>
              <a:buNone/>
              <a:defRPr sz="2400" b="1" i="0">
                <a:solidFill>
                  <a:schemeClr val="dk1"/>
                </a:solidFill>
                <a:latin typeface="Arial"/>
                <a:ea typeface="Arial"/>
                <a:cs typeface="Arial"/>
                <a:sym typeface="Arial"/>
              </a:defRPr>
            </a:lvl1pPr>
            <a:lvl2pPr marL="914400" lvl="1" indent="-228600" algn="l" rtl="0">
              <a:spcBef>
                <a:spcPts val="1600"/>
              </a:spcBef>
              <a:spcAft>
                <a:spcPts val="0"/>
              </a:spcAft>
              <a:buSzPts val="1400"/>
              <a:buNone/>
              <a:defRPr/>
            </a:lvl2pPr>
            <a:lvl3pPr marL="1371600" lvl="2" indent="-228600" algn="l" rtl="0">
              <a:spcBef>
                <a:spcPts val="1600"/>
              </a:spcBef>
              <a:spcAft>
                <a:spcPts val="0"/>
              </a:spcAft>
              <a:buSzPts val="1400"/>
              <a:buNone/>
              <a:defRPr/>
            </a:lvl3pPr>
            <a:lvl4pPr marL="1828800" lvl="3" indent="-228600" algn="l" rtl="0">
              <a:spcBef>
                <a:spcPts val="1600"/>
              </a:spcBef>
              <a:spcAft>
                <a:spcPts val="0"/>
              </a:spcAft>
              <a:buSzPts val="1400"/>
              <a:buNone/>
              <a:defRPr/>
            </a:lvl4pPr>
            <a:lvl5pPr marL="2286000" lvl="4" indent="-228600" algn="l" rtl="0">
              <a:spcBef>
                <a:spcPts val="1600"/>
              </a:spcBef>
              <a:spcAft>
                <a:spcPts val="0"/>
              </a:spcAft>
              <a:buSzPts val="1400"/>
              <a:buNone/>
              <a:defRPr/>
            </a:lvl5pPr>
            <a:lvl6pPr marL="2743200" lvl="5" indent="-228600" algn="l" rtl="0">
              <a:spcBef>
                <a:spcPts val="1600"/>
              </a:spcBef>
              <a:spcAft>
                <a:spcPts val="0"/>
              </a:spcAft>
              <a:buSzPts val="1400"/>
              <a:buNone/>
              <a:defRPr/>
            </a:lvl6pPr>
            <a:lvl7pPr marL="3200400" lvl="6" indent="-228600" algn="l" rtl="0">
              <a:spcBef>
                <a:spcPts val="1600"/>
              </a:spcBef>
              <a:spcAft>
                <a:spcPts val="0"/>
              </a:spcAft>
              <a:buSzPts val="1400"/>
              <a:buNone/>
              <a:defRPr/>
            </a:lvl7pPr>
            <a:lvl8pPr marL="3657600" lvl="7" indent="-228600" algn="l" rtl="0">
              <a:spcBef>
                <a:spcPts val="1600"/>
              </a:spcBef>
              <a:spcAft>
                <a:spcPts val="0"/>
              </a:spcAft>
              <a:buSzPts val="1400"/>
              <a:buNone/>
              <a:defRPr/>
            </a:lvl8pPr>
            <a:lvl9pPr marL="4114800" lvl="8" indent="-228600" algn="l" rtl="0">
              <a:spcBef>
                <a:spcPts val="1600"/>
              </a:spcBef>
              <a:spcAft>
                <a:spcPts val="1600"/>
              </a:spcAft>
              <a:buSzPts val="1400"/>
              <a:buNone/>
              <a:defRPr/>
            </a:lvl9pPr>
          </a:lstStyle>
          <a:p>
            <a:endParaRPr/>
          </a:p>
        </p:txBody>
      </p:sp>
      <p:sp>
        <p:nvSpPr>
          <p:cNvPr id="63" name="Google Shape;63;p15"/>
          <p:cNvSpPr txBox="1">
            <a:spLocks noGrp="1"/>
          </p:cNvSpPr>
          <p:nvPr>
            <p:ph type="body" idx="2"/>
          </p:nvPr>
        </p:nvSpPr>
        <p:spPr>
          <a:xfrm>
            <a:off x="4725415" y="1352454"/>
            <a:ext cx="3007500" cy="29394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800"/>
              <a:buNone/>
              <a:defRPr sz="2400" b="1" i="0">
                <a:solidFill>
                  <a:schemeClr val="dk1"/>
                </a:solidFill>
                <a:latin typeface="Arial"/>
                <a:ea typeface="Arial"/>
                <a:cs typeface="Arial"/>
                <a:sym typeface="Arial"/>
              </a:defRPr>
            </a:lvl1pPr>
            <a:lvl2pPr marL="914400" lvl="1" indent="-228600" algn="l" rtl="0">
              <a:spcBef>
                <a:spcPts val="1600"/>
              </a:spcBef>
              <a:spcAft>
                <a:spcPts val="0"/>
              </a:spcAft>
              <a:buSzPts val="1400"/>
              <a:buNone/>
              <a:defRPr/>
            </a:lvl2pPr>
            <a:lvl3pPr marL="1371600" lvl="2" indent="-228600" algn="l" rtl="0">
              <a:spcBef>
                <a:spcPts val="1600"/>
              </a:spcBef>
              <a:spcAft>
                <a:spcPts val="0"/>
              </a:spcAft>
              <a:buSzPts val="1400"/>
              <a:buNone/>
              <a:defRPr/>
            </a:lvl3pPr>
            <a:lvl4pPr marL="1828800" lvl="3" indent="-228600" algn="l" rtl="0">
              <a:spcBef>
                <a:spcPts val="1600"/>
              </a:spcBef>
              <a:spcAft>
                <a:spcPts val="0"/>
              </a:spcAft>
              <a:buSzPts val="1400"/>
              <a:buNone/>
              <a:defRPr/>
            </a:lvl4pPr>
            <a:lvl5pPr marL="2286000" lvl="4" indent="-228600" algn="l" rtl="0">
              <a:spcBef>
                <a:spcPts val="1600"/>
              </a:spcBef>
              <a:spcAft>
                <a:spcPts val="0"/>
              </a:spcAft>
              <a:buSzPts val="1400"/>
              <a:buNone/>
              <a:defRPr/>
            </a:lvl5pPr>
            <a:lvl6pPr marL="2743200" lvl="5" indent="-228600" algn="l" rtl="0">
              <a:spcBef>
                <a:spcPts val="1600"/>
              </a:spcBef>
              <a:spcAft>
                <a:spcPts val="0"/>
              </a:spcAft>
              <a:buSzPts val="1400"/>
              <a:buNone/>
              <a:defRPr/>
            </a:lvl6pPr>
            <a:lvl7pPr marL="3200400" lvl="6" indent="-228600" algn="l" rtl="0">
              <a:spcBef>
                <a:spcPts val="1600"/>
              </a:spcBef>
              <a:spcAft>
                <a:spcPts val="0"/>
              </a:spcAft>
              <a:buSzPts val="1400"/>
              <a:buNone/>
              <a:defRPr/>
            </a:lvl7pPr>
            <a:lvl8pPr marL="3657600" lvl="7" indent="-228600" algn="l" rtl="0">
              <a:spcBef>
                <a:spcPts val="1600"/>
              </a:spcBef>
              <a:spcAft>
                <a:spcPts val="0"/>
              </a:spcAft>
              <a:buSzPts val="1400"/>
              <a:buNone/>
              <a:defRPr/>
            </a:lvl8pPr>
            <a:lvl9pPr marL="4114800" lvl="8" indent="-228600" algn="l" rtl="0">
              <a:spcBef>
                <a:spcPts val="1600"/>
              </a:spcBef>
              <a:spcAft>
                <a:spcPts val="1600"/>
              </a:spcAft>
              <a:buSzPts val="1400"/>
              <a:buNone/>
              <a:defRPr/>
            </a:lvl9pPr>
          </a:lstStyle>
          <a:p>
            <a:endParaRPr/>
          </a:p>
        </p:txBody>
      </p:sp>
      <p:sp>
        <p:nvSpPr>
          <p:cNvPr id="64" name="Google Shape;64;p15"/>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5" name="Google Shape;65;p15"/>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p15"/>
          <p:cNvSpPr txBox="1">
            <a:spLocks noGrp="1"/>
          </p:cNvSpPr>
          <p:nvPr>
            <p:ph type="sldNum" idx="12"/>
          </p:nvPr>
        </p:nvSpPr>
        <p:spPr>
          <a:xfrm>
            <a:off x="6583680" y="4783455"/>
            <a:ext cx="2103000" cy="1539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‹N›</a:t>
            </a:fld>
            <a:endParaRPr>
              <a:solidFill>
                <a:schemeClr val="dk2"/>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1"/>
        <p:cNvGrpSpPr/>
        <p:nvPr/>
      </p:nvGrpSpPr>
      <p:grpSpPr>
        <a:xfrm>
          <a:off x="0" y="0"/>
          <a:ext cx="0" cy="0"/>
          <a:chOff x="0" y="0"/>
          <a:chExt cx="0" cy="0"/>
        </a:xfrm>
      </p:grpSpPr>
      <p:cxnSp>
        <p:nvCxnSpPr>
          <p:cNvPr id="72" name="Google Shape;72;p17"/>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73" name="Google Shape;73;p17"/>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74" name="Google Shape;74;p17"/>
          <p:cNvGrpSpPr/>
          <p:nvPr/>
        </p:nvGrpSpPr>
        <p:grpSpPr>
          <a:xfrm>
            <a:off x="1004144" y="1022025"/>
            <a:ext cx="7136668" cy="152400"/>
            <a:chOff x="1346429" y="1011300"/>
            <a:chExt cx="6452100" cy="152400"/>
          </a:xfrm>
        </p:grpSpPr>
        <p:cxnSp>
          <p:nvCxnSpPr>
            <p:cNvPr id="75" name="Google Shape;75;p17"/>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76" name="Google Shape;76;p17"/>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77" name="Google Shape;77;p17"/>
          <p:cNvGrpSpPr/>
          <p:nvPr/>
        </p:nvGrpSpPr>
        <p:grpSpPr>
          <a:xfrm>
            <a:off x="1004151" y="3969100"/>
            <a:ext cx="7136668" cy="152400"/>
            <a:chOff x="1346435" y="3969088"/>
            <a:chExt cx="6452100" cy="152400"/>
          </a:xfrm>
        </p:grpSpPr>
        <p:cxnSp>
          <p:nvCxnSpPr>
            <p:cNvPr id="78" name="Google Shape;78;p17"/>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79" name="Google Shape;79;p17"/>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80" name="Google Shape;80;p17"/>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400"/>
              <a:buNone/>
              <a:defRPr sz="5400"/>
            </a:lvl1pPr>
            <a:lvl2pPr lvl="1" algn="ctr" rtl="0">
              <a:spcBef>
                <a:spcPts val="0"/>
              </a:spcBef>
              <a:spcAft>
                <a:spcPts val="0"/>
              </a:spcAft>
              <a:buSzPts val="5400"/>
              <a:buNone/>
              <a:defRPr sz="5400"/>
            </a:lvl2pPr>
            <a:lvl3pPr lvl="2" algn="ctr" rtl="0">
              <a:spcBef>
                <a:spcPts val="0"/>
              </a:spcBef>
              <a:spcAft>
                <a:spcPts val="0"/>
              </a:spcAft>
              <a:buSzPts val="5400"/>
              <a:buNone/>
              <a:defRPr sz="5400"/>
            </a:lvl3pPr>
            <a:lvl4pPr lvl="3" algn="ctr" rtl="0">
              <a:spcBef>
                <a:spcPts val="0"/>
              </a:spcBef>
              <a:spcAft>
                <a:spcPts val="0"/>
              </a:spcAft>
              <a:buSzPts val="5400"/>
              <a:buNone/>
              <a:defRPr sz="5400"/>
            </a:lvl4pPr>
            <a:lvl5pPr lvl="4" algn="ctr" rtl="0">
              <a:spcBef>
                <a:spcPts val="0"/>
              </a:spcBef>
              <a:spcAft>
                <a:spcPts val="0"/>
              </a:spcAft>
              <a:buSzPts val="5400"/>
              <a:buNone/>
              <a:defRPr sz="5400"/>
            </a:lvl5pPr>
            <a:lvl6pPr lvl="5" algn="ctr" rtl="0">
              <a:spcBef>
                <a:spcPts val="0"/>
              </a:spcBef>
              <a:spcAft>
                <a:spcPts val="0"/>
              </a:spcAft>
              <a:buSzPts val="5400"/>
              <a:buNone/>
              <a:defRPr sz="5400"/>
            </a:lvl6pPr>
            <a:lvl7pPr lvl="6" algn="ctr" rtl="0">
              <a:spcBef>
                <a:spcPts val="0"/>
              </a:spcBef>
              <a:spcAft>
                <a:spcPts val="0"/>
              </a:spcAft>
              <a:buSzPts val="5400"/>
              <a:buNone/>
              <a:defRPr sz="5400"/>
            </a:lvl7pPr>
            <a:lvl8pPr lvl="7" algn="ctr" rtl="0">
              <a:spcBef>
                <a:spcPts val="0"/>
              </a:spcBef>
              <a:spcAft>
                <a:spcPts val="0"/>
              </a:spcAft>
              <a:buSzPts val="5400"/>
              <a:buNone/>
              <a:defRPr sz="5400"/>
            </a:lvl8pPr>
            <a:lvl9pPr lvl="8" algn="ctr" rtl="0">
              <a:spcBef>
                <a:spcPts val="0"/>
              </a:spcBef>
              <a:spcAft>
                <a:spcPts val="0"/>
              </a:spcAft>
              <a:buSzPts val="5400"/>
              <a:buNone/>
              <a:defRPr sz="5400"/>
            </a:lvl9pPr>
          </a:lstStyle>
          <a:p>
            <a:endParaRPr/>
          </a:p>
        </p:txBody>
      </p:sp>
      <p:sp>
        <p:nvSpPr>
          <p:cNvPr id="81" name="Google Shape;81;p17"/>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82" name="Google Shape;8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3"/>
        <p:cNvGrpSpPr/>
        <p:nvPr/>
      </p:nvGrpSpPr>
      <p:grpSpPr>
        <a:xfrm>
          <a:off x="0" y="0"/>
          <a:ext cx="0" cy="0"/>
          <a:chOff x="0" y="0"/>
          <a:chExt cx="0" cy="0"/>
        </a:xfrm>
      </p:grpSpPr>
      <p:sp>
        <p:nvSpPr>
          <p:cNvPr id="84" name="Google Shape;84;p18"/>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8"/>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sp>
        <p:nvSpPr>
          <p:cNvPr id="86" name="Google Shape;86;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7"/>
        <p:cNvGrpSpPr/>
        <p:nvPr/>
      </p:nvGrpSpPr>
      <p:grpSpPr>
        <a:xfrm>
          <a:off x="0" y="0"/>
          <a:ext cx="0" cy="0"/>
          <a:chOff x="0" y="0"/>
          <a:chExt cx="0" cy="0"/>
        </a:xfrm>
      </p:grpSpPr>
      <p:sp>
        <p:nvSpPr>
          <p:cNvPr id="88" name="Google Shape;88;p19"/>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90" name="Google Shape;90;p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91" name="Google Shape;91;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2"/>
        <p:cNvGrpSpPr/>
        <p:nvPr/>
      </p:nvGrpSpPr>
      <p:grpSpPr>
        <a:xfrm>
          <a:off x="0" y="0"/>
          <a:ext cx="0" cy="0"/>
          <a:chOff x="0" y="0"/>
          <a:chExt cx="0" cy="0"/>
        </a:xfrm>
      </p:grpSpPr>
      <p:sp>
        <p:nvSpPr>
          <p:cNvPr id="93" name="Google Shape;93;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94" name="Google Shape;94;p20"/>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5" name="Google Shape;95;p20"/>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7"/>
        <p:cNvGrpSpPr/>
        <p:nvPr/>
      </p:nvGrpSpPr>
      <p:grpSpPr>
        <a:xfrm>
          <a:off x="0" y="0"/>
          <a:ext cx="0" cy="0"/>
          <a:chOff x="0" y="0"/>
          <a:chExt cx="0" cy="0"/>
        </a:xfrm>
      </p:grpSpPr>
      <p:sp>
        <p:nvSpPr>
          <p:cNvPr id="98" name="Google Shape;98;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99" name="Google Shape;99;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0"/>
        <p:cNvGrpSpPr/>
        <p:nvPr/>
      </p:nvGrpSpPr>
      <p:grpSpPr>
        <a:xfrm>
          <a:off x="0" y="0"/>
          <a:ext cx="0" cy="0"/>
          <a:chOff x="0" y="0"/>
          <a:chExt cx="0" cy="0"/>
        </a:xfrm>
      </p:grpSpPr>
      <p:sp>
        <p:nvSpPr>
          <p:cNvPr id="101" name="Google Shape;101;p22"/>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2" name="Google Shape;102;p22"/>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03" name="Google Shape;103;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104"/>
        <p:cNvGrpSpPr/>
        <p:nvPr/>
      </p:nvGrpSpPr>
      <p:grpSpPr>
        <a:xfrm>
          <a:off x="0" y="0"/>
          <a:ext cx="0" cy="0"/>
          <a:chOff x="0" y="0"/>
          <a:chExt cx="0" cy="0"/>
        </a:xfrm>
      </p:grpSpPr>
      <p:sp>
        <p:nvSpPr>
          <p:cNvPr id="105" name="Google Shape;105;p23"/>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5400"/>
              <a:buNone/>
              <a:defRPr sz="5400" b="0">
                <a:solidFill>
                  <a:schemeClr val="dk2"/>
                </a:solidFill>
              </a:defRPr>
            </a:lvl1pPr>
            <a:lvl2pPr lvl="1" rtl="0">
              <a:spcBef>
                <a:spcPts val="0"/>
              </a:spcBef>
              <a:spcAft>
                <a:spcPts val="0"/>
              </a:spcAft>
              <a:buClr>
                <a:schemeClr val="dk2"/>
              </a:buClr>
              <a:buSzPts val="5400"/>
              <a:buNone/>
              <a:defRPr sz="5400" b="0">
                <a:solidFill>
                  <a:schemeClr val="dk2"/>
                </a:solidFill>
              </a:defRPr>
            </a:lvl2pPr>
            <a:lvl3pPr lvl="2" rtl="0">
              <a:spcBef>
                <a:spcPts val="0"/>
              </a:spcBef>
              <a:spcAft>
                <a:spcPts val="0"/>
              </a:spcAft>
              <a:buClr>
                <a:schemeClr val="dk2"/>
              </a:buClr>
              <a:buSzPts val="5400"/>
              <a:buNone/>
              <a:defRPr sz="5400" b="0">
                <a:solidFill>
                  <a:schemeClr val="dk2"/>
                </a:solidFill>
              </a:defRPr>
            </a:lvl3pPr>
            <a:lvl4pPr lvl="3" rtl="0">
              <a:spcBef>
                <a:spcPts val="0"/>
              </a:spcBef>
              <a:spcAft>
                <a:spcPts val="0"/>
              </a:spcAft>
              <a:buClr>
                <a:schemeClr val="dk2"/>
              </a:buClr>
              <a:buSzPts val="5400"/>
              <a:buNone/>
              <a:defRPr sz="5400" b="0">
                <a:solidFill>
                  <a:schemeClr val="dk2"/>
                </a:solidFill>
              </a:defRPr>
            </a:lvl4pPr>
            <a:lvl5pPr lvl="4" rtl="0">
              <a:spcBef>
                <a:spcPts val="0"/>
              </a:spcBef>
              <a:spcAft>
                <a:spcPts val="0"/>
              </a:spcAft>
              <a:buClr>
                <a:schemeClr val="dk2"/>
              </a:buClr>
              <a:buSzPts val="5400"/>
              <a:buNone/>
              <a:defRPr sz="5400" b="0">
                <a:solidFill>
                  <a:schemeClr val="dk2"/>
                </a:solidFill>
              </a:defRPr>
            </a:lvl5pPr>
            <a:lvl6pPr lvl="5" rtl="0">
              <a:spcBef>
                <a:spcPts val="0"/>
              </a:spcBef>
              <a:spcAft>
                <a:spcPts val="0"/>
              </a:spcAft>
              <a:buClr>
                <a:schemeClr val="dk2"/>
              </a:buClr>
              <a:buSzPts val="5400"/>
              <a:buNone/>
              <a:defRPr sz="5400" b="0">
                <a:solidFill>
                  <a:schemeClr val="dk2"/>
                </a:solidFill>
              </a:defRPr>
            </a:lvl6pPr>
            <a:lvl7pPr lvl="6" rtl="0">
              <a:spcBef>
                <a:spcPts val="0"/>
              </a:spcBef>
              <a:spcAft>
                <a:spcPts val="0"/>
              </a:spcAft>
              <a:buClr>
                <a:schemeClr val="dk2"/>
              </a:buClr>
              <a:buSzPts val="5400"/>
              <a:buNone/>
              <a:defRPr sz="5400" b="0">
                <a:solidFill>
                  <a:schemeClr val="dk2"/>
                </a:solidFill>
              </a:defRPr>
            </a:lvl7pPr>
            <a:lvl8pPr lvl="7" rtl="0">
              <a:spcBef>
                <a:spcPts val="0"/>
              </a:spcBef>
              <a:spcAft>
                <a:spcPts val="0"/>
              </a:spcAft>
              <a:buClr>
                <a:schemeClr val="dk2"/>
              </a:buClr>
              <a:buSzPts val="5400"/>
              <a:buNone/>
              <a:defRPr sz="5400" b="0">
                <a:solidFill>
                  <a:schemeClr val="dk2"/>
                </a:solidFill>
              </a:defRPr>
            </a:lvl8pPr>
            <a:lvl9pPr lvl="8" rtl="0">
              <a:spcBef>
                <a:spcPts val="0"/>
              </a:spcBef>
              <a:spcAft>
                <a:spcPts val="0"/>
              </a:spcAft>
              <a:buClr>
                <a:schemeClr val="dk2"/>
              </a:buClr>
              <a:buSzPts val="5400"/>
              <a:buNone/>
              <a:defRPr sz="5400" b="0">
                <a:solidFill>
                  <a:schemeClr val="dk2"/>
                </a:solidFill>
              </a:defRPr>
            </a:lvl9pPr>
          </a:lstStyle>
          <a:p>
            <a:endParaRPr/>
          </a:p>
        </p:txBody>
      </p:sp>
      <p:sp>
        <p:nvSpPr>
          <p:cNvPr id="106" name="Google Shape;106;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
        <p:cNvGrpSpPr/>
        <p:nvPr/>
      </p:nvGrpSpPr>
      <p:grpSpPr>
        <a:xfrm>
          <a:off x="0" y="0"/>
          <a:ext cx="0" cy="0"/>
          <a:chOff x="0" y="0"/>
          <a:chExt cx="0" cy="0"/>
        </a:xfrm>
      </p:grpSpPr>
      <p:sp>
        <p:nvSpPr>
          <p:cNvPr id="108" name="Google Shape;108;p24"/>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9" name="Google Shape;109;p24"/>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110" name="Google Shape;110;p24"/>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24"/>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2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
        <p:nvSpPr>
          <p:cNvPr id="113" name="Google Shape;113;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4"/>
        <p:cNvGrpSpPr/>
        <p:nvPr/>
      </p:nvGrpSpPr>
      <p:grpSpPr>
        <a:xfrm>
          <a:off x="0" y="0"/>
          <a:ext cx="0" cy="0"/>
          <a:chOff x="0" y="0"/>
          <a:chExt cx="0" cy="0"/>
        </a:xfrm>
      </p:grpSpPr>
      <p:sp>
        <p:nvSpPr>
          <p:cNvPr id="115" name="Google Shape;115;p25"/>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116" name="Google Shape;116;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7"/>
        <p:cNvGrpSpPr/>
        <p:nvPr/>
      </p:nvGrpSpPr>
      <p:grpSpPr>
        <a:xfrm>
          <a:off x="0" y="0"/>
          <a:ext cx="0" cy="0"/>
          <a:chOff x="0" y="0"/>
          <a:chExt cx="0" cy="0"/>
        </a:xfrm>
      </p:grpSpPr>
      <p:sp>
        <p:nvSpPr>
          <p:cNvPr id="118" name="Google Shape;118;p26"/>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6"/>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accent3"/>
              </a:buClr>
              <a:buSzPts val="13000"/>
              <a:buNone/>
              <a:defRPr sz="13000">
                <a:solidFill>
                  <a:schemeClr val="accent3"/>
                </a:solidFill>
              </a:defRPr>
            </a:lvl1pPr>
            <a:lvl2pPr lvl="1" algn="ctr" rtl="0">
              <a:spcBef>
                <a:spcPts val="0"/>
              </a:spcBef>
              <a:spcAft>
                <a:spcPts val="0"/>
              </a:spcAft>
              <a:buClr>
                <a:schemeClr val="accent3"/>
              </a:buClr>
              <a:buSzPts val="13000"/>
              <a:buNone/>
              <a:defRPr sz="13000">
                <a:solidFill>
                  <a:schemeClr val="accent3"/>
                </a:solidFill>
              </a:defRPr>
            </a:lvl2pPr>
            <a:lvl3pPr lvl="2" algn="ctr" rtl="0">
              <a:spcBef>
                <a:spcPts val="0"/>
              </a:spcBef>
              <a:spcAft>
                <a:spcPts val="0"/>
              </a:spcAft>
              <a:buClr>
                <a:schemeClr val="accent3"/>
              </a:buClr>
              <a:buSzPts val="13000"/>
              <a:buNone/>
              <a:defRPr sz="13000">
                <a:solidFill>
                  <a:schemeClr val="accent3"/>
                </a:solidFill>
              </a:defRPr>
            </a:lvl3pPr>
            <a:lvl4pPr lvl="3" algn="ctr" rtl="0">
              <a:spcBef>
                <a:spcPts val="0"/>
              </a:spcBef>
              <a:spcAft>
                <a:spcPts val="0"/>
              </a:spcAft>
              <a:buClr>
                <a:schemeClr val="accent3"/>
              </a:buClr>
              <a:buSzPts val="13000"/>
              <a:buNone/>
              <a:defRPr sz="13000">
                <a:solidFill>
                  <a:schemeClr val="accent3"/>
                </a:solidFill>
              </a:defRPr>
            </a:lvl4pPr>
            <a:lvl5pPr lvl="4" algn="ctr" rtl="0">
              <a:spcBef>
                <a:spcPts val="0"/>
              </a:spcBef>
              <a:spcAft>
                <a:spcPts val="0"/>
              </a:spcAft>
              <a:buClr>
                <a:schemeClr val="accent3"/>
              </a:buClr>
              <a:buSzPts val="13000"/>
              <a:buNone/>
              <a:defRPr sz="13000">
                <a:solidFill>
                  <a:schemeClr val="accent3"/>
                </a:solidFill>
              </a:defRPr>
            </a:lvl5pPr>
            <a:lvl6pPr lvl="5" algn="ctr" rtl="0">
              <a:spcBef>
                <a:spcPts val="0"/>
              </a:spcBef>
              <a:spcAft>
                <a:spcPts val="0"/>
              </a:spcAft>
              <a:buClr>
                <a:schemeClr val="accent3"/>
              </a:buClr>
              <a:buSzPts val="13000"/>
              <a:buNone/>
              <a:defRPr sz="13000">
                <a:solidFill>
                  <a:schemeClr val="accent3"/>
                </a:solidFill>
              </a:defRPr>
            </a:lvl6pPr>
            <a:lvl7pPr lvl="6" algn="ctr" rtl="0">
              <a:spcBef>
                <a:spcPts val="0"/>
              </a:spcBef>
              <a:spcAft>
                <a:spcPts val="0"/>
              </a:spcAft>
              <a:buClr>
                <a:schemeClr val="accent3"/>
              </a:buClr>
              <a:buSzPts val="13000"/>
              <a:buNone/>
              <a:defRPr sz="13000">
                <a:solidFill>
                  <a:schemeClr val="accent3"/>
                </a:solidFill>
              </a:defRPr>
            </a:lvl7pPr>
            <a:lvl8pPr lvl="7" algn="ctr" rtl="0">
              <a:spcBef>
                <a:spcPts val="0"/>
              </a:spcBef>
              <a:spcAft>
                <a:spcPts val="0"/>
              </a:spcAft>
              <a:buClr>
                <a:schemeClr val="accent3"/>
              </a:buClr>
              <a:buSzPts val="13000"/>
              <a:buNone/>
              <a:defRPr sz="13000">
                <a:solidFill>
                  <a:schemeClr val="accent3"/>
                </a:solidFill>
              </a:defRPr>
            </a:lvl8pPr>
            <a:lvl9pPr lvl="8" algn="ctr" rtl="0">
              <a:spcBef>
                <a:spcPts val="0"/>
              </a:spcBef>
              <a:spcAft>
                <a:spcPts val="0"/>
              </a:spcAft>
              <a:buClr>
                <a:schemeClr val="accent3"/>
              </a:buClr>
              <a:buSzPts val="13000"/>
              <a:buNone/>
              <a:defRPr sz="13000">
                <a:solidFill>
                  <a:schemeClr val="accent3"/>
                </a:solidFill>
              </a:defRPr>
            </a:lvl9pPr>
          </a:lstStyle>
          <a:p>
            <a:r>
              <a:t>xx%</a:t>
            </a:r>
          </a:p>
        </p:txBody>
      </p:sp>
      <p:sp>
        <p:nvSpPr>
          <p:cNvPr id="120" name="Google Shape;120;p26"/>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121" name="Google Shape;121;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matchingName="Title Slide" type="obj">
  <p:cSld name="OBJECT">
    <p:bg>
      <p:bgPr>
        <a:solidFill>
          <a:schemeClr val="lt1"/>
        </a:solidFill>
        <a:effectLst/>
      </p:bgPr>
    </p:bg>
    <p:spTree>
      <p:nvGrpSpPr>
        <p:cNvPr id="1" name="Shape 124"/>
        <p:cNvGrpSpPr/>
        <p:nvPr/>
      </p:nvGrpSpPr>
      <p:grpSpPr>
        <a:xfrm>
          <a:off x="0" y="0"/>
          <a:ext cx="0" cy="0"/>
          <a:chOff x="0" y="0"/>
          <a:chExt cx="0" cy="0"/>
        </a:xfrm>
      </p:grpSpPr>
      <p:pic>
        <p:nvPicPr>
          <p:cNvPr id="125" name="Google Shape;125;p28"/>
          <p:cNvPicPr preferRelativeResize="0"/>
          <p:nvPr/>
        </p:nvPicPr>
        <p:blipFill rotWithShape="1">
          <a:blip r:embed="rId2">
            <a:alphaModFix/>
          </a:blip>
          <a:srcRect/>
          <a:stretch/>
        </p:blipFill>
        <p:spPr>
          <a:xfrm>
            <a:off x="0" y="0"/>
            <a:ext cx="6858001" cy="5143499"/>
          </a:xfrm>
          <a:prstGeom prst="rect">
            <a:avLst/>
          </a:prstGeom>
          <a:noFill/>
          <a:ln>
            <a:noFill/>
          </a:ln>
        </p:spPr>
      </p:pic>
      <p:sp>
        <p:nvSpPr>
          <p:cNvPr id="126" name="Google Shape;126;p28"/>
          <p:cNvSpPr txBox="1">
            <a:spLocks noGrp="1"/>
          </p:cNvSpPr>
          <p:nvPr>
            <p:ph type="ctrTitle"/>
          </p:nvPr>
        </p:nvSpPr>
        <p:spPr>
          <a:xfrm>
            <a:off x="702310" y="1984058"/>
            <a:ext cx="7739400" cy="6585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3600"/>
              <a:buNone/>
              <a:defRPr sz="3200" b="0" i="0">
                <a:solidFill>
                  <a:srgbClr val="333333"/>
                </a:solidFill>
                <a:latin typeface="Trebuchet MS"/>
                <a:ea typeface="Trebuchet MS"/>
                <a:cs typeface="Trebuchet MS"/>
                <a:sym typeface="Trebuchet MS"/>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27" name="Google Shape;127;p28"/>
          <p:cNvSpPr txBox="1">
            <a:spLocks noGrp="1"/>
          </p:cNvSpPr>
          <p:nvPr>
            <p:ph type="subTitle" idx="1"/>
          </p:nvPr>
        </p:nvSpPr>
        <p:spPr>
          <a:xfrm>
            <a:off x="1371600" y="2880360"/>
            <a:ext cx="6400800" cy="1285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800"/>
              <a:buNone/>
              <a:defRPr/>
            </a:lvl1pPr>
            <a:lvl2pPr lvl="1" algn="l" rtl="0">
              <a:spcBef>
                <a:spcPts val="1200"/>
              </a:spcBef>
              <a:spcAft>
                <a:spcPts val="0"/>
              </a:spcAft>
              <a:buSzPts val="1400"/>
              <a:buNone/>
              <a:defRPr/>
            </a:lvl2pPr>
            <a:lvl3pPr lvl="2" algn="l" rtl="0">
              <a:spcBef>
                <a:spcPts val="1200"/>
              </a:spcBef>
              <a:spcAft>
                <a:spcPts val="0"/>
              </a:spcAft>
              <a:buSzPts val="1400"/>
              <a:buNone/>
              <a:defRPr/>
            </a:lvl3pPr>
            <a:lvl4pPr lvl="3" algn="l" rtl="0">
              <a:spcBef>
                <a:spcPts val="1200"/>
              </a:spcBef>
              <a:spcAft>
                <a:spcPts val="0"/>
              </a:spcAft>
              <a:buSzPts val="1400"/>
              <a:buNone/>
              <a:defRPr/>
            </a:lvl4pPr>
            <a:lvl5pPr lvl="4" algn="l" rtl="0">
              <a:spcBef>
                <a:spcPts val="1200"/>
              </a:spcBef>
              <a:spcAft>
                <a:spcPts val="0"/>
              </a:spcAft>
              <a:buSzPts val="1400"/>
              <a:buNone/>
              <a:defRPr/>
            </a:lvl5pPr>
            <a:lvl6pPr lvl="5" algn="l" rtl="0">
              <a:spcBef>
                <a:spcPts val="1200"/>
              </a:spcBef>
              <a:spcAft>
                <a:spcPts val="0"/>
              </a:spcAft>
              <a:buSzPts val="1400"/>
              <a:buNone/>
              <a:defRPr/>
            </a:lvl6pPr>
            <a:lvl7pPr lvl="6" algn="l" rtl="0">
              <a:spcBef>
                <a:spcPts val="1200"/>
              </a:spcBef>
              <a:spcAft>
                <a:spcPts val="0"/>
              </a:spcAft>
              <a:buSzPts val="1400"/>
              <a:buNone/>
              <a:defRPr/>
            </a:lvl7pPr>
            <a:lvl8pPr lvl="7" algn="l" rtl="0">
              <a:spcBef>
                <a:spcPts val="1200"/>
              </a:spcBef>
              <a:spcAft>
                <a:spcPts val="0"/>
              </a:spcAft>
              <a:buSzPts val="1400"/>
              <a:buNone/>
              <a:defRPr/>
            </a:lvl8pPr>
            <a:lvl9pPr lvl="8" algn="l" rtl="0">
              <a:spcBef>
                <a:spcPts val="1200"/>
              </a:spcBef>
              <a:spcAft>
                <a:spcPts val="1200"/>
              </a:spcAft>
              <a:buSzPts val="1400"/>
              <a:buNone/>
              <a:defRPr/>
            </a:lvl9pPr>
          </a:lstStyle>
          <a:p>
            <a:endParaRPr/>
          </a:p>
        </p:txBody>
      </p:sp>
      <p:sp>
        <p:nvSpPr>
          <p:cNvPr id="128" name="Google Shape;128;p28"/>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9" name="Google Shape;129;p28"/>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0" name="Google Shape;130;p28"/>
          <p:cNvSpPr txBox="1">
            <a:spLocks noGrp="1"/>
          </p:cNvSpPr>
          <p:nvPr>
            <p:ph type="sldNum" idx="12"/>
          </p:nvPr>
        </p:nvSpPr>
        <p:spPr>
          <a:xfrm>
            <a:off x="6583680" y="4783455"/>
            <a:ext cx="2103000" cy="1539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‹N›</a:t>
            </a:fld>
            <a:endParaRPr>
              <a:solidFill>
                <a:schemeClr val="dk2"/>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31"/>
        <p:cNvGrpSpPr/>
        <p:nvPr/>
      </p:nvGrpSpPr>
      <p:grpSpPr>
        <a:xfrm>
          <a:off x="0" y="0"/>
          <a:ext cx="0" cy="0"/>
          <a:chOff x="0" y="0"/>
          <a:chExt cx="0" cy="0"/>
        </a:xfrm>
      </p:grpSpPr>
      <p:sp>
        <p:nvSpPr>
          <p:cNvPr id="132" name="Google Shape;132;p29"/>
          <p:cNvSpPr txBox="1">
            <a:spLocks noGrp="1"/>
          </p:cNvSpPr>
          <p:nvPr>
            <p:ph type="title"/>
          </p:nvPr>
        </p:nvSpPr>
        <p:spPr>
          <a:xfrm>
            <a:off x="549655" y="709231"/>
            <a:ext cx="8044800" cy="7503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3600"/>
              <a:buNone/>
              <a:defRPr sz="3200" b="0" i="0">
                <a:solidFill>
                  <a:srgbClr val="000066"/>
                </a:solidFill>
                <a:latin typeface="Verdana"/>
                <a:ea typeface="Verdana"/>
                <a:cs typeface="Verdana"/>
                <a:sym typeface="Verdana"/>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33" name="Google Shape;133;p29"/>
          <p:cNvSpPr txBox="1">
            <a:spLocks noGrp="1"/>
          </p:cNvSpPr>
          <p:nvPr>
            <p:ph type="body" idx="1"/>
          </p:nvPr>
        </p:nvSpPr>
        <p:spPr>
          <a:xfrm>
            <a:off x="319735" y="1527810"/>
            <a:ext cx="8504400" cy="32514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800"/>
              <a:buNone/>
              <a:defRPr sz="2000" b="0" i="0">
                <a:solidFill>
                  <a:schemeClr val="dk1"/>
                </a:solidFill>
                <a:latin typeface="Helvetica Neue"/>
                <a:ea typeface="Helvetica Neue"/>
                <a:cs typeface="Helvetica Neue"/>
                <a:sym typeface="Helvetica Neue"/>
              </a:defRPr>
            </a:lvl1pPr>
            <a:lvl2pPr marL="914400" lvl="1" indent="-228600" algn="l" rtl="0">
              <a:spcBef>
                <a:spcPts val="1200"/>
              </a:spcBef>
              <a:spcAft>
                <a:spcPts val="0"/>
              </a:spcAft>
              <a:buSzPts val="1400"/>
              <a:buNone/>
              <a:defRPr/>
            </a:lvl2pPr>
            <a:lvl3pPr marL="1371600" lvl="2" indent="-228600" algn="l" rtl="0">
              <a:spcBef>
                <a:spcPts val="1200"/>
              </a:spcBef>
              <a:spcAft>
                <a:spcPts val="0"/>
              </a:spcAft>
              <a:buSzPts val="1400"/>
              <a:buNone/>
              <a:defRPr/>
            </a:lvl3pPr>
            <a:lvl4pPr marL="1828800" lvl="3" indent="-228600" algn="l" rtl="0">
              <a:spcBef>
                <a:spcPts val="1200"/>
              </a:spcBef>
              <a:spcAft>
                <a:spcPts val="0"/>
              </a:spcAft>
              <a:buSzPts val="1400"/>
              <a:buNone/>
              <a:defRPr/>
            </a:lvl4pPr>
            <a:lvl5pPr marL="2286000" lvl="4" indent="-228600" algn="l" rtl="0">
              <a:spcBef>
                <a:spcPts val="1200"/>
              </a:spcBef>
              <a:spcAft>
                <a:spcPts val="0"/>
              </a:spcAft>
              <a:buSzPts val="1400"/>
              <a:buNone/>
              <a:defRPr/>
            </a:lvl5pPr>
            <a:lvl6pPr marL="2743200" lvl="5" indent="-228600" algn="l" rtl="0">
              <a:spcBef>
                <a:spcPts val="1200"/>
              </a:spcBef>
              <a:spcAft>
                <a:spcPts val="0"/>
              </a:spcAft>
              <a:buSzPts val="1400"/>
              <a:buNone/>
              <a:defRPr/>
            </a:lvl6pPr>
            <a:lvl7pPr marL="3200400" lvl="6" indent="-228600" algn="l" rtl="0">
              <a:spcBef>
                <a:spcPts val="1200"/>
              </a:spcBef>
              <a:spcAft>
                <a:spcPts val="0"/>
              </a:spcAft>
              <a:buSzPts val="1400"/>
              <a:buNone/>
              <a:defRPr/>
            </a:lvl7pPr>
            <a:lvl8pPr marL="3657600" lvl="7" indent="-228600" algn="l" rtl="0">
              <a:spcBef>
                <a:spcPts val="1200"/>
              </a:spcBef>
              <a:spcAft>
                <a:spcPts val="0"/>
              </a:spcAft>
              <a:buSzPts val="1400"/>
              <a:buNone/>
              <a:defRPr/>
            </a:lvl8pPr>
            <a:lvl9pPr marL="4114800" lvl="8" indent="-228600" algn="l" rtl="0">
              <a:spcBef>
                <a:spcPts val="1200"/>
              </a:spcBef>
              <a:spcAft>
                <a:spcPts val="1200"/>
              </a:spcAft>
              <a:buSzPts val="1400"/>
              <a:buNone/>
              <a:defRPr/>
            </a:lvl9pPr>
          </a:lstStyle>
          <a:p>
            <a:endParaRPr/>
          </a:p>
        </p:txBody>
      </p:sp>
      <p:sp>
        <p:nvSpPr>
          <p:cNvPr id="134" name="Google Shape;134;p29"/>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5" name="Google Shape;135;p29"/>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6" name="Google Shape;136;p29"/>
          <p:cNvSpPr txBox="1">
            <a:spLocks noGrp="1"/>
          </p:cNvSpPr>
          <p:nvPr>
            <p:ph type="sldNum" idx="12"/>
          </p:nvPr>
        </p:nvSpPr>
        <p:spPr>
          <a:xfrm>
            <a:off x="6583680" y="4783455"/>
            <a:ext cx="2103000" cy="1539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‹N›</a:t>
            </a:fld>
            <a:endParaRPr>
              <a:solidFill>
                <a:schemeClr val="dk2"/>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37"/>
        <p:cNvGrpSpPr/>
        <p:nvPr/>
      </p:nvGrpSpPr>
      <p:grpSpPr>
        <a:xfrm>
          <a:off x="0" y="0"/>
          <a:ext cx="0" cy="0"/>
          <a:chOff x="0" y="0"/>
          <a:chExt cx="0" cy="0"/>
        </a:xfrm>
      </p:grpSpPr>
      <p:sp>
        <p:nvSpPr>
          <p:cNvPr id="138" name="Google Shape;138;p30"/>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9" name="Google Shape;139;p30"/>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0" name="Google Shape;140;p30"/>
          <p:cNvSpPr txBox="1">
            <a:spLocks noGrp="1"/>
          </p:cNvSpPr>
          <p:nvPr>
            <p:ph type="sldNum" idx="12"/>
          </p:nvPr>
        </p:nvSpPr>
        <p:spPr>
          <a:xfrm>
            <a:off x="6583680" y="4783455"/>
            <a:ext cx="2103000" cy="1539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‹N›</a:t>
            </a:fld>
            <a:endParaRPr>
              <a:solidFill>
                <a:schemeClr val="dk2"/>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41"/>
        <p:cNvGrpSpPr/>
        <p:nvPr/>
      </p:nvGrpSpPr>
      <p:grpSpPr>
        <a:xfrm>
          <a:off x="0" y="0"/>
          <a:ext cx="0" cy="0"/>
          <a:chOff x="0" y="0"/>
          <a:chExt cx="0" cy="0"/>
        </a:xfrm>
      </p:grpSpPr>
      <p:sp>
        <p:nvSpPr>
          <p:cNvPr id="142" name="Google Shape;142;p31"/>
          <p:cNvSpPr txBox="1">
            <a:spLocks noGrp="1"/>
          </p:cNvSpPr>
          <p:nvPr>
            <p:ph type="title"/>
          </p:nvPr>
        </p:nvSpPr>
        <p:spPr>
          <a:xfrm>
            <a:off x="549655" y="709231"/>
            <a:ext cx="8044800" cy="7503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3600"/>
              <a:buNone/>
              <a:defRPr sz="3200" b="0" i="0">
                <a:solidFill>
                  <a:srgbClr val="000066"/>
                </a:solidFill>
                <a:latin typeface="Verdana"/>
                <a:ea typeface="Verdana"/>
                <a:cs typeface="Verdana"/>
                <a:sym typeface="Verdana"/>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43" name="Google Shape;143;p31"/>
          <p:cNvSpPr txBox="1">
            <a:spLocks noGrp="1"/>
          </p:cNvSpPr>
          <p:nvPr>
            <p:ph type="body" idx="1"/>
          </p:nvPr>
        </p:nvSpPr>
        <p:spPr>
          <a:xfrm>
            <a:off x="186334" y="949106"/>
            <a:ext cx="4005000" cy="34176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800"/>
              <a:buNone/>
              <a:defRPr sz="2400" b="1" i="0">
                <a:solidFill>
                  <a:schemeClr val="dk1"/>
                </a:solidFill>
                <a:latin typeface="Arial"/>
                <a:ea typeface="Arial"/>
                <a:cs typeface="Arial"/>
                <a:sym typeface="Arial"/>
              </a:defRPr>
            </a:lvl1pPr>
            <a:lvl2pPr marL="914400" lvl="1" indent="-228600" algn="l" rtl="0">
              <a:spcBef>
                <a:spcPts val="1200"/>
              </a:spcBef>
              <a:spcAft>
                <a:spcPts val="0"/>
              </a:spcAft>
              <a:buSzPts val="1400"/>
              <a:buNone/>
              <a:defRPr/>
            </a:lvl2pPr>
            <a:lvl3pPr marL="1371600" lvl="2" indent="-228600" algn="l" rtl="0">
              <a:spcBef>
                <a:spcPts val="1200"/>
              </a:spcBef>
              <a:spcAft>
                <a:spcPts val="0"/>
              </a:spcAft>
              <a:buSzPts val="1400"/>
              <a:buNone/>
              <a:defRPr/>
            </a:lvl3pPr>
            <a:lvl4pPr marL="1828800" lvl="3" indent="-228600" algn="l" rtl="0">
              <a:spcBef>
                <a:spcPts val="1200"/>
              </a:spcBef>
              <a:spcAft>
                <a:spcPts val="0"/>
              </a:spcAft>
              <a:buSzPts val="1400"/>
              <a:buNone/>
              <a:defRPr/>
            </a:lvl4pPr>
            <a:lvl5pPr marL="2286000" lvl="4" indent="-228600" algn="l" rtl="0">
              <a:spcBef>
                <a:spcPts val="1200"/>
              </a:spcBef>
              <a:spcAft>
                <a:spcPts val="0"/>
              </a:spcAft>
              <a:buSzPts val="1400"/>
              <a:buNone/>
              <a:defRPr/>
            </a:lvl5pPr>
            <a:lvl6pPr marL="2743200" lvl="5" indent="-228600" algn="l" rtl="0">
              <a:spcBef>
                <a:spcPts val="1200"/>
              </a:spcBef>
              <a:spcAft>
                <a:spcPts val="0"/>
              </a:spcAft>
              <a:buSzPts val="1400"/>
              <a:buNone/>
              <a:defRPr/>
            </a:lvl6pPr>
            <a:lvl7pPr marL="3200400" lvl="6" indent="-228600" algn="l" rtl="0">
              <a:spcBef>
                <a:spcPts val="1200"/>
              </a:spcBef>
              <a:spcAft>
                <a:spcPts val="0"/>
              </a:spcAft>
              <a:buSzPts val="1400"/>
              <a:buNone/>
              <a:defRPr/>
            </a:lvl7pPr>
            <a:lvl8pPr marL="3657600" lvl="7" indent="-228600" algn="l" rtl="0">
              <a:spcBef>
                <a:spcPts val="1200"/>
              </a:spcBef>
              <a:spcAft>
                <a:spcPts val="0"/>
              </a:spcAft>
              <a:buSzPts val="1400"/>
              <a:buNone/>
              <a:defRPr/>
            </a:lvl8pPr>
            <a:lvl9pPr marL="4114800" lvl="8" indent="-228600" algn="l" rtl="0">
              <a:spcBef>
                <a:spcPts val="1200"/>
              </a:spcBef>
              <a:spcAft>
                <a:spcPts val="1200"/>
              </a:spcAft>
              <a:buSzPts val="1400"/>
              <a:buNone/>
              <a:defRPr/>
            </a:lvl9pPr>
          </a:lstStyle>
          <a:p>
            <a:endParaRPr/>
          </a:p>
        </p:txBody>
      </p:sp>
      <p:sp>
        <p:nvSpPr>
          <p:cNvPr id="144" name="Google Shape;144;p31"/>
          <p:cNvSpPr txBox="1">
            <a:spLocks noGrp="1"/>
          </p:cNvSpPr>
          <p:nvPr>
            <p:ph type="body" idx="2"/>
          </p:nvPr>
        </p:nvSpPr>
        <p:spPr>
          <a:xfrm>
            <a:off x="4725415" y="1352454"/>
            <a:ext cx="3007500" cy="29394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800"/>
              <a:buNone/>
              <a:defRPr sz="2400" b="1" i="0">
                <a:solidFill>
                  <a:schemeClr val="dk1"/>
                </a:solidFill>
                <a:latin typeface="Arial"/>
                <a:ea typeface="Arial"/>
                <a:cs typeface="Arial"/>
                <a:sym typeface="Arial"/>
              </a:defRPr>
            </a:lvl1pPr>
            <a:lvl2pPr marL="914400" lvl="1" indent="-228600" algn="l" rtl="0">
              <a:spcBef>
                <a:spcPts val="1200"/>
              </a:spcBef>
              <a:spcAft>
                <a:spcPts val="0"/>
              </a:spcAft>
              <a:buSzPts val="1400"/>
              <a:buNone/>
              <a:defRPr/>
            </a:lvl2pPr>
            <a:lvl3pPr marL="1371600" lvl="2" indent="-228600" algn="l" rtl="0">
              <a:spcBef>
                <a:spcPts val="1200"/>
              </a:spcBef>
              <a:spcAft>
                <a:spcPts val="0"/>
              </a:spcAft>
              <a:buSzPts val="1400"/>
              <a:buNone/>
              <a:defRPr/>
            </a:lvl3pPr>
            <a:lvl4pPr marL="1828800" lvl="3" indent="-228600" algn="l" rtl="0">
              <a:spcBef>
                <a:spcPts val="1200"/>
              </a:spcBef>
              <a:spcAft>
                <a:spcPts val="0"/>
              </a:spcAft>
              <a:buSzPts val="1400"/>
              <a:buNone/>
              <a:defRPr/>
            </a:lvl4pPr>
            <a:lvl5pPr marL="2286000" lvl="4" indent="-228600" algn="l" rtl="0">
              <a:spcBef>
                <a:spcPts val="1200"/>
              </a:spcBef>
              <a:spcAft>
                <a:spcPts val="0"/>
              </a:spcAft>
              <a:buSzPts val="1400"/>
              <a:buNone/>
              <a:defRPr/>
            </a:lvl5pPr>
            <a:lvl6pPr marL="2743200" lvl="5" indent="-228600" algn="l" rtl="0">
              <a:spcBef>
                <a:spcPts val="1200"/>
              </a:spcBef>
              <a:spcAft>
                <a:spcPts val="0"/>
              </a:spcAft>
              <a:buSzPts val="1400"/>
              <a:buNone/>
              <a:defRPr/>
            </a:lvl6pPr>
            <a:lvl7pPr marL="3200400" lvl="6" indent="-228600" algn="l" rtl="0">
              <a:spcBef>
                <a:spcPts val="1200"/>
              </a:spcBef>
              <a:spcAft>
                <a:spcPts val="0"/>
              </a:spcAft>
              <a:buSzPts val="1400"/>
              <a:buNone/>
              <a:defRPr/>
            </a:lvl7pPr>
            <a:lvl8pPr marL="3657600" lvl="7" indent="-228600" algn="l" rtl="0">
              <a:spcBef>
                <a:spcPts val="1200"/>
              </a:spcBef>
              <a:spcAft>
                <a:spcPts val="0"/>
              </a:spcAft>
              <a:buSzPts val="1400"/>
              <a:buNone/>
              <a:defRPr/>
            </a:lvl8pPr>
            <a:lvl9pPr marL="4114800" lvl="8" indent="-228600" algn="l" rtl="0">
              <a:spcBef>
                <a:spcPts val="1200"/>
              </a:spcBef>
              <a:spcAft>
                <a:spcPts val="1200"/>
              </a:spcAft>
              <a:buSzPts val="1400"/>
              <a:buNone/>
              <a:defRPr/>
            </a:lvl9pPr>
          </a:lstStyle>
          <a:p>
            <a:endParaRPr/>
          </a:p>
        </p:txBody>
      </p:sp>
      <p:sp>
        <p:nvSpPr>
          <p:cNvPr id="145" name="Google Shape;145;p31"/>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6" name="Google Shape;146;p31"/>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7" name="Google Shape;147;p31"/>
          <p:cNvSpPr txBox="1">
            <a:spLocks noGrp="1"/>
          </p:cNvSpPr>
          <p:nvPr>
            <p:ph type="sldNum" idx="12"/>
          </p:nvPr>
        </p:nvSpPr>
        <p:spPr>
          <a:xfrm>
            <a:off x="6583680" y="4783455"/>
            <a:ext cx="2103000" cy="1539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‹N›</a:t>
            </a:fld>
            <a:endParaRPr>
              <a:solidFill>
                <a:schemeClr val="dk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48"/>
        <p:cNvGrpSpPr/>
        <p:nvPr/>
      </p:nvGrpSpPr>
      <p:grpSpPr>
        <a:xfrm>
          <a:off x="0" y="0"/>
          <a:ext cx="0" cy="0"/>
          <a:chOff x="0" y="0"/>
          <a:chExt cx="0" cy="0"/>
        </a:xfrm>
      </p:grpSpPr>
      <p:sp>
        <p:nvSpPr>
          <p:cNvPr id="149" name="Google Shape;149;p32"/>
          <p:cNvSpPr txBox="1">
            <a:spLocks noGrp="1"/>
          </p:cNvSpPr>
          <p:nvPr>
            <p:ph type="title"/>
          </p:nvPr>
        </p:nvSpPr>
        <p:spPr>
          <a:xfrm>
            <a:off x="549655" y="709231"/>
            <a:ext cx="8044800" cy="7503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3600"/>
              <a:buNone/>
              <a:defRPr sz="3200" b="0" i="0">
                <a:solidFill>
                  <a:srgbClr val="000066"/>
                </a:solidFill>
                <a:latin typeface="Verdana"/>
                <a:ea typeface="Verdana"/>
                <a:cs typeface="Verdana"/>
                <a:sym typeface="Verdana"/>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50" name="Google Shape;150;p32"/>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1" name="Google Shape;151;p32"/>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2" name="Google Shape;152;p32"/>
          <p:cNvSpPr txBox="1">
            <a:spLocks noGrp="1"/>
          </p:cNvSpPr>
          <p:nvPr>
            <p:ph type="sldNum" idx="12"/>
          </p:nvPr>
        </p:nvSpPr>
        <p:spPr>
          <a:xfrm>
            <a:off x="6583680" y="4783455"/>
            <a:ext cx="2103000" cy="1539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‹N›</a:t>
            </a:fld>
            <a:endParaRPr>
              <a:solidFill>
                <a:schemeClr val="dk2"/>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theme" Target="../theme/theme2.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67"/>
        <p:cNvGrpSpPr/>
        <p:nvPr/>
      </p:nvGrpSpPr>
      <p:grpSpPr>
        <a:xfrm>
          <a:off x="0" y="0"/>
          <a:ext cx="0" cy="0"/>
          <a:chOff x="0" y="0"/>
          <a:chExt cx="0" cy="0"/>
        </a:xfrm>
      </p:grpSpPr>
      <p:sp>
        <p:nvSpPr>
          <p:cNvPr id="68" name="Google Shape;68;p1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69" name="Google Shape;69;p16"/>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70" name="Google Shape;70;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latin typeface="Open Sans"/>
                <a:ea typeface="Open Sans"/>
                <a:cs typeface="Open Sans"/>
                <a:sym typeface="Open Sans"/>
              </a:defRPr>
            </a:lvl1pPr>
            <a:lvl2pPr lvl="1" algn="r" rtl="0">
              <a:buNone/>
              <a:defRPr sz="1000">
                <a:solidFill>
                  <a:schemeClr val="dk2"/>
                </a:solidFill>
                <a:latin typeface="Open Sans"/>
                <a:ea typeface="Open Sans"/>
                <a:cs typeface="Open Sans"/>
                <a:sym typeface="Open Sans"/>
              </a:defRPr>
            </a:lvl2pPr>
            <a:lvl3pPr lvl="2" algn="r" rtl="0">
              <a:buNone/>
              <a:defRPr sz="1000">
                <a:solidFill>
                  <a:schemeClr val="dk2"/>
                </a:solidFill>
                <a:latin typeface="Open Sans"/>
                <a:ea typeface="Open Sans"/>
                <a:cs typeface="Open Sans"/>
                <a:sym typeface="Open Sans"/>
              </a:defRPr>
            </a:lvl3pPr>
            <a:lvl4pPr lvl="3" algn="r" rtl="0">
              <a:buNone/>
              <a:defRPr sz="1000">
                <a:solidFill>
                  <a:schemeClr val="dk2"/>
                </a:solidFill>
                <a:latin typeface="Open Sans"/>
                <a:ea typeface="Open Sans"/>
                <a:cs typeface="Open Sans"/>
                <a:sym typeface="Open Sans"/>
              </a:defRPr>
            </a:lvl4pPr>
            <a:lvl5pPr lvl="4" algn="r" rtl="0">
              <a:buNone/>
              <a:defRPr sz="1000">
                <a:solidFill>
                  <a:schemeClr val="dk2"/>
                </a:solidFill>
                <a:latin typeface="Open Sans"/>
                <a:ea typeface="Open Sans"/>
                <a:cs typeface="Open Sans"/>
                <a:sym typeface="Open Sans"/>
              </a:defRPr>
            </a:lvl5pPr>
            <a:lvl6pPr lvl="5" algn="r" rtl="0">
              <a:buNone/>
              <a:defRPr sz="1000">
                <a:solidFill>
                  <a:schemeClr val="dk2"/>
                </a:solidFill>
                <a:latin typeface="Open Sans"/>
                <a:ea typeface="Open Sans"/>
                <a:cs typeface="Open Sans"/>
                <a:sym typeface="Open Sans"/>
              </a:defRPr>
            </a:lvl6pPr>
            <a:lvl7pPr lvl="6" algn="r" rtl="0">
              <a:buNone/>
              <a:defRPr sz="1000">
                <a:solidFill>
                  <a:schemeClr val="dk2"/>
                </a:solidFill>
                <a:latin typeface="Open Sans"/>
                <a:ea typeface="Open Sans"/>
                <a:cs typeface="Open Sans"/>
                <a:sym typeface="Open Sans"/>
              </a:defRPr>
            </a:lvl7pPr>
            <a:lvl8pPr lvl="7" algn="r" rtl="0">
              <a:buNone/>
              <a:defRPr sz="1000">
                <a:solidFill>
                  <a:schemeClr val="dk2"/>
                </a:solidFill>
                <a:latin typeface="Open Sans"/>
                <a:ea typeface="Open Sans"/>
                <a:cs typeface="Open Sans"/>
                <a:sym typeface="Open Sans"/>
              </a:defRPr>
            </a:lvl8pPr>
            <a:lvl9pPr lvl="8" algn="r" rtl="0">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raffaelemontella.i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raffaele.montella@uniparthenope.it"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image" Target="../media/image36.jpg"/><Relationship Id="rId4" Type="http://schemas.openxmlformats.org/officeDocument/2006/relationships/image" Target="../media/image35.jpg"/></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18" Type="http://schemas.openxmlformats.org/officeDocument/2006/relationships/image" Target="../media/image54.png"/><Relationship Id="rId26" Type="http://schemas.openxmlformats.org/officeDocument/2006/relationships/image" Target="../media/image62.png"/><Relationship Id="rId3" Type="http://schemas.openxmlformats.org/officeDocument/2006/relationships/image" Target="../media/image39.png"/><Relationship Id="rId21" Type="http://schemas.openxmlformats.org/officeDocument/2006/relationships/image" Target="../media/image57.png"/><Relationship Id="rId7" Type="http://schemas.openxmlformats.org/officeDocument/2006/relationships/image" Target="../media/image43.png"/><Relationship Id="rId12" Type="http://schemas.openxmlformats.org/officeDocument/2006/relationships/image" Target="../media/image48.png"/><Relationship Id="rId17" Type="http://schemas.openxmlformats.org/officeDocument/2006/relationships/image" Target="../media/image53.png"/><Relationship Id="rId25" Type="http://schemas.openxmlformats.org/officeDocument/2006/relationships/image" Target="../media/image61.png"/><Relationship Id="rId2" Type="http://schemas.openxmlformats.org/officeDocument/2006/relationships/notesSlide" Target="../notesSlides/notesSlide33.xml"/><Relationship Id="rId16" Type="http://schemas.openxmlformats.org/officeDocument/2006/relationships/image" Target="../media/image52.png"/><Relationship Id="rId20" Type="http://schemas.openxmlformats.org/officeDocument/2006/relationships/image" Target="../media/image56.jpg"/><Relationship Id="rId29" Type="http://schemas.openxmlformats.org/officeDocument/2006/relationships/image" Target="../media/image65.png"/><Relationship Id="rId1" Type="http://schemas.openxmlformats.org/officeDocument/2006/relationships/slideLayout" Target="../slideLayouts/slideLayout3.xml"/><Relationship Id="rId6" Type="http://schemas.openxmlformats.org/officeDocument/2006/relationships/image" Target="../media/image42.png"/><Relationship Id="rId11" Type="http://schemas.openxmlformats.org/officeDocument/2006/relationships/image" Target="../media/image47.png"/><Relationship Id="rId24" Type="http://schemas.openxmlformats.org/officeDocument/2006/relationships/image" Target="../media/image60.png"/><Relationship Id="rId5" Type="http://schemas.openxmlformats.org/officeDocument/2006/relationships/image" Target="../media/image41.png"/><Relationship Id="rId15" Type="http://schemas.openxmlformats.org/officeDocument/2006/relationships/image" Target="../media/image51.png"/><Relationship Id="rId23" Type="http://schemas.openxmlformats.org/officeDocument/2006/relationships/image" Target="../media/image59.png"/><Relationship Id="rId28" Type="http://schemas.openxmlformats.org/officeDocument/2006/relationships/image" Target="../media/image64.png"/><Relationship Id="rId10" Type="http://schemas.openxmlformats.org/officeDocument/2006/relationships/image" Target="../media/image46.png"/><Relationship Id="rId19" Type="http://schemas.openxmlformats.org/officeDocument/2006/relationships/image" Target="../media/image55.png"/><Relationship Id="rId4" Type="http://schemas.openxmlformats.org/officeDocument/2006/relationships/image" Target="../media/image40.png"/><Relationship Id="rId9" Type="http://schemas.openxmlformats.org/officeDocument/2006/relationships/image" Target="../media/image45.png"/><Relationship Id="rId14" Type="http://schemas.openxmlformats.org/officeDocument/2006/relationships/image" Target="../media/image50.png"/><Relationship Id="rId22" Type="http://schemas.openxmlformats.org/officeDocument/2006/relationships/image" Target="../media/image58.png"/><Relationship Id="rId27" Type="http://schemas.openxmlformats.org/officeDocument/2006/relationships/image" Target="../media/image63.png"/><Relationship Id="rId30" Type="http://schemas.openxmlformats.org/officeDocument/2006/relationships/image" Target="../media/image66.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67.jp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68.jp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58.xml"/><Relationship Id="rId1" Type="http://schemas.openxmlformats.org/officeDocument/2006/relationships/slideLayout" Target="../slideLayouts/slideLayout12.xml"/><Relationship Id="rId4" Type="http://schemas.openxmlformats.org/officeDocument/2006/relationships/image" Target="../media/image71.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72.jpg"/><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image" Target="../media/image72.jpg"/><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image" Target="../media/image73.jpg"/><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notesSlide" Target="../notesSlides/notesSlide75.xml"/><Relationship Id="rId1" Type="http://schemas.openxmlformats.org/officeDocument/2006/relationships/slideLayout" Target="../slideLayouts/slideLayout12.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9.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9.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9.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81.jpg"/><Relationship Id="rId2" Type="http://schemas.openxmlformats.org/officeDocument/2006/relationships/notesSlide" Target="../notesSlides/notesSlide80.xml"/><Relationship Id="rId1" Type="http://schemas.openxmlformats.org/officeDocument/2006/relationships/slideLayout" Target="../slideLayouts/slideLayout12.xml"/><Relationship Id="rId4" Type="http://schemas.openxmlformats.org/officeDocument/2006/relationships/image" Target="../media/image82.jpg"/></Relationships>
</file>

<file path=ppt/slides/_rels/slide81.xml.rels><?xml version="1.0" encoding="UTF-8" standalone="yes"?>
<Relationships xmlns="http://schemas.openxmlformats.org/package/2006/relationships"><Relationship Id="rId3" Type="http://schemas.openxmlformats.org/officeDocument/2006/relationships/image" Target="../media/image81.jpg"/><Relationship Id="rId2" Type="http://schemas.openxmlformats.org/officeDocument/2006/relationships/notesSlide" Target="../notesSlides/notesSlide81.xml"/><Relationship Id="rId1" Type="http://schemas.openxmlformats.org/officeDocument/2006/relationships/slideLayout" Target="../slideLayouts/slideLayout12.xml"/><Relationship Id="rId4" Type="http://schemas.openxmlformats.org/officeDocument/2006/relationships/image" Target="../media/image82.jpg"/></Relationships>
</file>

<file path=ppt/slides/_rels/slide82.xml.rels><?xml version="1.0" encoding="UTF-8" standalone="yes"?>
<Relationships xmlns="http://schemas.openxmlformats.org/package/2006/relationships"><Relationship Id="rId3" Type="http://schemas.openxmlformats.org/officeDocument/2006/relationships/image" Target="../media/image81.jpg"/><Relationship Id="rId2" Type="http://schemas.openxmlformats.org/officeDocument/2006/relationships/notesSlide" Target="../notesSlides/notesSlide82.xml"/><Relationship Id="rId1" Type="http://schemas.openxmlformats.org/officeDocument/2006/relationships/slideLayout" Target="../slideLayouts/slideLayout12.xml"/><Relationship Id="rId4" Type="http://schemas.openxmlformats.org/officeDocument/2006/relationships/image" Target="../media/image82.jpg"/></Relationships>
</file>

<file path=ppt/slides/_rels/slide83.xml.rels><?xml version="1.0" encoding="UTF-8" standalone="yes"?>
<Relationships xmlns="http://schemas.openxmlformats.org/package/2006/relationships"><Relationship Id="rId3" Type="http://schemas.openxmlformats.org/officeDocument/2006/relationships/image" Target="../media/image81.jpg"/><Relationship Id="rId2" Type="http://schemas.openxmlformats.org/officeDocument/2006/relationships/notesSlide" Target="../notesSlides/notesSlide83.xml"/><Relationship Id="rId1" Type="http://schemas.openxmlformats.org/officeDocument/2006/relationships/slideLayout" Target="../slideLayouts/slideLayout12.xml"/><Relationship Id="rId4" Type="http://schemas.openxmlformats.org/officeDocument/2006/relationships/image" Target="../media/image82.jpg"/></Relationships>
</file>

<file path=ppt/slides/_rels/slide84.xml.rels><?xml version="1.0" encoding="UTF-8" standalone="yes"?>
<Relationships xmlns="http://schemas.openxmlformats.org/package/2006/relationships"><Relationship Id="rId3" Type="http://schemas.openxmlformats.org/officeDocument/2006/relationships/image" Target="../media/image81.jpg"/><Relationship Id="rId2" Type="http://schemas.openxmlformats.org/officeDocument/2006/relationships/notesSlide" Target="../notesSlides/notesSlide84.xml"/><Relationship Id="rId1" Type="http://schemas.openxmlformats.org/officeDocument/2006/relationships/slideLayout" Target="../slideLayouts/slideLayout12.xml"/><Relationship Id="rId4" Type="http://schemas.openxmlformats.org/officeDocument/2006/relationships/image" Target="../media/image82.jp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3"/>
          <p:cNvSpPr txBox="1">
            <a:spLocks noGrp="1"/>
          </p:cNvSpPr>
          <p:nvPr>
            <p:ph type="ctrTitle"/>
          </p:nvPr>
        </p:nvSpPr>
        <p:spPr>
          <a:xfrm>
            <a:off x="0" y="353075"/>
            <a:ext cx="9144000" cy="24441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r>
              <a:rPr lang="en" sz="4200" b="1">
                <a:solidFill>
                  <a:srgbClr val="073763"/>
                </a:solidFill>
              </a:rPr>
              <a:t>FCAPP - Future Programming Paradigms:</a:t>
            </a:r>
            <a:endParaRPr sz="4200" b="1">
              <a:solidFill>
                <a:srgbClr val="073763"/>
              </a:solidFill>
            </a:endParaRPr>
          </a:p>
          <a:p>
            <a:pPr marL="0" lvl="0" indent="0" algn="ctr" rtl="0">
              <a:spcBef>
                <a:spcPts val="0"/>
              </a:spcBef>
              <a:spcAft>
                <a:spcPts val="0"/>
              </a:spcAft>
              <a:buNone/>
            </a:pPr>
            <a:r>
              <a:rPr lang="en" sz="4200" b="1">
                <a:solidFill>
                  <a:srgbClr val="073763"/>
                </a:solidFill>
              </a:rPr>
              <a:t>Parallel Programming Models</a:t>
            </a:r>
            <a:endParaRPr sz="4200" b="1">
              <a:solidFill>
                <a:srgbClr val="073763"/>
              </a:solidFill>
            </a:endParaRPr>
          </a:p>
        </p:txBody>
      </p:sp>
      <p:sp>
        <p:nvSpPr>
          <p:cNvPr id="158" name="Google Shape;158;p33"/>
          <p:cNvSpPr txBox="1">
            <a:spLocks noGrp="1"/>
          </p:cNvSpPr>
          <p:nvPr>
            <p:ph type="subTitle" idx="1"/>
          </p:nvPr>
        </p:nvSpPr>
        <p:spPr>
          <a:xfrm>
            <a:off x="0" y="2910325"/>
            <a:ext cx="9144000" cy="99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b="1" i="1"/>
              <a:t>Prof. Raffaele Montella</a:t>
            </a:r>
            <a:endParaRPr sz="1500" b="1" i="1"/>
          </a:p>
          <a:p>
            <a:pPr marL="0" lvl="0" indent="0" algn="ctr" rtl="0">
              <a:spcBef>
                <a:spcPts val="0"/>
              </a:spcBef>
              <a:spcAft>
                <a:spcPts val="0"/>
              </a:spcAft>
              <a:buNone/>
            </a:pPr>
            <a:endParaRPr sz="1500" i="1"/>
          </a:p>
          <a:p>
            <a:pPr marL="0" lvl="0" indent="0" algn="ctr" rtl="0">
              <a:spcBef>
                <a:spcPts val="0"/>
              </a:spcBef>
              <a:spcAft>
                <a:spcPts val="0"/>
              </a:spcAft>
              <a:buNone/>
            </a:pPr>
            <a:r>
              <a:rPr lang="en" sz="1500" i="1" u="sng">
                <a:solidFill>
                  <a:schemeClr val="accent5"/>
                </a:solidFill>
                <a:hlinkClick r:id="rId3">
                  <a:extLst>
                    <a:ext uri="{A12FA001-AC4F-418D-AE19-62706E023703}">
                      <ahyp:hlinkClr xmlns:ahyp="http://schemas.microsoft.com/office/drawing/2018/hyperlinkcolor" val="tx"/>
                    </a:ext>
                  </a:extLst>
                </a:hlinkClick>
              </a:rPr>
              <a:t>http://raffaelemontella.it</a:t>
            </a:r>
            <a:r>
              <a:rPr lang="en" sz="1500" i="1"/>
              <a:t> </a:t>
            </a:r>
            <a:r>
              <a:rPr lang="en" sz="1500" i="1" u="sng">
                <a:solidFill>
                  <a:schemeClr val="hlink"/>
                </a:solidFill>
                <a:hlinkClick r:id="rId4"/>
              </a:rPr>
              <a:t>raffaele.montella@uniparthenope.it</a:t>
            </a:r>
            <a:endParaRPr sz="1500" i="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2"/>
          <p:cNvSpPr txBox="1"/>
          <p:nvPr/>
        </p:nvSpPr>
        <p:spPr>
          <a:xfrm>
            <a:off x="8847581" y="4894402"/>
            <a:ext cx="221700" cy="2271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 sz="1400">
                <a:latin typeface="Helvetica Neue"/>
                <a:ea typeface="Helvetica Neue"/>
                <a:cs typeface="Helvetica Neue"/>
                <a:sym typeface="Helvetica Neue"/>
              </a:rPr>
              <a:t>18</a:t>
            </a:r>
            <a:endParaRPr sz="1400">
              <a:latin typeface="Helvetica Neue"/>
              <a:ea typeface="Helvetica Neue"/>
              <a:cs typeface="Helvetica Neue"/>
              <a:sym typeface="Helvetica Neue"/>
            </a:endParaRPr>
          </a:p>
        </p:txBody>
      </p:sp>
      <p:sp>
        <p:nvSpPr>
          <p:cNvPr id="249" name="Google Shape;249;p42"/>
          <p:cNvSpPr txBox="1"/>
          <p:nvPr/>
        </p:nvSpPr>
        <p:spPr>
          <a:xfrm>
            <a:off x="227367" y="758499"/>
            <a:ext cx="8483100" cy="751800"/>
          </a:xfrm>
          <a:prstGeom prst="rect">
            <a:avLst/>
          </a:prstGeom>
          <a:noFill/>
          <a:ln>
            <a:noFill/>
          </a:ln>
        </p:spPr>
        <p:txBody>
          <a:bodyPr spcFirstLastPara="1" wrap="square" lIns="0" tIns="12700" rIns="0" bIns="0" anchor="t" anchorCtr="0">
            <a:spAutoFit/>
          </a:bodyPr>
          <a:lstStyle/>
          <a:p>
            <a:pPr marL="457200" marR="0" lvl="0" indent="-330200" algn="l" rtl="0">
              <a:lnSpc>
                <a:spcPct val="100000"/>
              </a:lnSpc>
              <a:spcBef>
                <a:spcPts val="0"/>
              </a:spcBef>
              <a:spcAft>
                <a:spcPts val="0"/>
              </a:spcAft>
              <a:buSzPts val="1600"/>
              <a:buChar char="•"/>
            </a:pPr>
            <a:r>
              <a:rPr lang="en" sz="1600"/>
              <a:t>Compute Unified Device Architecture (CUDA)</a:t>
            </a:r>
            <a:endParaRPr sz="1600"/>
          </a:p>
          <a:p>
            <a:pPr marL="457200" marR="0" lvl="0" indent="-330200" algn="l" rtl="0">
              <a:lnSpc>
                <a:spcPct val="100000"/>
              </a:lnSpc>
              <a:spcBef>
                <a:spcPts val="0"/>
              </a:spcBef>
              <a:spcAft>
                <a:spcPts val="0"/>
              </a:spcAft>
              <a:buSzPts val="1600"/>
              <a:buChar char="•"/>
            </a:pPr>
            <a:r>
              <a:rPr lang="en" sz="1600"/>
              <a:t>a general purpose parallel computing platform and programming model that easy  GPU programming, which provides:</a:t>
            </a:r>
            <a:endParaRPr sz="1600"/>
          </a:p>
        </p:txBody>
      </p:sp>
      <p:sp>
        <p:nvSpPr>
          <p:cNvPr id="250" name="Google Shape;250;p42"/>
          <p:cNvSpPr txBox="1"/>
          <p:nvPr/>
        </p:nvSpPr>
        <p:spPr>
          <a:xfrm>
            <a:off x="1002283" y="1666589"/>
            <a:ext cx="7708200" cy="1126800"/>
          </a:xfrm>
          <a:prstGeom prst="rect">
            <a:avLst/>
          </a:prstGeom>
          <a:noFill/>
          <a:ln>
            <a:noFill/>
          </a:ln>
        </p:spPr>
        <p:txBody>
          <a:bodyPr spcFirstLastPara="1" wrap="square" lIns="0" tIns="12700" rIns="0" bIns="0" anchor="t" anchorCtr="0">
            <a:spAutoFit/>
          </a:bodyPr>
          <a:lstStyle/>
          <a:p>
            <a:pPr marL="457200" marR="0" lvl="0" indent="-311150" algn="l" rtl="0">
              <a:lnSpc>
                <a:spcPct val="114166"/>
              </a:lnSpc>
              <a:spcBef>
                <a:spcPts val="0"/>
              </a:spcBef>
              <a:spcAft>
                <a:spcPts val="0"/>
              </a:spcAft>
              <a:buSzPts val="1300"/>
              <a:buChar char="●"/>
            </a:pPr>
            <a:r>
              <a:rPr lang="en" sz="1300"/>
              <a:t>a new hierarchical multi-threaded programming paradigm</a:t>
            </a:r>
            <a:endParaRPr sz="1300"/>
          </a:p>
          <a:p>
            <a:pPr marL="457200" marR="0" lvl="0" indent="-311150" algn="l" rtl="0">
              <a:lnSpc>
                <a:spcPct val="114166"/>
              </a:lnSpc>
              <a:spcBef>
                <a:spcPts val="0"/>
              </a:spcBef>
              <a:spcAft>
                <a:spcPts val="0"/>
              </a:spcAft>
              <a:buSzPts val="1300"/>
              <a:buChar char="●"/>
            </a:pPr>
            <a:r>
              <a:rPr lang="en" sz="1300"/>
              <a:t>a new architecture instruction set called PTX (Parallel Thread eXecution)</a:t>
            </a:r>
            <a:endParaRPr sz="1300"/>
          </a:p>
          <a:p>
            <a:pPr marL="457200" marR="0" lvl="0" indent="-311150" algn="l" rtl="0">
              <a:lnSpc>
                <a:spcPct val="114166"/>
              </a:lnSpc>
              <a:spcBef>
                <a:spcPts val="0"/>
              </a:spcBef>
              <a:spcAft>
                <a:spcPts val="0"/>
              </a:spcAft>
              <a:buSzPts val="1300"/>
              <a:buChar char="●"/>
            </a:pPr>
            <a:r>
              <a:rPr lang="en" sz="1300"/>
              <a:t>a small set of syntax extensions to higher level programming languages (C, Fortran) to express thread parallelism  within a familiar programming environment</a:t>
            </a:r>
            <a:endParaRPr sz="1300"/>
          </a:p>
          <a:p>
            <a:pPr marL="457200" marR="0" lvl="0" indent="-311150" algn="l" rtl="0">
              <a:lnSpc>
                <a:spcPct val="114166"/>
              </a:lnSpc>
              <a:spcBef>
                <a:spcPts val="0"/>
              </a:spcBef>
              <a:spcAft>
                <a:spcPts val="0"/>
              </a:spcAft>
              <a:buSzPts val="1300"/>
              <a:buChar char="●"/>
            </a:pPr>
            <a:r>
              <a:rPr lang="en" sz="1300"/>
              <a:t>A complete collection of development tools to compile, debug and profile CUDA programs.</a:t>
            </a:r>
            <a:endParaRPr sz="1300"/>
          </a:p>
        </p:txBody>
      </p:sp>
      <p:pic>
        <p:nvPicPr>
          <p:cNvPr id="251" name="Google Shape;251;p42"/>
          <p:cNvPicPr preferRelativeResize="0"/>
          <p:nvPr/>
        </p:nvPicPr>
        <p:blipFill rotWithShape="1">
          <a:blip r:embed="rId3">
            <a:alphaModFix/>
          </a:blip>
          <a:srcRect/>
          <a:stretch/>
        </p:blipFill>
        <p:spPr>
          <a:xfrm>
            <a:off x="2011679" y="3968496"/>
            <a:ext cx="3824479" cy="434340"/>
          </a:xfrm>
          <a:prstGeom prst="rect">
            <a:avLst/>
          </a:prstGeom>
          <a:noFill/>
          <a:ln>
            <a:noFill/>
          </a:ln>
        </p:spPr>
      </p:pic>
      <p:sp>
        <p:nvSpPr>
          <p:cNvPr id="252" name="Google Shape;252;p42"/>
          <p:cNvSpPr txBox="1"/>
          <p:nvPr/>
        </p:nvSpPr>
        <p:spPr>
          <a:xfrm>
            <a:off x="3258868" y="4080361"/>
            <a:ext cx="2210400" cy="155700"/>
          </a:xfrm>
          <a:prstGeom prst="rect">
            <a:avLst/>
          </a:prstGeom>
          <a:noFill/>
          <a:ln>
            <a:noFill/>
          </a:ln>
        </p:spPr>
        <p:txBody>
          <a:bodyPr spcFirstLastPara="1" wrap="square" lIns="0" tIns="17125" rIns="0" bIns="0" anchor="t" anchorCtr="0">
            <a:spAutoFit/>
          </a:bodyPr>
          <a:lstStyle/>
          <a:p>
            <a:pPr marL="12700" marR="0" lvl="0" indent="0" algn="l" rtl="0">
              <a:lnSpc>
                <a:spcPct val="100000"/>
              </a:lnSpc>
              <a:spcBef>
                <a:spcPts val="0"/>
              </a:spcBef>
              <a:spcAft>
                <a:spcPts val="0"/>
              </a:spcAft>
              <a:buNone/>
            </a:pPr>
            <a:r>
              <a:rPr lang="en" sz="900" b="1">
                <a:solidFill>
                  <a:srgbClr val="FFFFFF"/>
                </a:solidFill>
                <a:latin typeface="Arial"/>
                <a:ea typeface="Arial"/>
                <a:cs typeface="Arial"/>
                <a:sym typeface="Arial"/>
              </a:rPr>
              <a:t>CUDA Parallel Computing Architecture</a:t>
            </a:r>
            <a:endParaRPr sz="900">
              <a:latin typeface="Arial"/>
              <a:ea typeface="Arial"/>
              <a:cs typeface="Arial"/>
              <a:sym typeface="Arial"/>
            </a:endParaRPr>
          </a:p>
        </p:txBody>
      </p:sp>
      <p:grpSp>
        <p:nvGrpSpPr>
          <p:cNvPr id="253" name="Google Shape;253;p42"/>
          <p:cNvGrpSpPr/>
          <p:nvPr/>
        </p:nvGrpSpPr>
        <p:grpSpPr>
          <a:xfrm>
            <a:off x="2011679" y="2944367"/>
            <a:ext cx="3824479" cy="1067562"/>
            <a:chOff x="2011679" y="3925823"/>
            <a:chExt cx="5099305" cy="1423416"/>
          </a:xfrm>
        </p:grpSpPr>
        <p:pic>
          <p:nvPicPr>
            <p:cNvPr id="254" name="Google Shape;254;p42"/>
            <p:cNvPicPr preferRelativeResize="0"/>
            <p:nvPr/>
          </p:nvPicPr>
          <p:blipFill rotWithShape="1">
            <a:blip r:embed="rId4">
              <a:alphaModFix/>
            </a:blip>
            <a:srcRect/>
            <a:stretch/>
          </p:blipFill>
          <p:spPr>
            <a:xfrm>
              <a:off x="2011679" y="3925823"/>
              <a:ext cx="5099305" cy="560832"/>
            </a:xfrm>
            <a:prstGeom prst="rect">
              <a:avLst/>
            </a:prstGeom>
            <a:noFill/>
            <a:ln>
              <a:noFill/>
            </a:ln>
          </p:spPr>
        </p:pic>
        <p:pic>
          <p:nvPicPr>
            <p:cNvPr id="255" name="Google Shape;255;p42"/>
            <p:cNvPicPr preferRelativeResize="0"/>
            <p:nvPr/>
          </p:nvPicPr>
          <p:blipFill rotWithShape="1">
            <a:blip r:embed="rId5">
              <a:alphaModFix/>
            </a:blip>
            <a:srcRect/>
            <a:stretch/>
          </p:blipFill>
          <p:spPr>
            <a:xfrm>
              <a:off x="2014727" y="4392167"/>
              <a:ext cx="1121664" cy="957072"/>
            </a:xfrm>
            <a:prstGeom prst="rect">
              <a:avLst/>
            </a:prstGeom>
            <a:noFill/>
            <a:ln>
              <a:noFill/>
            </a:ln>
          </p:spPr>
        </p:pic>
      </p:grpSp>
      <p:sp>
        <p:nvSpPr>
          <p:cNvPr id="256" name="Google Shape;256;p42"/>
          <p:cNvSpPr txBox="1"/>
          <p:nvPr/>
        </p:nvSpPr>
        <p:spPr>
          <a:xfrm>
            <a:off x="2074974" y="3542656"/>
            <a:ext cx="610800" cy="19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 sz="1200" b="1">
                <a:solidFill>
                  <a:srgbClr val="FFFFFF"/>
                </a:solidFill>
                <a:latin typeface="Arial"/>
                <a:ea typeface="Arial"/>
                <a:cs typeface="Arial"/>
                <a:sym typeface="Arial"/>
              </a:rPr>
              <a:t>CUDA C</a:t>
            </a:r>
            <a:endParaRPr sz="1200">
              <a:latin typeface="Arial"/>
              <a:ea typeface="Arial"/>
              <a:cs typeface="Arial"/>
              <a:sym typeface="Arial"/>
            </a:endParaRPr>
          </a:p>
        </p:txBody>
      </p:sp>
      <p:pic>
        <p:nvPicPr>
          <p:cNvPr id="257" name="Google Shape;257;p42"/>
          <p:cNvPicPr preferRelativeResize="0"/>
          <p:nvPr/>
        </p:nvPicPr>
        <p:blipFill rotWithShape="1">
          <a:blip r:embed="rId6">
            <a:alphaModFix/>
          </a:blip>
          <a:srcRect/>
          <a:stretch/>
        </p:blipFill>
        <p:spPr>
          <a:xfrm>
            <a:off x="2811738" y="3294125"/>
            <a:ext cx="841248" cy="717804"/>
          </a:xfrm>
          <a:prstGeom prst="rect">
            <a:avLst/>
          </a:prstGeom>
          <a:noFill/>
          <a:ln>
            <a:noFill/>
          </a:ln>
        </p:spPr>
      </p:pic>
      <p:sp>
        <p:nvSpPr>
          <p:cNvPr id="258" name="Google Shape;258;p42"/>
          <p:cNvSpPr txBox="1"/>
          <p:nvPr/>
        </p:nvSpPr>
        <p:spPr>
          <a:xfrm>
            <a:off x="2866142" y="3542465"/>
            <a:ext cx="618600" cy="19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 sz="1200" b="1">
                <a:solidFill>
                  <a:srgbClr val="FFFFFF"/>
                </a:solidFill>
                <a:latin typeface="Arial"/>
                <a:ea typeface="Arial"/>
                <a:cs typeface="Arial"/>
                <a:sym typeface="Arial"/>
              </a:rPr>
              <a:t>OpenCL</a:t>
            </a:r>
            <a:endParaRPr sz="1200">
              <a:latin typeface="Arial"/>
              <a:ea typeface="Arial"/>
              <a:cs typeface="Arial"/>
              <a:sym typeface="Arial"/>
            </a:endParaRPr>
          </a:p>
        </p:txBody>
      </p:sp>
      <p:pic>
        <p:nvPicPr>
          <p:cNvPr id="259" name="Google Shape;259;p42"/>
          <p:cNvPicPr preferRelativeResize="0"/>
          <p:nvPr/>
        </p:nvPicPr>
        <p:blipFill rotWithShape="1">
          <a:blip r:embed="rId7">
            <a:alphaModFix/>
          </a:blip>
          <a:srcRect/>
          <a:stretch/>
        </p:blipFill>
        <p:spPr>
          <a:xfrm>
            <a:off x="3613735" y="3294125"/>
            <a:ext cx="841248" cy="717804"/>
          </a:xfrm>
          <a:prstGeom prst="rect">
            <a:avLst/>
          </a:prstGeom>
          <a:noFill/>
          <a:ln>
            <a:noFill/>
          </a:ln>
        </p:spPr>
      </p:pic>
      <p:sp>
        <p:nvSpPr>
          <p:cNvPr id="260" name="Google Shape;260;p42"/>
          <p:cNvSpPr txBox="1"/>
          <p:nvPr/>
        </p:nvSpPr>
        <p:spPr>
          <a:xfrm>
            <a:off x="3700778" y="3473848"/>
            <a:ext cx="560100" cy="382800"/>
          </a:xfrm>
          <a:prstGeom prst="rect">
            <a:avLst/>
          </a:prstGeom>
          <a:noFill/>
          <a:ln>
            <a:noFill/>
          </a:ln>
        </p:spPr>
        <p:txBody>
          <a:bodyPr spcFirstLastPara="1" wrap="square" lIns="0" tIns="12700" rIns="0" bIns="0" anchor="t" anchorCtr="0">
            <a:spAutoFit/>
          </a:bodyPr>
          <a:lstStyle/>
          <a:p>
            <a:pPr marL="60960" marR="0" lvl="0" indent="0" algn="l" rtl="0">
              <a:lnSpc>
                <a:spcPct val="100000"/>
              </a:lnSpc>
              <a:spcBef>
                <a:spcPts val="0"/>
              </a:spcBef>
              <a:spcAft>
                <a:spcPts val="0"/>
              </a:spcAft>
              <a:buNone/>
            </a:pPr>
            <a:r>
              <a:rPr lang="en" sz="1200" b="1">
                <a:solidFill>
                  <a:srgbClr val="FFFFFF"/>
                </a:solidFill>
                <a:latin typeface="Arial"/>
                <a:ea typeface="Arial"/>
                <a:cs typeface="Arial"/>
                <a:sym typeface="Arial"/>
              </a:rPr>
              <a:t>CUDA</a:t>
            </a:r>
            <a:endParaRPr sz="1200">
              <a:latin typeface="Arial"/>
              <a:ea typeface="Arial"/>
              <a:cs typeface="Arial"/>
              <a:sym typeface="Arial"/>
            </a:endParaRPr>
          </a:p>
          <a:p>
            <a:pPr marL="12700" marR="0" lvl="0" indent="0" algn="l" rtl="0">
              <a:lnSpc>
                <a:spcPct val="100000"/>
              </a:lnSpc>
              <a:spcBef>
                <a:spcPts val="5"/>
              </a:spcBef>
              <a:spcAft>
                <a:spcPts val="0"/>
              </a:spcAft>
              <a:buNone/>
            </a:pPr>
            <a:r>
              <a:rPr lang="en" sz="1200" b="1">
                <a:solidFill>
                  <a:srgbClr val="FFFFFF"/>
                </a:solidFill>
                <a:latin typeface="Arial"/>
                <a:ea typeface="Arial"/>
                <a:cs typeface="Arial"/>
                <a:sym typeface="Arial"/>
              </a:rPr>
              <a:t>Fortran</a:t>
            </a:r>
            <a:endParaRPr sz="1200">
              <a:latin typeface="Arial"/>
              <a:ea typeface="Arial"/>
              <a:cs typeface="Arial"/>
              <a:sym typeface="Arial"/>
            </a:endParaRPr>
          </a:p>
        </p:txBody>
      </p:sp>
      <p:pic>
        <p:nvPicPr>
          <p:cNvPr id="261" name="Google Shape;261;p42"/>
          <p:cNvPicPr preferRelativeResize="0"/>
          <p:nvPr/>
        </p:nvPicPr>
        <p:blipFill rotWithShape="1">
          <a:blip r:embed="rId8">
            <a:alphaModFix/>
          </a:blip>
          <a:srcRect/>
          <a:stretch/>
        </p:blipFill>
        <p:spPr>
          <a:xfrm>
            <a:off x="4391403" y="3306350"/>
            <a:ext cx="1444752" cy="717804"/>
          </a:xfrm>
          <a:prstGeom prst="rect">
            <a:avLst/>
          </a:prstGeom>
          <a:noFill/>
          <a:ln>
            <a:noFill/>
          </a:ln>
        </p:spPr>
      </p:pic>
      <p:sp>
        <p:nvSpPr>
          <p:cNvPr id="262" name="Google Shape;262;p42"/>
          <p:cNvSpPr txBox="1"/>
          <p:nvPr/>
        </p:nvSpPr>
        <p:spPr>
          <a:xfrm>
            <a:off x="4598843" y="3554881"/>
            <a:ext cx="1120800" cy="19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 sz="1200" b="1">
                <a:solidFill>
                  <a:srgbClr val="FFFFFF"/>
                </a:solidFill>
                <a:latin typeface="Arial"/>
                <a:ea typeface="Arial"/>
                <a:cs typeface="Arial"/>
                <a:sym typeface="Arial"/>
              </a:rPr>
              <a:t>DirectCompute</a:t>
            </a:r>
            <a:endParaRPr sz="1200">
              <a:latin typeface="Arial"/>
              <a:ea typeface="Arial"/>
              <a:cs typeface="Arial"/>
              <a:sym typeface="Arial"/>
            </a:endParaRPr>
          </a:p>
        </p:txBody>
      </p:sp>
      <p:pic>
        <p:nvPicPr>
          <p:cNvPr id="263" name="Google Shape;263;p42"/>
          <p:cNvPicPr preferRelativeResize="0"/>
          <p:nvPr/>
        </p:nvPicPr>
        <p:blipFill rotWithShape="1">
          <a:blip r:embed="rId9">
            <a:alphaModFix/>
          </a:blip>
          <a:srcRect/>
          <a:stretch/>
        </p:blipFill>
        <p:spPr>
          <a:xfrm>
            <a:off x="2011679" y="4352543"/>
            <a:ext cx="3824479" cy="434339"/>
          </a:xfrm>
          <a:prstGeom prst="rect">
            <a:avLst/>
          </a:prstGeom>
          <a:noFill/>
          <a:ln>
            <a:noFill/>
          </a:ln>
        </p:spPr>
      </p:pic>
      <p:sp>
        <p:nvSpPr>
          <p:cNvPr id="264" name="Google Shape;264;p42"/>
          <p:cNvSpPr txBox="1"/>
          <p:nvPr/>
        </p:nvSpPr>
        <p:spPr>
          <a:xfrm>
            <a:off x="3795569" y="4464638"/>
            <a:ext cx="1192500" cy="155700"/>
          </a:xfrm>
          <a:prstGeom prst="rect">
            <a:avLst/>
          </a:prstGeom>
          <a:noFill/>
          <a:ln>
            <a:noFill/>
          </a:ln>
        </p:spPr>
        <p:txBody>
          <a:bodyPr spcFirstLastPara="1" wrap="square" lIns="0" tIns="17125" rIns="0" bIns="0" anchor="t" anchorCtr="0">
            <a:spAutoFit/>
          </a:bodyPr>
          <a:lstStyle/>
          <a:p>
            <a:pPr marL="12700" marR="0" lvl="0" indent="0" algn="l" rtl="0">
              <a:lnSpc>
                <a:spcPct val="100000"/>
              </a:lnSpc>
              <a:spcBef>
                <a:spcPts val="0"/>
              </a:spcBef>
              <a:spcAft>
                <a:spcPts val="0"/>
              </a:spcAft>
              <a:buNone/>
            </a:pPr>
            <a:r>
              <a:rPr lang="en" sz="900" b="1">
                <a:solidFill>
                  <a:srgbClr val="FFFFFF"/>
                </a:solidFill>
                <a:latin typeface="Arial"/>
                <a:ea typeface="Arial"/>
                <a:cs typeface="Arial"/>
                <a:sym typeface="Arial"/>
              </a:rPr>
              <a:t>NVIDIA GPU + Driver</a:t>
            </a:r>
            <a:endParaRPr sz="900">
              <a:latin typeface="Arial"/>
              <a:ea typeface="Arial"/>
              <a:cs typeface="Arial"/>
              <a:sym typeface="Arial"/>
            </a:endParaRPr>
          </a:p>
        </p:txBody>
      </p:sp>
      <p:sp>
        <p:nvSpPr>
          <p:cNvPr id="265" name="Google Shape;265;p42"/>
          <p:cNvSpPr txBox="1">
            <a:spLocks noGrp="1"/>
          </p:cNvSpPr>
          <p:nvPr>
            <p:ph type="title" idx="4294967295"/>
          </p:nvPr>
        </p:nvSpPr>
        <p:spPr>
          <a:xfrm>
            <a:off x="0" y="0"/>
            <a:ext cx="9144000" cy="4926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solidFill>
                  <a:srgbClr val="073763"/>
                </a:solidFill>
                <a:latin typeface="Verdana"/>
                <a:ea typeface="Verdana"/>
                <a:cs typeface="Verdana"/>
                <a:sym typeface="Verdana"/>
              </a:rPr>
              <a:t>CPU vs GPU Architecture</a:t>
            </a:r>
            <a:endParaRPr>
              <a:solidFill>
                <a:srgbClr val="073763"/>
              </a:solidFill>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3"/>
          <p:cNvSpPr txBox="1">
            <a:spLocks noGrp="1"/>
          </p:cNvSpPr>
          <p:nvPr>
            <p:ph type="title"/>
          </p:nvPr>
        </p:nvSpPr>
        <p:spPr>
          <a:xfrm>
            <a:off x="0" y="0"/>
            <a:ext cx="9144000" cy="5727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73763"/>
                </a:solidFill>
              </a:rPr>
              <a:t>CUDA Programming Model</a:t>
            </a:r>
            <a:endParaRPr b="1">
              <a:solidFill>
                <a:srgbClr val="073763"/>
              </a:solidFill>
            </a:endParaRPr>
          </a:p>
        </p:txBody>
      </p:sp>
      <p:sp>
        <p:nvSpPr>
          <p:cNvPr id="271" name="Google Shape;271;p43"/>
          <p:cNvSpPr txBox="1">
            <a:spLocks noGrp="1"/>
          </p:cNvSpPr>
          <p:nvPr>
            <p:ph type="body" idx="1"/>
          </p:nvPr>
        </p:nvSpPr>
        <p:spPr>
          <a:xfrm>
            <a:off x="311700" y="793850"/>
            <a:ext cx="8520600" cy="41550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Clr>
                <a:schemeClr val="dk1"/>
              </a:buClr>
              <a:buSzPts val="1800"/>
              <a:buChar char="●"/>
            </a:pPr>
            <a:r>
              <a:rPr lang="en" b="1">
                <a:solidFill>
                  <a:schemeClr val="dk1"/>
                </a:solidFill>
              </a:rPr>
              <a:t>GPU is seen as an auxiliary coprocessor with its own memory space</a:t>
            </a:r>
            <a:br>
              <a:rPr lang="en" b="1">
                <a:solidFill>
                  <a:schemeClr val="dk1"/>
                </a:solidFill>
              </a:rPr>
            </a:br>
            <a:endParaRPr b="1">
              <a:solidFill>
                <a:schemeClr val="dk1"/>
              </a:solidFill>
            </a:endParaRPr>
          </a:p>
          <a:p>
            <a:pPr marL="457200" lvl="0" indent="-342900" algn="l" rtl="0">
              <a:spcBef>
                <a:spcPts val="0"/>
              </a:spcBef>
              <a:spcAft>
                <a:spcPts val="0"/>
              </a:spcAft>
              <a:buClr>
                <a:schemeClr val="dk1"/>
              </a:buClr>
              <a:buSzPts val="1800"/>
              <a:buChar char="●"/>
            </a:pPr>
            <a:r>
              <a:rPr lang="en" b="1">
                <a:solidFill>
                  <a:schemeClr val="dk1"/>
                </a:solidFill>
              </a:rPr>
              <a:t>data-parallel, computational-intensive portions of a program can be executed on the GPU</a:t>
            </a:r>
            <a:endParaRPr b="1">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each data-parallel computational portion can be isolated into a function, called </a:t>
            </a:r>
            <a:r>
              <a:rPr lang="en" b="1">
                <a:solidFill>
                  <a:schemeClr val="dk1"/>
                </a:solidFill>
              </a:rPr>
              <a:t>CUDA kernel</a:t>
            </a:r>
            <a:r>
              <a:rPr lang="en">
                <a:solidFill>
                  <a:schemeClr val="dk1"/>
                </a:solidFill>
              </a:rPr>
              <a:t>, that is executed on the  GPU</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CUDA kernels are executed by many different threads in parallel each thread can compute different data elements independently</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the GPU parallelism is very close to the </a:t>
            </a:r>
            <a:r>
              <a:rPr lang="en" b="1">
                <a:solidFill>
                  <a:schemeClr val="dk1"/>
                </a:solidFill>
              </a:rPr>
              <a:t>SPMD</a:t>
            </a:r>
            <a:r>
              <a:rPr lang="en">
                <a:solidFill>
                  <a:schemeClr val="dk1"/>
                </a:solidFill>
              </a:rPr>
              <a:t> (Single Program Multiple Data) paradigm. Single Instruction Multiple  Threads (SIMT) according to the Nvidia definition.</a:t>
            </a:r>
            <a:br>
              <a:rPr lang="en">
                <a:solidFill>
                  <a:schemeClr val="dk1"/>
                </a:solidFill>
              </a:rPr>
            </a:br>
            <a:endParaRPr>
              <a:solidFill>
                <a:schemeClr val="dk1"/>
              </a:solidFill>
            </a:endParaRPr>
          </a:p>
          <a:p>
            <a:pPr marL="457200" lvl="0" indent="-342900" algn="l" rtl="0">
              <a:spcBef>
                <a:spcPts val="0"/>
              </a:spcBef>
              <a:spcAft>
                <a:spcPts val="0"/>
              </a:spcAft>
              <a:buClr>
                <a:schemeClr val="dk1"/>
              </a:buClr>
              <a:buSzPts val="1800"/>
              <a:buChar char="●"/>
            </a:pPr>
            <a:r>
              <a:rPr lang="en" b="1">
                <a:solidFill>
                  <a:schemeClr val="dk1"/>
                </a:solidFill>
              </a:rPr>
              <a:t>GPU threads are extremely light weight</a:t>
            </a:r>
            <a:endParaRPr b="1">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no penalty in case of a context-switch (each thread has its own registers)</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the more are the threads in flight, the more the GPU hardware is able to hide memory or computational latencies, i.e  better overall performances at executing the kernel function</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4"/>
          <p:cNvSpPr txBox="1"/>
          <p:nvPr/>
        </p:nvSpPr>
        <p:spPr>
          <a:xfrm>
            <a:off x="8311133" y="4894402"/>
            <a:ext cx="221100" cy="2271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 sz="1400">
                <a:latin typeface="Helvetica Neue"/>
                <a:ea typeface="Helvetica Neue"/>
                <a:cs typeface="Helvetica Neue"/>
                <a:sym typeface="Helvetica Neue"/>
              </a:rPr>
              <a:t>20</a:t>
            </a:r>
            <a:endParaRPr sz="1400">
              <a:latin typeface="Helvetica Neue"/>
              <a:ea typeface="Helvetica Neue"/>
              <a:cs typeface="Helvetica Neue"/>
              <a:sym typeface="Helvetica Neue"/>
            </a:endParaRPr>
          </a:p>
        </p:txBody>
      </p:sp>
      <p:sp>
        <p:nvSpPr>
          <p:cNvPr id="277" name="Google Shape;277;p44"/>
          <p:cNvSpPr txBox="1"/>
          <p:nvPr/>
        </p:nvSpPr>
        <p:spPr>
          <a:xfrm>
            <a:off x="232054" y="671855"/>
            <a:ext cx="8356500" cy="997800"/>
          </a:xfrm>
          <a:prstGeom prst="rect">
            <a:avLst/>
          </a:prstGeom>
          <a:noFill/>
          <a:ln>
            <a:noFill/>
          </a:ln>
        </p:spPr>
        <p:txBody>
          <a:bodyPr spcFirstLastPara="1" wrap="square" lIns="0" tIns="12700" rIns="0" bIns="0" anchor="t" anchorCtr="0">
            <a:spAutoFit/>
          </a:bodyPr>
          <a:lstStyle/>
          <a:p>
            <a:pPr marL="457200" marR="0" lvl="0" indent="-330200" algn="l" rtl="0">
              <a:lnSpc>
                <a:spcPct val="100000"/>
              </a:lnSpc>
              <a:spcBef>
                <a:spcPts val="0"/>
              </a:spcBef>
              <a:spcAft>
                <a:spcPts val="0"/>
              </a:spcAft>
              <a:buSzPts val="1600"/>
              <a:buChar char="●"/>
            </a:pPr>
            <a:r>
              <a:rPr lang="en" sz="1600"/>
              <a:t>serial portions of a program, or those with low level of parallelism, keep running on the CPU (host)</a:t>
            </a:r>
            <a:endParaRPr sz="1600"/>
          </a:p>
          <a:p>
            <a:pPr marL="457200" marR="0" lvl="0" indent="-330200" algn="l" rtl="0">
              <a:lnSpc>
                <a:spcPct val="100000"/>
              </a:lnSpc>
              <a:spcBef>
                <a:spcPts val="0"/>
              </a:spcBef>
              <a:spcAft>
                <a:spcPts val="0"/>
              </a:spcAft>
              <a:buSzPts val="1600"/>
              <a:buChar char="●"/>
            </a:pPr>
            <a:r>
              <a:rPr lang="en" sz="1600"/>
              <a:t>Data-parallel , computational intensive portions of the program are isolated into CUDA kernel function. The CUDA kernel are executed onto the GPU (device)</a:t>
            </a:r>
            <a:endParaRPr sz="1600"/>
          </a:p>
        </p:txBody>
      </p:sp>
      <p:sp>
        <p:nvSpPr>
          <p:cNvPr id="278" name="Google Shape;278;p44"/>
          <p:cNvSpPr txBox="1"/>
          <p:nvPr/>
        </p:nvSpPr>
        <p:spPr>
          <a:xfrm>
            <a:off x="1912747" y="2042408"/>
            <a:ext cx="1228800" cy="19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 sz="1200" b="1">
                <a:latin typeface="Arial"/>
                <a:ea typeface="Arial"/>
                <a:cs typeface="Arial"/>
                <a:sym typeface="Arial"/>
              </a:rPr>
              <a:t>Host code (CPU)</a:t>
            </a:r>
            <a:endParaRPr sz="1200">
              <a:latin typeface="Arial"/>
              <a:ea typeface="Arial"/>
              <a:cs typeface="Arial"/>
              <a:sym typeface="Arial"/>
            </a:endParaRPr>
          </a:p>
        </p:txBody>
      </p:sp>
      <p:sp>
        <p:nvSpPr>
          <p:cNvPr id="279" name="Google Shape;279;p44"/>
          <p:cNvSpPr txBox="1"/>
          <p:nvPr/>
        </p:nvSpPr>
        <p:spPr>
          <a:xfrm>
            <a:off x="1972436" y="3473196"/>
            <a:ext cx="1229400" cy="19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 sz="1200" b="1">
                <a:latin typeface="Arial"/>
                <a:ea typeface="Arial"/>
                <a:cs typeface="Arial"/>
                <a:sym typeface="Arial"/>
              </a:rPr>
              <a:t>Host code (CPU)</a:t>
            </a:r>
            <a:endParaRPr sz="1200">
              <a:latin typeface="Arial"/>
              <a:ea typeface="Arial"/>
              <a:cs typeface="Arial"/>
              <a:sym typeface="Arial"/>
            </a:endParaRPr>
          </a:p>
        </p:txBody>
      </p:sp>
      <p:sp>
        <p:nvSpPr>
          <p:cNvPr id="280" name="Google Shape;280;p44"/>
          <p:cNvSpPr txBox="1"/>
          <p:nvPr/>
        </p:nvSpPr>
        <p:spPr>
          <a:xfrm>
            <a:off x="1858517" y="4176369"/>
            <a:ext cx="1386300" cy="19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 sz="1200" b="1">
                <a:solidFill>
                  <a:srgbClr val="00CC00"/>
                </a:solidFill>
                <a:latin typeface="Arial"/>
                <a:ea typeface="Arial"/>
                <a:cs typeface="Arial"/>
                <a:sym typeface="Arial"/>
              </a:rPr>
              <a:t>Device code (GPU)</a:t>
            </a:r>
            <a:endParaRPr sz="1200">
              <a:latin typeface="Arial"/>
              <a:ea typeface="Arial"/>
              <a:cs typeface="Arial"/>
              <a:sym typeface="Arial"/>
            </a:endParaRPr>
          </a:p>
        </p:txBody>
      </p:sp>
      <p:sp>
        <p:nvSpPr>
          <p:cNvPr id="281" name="Google Shape;281;p44"/>
          <p:cNvSpPr txBox="1"/>
          <p:nvPr/>
        </p:nvSpPr>
        <p:spPr>
          <a:xfrm>
            <a:off x="4003547" y="2490597"/>
            <a:ext cx="3929400" cy="625200"/>
          </a:xfrm>
          <a:prstGeom prst="rect">
            <a:avLst/>
          </a:prstGeom>
          <a:noFill/>
          <a:ln w="27425" cap="flat" cmpd="sng">
            <a:solidFill>
              <a:srgbClr val="00CC00"/>
            </a:solidFill>
            <a:prstDash val="solid"/>
            <a:round/>
            <a:headEnd type="none" w="sm" len="sm"/>
            <a:tailEnd type="none" w="sm" len="sm"/>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1300">
              <a:latin typeface="Times New Roman"/>
              <a:ea typeface="Times New Roman"/>
              <a:cs typeface="Times New Roman"/>
              <a:sym typeface="Times New Roman"/>
            </a:endParaRPr>
          </a:p>
          <a:p>
            <a:pPr marL="0" marR="0" lvl="0" indent="0" algn="l" rtl="0">
              <a:lnSpc>
                <a:spcPct val="100000"/>
              </a:lnSpc>
              <a:spcBef>
                <a:spcPts val="15"/>
              </a:spcBef>
              <a:spcAft>
                <a:spcPts val="0"/>
              </a:spcAft>
              <a:buNone/>
            </a:pPr>
            <a:endParaRPr sz="1550">
              <a:latin typeface="Times New Roman"/>
              <a:ea typeface="Times New Roman"/>
              <a:cs typeface="Times New Roman"/>
              <a:sym typeface="Times New Roman"/>
            </a:endParaRPr>
          </a:p>
          <a:p>
            <a:pPr marL="0" marR="1002664" lvl="0" indent="0" algn="r" rtl="0">
              <a:lnSpc>
                <a:spcPct val="100000"/>
              </a:lnSpc>
              <a:spcBef>
                <a:spcPts val="0"/>
              </a:spcBef>
              <a:spcAft>
                <a:spcPts val="0"/>
              </a:spcAft>
              <a:buNone/>
            </a:pPr>
            <a:r>
              <a:rPr lang="en" sz="1200" b="1">
                <a:latin typeface="Arial"/>
                <a:ea typeface="Arial"/>
                <a:cs typeface="Arial"/>
                <a:sym typeface="Arial"/>
              </a:rPr>
              <a:t>. . .</a:t>
            </a:r>
            <a:endParaRPr sz="1200">
              <a:latin typeface="Arial"/>
              <a:ea typeface="Arial"/>
              <a:cs typeface="Arial"/>
              <a:sym typeface="Arial"/>
            </a:endParaRPr>
          </a:p>
        </p:txBody>
      </p:sp>
      <p:pic>
        <p:nvPicPr>
          <p:cNvPr id="282" name="Google Shape;282;p44"/>
          <p:cNvPicPr preferRelativeResize="0"/>
          <p:nvPr/>
        </p:nvPicPr>
        <p:blipFill rotWithShape="1">
          <a:blip r:embed="rId3">
            <a:alphaModFix/>
          </a:blip>
          <a:srcRect/>
          <a:stretch/>
        </p:blipFill>
        <p:spPr>
          <a:xfrm>
            <a:off x="4081271" y="2532888"/>
            <a:ext cx="596646" cy="539496"/>
          </a:xfrm>
          <a:prstGeom prst="rect">
            <a:avLst/>
          </a:prstGeom>
          <a:noFill/>
          <a:ln>
            <a:noFill/>
          </a:ln>
        </p:spPr>
      </p:pic>
      <p:pic>
        <p:nvPicPr>
          <p:cNvPr id="283" name="Google Shape;283;p44"/>
          <p:cNvPicPr preferRelativeResize="0"/>
          <p:nvPr/>
        </p:nvPicPr>
        <p:blipFill rotWithShape="1">
          <a:blip r:embed="rId4">
            <a:alphaModFix/>
          </a:blip>
          <a:srcRect/>
          <a:stretch/>
        </p:blipFill>
        <p:spPr>
          <a:xfrm>
            <a:off x="4928615" y="2532888"/>
            <a:ext cx="596646" cy="539496"/>
          </a:xfrm>
          <a:prstGeom prst="rect">
            <a:avLst/>
          </a:prstGeom>
          <a:noFill/>
          <a:ln>
            <a:noFill/>
          </a:ln>
        </p:spPr>
      </p:pic>
      <p:pic>
        <p:nvPicPr>
          <p:cNvPr id="284" name="Google Shape;284;p44"/>
          <p:cNvPicPr preferRelativeResize="0"/>
          <p:nvPr/>
        </p:nvPicPr>
        <p:blipFill rotWithShape="1">
          <a:blip r:embed="rId5">
            <a:alphaModFix/>
          </a:blip>
          <a:srcRect/>
          <a:stretch/>
        </p:blipFill>
        <p:spPr>
          <a:xfrm>
            <a:off x="7056119" y="2532888"/>
            <a:ext cx="596646" cy="539496"/>
          </a:xfrm>
          <a:prstGeom prst="rect">
            <a:avLst/>
          </a:prstGeom>
          <a:noFill/>
          <a:ln>
            <a:noFill/>
          </a:ln>
        </p:spPr>
      </p:pic>
      <p:pic>
        <p:nvPicPr>
          <p:cNvPr id="285" name="Google Shape;285;p44"/>
          <p:cNvPicPr preferRelativeResize="0"/>
          <p:nvPr/>
        </p:nvPicPr>
        <p:blipFill rotWithShape="1">
          <a:blip r:embed="rId6">
            <a:alphaModFix/>
          </a:blip>
          <a:srcRect/>
          <a:stretch/>
        </p:blipFill>
        <p:spPr>
          <a:xfrm>
            <a:off x="5779008" y="2532888"/>
            <a:ext cx="596646" cy="539496"/>
          </a:xfrm>
          <a:prstGeom prst="rect">
            <a:avLst/>
          </a:prstGeom>
          <a:noFill/>
          <a:ln>
            <a:noFill/>
          </a:ln>
        </p:spPr>
      </p:pic>
      <p:sp>
        <p:nvSpPr>
          <p:cNvPr id="286" name="Google Shape;286;p44"/>
          <p:cNvSpPr txBox="1"/>
          <p:nvPr/>
        </p:nvSpPr>
        <p:spPr>
          <a:xfrm>
            <a:off x="4003547" y="3930776"/>
            <a:ext cx="3929400" cy="626700"/>
          </a:xfrm>
          <a:prstGeom prst="rect">
            <a:avLst/>
          </a:prstGeom>
          <a:noFill/>
          <a:ln w="27425" cap="flat" cmpd="sng">
            <a:solidFill>
              <a:srgbClr val="00CC00"/>
            </a:solidFill>
            <a:prstDash val="solid"/>
            <a:round/>
            <a:headEnd type="none" w="sm" len="sm"/>
            <a:tailEnd type="none" w="sm" len="sm"/>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1300">
              <a:latin typeface="Times New Roman"/>
              <a:ea typeface="Times New Roman"/>
              <a:cs typeface="Times New Roman"/>
              <a:sym typeface="Times New Roman"/>
            </a:endParaRPr>
          </a:p>
          <a:p>
            <a:pPr marL="0" marR="0" lvl="0" indent="0" algn="l" rtl="0">
              <a:lnSpc>
                <a:spcPct val="100000"/>
              </a:lnSpc>
              <a:spcBef>
                <a:spcPts val="25"/>
              </a:spcBef>
              <a:spcAft>
                <a:spcPts val="0"/>
              </a:spcAft>
              <a:buNone/>
            </a:pPr>
            <a:endParaRPr sz="1550">
              <a:latin typeface="Times New Roman"/>
              <a:ea typeface="Times New Roman"/>
              <a:cs typeface="Times New Roman"/>
              <a:sym typeface="Times New Roman"/>
            </a:endParaRPr>
          </a:p>
          <a:p>
            <a:pPr marL="0" marR="1000760" lvl="0" indent="0" algn="r" rtl="0">
              <a:lnSpc>
                <a:spcPct val="100000"/>
              </a:lnSpc>
              <a:spcBef>
                <a:spcPts val="0"/>
              </a:spcBef>
              <a:spcAft>
                <a:spcPts val="0"/>
              </a:spcAft>
              <a:buNone/>
            </a:pPr>
            <a:r>
              <a:rPr lang="en" sz="1200" b="1">
                <a:latin typeface="Arial"/>
                <a:ea typeface="Arial"/>
                <a:cs typeface="Arial"/>
                <a:sym typeface="Arial"/>
              </a:rPr>
              <a:t>. . .</a:t>
            </a:r>
            <a:endParaRPr sz="1200">
              <a:latin typeface="Arial"/>
              <a:ea typeface="Arial"/>
              <a:cs typeface="Arial"/>
              <a:sym typeface="Arial"/>
            </a:endParaRPr>
          </a:p>
        </p:txBody>
      </p:sp>
      <p:pic>
        <p:nvPicPr>
          <p:cNvPr id="287" name="Google Shape;287;p44"/>
          <p:cNvPicPr preferRelativeResize="0"/>
          <p:nvPr/>
        </p:nvPicPr>
        <p:blipFill rotWithShape="1">
          <a:blip r:embed="rId7">
            <a:alphaModFix/>
          </a:blip>
          <a:srcRect/>
          <a:stretch/>
        </p:blipFill>
        <p:spPr>
          <a:xfrm>
            <a:off x="4081271" y="3973067"/>
            <a:ext cx="596646" cy="539496"/>
          </a:xfrm>
          <a:prstGeom prst="rect">
            <a:avLst/>
          </a:prstGeom>
          <a:noFill/>
          <a:ln>
            <a:noFill/>
          </a:ln>
        </p:spPr>
      </p:pic>
      <p:pic>
        <p:nvPicPr>
          <p:cNvPr id="288" name="Google Shape;288;p44"/>
          <p:cNvPicPr preferRelativeResize="0"/>
          <p:nvPr/>
        </p:nvPicPr>
        <p:blipFill rotWithShape="1">
          <a:blip r:embed="rId8">
            <a:alphaModFix/>
          </a:blip>
          <a:srcRect/>
          <a:stretch/>
        </p:blipFill>
        <p:spPr>
          <a:xfrm>
            <a:off x="4928615" y="3973067"/>
            <a:ext cx="596646" cy="539496"/>
          </a:xfrm>
          <a:prstGeom prst="rect">
            <a:avLst/>
          </a:prstGeom>
          <a:noFill/>
          <a:ln>
            <a:noFill/>
          </a:ln>
        </p:spPr>
      </p:pic>
      <p:pic>
        <p:nvPicPr>
          <p:cNvPr id="289" name="Google Shape;289;p44"/>
          <p:cNvPicPr preferRelativeResize="0"/>
          <p:nvPr/>
        </p:nvPicPr>
        <p:blipFill rotWithShape="1">
          <a:blip r:embed="rId9">
            <a:alphaModFix/>
          </a:blip>
          <a:srcRect/>
          <a:stretch/>
        </p:blipFill>
        <p:spPr>
          <a:xfrm>
            <a:off x="7056119" y="3973067"/>
            <a:ext cx="596646" cy="539496"/>
          </a:xfrm>
          <a:prstGeom prst="rect">
            <a:avLst/>
          </a:prstGeom>
          <a:noFill/>
          <a:ln>
            <a:noFill/>
          </a:ln>
        </p:spPr>
      </p:pic>
      <p:pic>
        <p:nvPicPr>
          <p:cNvPr id="290" name="Google Shape;290;p44"/>
          <p:cNvPicPr preferRelativeResize="0"/>
          <p:nvPr/>
        </p:nvPicPr>
        <p:blipFill rotWithShape="1">
          <a:blip r:embed="rId10">
            <a:alphaModFix/>
          </a:blip>
          <a:srcRect/>
          <a:stretch/>
        </p:blipFill>
        <p:spPr>
          <a:xfrm>
            <a:off x="5779008" y="3973067"/>
            <a:ext cx="596646" cy="539496"/>
          </a:xfrm>
          <a:prstGeom prst="rect">
            <a:avLst/>
          </a:prstGeom>
          <a:noFill/>
          <a:ln>
            <a:noFill/>
          </a:ln>
        </p:spPr>
      </p:pic>
      <p:pic>
        <p:nvPicPr>
          <p:cNvPr id="291" name="Google Shape;291;p44"/>
          <p:cNvPicPr preferRelativeResize="0"/>
          <p:nvPr/>
        </p:nvPicPr>
        <p:blipFill rotWithShape="1">
          <a:blip r:embed="rId11">
            <a:alphaModFix/>
          </a:blip>
          <a:srcRect/>
          <a:stretch/>
        </p:blipFill>
        <p:spPr>
          <a:xfrm>
            <a:off x="5883909" y="1811846"/>
            <a:ext cx="123920" cy="612458"/>
          </a:xfrm>
          <a:prstGeom prst="rect">
            <a:avLst/>
          </a:prstGeom>
          <a:noFill/>
          <a:ln>
            <a:noFill/>
          </a:ln>
        </p:spPr>
      </p:pic>
      <p:pic>
        <p:nvPicPr>
          <p:cNvPr id="292" name="Google Shape;292;p44"/>
          <p:cNvPicPr preferRelativeResize="0"/>
          <p:nvPr/>
        </p:nvPicPr>
        <p:blipFill rotWithShape="1">
          <a:blip r:embed="rId12">
            <a:alphaModFix/>
          </a:blip>
          <a:srcRect/>
          <a:stretch/>
        </p:blipFill>
        <p:spPr>
          <a:xfrm>
            <a:off x="5883909" y="3240596"/>
            <a:ext cx="123920" cy="612457"/>
          </a:xfrm>
          <a:prstGeom prst="rect">
            <a:avLst/>
          </a:prstGeom>
          <a:noFill/>
          <a:ln>
            <a:noFill/>
          </a:ln>
        </p:spPr>
      </p:pic>
      <p:sp>
        <p:nvSpPr>
          <p:cNvPr id="293" name="Google Shape;293;p44"/>
          <p:cNvSpPr txBox="1"/>
          <p:nvPr/>
        </p:nvSpPr>
        <p:spPr>
          <a:xfrm>
            <a:off x="1858517" y="2746915"/>
            <a:ext cx="1386300" cy="19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 sz="1200" b="1">
                <a:solidFill>
                  <a:srgbClr val="00CC00"/>
                </a:solidFill>
                <a:latin typeface="Arial"/>
                <a:ea typeface="Arial"/>
                <a:cs typeface="Arial"/>
                <a:sym typeface="Arial"/>
              </a:rPr>
              <a:t>Device code (GPU)</a:t>
            </a:r>
            <a:endParaRPr sz="1200">
              <a:latin typeface="Arial"/>
              <a:ea typeface="Arial"/>
              <a:cs typeface="Arial"/>
              <a:sym typeface="Arial"/>
            </a:endParaRPr>
          </a:p>
        </p:txBody>
      </p:sp>
      <p:sp>
        <p:nvSpPr>
          <p:cNvPr id="294" name="Google Shape;294;p44"/>
          <p:cNvSpPr txBox="1">
            <a:spLocks noGrp="1"/>
          </p:cNvSpPr>
          <p:nvPr>
            <p:ph type="title"/>
          </p:nvPr>
        </p:nvSpPr>
        <p:spPr>
          <a:xfrm>
            <a:off x="0" y="0"/>
            <a:ext cx="9144000" cy="4926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0" tIns="0" rIns="0" bIns="0" anchor="t" anchorCtr="0">
            <a:spAutoFit/>
          </a:bodyPr>
          <a:lstStyle/>
          <a:p>
            <a:pPr marL="0" lvl="0" indent="0" algn="l" rtl="0">
              <a:spcBef>
                <a:spcPts val="0"/>
              </a:spcBef>
              <a:spcAft>
                <a:spcPts val="0"/>
              </a:spcAft>
              <a:buNone/>
            </a:pPr>
            <a:r>
              <a:rPr lang="en" b="1">
                <a:solidFill>
                  <a:srgbClr val="073763"/>
                </a:solidFill>
              </a:rPr>
              <a:t>CUDA Execution Model</a:t>
            </a:r>
            <a:endParaRPr b="1">
              <a:solidFill>
                <a:srgbClr val="07376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5"/>
          <p:cNvSpPr txBox="1"/>
          <p:nvPr/>
        </p:nvSpPr>
        <p:spPr>
          <a:xfrm>
            <a:off x="4507916" y="469892"/>
            <a:ext cx="4417800" cy="2633700"/>
          </a:xfrm>
          <a:prstGeom prst="rect">
            <a:avLst/>
          </a:prstGeom>
          <a:noFill/>
          <a:ln>
            <a:noFill/>
          </a:ln>
        </p:spPr>
        <p:txBody>
          <a:bodyPr spcFirstLastPara="1" wrap="square" lIns="0" tIns="12050" rIns="0" bIns="0" anchor="t" anchorCtr="0">
            <a:spAutoFit/>
          </a:bodyPr>
          <a:lstStyle/>
          <a:p>
            <a:pPr marL="12700" marR="0" lvl="0" indent="0" algn="l" rtl="0">
              <a:lnSpc>
                <a:spcPct val="114473"/>
              </a:lnSpc>
              <a:spcBef>
                <a:spcPts val="0"/>
              </a:spcBef>
              <a:spcAft>
                <a:spcPts val="0"/>
              </a:spcAft>
              <a:buNone/>
            </a:pPr>
            <a:r>
              <a:rPr lang="en" sz="1600"/>
              <a:t>when a CUDA kernel is invoked:</a:t>
            </a:r>
            <a:endParaRPr sz="1600"/>
          </a:p>
          <a:p>
            <a:pPr marL="12700" marR="57150" lvl="0" indent="0" algn="l" rtl="0">
              <a:lnSpc>
                <a:spcPct val="107315"/>
              </a:lnSpc>
              <a:spcBef>
                <a:spcPts val="160"/>
              </a:spcBef>
              <a:spcAft>
                <a:spcPts val="0"/>
              </a:spcAft>
              <a:buNone/>
            </a:pPr>
            <a:r>
              <a:rPr lang="en" sz="1600"/>
              <a:t>each thread block is assigned to a SM in  a round-robin mode</a:t>
            </a:r>
            <a:endParaRPr sz="1600"/>
          </a:p>
          <a:p>
            <a:pPr marL="469900" marR="5080" lvl="0" indent="0" algn="l" rtl="0">
              <a:lnSpc>
                <a:spcPct val="91500"/>
              </a:lnSpc>
              <a:spcBef>
                <a:spcPts val="380"/>
              </a:spcBef>
              <a:spcAft>
                <a:spcPts val="0"/>
              </a:spcAft>
              <a:buNone/>
            </a:pPr>
            <a:r>
              <a:rPr lang="en" sz="1050"/>
              <a:t>a maximum number of blocks can be assigned to each SM,  depending on hardware generation and on how many resorses  each block needs to be executed (registers, shared memory, etc)  the runtime system maintains a list of blocks that need to execute  and assigns new blocks to SMs as they complete the execution of  blocks previously assigned to them.</a:t>
            </a:r>
            <a:endParaRPr sz="1050"/>
          </a:p>
          <a:p>
            <a:pPr marL="469900" marR="105410" lvl="0" indent="0" algn="l" rtl="0">
              <a:lnSpc>
                <a:spcPct val="109523"/>
              </a:lnSpc>
              <a:spcBef>
                <a:spcPts val="20"/>
              </a:spcBef>
              <a:spcAft>
                <a:spcPts val="0"/>
              </a:spcAft>
              <a:buNone/>
            </a:pPr>
            <a:r>
              <a:rPr lang="en" sz="1050"/>
              <a:t>once a block is assigned to a SM, it remains on that SM until the  work for all threads in the block is completed</a:t>
            </a:r>
            <a:endParaRPr sz="1050"/>
          </a:p>
          <a:p>
            <a:pPr marL="469900" marR="0" lvl="0" indent="0" algn="l" rtl="0">
              <a:lnSpc>
                <a:spcPct val="108095"/>
              </a:lnSpc>
              <a:spcBef>
                <a:spcPts val="0"/>
              </a:spcBef>
              <a:spcAft>
                <a:spcPts val="0"/>
              </a:spcAft>
              <a:buNone/>
            </a:pPr>
            <a:r>
              <a:rPr lang="en" sz="1050"/>
              <a:t>each block execution is independent from the other</a:t>
            </a:r>
            <a:endParaRPr sz="1050"/>
          </a:p>
          <a:p>
            <a:pPr marL="12700" lvl="0" indent="0" algn="l" rtl="0">
              <a:spcBef>
                <a:spcPts val="0"/>
              </a:spcBef>
              <a:spcAft>
                <a:spcPts val="0"/>
              </a:spcAft>
              <a:buClr>
                <a:schemeClr val="dk1"/>
              </a:buClr>
              <a:buFont typeface="Arial"/>
              <a:buNone/>
            </a:pPr>
            <a:r>
              <a:rPr lang="en" sz="1050">
                <a:solidFill>
                  <a:schemeClr val="dk1"/>
                </a:solidFill>
                <a:latin typeface="Helvetica Neue"/>
                <a:ea typeface="Helvetica Neue"/>
                <a:cs typeface="Helvetica Neue"/>
                <a:sym typeface="Helvetica Neue"/>
              </a:rPr>
              <a:t>(no synchronization is possible among them)</a:t>
            </a:r>
            <a:endParaRPr sz="1050">
              <a:solidFill>
                <a:schemeClr val="dk1"/>
              </a:solidFill>
              <a:latin typeface="Helvetica Neue"/>
              <a:ea typeface="Helvetica Neue"/>
              <a:cs typeface="Helvetica Neue"/>
              <a:sym typeface="Helvetica Neue"/>
            </a:endParaRPr>
          </a:p>
          <a:p>
            <a:pPr marL="469900" marR="0" lvl="0" indent="0" algn="l" rtl="0">
              <a:lnSpc>
                <a:spcPct val="108095"/>
              </a:lnSpc>
              <a:spcBef>
                <a:spcPts val="0"/>
              </a:spcBef>
              <a:spcAft>
                <a:spcPts val="0"/>
              </a:spcAft>
              <a:buNone/>
            </a:pPr>
            <a:endParaRPr sz="1050"/>
          </a:p>
        </p:txBody>
      </p:sp>
      <p:sp>
        <p:nvSpPr>
          <p:cNvPr id="300" name="Google Shape;300;p45"/>
          <p:cNvSpPr txBox="1"/>
          <p:nvPr/>
        </p:nvSpPr>
        <p:spPr>
          <a:xfrm>
            <a:off x="4936997" y="2508695"/>
            <a:ext cx="2694300" cy="1752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endParaRPr sz="1050">
              <a:latin typeface="Helvetica Neue"/>
              <a:ea typeface="Helvetica Neue"/>
              <a:cs typeface="Helvetica Neue"/>
              <a:sym typeface="Helvetica Neue"/>
            </a:endParaRPr>
          </a:p>
        </p:txBody>
      </p:sp>
      <p:sp>
        <p:nvSpPr>
          <p:cNvPr id="301" name="Google Shape;301;p45"/>
          <p:cNvSpPr txBox="1"/>
          <p:nvPr/>
        </p:nvSpPr>
        <p:spPr>
          <a:xfrm>
            <a:off x="4479425" y="2918250"/>
            <a:ext cx="4474800" cy="2225400"/>
          </a:xfrm>
          <a:prstGeom prst="rect">
            <a:avLst/>
          </a:prstGeom>
          <a:noFill/>
          <a:ln>
            <a:noFill/>
          </a:ln>
        </p:spPr>
        <p:txBody>
          <a:bodyPr spcFirstLastPara="1" wrap="square" lIns="0" tIns="41275" rIns="0" bIns="0" anchor="t" anchorCtr="0">
            <a:normAutofit lnSpcReduction="10000"/>
          </a:bodyPr>
          <a:lstStyle/>
          <a:p>
            <a:pPr marL="12700" marR="5080" lvl="0" indent="0" algn="l" rtl="0">
              <a:lnSpc>
                <a:spcPct val="90100"/>
              </a:lnSpc>
              <a:spcBef>
                <a:spcPts val="0"/>
              </a:spcBef>
              <a:spcAft>
                <a:spcPts val="0"/>
              </a:spcAft>
              <a:buNone/>
            </a:pPr>
            <a:r>
              <a:rPr lang="en" sz="1600"/>
              <a:t>thread of each block are partitioned into  warps of 32 </a:t>
            </a:r>
            <a:r>
              <a:rPr lang="en" sz="1600" i="1"/>
              <a:t>thread </a:t>
            </a:r>
            <a:r>
              <a:rPr lang="en" sz="1600"/>
              <a:t>each, so to map	each  thread with a unique consecutive thread  index in the block, starting from index 0.  the scheduler select for execution a warp  from one of the residing blocks in each  SM.</a:t>
            </a:r>
            <a:endParaRPr sz="1600"/>
          </a:p>
          <a:p>
            <a:pPr marL="12700" marR="0" lvl="0" indent="0" algn="l" rtl="0">
              <a:lnSpc>
                <a:spcPct val="101579"/>
              </a:lnSpc>
              <a:spcBef>
                <a:spcPts val="0"/>
              </a:spcBef>
              <a:spcAft>
                <a:spcPts val="0"/>
              </a:spcAft>
              <a:buNone/>
            </a:pPr>
            <a:r>
              <a:rPr lang="en" sz="1600"/>
              <a:t>A warp execute one common instruction</a:t>
            </a:r>
            <a:endParaRPr sz="1600"/>
          </a:p>
          <a:p>
            <a:pPr marL="12700" marR="0" lvl="0" indent="0" algn="l" rtl="0">
              <a:lnSpc>
                <a:spcPct val="114210"/>
              </a:lnSpc>
              <a:spcBef>
                <a:spcPts val="0"/>
              </a:spcBef>
              <a:spcAft>
                <a:spcPts val="0"/>
              </a:spcAft>
              <a:buNone/>
            </a:pPr>
            <a:r>
              <a:rPr lang="en" sz="1600"/>
              <a:t>at a time</a:t>
            </a:r>
            <a:endParaRPr sz="1600"/>
          </a:p>
          <a:p>
            <a:pPr marL="469900" marR="0" lvl="0" indent="0" algn="l" rtl="0">
              <a:lnSpc>
                <a:spcPct val="114761"/>
              </a:lnSpc>
              <a:spcBef>
                <a:spcPts val="300"/>
              </a:spcBef>
              <a:spcAft>
                <a:spcPts val="0"/>
              </a:spcAft>
              <a:buNone/>
            </a:pPr>
            <a:r>
              <a:rPr lang="en" sz="1050"/>
              <a:t>each CUDA core take care of one thread in the warp</a:t>
            </a:r>
            <a:endParaRPr sz="1050"/>
          </a:p>
          <a:p>
            <a:pPr marL="469900" marR="0" lvl="0" indent="0" algn="l" rtl="0">
              <a:lnSpc>
                <a:spcPct val="114761"/>
              </a:lnSpc>
              <a:spcBef>
                <a:spcPts val="0"/>
              </a:spcBef>
              <a:spcAft>
                <a:spcPts val="0"/>
              </a:spcAft>
              <a:buNone/>
            </a:pPr>
            <a:r>
              <a:rPr lang="en" sz="1050"/>
              <a:t>fully efficiency when all threads agree on their execution path</a:t>
            </a:r>
            <a:endParaRPr sz="1050"/>
          </a:p>
        </p:txBody>
      </p:sp>
      <p:sp>
        <p:nvSpPr>
          <p:cNvPr id="302" name="Google Shape;302;p45"/>
          <p:cNvSpPr txBox="1"/>
          <p:nvPr/>
        </p:nvSpPr>
        <p:spPr>
          <a:xfrm>
            <a:off x="442976" y="656806"/>
            <a:ext cx="670500" cy="19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 sz="1200" b="1">
                <a:latin typeface="Arial"/>
                <a:ea typeface="Arial"/>
                <a:cs typeface="Arial"/>
                <a:sym typeface="Arial"/>
              </a:rPr>
              <a:t>Software</a:t>
            </a:r>
            <a:endParaRPr sz="1200">
              <a:latin typeface="Arial"/>
              <a:ea typeface="Arial"/>
              <a:cs typeface="Arial"/>
              <a:sym typeface="Arial"/>
            </a:endParaRPr>
          </a:p>
        </p:txBody>
      </p:sp>
      <p:sp>
        <p:nvSpPr>
          <p:cNvPr id="303" name="Google Shape;303;p45"/>
          <p:cNvSpPr txBox="1"/>
          <p:nvPr/>
        </p:nvSpPr>
        <p:spPr>
          <a:xfrm>
            <a:off x="2678938" y="656806"/>
            <a:ext cx="720000" cy="19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 sz="1200" b="1">
                <a:latin typeface="Arial"/>
                <a:ea typeface="Arial"/>
                <a:cs typeface="Arial"/>
                <a:sym typeface="Arial"/>
              </a:rPr>
              <a:t>Hardware</a:t>
            </a:r>
            <a:endParaRPr sz="1200">
              <a:latin typeface="Arial"/>
              <a:ea typeface="Arial"/>
              <a:cs typeface="Arial"/>
              <a:sym typeface="Arial"/>
            </a:endParaRPr>
          </a:p>
        </p:txBody>
      </p:sp>
      <p:sp>
        <p:nvSpPr>
          <p:cNvPr id="304" name="Google Shape;304;p45"/>
          <p:cNvSpPr/>
          <p:nvPr/>
        </p:nvSpPr>
        <p:spPr>
          <a:xfrm>
            <a:off x="1054608" y="3803903"/>
            <a:ext cx="177165" cy="585310"/>
          </a:xfrm>
          <a:custGeom>
            <a:avLst/>
            <a:gdLst/>
            <a:ahLst/>
            <a:cxnLst/>
            <a:rect l="l" t="t" r="r" b="b"/>
            <a:pathLst>
              <a:path w="177165" h="780414" extrusionOk="0">
                <a:moveTo>
                  <a:pt x="11404" y="0"/>
                </a:moveTo>
                <a:lnTo>
                  <a:pt x="52818" y="39887"/>
                </a:lnTo>
                <a:lnTo>
                  <a:pt x="91857" y="79835"/>
                </a:lnTo>
                <a:lnTo>
                  <a:pt x="126145" y="119903"/>
                </a:lnTo>
                <a:lnTo>
                  <a:pt x="153307" y="160151"/>
                </a:lnTo>
                <a:lnTo>
                  <a:pt x="170966" y="200639"/>
                </a:lnTo>
                <a:lnTo>
                  <a:pt x="176745" y="241426"/>
                </a:lnTo>
                <a:lnTo>
                  <a:pt x="166359" y="276352"/>
                </a:lnTo>
                <a:lnTo>
                  <a:pt x="140878" y="311096"/>
                </a:lnTo>
                <a:lnTo>
                  <a:pt x="106386" y="345926"/>
                </a:lnTo>
                <a:lnTo>
                  <a:pt x="68968" y="381112"/>
                </a:lnTo>
                <a:lnTo>
                  <a:pt x="34708" y="416922"/>
                </a:lnTo>
                <a:lnTo>
                  <a:pt x="9691" y="453625"/>
                </a:lnTo>
                <a:lnTo>
                  <a:pt x="0" y="491489"/>
                </a:lnTo>
                <a:lnTo>
                  <a:pt x="5153" y="530517"/>
                </a:lnTo>
                <a:lnTo>
                  <a:pt x="19582" y="570538"/>
                </a:lnTo>
                <a:lnTo>
                  <a:pt x="41740" y="611401"/>
                </a:lnTo>
                <a:lnTo>
                  <a:pt x="70082" y="652958"/>
                </a:lnTo>
                <a:lnTo>
                  <a:pt x="103061" y="695058"/>
                </a:lnTo>
                <a:lnTo>
                  <a:pt x="139131" y="737551"/>
                </a:lnTo>
                <a:lnTo>
                  <a:pt x="176745" y="780287"/>
                </a:lnTo>
              </a:path>
            </a:pathLst>
          </a:custGeom>
          <a:noFill/>
          <a:ln w="24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05" name="Google Shape;305;p45"/>
          <p:cNvSpPr txBox="1"/>
          <p:nvPr/>
        </p:nvSpPr>
        <p:spPr>
          <a:xfrm>
            <a:off x="760577" y="4419828"/>
            <a:ext cx="444600" cy="1752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 sz="1050">
                <a:latin typeface="Helvetica Neue"/>
                <a:ea typeface="Helvetica Neue"/>
                <a:cs typeface="Helvetica Neue"/>
                <a:sym typeface="Helvetica Neue"/>
              </a:rPr>
              <a:t>Thread</a:t>
            </a:r>
            <a:endParaRPr sz="1050">
              <a:latin typeface="Helvetica Neue"/>
              <a:ea typeface="Helvetica Neue"/>
              <a:cs typeface="Helvetica Neue"/>
              <a:sym typeface="Helvetica Neue"/>
            </a:endParaRPr>
          </a:p>
        </p:txBody>
      </p:sp>
      <p:grpSp>
        <p:nvGrpSpPr>
          <p:cNvPr id="306" name="Google Shape;306;p45"/>
          <p:cNvGrpSpPr/>
          <p:nvPr/>
        </p:nvGrpSpPr>
        <p:grpSpPr>
          <a:xfrm>
            <a:off x="3294887" y="3936491"/>
            <a:ext cx="265429" cy="141922"/>
            <a:chOff x="3294887" y="5248655"/>
            <a:chExt cx="265429" cy="189229"/>
          </a:xfrm>
        </p:grpSpPr>
        <p:sp>
          <p:nvSpPr>
            <p:cNvPr id="307" name="Google Shape;307;p45"/>
            <p:cNvSpPr/>
            <p:nvPr/>
          </p:nvSpPr>
          <p:spPr>
            <a:xfrm>
              <a:off x="3294887" y="5248655"/>
              <a:ext cx="265429" cy="189229"/>
            </a:xfrm>
            <a:custGeom>
              <a:avLst/>
              <a:gdLst/>
              <a:ahLst/>
              <a:cxnLst/>
              <a:rect l="l" t="t" r="r" b="b"/>
              <a:pathLst>
                <a:path w="265429" h="189229" extrusionOk="0">
                  <a:moveTo>
                    <a:pt x="265175" y="0"/>
                  </a:moveTo>
                  <a:lnTo>
                    <a:pt x="0" y="0"/>
                  </a:lnTo>
                  <a:lnTo>
                    <a:pt x="0" y="188976"/>
                  </a:lnTo>
                  <a:lnTo>
                    <a:pt x="265175" y="188976"/>
                  </a:lnTo>
                  <a:lnTo>
                    <a:pt x="265175" y="0"/>
                  </a:lnTo>
                  <a:close/>
                </a:path>
              </a:pathLst>
            </a:custGeom>
            <a:solidFill>
              <a:srgbClr val="FD7E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08" name="Google Shape;308;p45"/>
            <p:cNvSpPr/>
            <p:nvPr/>
          </p:nvSpPr>
          <p:spPr>
            <a:xfrm>
              <a:off x="3294887" y="5248655"/>
              <a:ext cx="265429" cy="189229"/>
            </a:xfrm>
            <a:custGeom>
              <a:avLst/>
              <a:gdLst/>
              <a:ahLst/>
              <a:cxnLst/>
              <a:rect l="l" t="t" r="r" b="b"/>
              <a:pathLst>
                <a:path w="265429" h="189229" extrusionOk="0">
                  <a:moveTo>
                    <a:pt x="0" y="188976"/>
                  </a:moveTo>
                  <a:lnTo>
                    <a:pt x="265175" y="188976"/>
                  </a:lnTo>
                  <a:lnTo>
                    <a:pt x="265175" y="0"/>
                  </a:lnTo>
                  <a:lnTo>
                    <a:pt x="0" y="0"/>
                  </a:lnTo>
                  <a:lnTo>
                    <a:pt x="0" y="188976"/>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309" name="Google Shape;309;p45"/>
          <p:cNvSpPr txBox="1"/>
          <p:nvPr/>
        </p:nvSpPr>
        <p:spPr>
          <a:xfrm>
            <a:off x="3235579" y="4198544"/>
            <a:ext cx="407100" cy="341100"/>
          </a:xfrm>
          <a:prstGeom prst="rect">
            <a:avLst/>
          </a:prstGeom>
          <a:noFill/>
          <a:ln>
            <a:noFill/>
          </a:ln>
        </p:spPr>
        <p:txBody>
          <a:bodyPr spcFirstLastPara="1" wrap="square" lIns="0" tIns="13325" rIns="0" bIns="0" anchor="t" anchorCtr="0">
            <a:spAutoFit/>
          </a:bodyPr>
          <a:lstStyle/>
          <a:p>
            <a:pPr marL="0" marR="0" lvl="0" indent="0" algn="ctr" rtl="0">
              <a:lnSpc>
                <a:spcPct val="100000"/>
              </a:lnSpc>
              <a:spcBef>
                <a:spcPts val="0"/>
              </a:spcBef>
              <a:spcAft>
                <a:spcPts val="0"/>
              </a:spcAft>
              <a:buNone/>
            </a:pPr>
            <a:r>
              <a:rPr lang="en" sz="1050">
                <a:latin typeface="Helvetica Neue"/>
                <a:ea typeface="Helvetica Neue"/>
                <a:cs typeface="Helvetica Neue"/>
                <a:sym typeface="Helvetica Neue"/>
              </a:rPr>
              <a:t>CUDA</a:t>
            </a:r>
            <a:endParaRPr sz="1050">
              <a:latin typeface="Helvetica Neue"/>
              <a:ea typeface="Helvetica Neue"/>
              <a:cs typeface="Helvetica Neue"/>
              <a:sym typeface="Helvetica Neue"/>
            </a:endParaRPr>
          </a:p>
          <a:p>
            <a:pPr marL="36830" marR="0" lvl="0" indent="0" algn="ctr" rtl="0">
              <a:lnSpc>
                <a:spcPct val="100000"/>
              </a:lnSpc>
              <a:spcBef>
                <a:spcPts val="35"/>
              </a:spcBef>
              <a:spcAft>
                <a:spcPts val="0"/>
              </a:spcAft>
              <a:buNone/>
            </a:pPr>
            <a:r>
              <a:rPr lang="en" sz="1050">
                <a:latin typeface="Helvetica Neue"/>
                <a:ea typeface="Helvetica Neue"/>
                <a:cs typeface="Helvetica Neue"/>
                <a:sym typeface="Helvetica Neue"/>
              </a:rPr>
              <a:t>core</a:t>
            </a:r>
            <a:endParaRPr sz="1050">
              <a:latin typeface="Helvetica Neue"/>
              <a:ea typeface="Helvetica Neue"/>
              <a:cs typeface="Helvetica Neue"/>
              <a:sym typeface="Helvetica Neue"/>
            </a:endParaRPr>
          </a:p>
        </p:txBody>
      </p:sp>
      <p:grpSp>
        <p:nvGrpSpPr>
          <p:cNvPr id="310" name="Google Shape;310;p45"/>
          <p:cNvGrpSpPr/>
          <p:nvPr/>
        </p:nvGrpSpPr>
        <p:grpSpPr>
          <a:xfrm>
            <a:off x="694944" y="2352294"/>
            <a:ext cx="862965" cy="647223"/>
            <a:chOff x="694944" y="3136392"/>
            <a:chExt cx="862965" cy="862964"/>
          </a:xfrm>
        </p:grpSpPr>
        <p:sp>
          <p:nvSpPr>
            <p:cNvPr id="311" name="Google Shape;311;p45"/>
            <p:cNvSpPr/>
            <p:nvPr/>
          </p:nvSpPr>
          <p:spPr>
            <a:xfrm>
              <a:off x="694944" y="3136392"/>
              <a:ext cx="862965" cy="862964"/>
            </a:xfrm>
            <a:custGeom>
              <a:avLst/>
              <a:gdLst/>
              <a:ahLst/>
              <a:cxnLst/>
              <a:rect l="l" t="t" r="r" b="b"/>
              <a:pathLst>
                <a:path w="862965" h="862964" extrusionOk="0">
                  <a:moveTo>
                    <a:pt x="862584" y="0"/>
                  </a:moveTo>
                  <a:lnTo>
                    <a:pt x="0" y="0"/>
                  </a:lnTo>
                  <a:lnTo>
                    <a:pt x="0" y="862584"/>
                  </a:lnTo>
                  <a:lnTo>
                    <a:pt x="862584" y="862584"/>
                  </a:lnTo>
                  <a:lnTo>
                    <a:pt x="862584" y="0"/>
                  </a:lnTo>
                  <a:close/>
                </a:path>
              </a:pathLst>
            </a:custGeom>
            <a:solidFill>
              <a:srgbClr val="FFCC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12" name="Google Shape;312;p45"/>
            <p:cNvSpPr/>
            <p:nvPr/>
          </p:nvSpPr>
          <p:spPr>
            <a:xfrm>
              <a:off x="694944" y="3136392"/>
              <a:ext cx="862965" cy="862964"/>
            </a:xfrm>
            <a:custGeom>
              <a:avLst/>
              <a:gdLst/>
              <a:ahLst/>
              <a:cxnLst/>
              <a:rect l="l" t="t" r="r" b="b"/>
              <a:pathLst>
                <a:path w="862965" h="862964" extrusionOk="0">
                  <a:moveTo>
                    <a:pt x="0" y="862584"/>
                  </a:moveTo>
                  <a:lnTo>
                    <a:pt x="862584" y="862584"/>
                  </a:lnTo>
                  <a:lnTo>
                    <a:pt x="862584" y="0"/>
                  </a:lnTo>
                  <a:lnTo>
                    <a:pt x="0" y="0"/>
                  </a:lnTo>
                  <a:lnTo>
                    <a:pt x="0" y="862584"/>
                  </a:lnTo>
                  <a:close/>
                </a:path>
              </a:pathLst>
            </a:custGeom>
            <a:noFill/>
            <a:ln w="12175" cap="flat" cmpd="sng">
              <a:solidFill>
                <a:srgbClr val="FFCC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13" name="Google Shape;313;p45"/>
            <p:cNvSpPr/>
            <p:nvPr/>
          </p:nvSpPr>
          <p:spPr>
            <a:xfrm>
              <a:off x="752856" y="3218688"/>
              <a:ext cx="737869" cy="685800"/>
            </a:xfrm>
            <a:custGeom>
              <a:avLst/>
              <a:gdLst/>
              <a:ahLst/>
              <a:cxnLst/>
              <a:rect l="l" t="t" r="r" b="b"/>
              <a:pathLst>
                <a:path w="737869" h="685800" extrusionOk="0">
                  <a:moveTo>
                    <a:pt x="9042" y="0"/>
                  </a:moveTo>
                  <a:lnTo>
                    <a:pt x="48292" y="42077"/>
                  </a:lnTo>
                  <a:lnTo>
                    <a:pt x="84288" y="84246"/>
                  </a:lnTo>
                  <a:lnTo>
                    <a:pt x="113774" y="126598"/>
                  </a:lnTo>
                  <a:lnTo>
                    <a:pt x="133491" y="169224"/>
                  </a:lnTo>
                  <a:lnTo>
                    <a:pt x="140182" y="212216"/>
                  </a:lnTo>
                  <a:lnTo>
                    <a:pt x="129273" y="247965"/>
                  </a:lnTo>
                  <a:lnTo>
                    <a:pt x="103167" y="283572"/>
                  </a:lnTo>
                  <a:lnTo>
                    <a:pt x="69524" y="319405"/>
                  </a:lnTo>
                  <a:lnTo>
                    <a:pt x="36007" y="355830"/>
                  </a:lnTo>
                  <a:lnTo>
                    <a:pt x="10278" y="393215"/>
                  </a:lnTo>
                  <a:lnTo>
                    <a:pt x="0" y="431926"/>
                  </a:lnTo>
                  <a:lnTo>
                    <a:pt x="5516" y="472066"/>
                  </a:lnTo>
                  <a:lnTo>
                    <a:pt x="20767" y="513352"/>
                  </a:lnTo>
                  <a:lnTo>
                    <a:pt x="43807" y="555577"/>
                  </a:lnTo>
                  <a:lnTo>
                    <a:pt x="72687" y="598532"/>
                  </a:lnTo>
                  <a:lnTo>
                    <a:pt x="105461" y="642009"/>
                  </a:lnTo>
                  <a:lnTo>
                    <a:pt x="140182" y="685800"/>
                  </a:lnTo>
                </a:path>
                <a:path w="737869" h="685800" extrusionOk="0">
                  <a:moveTo>
                    <a:pt x="91541" y="0"/>
                  </a:moveTo>
                  <a:lnTo>
                    <a:pt x="131641" y="42077"/>
                  </a:lnTo>
                  <a:lnTo>
                    <a:pt x="168416" y="84246"/>
                  </a:lnTo>
                  <a:lnTo>
                    <a:pt x="198541" y="126598"/>
                  </a:lnTo>
                  <a:lnTo>
                    <a:pt x="218686" y="169224"/>
                  </a:lnTo>
                  <a:lnTo>
                    <a:pt x="225526" y="212216"/>
                  </a:lnTo>
                  <a:lnTo>
                    <a:pt x="214383" y="247965"/>
                  </a:lnTo>
                  <a:lnTo>
                    <a:pt x="187709" y="283572"/>
                  </a:lnTo>
                  <a:lnTo>
                    <a:pt x="153335" y="319405"/>
                  </a:lnTo>
                  <a:lnTo>
                    <a:pt x="119088" y="355830"/>
                  </a:lnTo>
                  <a:lnTo>
                    <a:pt x="92798" y="393215"/>
                  </a:lnTo>
                  <a:lnTo>
                    <a:pt x="82296" y="431926"/>
                  </a:lnTo>
                  <a:lnTo>
                    <a:pt x="87932" y="472066"/>
                  </a:lnTo>
                  <a:lnTo>
                    <a:pt x="103515" y="513352"/>
                  </a:lnTo>
                  <a:lnTo>
                    <a:pt x="127055" y="555577"/>
                  </a:lnTo>
                  <a:lnTo>
                    <a:pt x="156563" y="598532"/>
                  </a:lnTo>
                  <a:lnTo>
                    <a:pt x="190050" y="642009"/>
                  </a:lnTo>
                  <a:lnTo>
                    <a:pt x="225526" y="685800"/>
                  </a:lnTo>
                </a:path>
                <a:path w="737869" h="685800" extrusionOk="0">
                  <a:moveTo>
                    <a:pt x="179730" y="0"/>
                  </a:moveTo>
                  <a:lnTo>
                    <a:pt x="218980" y="42077"/>
                  </a:lnTo>
                  <a:lnTo>
                    <a:pt x="254976" y="84246"/>
                  </a:lnTo>
                  <a:lnTo>
                    <a:pt x="284462" y="126598"/>
                  </a:lnTo>
                  <a:lnTo>
                    <a:pt x="304179" y="169224"/>
                  </a:lnTo>
                  <a:lnTo>
                    <a:pt x="310870" y="212216"/>
                  </a:lnTo>
                  <a:lnTo>
                    <a:pt x="299961" y="247965"/>
                  </a:lnTo>
                  <a:lnTo>
                    <a:pt x="273855" y="283572"/>
                  </a:lnTo>
                  <a:lnTo>
                    <a:pt x="240212" y="319405"/>
                  </a:lnTo>
                  <a:lnTo>
                    <a:pt x="206695" y="355830"/>
                  </a:lnTo>
                  <a:lnTo>
                    <a:pt x="180966" y="393215"/>
                  </a:lnTo>
                  <a:lnTo>
                    <a:pt x="170687" y="431926"/>
                  </a:lnTo>
                  <a:lnTo>
                    <a:pt x="176204" y="472066"/>
                  </a:lnTo>
                  <a:lnTo>
                    <a:pt x="191455" y="513352"/>
                  </a:lnTo>
                  <a:lnTo>
                    <a:pt x="214495" y="555577"/>
                  </a:lnTo>
                  <a:lnTo>
                    <a:pt x="243375" y="598532"/>
                  </a:lnTo>
                  <a:lnTo>
                    <a:pt x="276149" y="642009"/>
                  </a:lnTo>
                  <a:lnTo>
                    <a:pt x="310870" y="685800"/>
                  </a:lnTo>
                </a:path>
                <a:path w="737869" h="685800" extrusionOk="0">
                  <a:moveTo>
                    <a:pt x="262229" y="0"/>
                  </a:moveTo>
                  <a:lnTo>
                    <a:pt x="302329" y="42077"/>
                  </a:lnTo>
                  <a:lnTo>
                    <a:pt x="339104" y="84246"/>
                  </a:lnTo>
                  <a:lnTo>
                    <a:pt x="369229" y="126598"/>
                  </a:lnTo>
                  <a:lnTo>
                    <a:pt x="389374" y="169224"/>
                  </a:lnTo>
                  <a:lnTo>
                    <a:pt x="396214" y="212216"/>
                  </a:lnTo>
                  <a:lnTo>
                    <a:pt x="385071" y="247965"/>
                  </a:lnTo>
                  <a:lnTo>
                    <a:pt x="358397" y="283572"/>
                  </a:lnTo>
                  <a:lnTo>
                    <a:pt x="324023" y="319405"/>
                  </a:lnTo>
                  <a:lnTo>
                    <a:pt x="289776" y="355830"/>
                  </a:lnTo>
                  <a:lnTo>
                    <a:pt x="263486" y="393215"/>
                  </a:lnTo>
                  <a:lnTo>
                    <a:pt x="252984" y="431926"/>
                  </a:lnTo>
                  <a:lnTo>
                    <a:pt x="258620" y="472066"/>
                  </a:lnTo>
                  <a:lnTo>
                    <a:pt x="274203" y="513352"/>
                  </a:lnTo>
                  <a:lnTo>
                    <a:pt x="297743" y="555577"/>
                  </a:lnTo>
                  <a:lnTo>
                    <a:pt x="327251" y="598532"/>
                  </a:lnTo>
                  <a:lnTo>
                    <a:pt x="360738" y="642009"/>
                  </a:lnTo>
                  <a:lnTo>
                    <a:pt x="396214" y="685800"/>
                  </a:lnTo>
                </a:path>
                <a:path w="737869" h="685800" extrusionOk="0">
                  <a:moveTo>
                    <a:pt x="347573" y="0"/>
                  </a:moveTo>
                  <a:lnTo>
                    <a:pt x="387673" y="42077"/>
                  </a:lnTo>
                  <a:lnTo>
                    <a:pt x="424448" y="84246"/>
                  </a:lnTo>
                  <a:lnTo>
                    <a:pt x="454573" y="126598"/>
                  </a:lnTo>
                  <a:lnTo>
                    <a:pt x="474718" y="169224"/>
                  </a:lnTo>
                  <a:lnTo>
                    <a:pt x="481558" y="212216"/>
                  </a:lnTo>
                  <a:lnTo>
                    <a:pt x="470415" y="247965"/>
                  </a:lnTo>
                  <a:lnTo>
                    <a:pt x="443741" y="283572"/>
                  </a:lnTo>
                  <a:lnTo>
                    <a:pt x="409367" y="319405"/>
                  </a:lnTo>
                  <a:lnTo>
                    <a:pt x="375120" y="355830"/>
                  </a:lnTo>
                  <a:lnTo>
                    <a:pt x="348830" y="393215"/>
                  </a:lnTo>
                  <a:lnTo>
                    <a:pt x="338328" y="431926"/>
                  </a:lnTo>
                  <a:lnTo>
                    <a:pt x="343964" y="472066"/>
                  </a:lnTo>
                  <a:lnTo>
                    <a:pt x="359547" y="513352"/>
                  </a:lnTo>
                  <a:lnTo>
                    <a:pt x="383087" y="555577"/>
                  </a:lnTo>
                  <a:lnTo>
                    <a:pt x="412595" y="598532"/>
                  </a:lnTo>
                  <a:lnTo>
                    <a:pt x="446082" y="642009"/>
                  </a:lnTo>
                  <a:lnTo>
                    <a:pt x="481558" y="685800"/>
                  </a:lnTo>
                </a:path>
                <a:path w="737869" h="685800" extrusionOk="0">
                  <a:moveTo>
                    <a:pt x="432917" y="0"/>
                  </a:moveTo>
                  <a:lnTo>
                    <a:pt x="473018" y="42077"/>
                  </a:lnTo>
                  <a:lnTo>
                    <a:pt x="509798" y="84246"/>
                  </a:lnTo>
                  <a:lnTo>
                    <a:pt x="539928" y="126598"/>
                  </a:lnTo>
                  <a:lnTo>
                    <a:pt x="560080" y="169224"/>
                  </a:lnTo>
                  <a:lnTo>
                    <a:pt x="566928" y="212216"/>
                  </a:lnTo>
                  <a:lnTo>
                    <a:pt x="555787" y="247965"/>
                  </a:lnTo>
                  <a:lnTo>
                    <a:pt x="529110" y="283572"/>
                  </a:lnTo>
                  <a:lnTo>
                    <a:pt x="494728" y="319405"/>
                  </a:lnTo>
                  <a:lnTo>
                    <a:pt x="460473" y="355830"/>
                  </a:lnTo>
                  <a:lnTo>
                    <a:pt x="434177" y="393215"/>
                  </a:lnTo>
                  <a:lnTo>
                    <a:pt x="423672" y="431926"/>
                  </a:lnTo>
                  <a:lnTo>
                    <a:pt x="429308" y="472066"/>
                  </a:lnTo>
                  <a:lnTo>
                    <a:pt x="444892" y="513352"/>
                  </a:lnTo>
                  <a:lnTo>
                    <a:pt x="468434" y="555577"/>
                  </a:lnTo>
                  <a:lnTo>
                    <a:pt x="497947" y="598532"/>
                  </a:lnTo>
                  <a:lnTo>
                    <a:pt x="531441" y="642009"/>
                  </a:lnTo>
                  <a:lnTo>
                    <a:pt x="566928" y="685800"/>
                  </a:lnTo>
                </a:path>
                <a:path w="737869" h="685800" extrusionOk="0">
                  <a:moveTo>
                    <a:pt x="518287" y="0"/>
                  </a:moveTo>
                  <a:lnTo>
                    <a:pt x="558361" y="42077"/>
                  </a:lnTo>
                  <a:lnTo>
                    <a:pt x="595131" y="84246"/>
                  </a:lnTo>
                  <a:lnTo>
                    <a:pt x="625262" y="126598"/>
                  </a:lnTo>
                  <a:lnTo>
                    <a:pt x="645421" y="169224"/>
                  </a:lnTo>
                  <a:lnTo>
                    <a:pt x="652272" y="212216"/>
                  </a:lnTo>
                  <a:lnTo>
                    <a:pt x="641131" y="247965"/>
                  </a:lnTo>
                  <a:lnTo>
                    <a:pt x="614454" y="283572"/>
                  </a:lnTo>
                  <a:lnTo>
                    <a:pt x="580072" y="319405"/>
                  </a:lnTo>
                  <a:lnTo>
                    <a:pt x="545817" y="355830"/>
                  </a:lnTo>
                  <a:lnTo>
                    <a:pt x="519521" y="393215"/>
                  </a:lnTo>
                  <a:lnTo>
                    <a:pt x="509016" y="431926"/>
                  </a:lnTo>
                  <a:lnTo>
                    <a:pt x="514653" y="472066"/>
                  </a:lnTo>
                  <a:lnTo>
                    <a:pt x="530239" y="513352"/>
                  </a:lnTo>
                  <a:lnTo>
                    <a:pt x="553783" y="555577"/>
                  </a:lnTo>
                  <a:lnTo>
                    <a:pt x="583296" y="598532"/>
                  </a:lnTo>
                  <a:lnTo>
                    <a:pt x="616789" y="642009"/>
                  </a:lnTo>
                  <a:lnTo>
                    <a:pt x="652272" y="685800"/>
                  </a:lnTo>
                </a:path>
                <a:path w="737869" h="685800" extrusionOk="0">
                  <a:moveTo>
                    <a:pt x="603631" y="0"/>
                  </a:moveTo>
                  <a:lnTo>
                    <a:pt x="643705" y="42077"/>
                  </a:lnTo>
                  <a:lnTo>
                    <a:pt x="680475" y="84246"/>
                  </a:lnTo>
                  <a:lnTo>
                    <a:pt x="710606" y="126598"/>
                  </a:lnTo>
                  <a:lnTo>
                    <a:pt x="730765" y="169224"/>
                  </a:lnTo>
                  <a:lnTo>
                    <a:pt x="737616" y="212216"/>
                  </a:lnTo>
                  <a:lnTo>
                    <a:pt x="726475" y="247965"/>
                  </a:lnTo>
                  <a:lnTo>
                    <a:pt x="699798" y="283572"/>
                  </a:lnTo>
                  <a:lnTo>
                    <a:pt x="665416" y="319405"/>
                  </a:lnTo>
                  <a:lnTo>
                    <a:pt x="631161" y="355830"/>
                  </a:lnTo>
                  <a:lnTo>
                    <a:pt x="604865" y="393215"/>
                  </a:lnTo>
                  <a:lnTo>
                    <a:pt x="594360" y="431926"/>
                  </a:lnTo>
                  <a:lnTo>
                    <a:pt x="599997" y="472066"/>
                  </a:lnTo>
                  <a:lnTo>
                    <a:pt x="615583" y="513352"/>
                  </a:lnTo>
                  <a:lnTo>
                    <a:pt x="639127" y="555577"/>
                  </a:lnTo>
                  <a:lnTo>
                    <a:pt x="668640" y="598532"/>
                  </a:lnTo>
                  <a:lnTo>
                    <a:pt x="702133" y="642009"/>
                  </a:lnTo>
                  <a:lnTo>
                    <a:pt x="737616" y="685800"/>
                  </a:lnTo>
                </a:path>
              </a:pathLst>
            </a:custGeom>
            <a:noFill/>
            <a:ln w="24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314" name="Google Shape;314;p45"/>
          <p:cNvSpPr txBox="1"/>
          <p:nvPr/>
        </p:nvSpPr>
        <p:spPr>
          <a:xfrm>
            <a:off x="828243" y="3025330"/>
            <a:ext cx="573300" cy="503100"/>
          </a:xfrm>
          <a:prstGeom prst="rect">
            <a:avLst/>
          </a:prstGeom>
          <a:noFill/>
          <a:ln>
            <a:noFill/>
          </a:ln>
        </p:spPr>
        <p:txBody>
          <a:bodyPr spcFirstLastPara="1" wrap="square" lIns="0" tIns="8875" rIns="0" bIns="0" anchor="t" anchorCtr="0">
            <a:spAutoFit/>
          </a:bodyPr>
          <a:lstStyle/>
          <a:p>
            <a:pPr marL="73660" marR="5080" lvl="0" indent="-60960" algn="l" rtl="0">
              <a:lnSpc>
                <a:spcPct val="102899"/>
              </a:lnSpc>
              <a:spcBef>
                <a:spcPts val="0"/>
              </a:spcBef>
              <a:spcAft>
                <a:spcPts val="0"/>
              </a:spcAft>
              <a:buNone/>
            </a:pPr>
            <a:r>
              <a:rPr lang="en" sz="1050">
                <a:latin typeface="Helvetica Neue"/>
                <a:ea typeface="Helvetica Neue"/>
                <a:cs typeface="Helvetica Neue"/>
                <a:sym typeface="Helvetica Neue"/>
              </a:rPr>
              <a:t>Blocco di  Thread</a:t>
            </a:r>
            <a:endParaRPr sz="1050">
              <a:latin typeface="Helvetica Neue"/>
              <a:ea typeface="Helvetica Neue"/>
              <a:cs typeface="Helvetica Neue"/>
              <a:sym typeface="Helvetica Neue"/>
            </a:endParaRPr>
          </a:p>
        </p:txBody>
      </p:sp>
      <p:grpSp>
        <p:nvGrpSpPr>
          <p:cNvPr id="315" name="Google Shape;315;p45"/>
          <p:cNvGrpSpPr/>
          <p:nvPr/>
        </p:nvGrpSpPr>
        <p:grpSpPr>
          <a:xfrm>
            <a:off x="3160775" y="2235708"/>
            <a:ext cx="509270" cy="902970"/>
            <a:chOff x="3160775" y="2980944"/>
            <a:chExt cx="509270" cy="1203960"/>
          </a:xfrm>
        </p:grpSpPr>
        <p:sp>
          <p:nvSpPr>
            <p:cNvPr id="316" name="Google Shape;316;p45"/>
            <p:cNvSpPr/>
            <p:nvPr/>
          </p:nvSpPr>
          <p:spPr>
            <a:xfrm>
              <a:off x="3160775" y="2980944"/>
              <a:ext cx="509270" cy="1203960"/>
            </a:xfrm>
            <a:custGeom>
              <a:avLst/>
              <a:gdLst/>
              <a:ahLst/>
              <a:cxnLst/>
              <a:rect l="l" t="t" r="r" b="b"/>
              <a:pathLst>
                <a:path w="509270" h="1203960" extrusionOk="0">
                  <a:moveTo>
                    <a:pt x="509015" y="0"/>
                  </a:moveTo>
                  <a:lnTo>
                    <a:pt x="0" y="0"/>
                  </a:lnTo>
                  <a:lnTo>
                    <a:pt x="0" y="1203959"/>
                  </a:lnTo>
                  <a:lnTo>
                    <a:pt x="509015" y="1203959"/>
                  </a:lnTo>
                  <a:lnTo>
                    <a:pt x="509015" y="0"/>
                  </a:lnTo>
                  <a:close/>
                </a:path>
              </a:pathLst>
            </a:custGeom>
            <a:solidFill>
              <a:srgbClr val="C0C0C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17" name="Google Shape;317;p45"/>
            <p:cNvSpPr/>
            <p:nvPr/>
          </p:nvSpPr>
          <p:spPr>
            <a:xfrm>
              <a:off x="3160775" y="2980944"/>
              <a:ext cx="509270" cy="1203960"/>
            </a:xfrm>
            <a:custGeom>
              <a:avLst/>
              <a:gdLst/>
              <a:ahLst/>
              <a:cxnLst/>
              <a:rect l="l" t="t" r="r" b="b"/>
              <a:pathLst>
                <a:path w="509270" h="1203960" extrusionOk="0">
                  <a:moveTo>
                    <a:pt x="0" y="1203959"/>
                  </a:moveTo>
                  <a:lnTo>
                    <a:pt x="509015" y="1203959"/>
                  </a:lnTo>
                  <a:lnTo>
                    <a:pt x="509015" y="0"/>
                  </a:lnTo>
                  <a:lnTo>
                    <a:pt x="0" y="0"/>
                  </a:lnTo>
                  <a:lnTo>
                    <a:pt x="0" y="1203959"/>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318" name="Google Shape;318;p45"/>
            <p:cNvPicPr preferRelativeResize="0"/>
            <p:nvPr/>
          </p:nvPicPr>
          <p:blipFill rotWithShape="1">
            <a:blip r:embed="rId3">
              <a:alphaModFix/>
            </a:blip>
            <a:srcRect/>
            <a:stretch/>
          </p:blipFill>
          <p:spPr>
            <a:xfrm>
              <a:off x="3218687" y="3020568"/>
              <a:ext cx="170687" cy="408432"/>
            </a:xfrm>
            <a:prstGeom prst="rect">
              <a:avLst/>
            </a:prstGeom>
            <a:noFill/>
            <a:ln>
              <a:noFill/>
            </a:ln>
          </p:spPr>
        </p:pic>
        <p:sp>
          <p:nvSpPr>
            <p:cNvPr id="319" name="Google Shape;319;p45"/>
            <p:cNvSpPr/>
            <p:nvPr/>
          </p:nvSpPr>
          <p:spPr>
            <a:xfrm>
              <a:off x="3224783" y="3456432"/>
              <a:ext cx="158750" cy="109854"/>
            </a:xfrm>
            <a:custGeom>
              <a:avLst/>
              <a:gdLst/>
              <a:ahLst/>
              <a:cxnLst/>
              <a:rect l="l" t="t" r="r" b="b"/>
              <a:pathLst>
                <a:path w="158750" h="109854" extrusionOk="0">
                  <a:moveTo>
                    <a:pt x="158495" y="0"/>
                  </a:moveTo>
                  <a:lnTo>
                    <a:pt x="0" y="0"/>
                  </a:lnTo>
                  <a:lnTo>
                    <a:pt x="0" y="109727"/>
                  </a:lnTo>
                  <a:lnTo>
                    <a:pt x="158495" y="109727"/>
                  </a:lnTo>
                  <a:lnTo>
                    <a:pt x="158495" y="0"/>
                  </a:lnTo>
                  <a:close/>
                </a:path>
              </a:pathLst>
            </a:custGeom>
            <a:solidFill>
              <a:srgbClr val="FD7E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20" name="Google Shape;320;p45"/>
            <p:cNvSpPr/>
            <p:nvPr/>
          </p:nvSpPr>
          <p:spPr>
            <a:xfrm>
              <a:off x="3224783" y="3456432"/>
              <a:ext cx="158750" cy="109854"/>
            </a:xfrm>
            <a:custGeom>
              <a:avLst/>
              <a:gdLst/>
              <a:ahLst/>
              <a:cxnLst/>
              <a:rect l="l" t="t" r="r" b="b"/>
              <a:pathLst>
                <a:path w="158750" h="109854" extrusionOk="0">
                  <a:moveTo>
                    <a:pt x="0" y="109727"/>
                  </a:moveTo>
                  <a:lnTo>
                    <a:pt x="158495" y="109727"/>
                  </a:lnTo>
                  <a:lnTo>
                    <a:pt x="158495" y="0"/>
                  </a:lnTo>
                  <a:lnTo>
                    <a:pt x="0" y="0"/>
                  </a:lnTo>
                  <a:lnTo>
                    <a:pt x="0" y="109727"/>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321" name="Google Shape;321;p45"/>
            <p:cNvPicPr preferRelativeResize="0"/>
            <p:nvPr/>
          </p:nvPicPr>
          <p:blipFill rotWithShape="1">
            <a:blip r:embed="rId4">
              <a:alphaModFix/>
            </a:blip>
            <a:srcRect/>
            <a:stretch/>
          </p:blipFill>
          <p:spPr>
            <a:xfrm>
              <a:off x="3425951" y="3020568"/>
              <a:ext cx="173736" cy="408432"/>
            </a:xfrm>
            <a:prstGeom prst="rect">
              <a:avLst/>
            </a:prstGeom>
            <a:noFill/>
            <a:ln>
              <a:noFill/>
            </a:ln>
          </p:spPr>
        </p:pic>
        <p:sp>
          <p:nvSpPr>
            <p:cNvPr id="322" name="Google Shape;322;p45"/>
            <p:cNvSpPr/>
            <p:nvPr/>
          </p:nvSpPr>
          <p:spPr>
            <a:xfrm>
              <a:off x="3432047" y="3456432"/>
              <a:ext cx="161925" cy="109854"/>
            </a:xfrm>
            <a:custGeom>
              <a:avLst/>
              <a:gdLst/>
              <a:ahLst/>
              <a:cxnLst/>
              <a:rect l="l" t="t" r="r" b="b"/>
              <a:pathLst>
                <a:path w="161925" h="109854" extrusionOk="0">
                  <a:moveTo>
                    <a:pt x="161544" y="0"/>
                  </a:moveTo>
                  <a:lnTo>
                    <a:pt x="0" y="0"/>
                  </a:lnTo>
                  <a:lnTo>
                    <a:pt x="0" y="109727"/>
                  </a:lnTo>
                  <a:lnTo>
                    <a:pt x="161544" y="109727"/>
                  </a:lnTo>
                  <a:lnTo>
                    <a:pt x="161544" y="0"/>
                  </a:lnTo>
                  <a:close/>
                </a:path>
              </a:pathLst>
            </a:custGeom>
            <a:solidFill>
              <a:srgbClr val="FD7E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23" name="Google Shape;323;p45"/>
            <p:cNvSpPr/>
            <p:nvPr/>
          </p:nvSpPr>
          <p:spPr>
            <a:xfrm>
              <a:off x="3432047" y="3456432"/>
              <a:ext cx="161925" cy="109854"/>
            </a:xfrm>
            <a:custGeom>
              <a:avLst/>
              <a:gdLst/>
              <a:ahLst/>
              <a:cxnLst/>
              <a:rect l="l" t="t" r="r" b="b"/>
              <a:pathLst>
                <a:path w="161925" h="109854" extrusionOk="0">
                  <a:moveTo>
                    <a:pt x="0" y="109727"/>
                  </a:moveTo>
                  <a:lnTo>
                    <a:pt x="161544" y="109727"/>
                  </a:lnTo>
                  <a:lnTo>
                    <a:pt x="161544" y="0"/>
                  </a:lnTo>
                  <a:lnTo>
                    <a:pt x="0" y="0"/>
                  </a:lnTo>
                  <a:lnTo>
                    <a:pt x="0" y="109727"/>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24" name="Google Shape;324;p45"/>
            <p:cNvSpPr/>
            <p:nvPr/>
          </p:nvSpPr>
          <p:spPr>
            <a:xfrm>
              <a:off x="3224783" y="3630168"/>
              <a:ext cx="368935" cy="113029"/>
            </a:xfrm>
            <a:custGeom>
              <a:avLst/>
              <a:gdLst/>
              <a:ahLst/>
              <a:cxnLst/>
              <a:rect l="l" t="t" r="r" b="b"/>
              <a:pathLst>
                <a:path w="368935" h="113029" extrusionOk="0">
                  <a:moveTo>
                    <a:pt x="368807" y="0"/>
                  </a:moveTo>
                  <a:lnTo>
                    <a:pt x="0" y="0"/>
                  </a:lnTo>
                  <a:lnTo>
                    <a:pt x="0" y="112775"/>
                  </a:lnTo>
                  <a:lnTo>
                    <a:pt x="368807" y="112775"/>
                  </a:lnTo>
                  <a:lnTo>
                    <a:pt x="368807" y="0"/>
                  </a:lnTo>
                  <a:close/>
                </a:path>
              </a:pathLst>
            </a:custGeom>
            <a:solidFill>
              <a:srgbClr val="00808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25" name="Google Shape;325;p45"/>
            <p:cNvSpPr/>
            <p:nvPr/>
          </p:nvSpPr>
          <p:spPr>
            <a:xfrm>
              <a:off x="3224783" y="3630168"/>
              <a:ext cx="368935" cy="113029"/>
            </a:xfrm>
            <a:custGeom>
              <a:avLst/>
              <a:gdLst/>
              <a:ahLst/>
              <a:cxnLst/>
              <a:rect l="l" t="t" r="r" b="b"/>
              <a:pathLst>
                <a:path w="368935" h="113029" extrusionOk="0">
                  <a:moveTo>
                    <a:pt x="0" y="112775"/>
                  </a:moveTo>
                  <a:lnTo>
                    <a:pt x="368807" y="112775"/>
                  </a:lnTo>
                  <a:lnTo>
                    <a:pt x="368807" y="0"/>
                  </a:lnTo>
                  <a:lnTo>
                    <a:pt x="0" y="0"/>
                  </a:lnTo>
                  <a:lnTo>
                    <a:pt x="0" y="112775"/>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26" name="Google Shape;326;p45"/>
            <p:cNvSpPr/>
            <p:nvPr/>
          </p:nvSpPr>
          <p:spPr>
            <a:xfrm>
              <a:off x="3227831" y="3813048"/>
              <a:ext cx="372110" cy="302260"/>
            </a:xfrm>
            <a:custGeom>
              <a:avLst/>
              <a:gdLst/>
              <a:ahLst/>
              <a:cxnLst/>
              <a:rect l="l" t="t" r="r" b="b"/>
              <a:pathLst>
                <a:path w="372110" h="302260" extrusionOk="0">
                  <a:moveTo>
                    <a:pt x="371856" y="0"/>
                  </a:moveTo>
                  <a:lnTo>
                    <a:pt x="0" y="0"/>
                  </a:lnTo>
                  <a:lnTo>
                    <a:pt x="0" y="301751"/>
                  </a:lnTo>
                  <a:lnTo>
                    <a:pt x="371856" y="301751"/>
                  </a:lnTo>
                  <a:lnTo>
                    <a:pt x="371856" y="0"/>
                  </a:lnTo>
                  <a:close/>
                </a:path>
              </a:pathLst>
            </a:custGeom>
            <a:solidFill>
              <a:srgbClr val="99C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27" name="Google Shape;327;p45"/>
            <p:cNvSpPr/>
            <p:nvPr/>
          </p:nvSpPr>
          <p:spPr>
            <a:xfrm>
              <a:off x="3227831" y="3813048"/>
              <a:ext cx="372110" cy="302260"/>
            </a:xfrm>
            <a:custGeom>
              <a:avLst/>
              <a:gdLst/>
              <a:ahLst/>
              <a:cxnLst/>
              <a:rect l="l" t="t" r="r" b="b"/>
              <a:pathLst>
                <a:path w="372110" h="302260" extrusionOk="0">
                  <a:moveTo>
                    <a:pt x="0" y="301751"/>
                  </a:moveTo>
                  <a:lnTo>
                    <a:pt x="371856" y="301751"/>
                  </a:lnTo>
                  <a:lnTo>
                    <a:pt x="371856" y="0"/>
                  </a:lnTo>
                  <a:lnTo>
                    <a:pt x="0" y="0"/>
                  </a:lnTo>
                  <a:lnTo>
                    <a:pt x="0" y="301751"/>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328" name="Google Shape;328;p45"/>
          <p:cNvSpPr txBox="1"/>
          <p:nvPr/>
        </p:nvSpPr>
        <p:spPr>
          <a:xfrm>
            <a:off x="2984999" y="3177825"/>
            <a:ext cx="992400" cy="336900"/>
          </a:xfrm>
          <a:prstGeom prst="rect">
            <a:avLst/>
          </a:prstGeom>
          <a:noFill/>
          <a:ln>
            <a:noFill/>
          </a:ln>
        </p:spPr>
        <p:txBody>
          <a:bodyPr spcFirstLastPara="1" wrap="square" lIns="0" tIns="8875" rIns="0" bIns="0" anchor="t" anchorCtr="0">
            <a:spAutoFit/>
          </a:bodyPr>
          <a:lstStyle/>
          <a:p>
            <a:pPr marL="12700" marR="5080" lvl="0" indent="109220" algn="l" rtl="0">
              <a:lnSpc>
                <a:spcPct val="102899"/>
              </a:lnSpc>
              <a:spcBef>
                <a:spcPts val="0"/>
              </a:spcBef>
              <a:spcAft>
                <a:spcPts val="0"/>
              </a:spcAft>
              <a:buNone/>
            </a:pPr>
            <a:r>
              <a:rPr lang="en" sz="1050">
                <a:latin typeface="Helvetica Neue"/>
                <a:ea typeface="Helvetica Neue"/>
                <a:cs typeface="Helvetica Neue"/>
                <a:sym typeface="Helvetica Neue"/>
              </a:rPr>
              <a:t>Streaming  Multiprocessor</a:t>
            </a:r>
            <a:endParaRPr sz="1050">
              <a:latin typeface="Helvetica Neue"/>
              <a:ea typeface="Helvetica Neue"/>
              <a:cs typeface="Helvetica Neue"/>
              <a:sym typeface="Helvetica Neue"/>
            </a:endParaRPr>
          </a:p>
        </p:txBody>
      </p:sp>
      <p:grpSp>
        <p:nvGrpSpPr>
          <p:cNvPr id="329" name="Google Shape;329;p45"/>
          <p:cNvGrpSpPr/>
          <p:nvPr/>
        </p:nvGrpSpPr>
        <p:grpSpPr>
          <a:xfrm>
            <a:off x="228600" y="1101852"/>
            <a:ext cx="1765300" cy="601504"/>
            <a:chOff x="228600" y="1469136"/>
            <a:chExt cx="1765300" cy="802005"/>
          </a:xfrm>
        </p:grpSpPr>
        <p:sp>
          <p:nvSpPr>
            <p:cNvPr id="330" name="Google Shape;330;p45"/>
            <p:cNvSpPr/>
            <p:nvPr/>
          </p:nvSpPr>
          <p:spPr>
            <a:xfrm>
              <a:off x="228600" y="1469136"/>
              <a:ext cx="1765300" cy="802005"/>
            </a:xfrm>
            <a:custGeom>
              <a:avLst/>
              <a:gdLst/>
              <a:ahLst/>
              <a:cxnLst/>
              <a:rect l="l" t="t" r="r" b="b"/>
              <a:pathLst>
                <a:path w="1765300" h="802005" extrusionOk="0">
                  <a:moveTo>
                    <a:pt x="1764792" y="0"/>
                  </a:moveTo>
                  <a:lnTo>
                    <a:pt x="0" y="0"/>
                  </a:lnTo>
                  <a:lnTo>
                    <a:pt x="0" y="801624"/>
                  </a:lnTo>
                  <a:lnTo>
                    <a:pt x="1764792" y="801624"/>
                  </a:lnTo>
                  <a:lnTo>
                    <a:pt x="1764792" y="0"/>
                  </a:lnTo>
                  <a:close/>
                </a:path>
              </a:pathLst>
            </a:custGeom>
            <a:solidFill>
              <a:srgbClr val="66FF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31" name="Google Shape;331;p45"/>
            <p:cNvSpPr/>
            <p:nvPr/>
          </p:nvSpPr>
          <p:spPr>
            <a:xfrm>
              <a:off x="310896" y="1539240"/>
              <a:ext cx="405765" cy="673735"/>
            </a:xfrm>
            <a:custGeom>
              <a:avLst/>
              <a:gdLst/>
              <a:ahLst/>
              <a:cxnLst/>
              <a:rect l="l" t="t" r="r" b="b"/>
              <a:pathLst>
                <a:path w="405765" h="673735" extrusionOk="0">
                  <a:moveTo>
                    <a:pt x="405384" y="0"/>
                  </a:moveTo>
                  <a:lnTo>
                    <a:pt x="0" y="0"/>
                  </a:lnTo>
                  <a:lnTo>
                    <a:pt x="0" y="673608"/>
                  </a:lnTo>
                  <a:lnTo>
                    <a:pt x="405384" y="673608"/>
                  </a:lnTo>
                  <a:lnTo>
                    <a:pt x="405384" y="0"/>
                  </a:lnTo>
                  <a:close/>
                </a:path>
              </a:pathLst>
            </a:custGeom>
            <a:solidFill>
              <a:srgbClr val="FFCC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32" name="Google Shape;332;p45"/>
            <p:cNvSpPr/>
            <p:nvPr/>
          </p:nvSpPr>
          <p:spPr>
            <a:xfrm>
              <a:off x="310896" y="1539240"/>
              <a:ext cx="405765" cy="673735"/>
            </a:xfrm>
            <a:custGeom>
              <a:avLst/>
              <a:gdLst/>
              <a:ahLst/>
              <a:cxnLst/>
              <a:rect l="l" t="t" r="r" b="b"/>
              <a:pathLst>
                <a:path w="405765" h="673735" extrusionOk="0">
                  <a:moveTo>
                    <a:pt x="0" y="673608"/>
                  </a:moveTo>
                  <a:lnTo>
                    <a:pt x="405384" y="673608"/>
                  </a:lnTo>
                  <a:lnTo>
                    <a:pt x="405384" y="0"/>
                  </a:lnTo>
                  <a:lnTo>
                    <a:pt x="0" y="0"/>
                  </a:lnTo>
                  <a:lnTo>
                    <a:pt x="0" y="673608"/>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33" name="Google Shape;333;p45"/>
            <p:cNvSpPr/>
            <p:nvPr/>
          </p:nvSpPr>
          <p:spPr>
            <a:xfrm>
              <a:off x="347471" y="1603248"/>
              <a:ext cx="323215" cy="536575"/>
            </a:xfrm>
            <a:custGeom>
              <a:avLst/>
              <a:gdLst/>
              <a:ahLst/>
              <a:cxnLst/>
              <a:rect l="l" t="t" r="r" b="b"/>
              <a:pathLst>
                <a:path w="323215" h="536575" extrusionOk="0">
                  <a:moveTo>
                    <a:pt x="6096" y="0"/>
                  </a:moveTo>
                  <a:lnTo>
                    <a:pt x="38902" y="41151"/>
                  </a:lnTo>
                  <a:lnTo>
                    <a:pt x="67425" y="82423"/>
                  </a:lnTo>
                  <a:lnTo>
                    <a:pt x="87379" y="123979"/>
                  </a:lnTo>
                  <a:lnTo>
                    <a:pt x="94475" y="165988"/>
                  </a:lnTo>
                  <a:lnTo>
                    <a:pt x="79284" y="207893"/>
                  </a:lnTo>
                  <a:lnTo>
                    <a:pt x="46856" y="249856"/>
                  </a:lnTo>
                  <a:lnTo>
                    <a:pt x="14618" y="292844"/>
                  </a:lnTo>
                  <a:lnTo>
                    <a:pt x="0" y="337819"/>
                  </a:lnTo>
                  <a:lnTo>
                    <a:pt x="8118" y="385286"/>
                  </a:lnTo>
                  <a:lnTo>
                    <a:pt x="29521" y="434562"/>
                  </a:lnTo>
                  <a:lnTo>
                    <a:pt x="59782" y="485124"/>
                  </a:lnTo>
                  <a:lnTo>
                    <a:pt x="94475" y="536448"/>
                  </a:lnTo>
                </a:path>
                <a:path w="323215" h="536575" extrusionOk="0">
                  <a:moveTo>
                    <a:pt x="64007" y="0"/>
                  </a:moveTo>
                  <a:lnTo>
                    <a:pt x="96814" y="41151"/>
                  </a:lnTo>
                  <a:lnTo>
                    <a:pt x="125337" y="82423"/>
                  </a:lnTo>
                  <a:lnTo>
                    <a:pt x="145291" y="123979"/>
                  </a:lnTo>
                  <a:lnTo>
                    <a:pt x="152387" y="165988"/>
                  </a:lnTo>
                  <a:lnTo>
                    <a:pt x="137196" y="207893"/>
                  </a:lnTo>
                  <a:lnTo>
                    <a:pt x="104768" y="249856"/>
                  </a:lnTo>
                  <a:lnTo>
                    <a:pt x="72530" y="292844"/>
                  </a:lnTo>
                  <a:lnTo>
                    <a:pt x="57912" y="337819"/>
                  </a:lnTo>
                  <a:lnTo>
                    <a:pt x="66030" y="385286"/>
                  </a:lnTo>
                  <a:lnTo>
                    <a:pt x="87433" y="434562"/>
                  </a:lnTo>
                  <a:lnTo>
                    <a:pt x="117694" y="485124"/>
                  </a:lnTo>
                  <a:lnTo>
                    <a:pt x="152387" y="536448"/>
                  </a:lnTo>
                </a:path>
                <a:path w="323215" h="536575" extrusionOk="0">
                  <a:moveTo>
                    <a:pt x="121920" y="0"/>
                  </a:moveTo>
                  <a:lnTo>
                    <a:pt x="154726" y="41151"/>
                  </a:lnTo>
                  <a:lnTo>
                    <a:pt x="183249" y="82423"/>
                  </a:lnTo>
                  <a:lnTo>
                    <a:pt x="203203" y="123979"/>
                  </a:lnTo>
                  <a:lnTo>
                    <a:pt x="210299" y="165988"/>
                  </a:lnTo>
                  <a:lnTo>
                    <a:pt x="195108" y="207893"/>
                  </a:lnTo>
                  <a:lnTo>
                    <a:pt x="162680" y="249856"/>
                  </a:lnTo>
                  <a:lnTo>
                    <a:pt x="130442" y="292844"/>
                  </a:lnTo>
                  <a:lnTo>
                    <a:pt x="115823" y="337819"/>
                  </a:lnTo>
                  <a:lnTo>
                    <a:pt x="123942" y="385286"/>
                  </a:lnTo>
                  <a:lnTo>
                    <a:pt x="145345" y="434562"/>
                  </a:lnTo>
                  <a:lnTo>
                    <a:pt x="175606" y="485124"/>
                  </a:lnTo>
                  <a:lnTo>
                    <a:pt x="210299" y="536448"/>
                  </a:lnTo>
                </a:path>
                <a:path w="323215" h="536575" extrusionOk="0">
                  <a:moveTo>
                    <a:pt x="176974" y="0"/>
                  </a:moveTo>
                  <a:lnTo>
                    <a:pt x="210841" y="41151"/>
                  </a:lnTo>
                  <a:lnTo>
                    <a:pt x="240285" y="82423"/>
                  </a:lnTo>
                  <a:lnTo>
                    <a:pt x="260883" y="123979"/>
                  </a:lnTo>
                  <a:lnTo>
                    <a:pt x="268211" y="165988"/>
                  </a:lnTo>
                  <a:lnTo>
                    <a:pt x="252528" y="207893"/>
                  </a:lnTo>
                  <a:lnTo>
                    <a:pt x="219054" y="249856"/>
                  </a:lnTo>
                  <a:lnTo>
                    <a:pt x="185777" y="292844"/>
                  </a:lnTo>
                  <a:lnTo>
                    <a:pt x="170687" y="337819"/>
                  </a:lnTo>
                  <a:lnTo>
                    <a:pt x="176148" y="375631"/>
                  </a:lnTo>
                  <a:lnTo>
                    <a:pt x="190971" y="414668"/>
                  </a:lnTo>
                  <a:lnTo>
                    <a:pt x="212815" y="454662"/>
                  </a:lnTo>
                  <a:lnTo>
                    <a:pt x="239341" y="495344"/>
                  </a:lnTo>
                  <a:lnTo>
                    <a:pt x="268211" y="536448"/>
                  </a:lnTo>
                </a:path>
                <a:path w="323215" h="536575" extrusionOk="0">
                  <a:moveTo>
                    <a:pt x="234696" y="0"/>
                  </a:moveTo>
                  <a:lnTo>
                    <a:pt x="267502" y="41151"/>
                  </a:lnTo>
                  <a:lnTo>
                    <a:pt x="296025" y="82423"/>
                  </a:lnTo>
                  <a:lnTo>
                    <a:pt x="315979" y="123979"/>
                  </a:lnTo>
                  <a:lnTo>
                    <a:pt x="323075" y="165988"/>
                  </a:lnTo>
                  <a:lnTo>
                    <a:pt x="307884" y="207893"/>
                  </a:lnTo>
                  <a:lnTo>
                    <a:pt x="275456" y="249856"/>
                  </a:lnTo>
                  <a:lnTo>
                    <a:pt x="243218" y="292844"/>
                  </a:lnTo>
                  <a:lnTo>
                    <a:pt x="228600" y="337819"/>
                  </a:lnTo>
                  <a:lnTo>
                    <a:pt x="236718" y="385286"/>
                  </a:lnTo>
                  <a:lnTo>
                    <a:pt x="258121" y="434562"/>
                  </a:lnTo>
                  <a:lnTo>
                    <a:pt x="288382" y="485124"/>
                  </a:lnTo>
                  <a:lnTo>
                    <a:pt x="323075" y="536448"/>
                  </a:lnTo>
                </a:path>
              </a:pathLst>
            </a:custGeom>
            <a:noFill/>
            <a:ln w="24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34" name="Google Shape;334;p45"/>
            <p:cNvSpPr/>
            <p:nvPr/>
          </p:nvSpPr>
          <p:spPr>
            <a:xfrm>
              <a:off x="780287" y="1539240"/>
              <a:ext cx="405765" cy="673735"/>
            </a:xfrm>
            <a:custGeom>
              <a:avLst/>
              <a:gdLst/>
              <a:ahLst/>
              <a:cxnLst/>
              <a:rect l="l" t="t" r="r" b="b"/>
              <a:pathLst>
                <a:path w="405765" h="673735" extrusionOk="0">
                  <a:moveTo>
                    <a:pt x="405384" y="0"/>
                  </a:moveTo>
                  <a:lnTo>
                    <a:pt x="0" y="0"/>
                  </a:lnTo>
                  <a:lnTo>
                    <a:pt x="0" y="673608"/>
                  </a:lnTo>
                  <a:lnTo>
                    <a:pt x="405384" y="673608"/>
                  </a:lnTo>
                  <a:lnTo>
                    <a:pt x="405384" y="0"/>
                  </a:lnTo>
                  <a:close/>
                </a:path>
              </a:pathLst>
            </a:custGeom>
            <a:solidFill>
              <a:srgbClr val="FFCC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35" name="Google Shape;335;p45"/>
            <p:cNvSpPr/>
            <p:nvPr/>
          </p:nvSpPr>
          <p:spPr>
            <a:xfrm>
              <a:off x="780287" y="1539240"/>
              <a:ext cx="405765" cy="673735"/>
            </a:xfrm>
            <a:custGeom>
              <a:avLst/>
              <a:gdLst/>
              <a:ahLst/>
              <a:cxnLst/>
              <a:rect l="l" t="t" r="r" b="b"/>
              <a:pathLst>
                <a:path w="405765" h="673735" extrusionOk="0">
                  <a:moveTo>
                    <a:pt x="0" y="673608"/>
                  </a:moveTo>
                  <a:lnTo>
                    <a:pt x="405384" y="673608"/>
                  </a:lnTo>
                  <a:lnTo>
                    <a:pt x="405384" y="0"/>
                  </a:lnTo>
                  <a:lnTo>
                    <a:pt x="0" y="0"/>
                  </a:lnTo>
                  <a:lnTo>
                    <a:pt x="0" y="673608"/>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36" name="Google Shape;336;p45"/>
            <p:cNvSpPr/>
            <p:nvPr/>
          </p:nvSpPr>
          <p:spPr>
            <a:xfrm>
              <a:off x="816863" y="1603248"/>
              <a:ext cx="323215" cy="536575"/>
            </a:xfrm>
            <a:custGeom>
              <a:avLst/>
              <a:gdLst/>
              <a:ahLst/>
              <a:cxnLst/>
              <a:rect l="l" t="t" r="r" b="b"/>
              <a:pathLst>
                <a:path w="323215" h="536575" extrusionOk="0">
                  <a:moveTo>
                    <a:pt x="6096" y="0"/>
                  </a:moveTo>
                  <a:lnTo>
                    <a:pt x="38902" y="41151"/>
                  </a:lnTo>
                  <a:lnTo>
                    <a:pt x="67425" y="82423"/>
                  </a:lnTo>
                  <a:lnTo>
                    <a:pt x="87379" y="123979"/>
                  </a:lnTo>
                  <a:lnTo>
                    <a:pt x="94475" y="165988"/>
                  </a:lnTo>
                  <a:lnTo>
                    <a:pt x="79284" y="207893"/>
                  </a:lnTo>
                  <a:lnTo>
                    <a:pt x="46856" y="249856"/>
                  </a:lnTo>
                  <a:lnTo>
                    <a:pt x="14618" y="292844"/>
                  </a:lnTo>
                  <a:lnTo>
                    <a:pt x="0" y="337819"/>
                  </a:lnTo>
                  <a:lnTo>
                    <a:pt x="8118" y="385286"/>
                  </a:lnTo>
                  <a:lnTo>
                    <a:pt x="29521" y="434562"/>
                  </a:lnTo>
                  <a:lnTo>
                    <a:pt x="59782" y="485124"/>
                  </a:lnTo>
                  <a:lnTo>
                    <a:pt x="94475" y="536448"/>
                  </a:lnTo>
                </a:path>
                <a:path w="323215" h="536575" extrusionOk="0">
                  <a:moveTo>
                    <a:pt x="64008" y="0"/>
                  </a:moveTo>
                  <a:lnTo>
                    <a:pt x="96814" y="41151"/>
                  </a:lnTo>
                  <a:lnTo>
                    <a:pt x="125337" y="82423"/>
                  </a:lnTo>
                  <a:lnTo>
                    <a:pt x="145291" y="123979"/>
                  </a:lnTo>
                  <a:lnTo>
                    <a:pt x="152387" y="165988"/>
                  </a:lnTo>
                  <a:lnTo>
                    <a:pt x="137196" y="207893"/>
                  </a:lnTo>
                  <a:lnTo>
                    <a:pt x="104768" y="249856"/>
                  </a:lnTo>
                  <a:lnTo>
                    <a:pt x="72530" y="292844"/>
                  </a:lnTo>
                  <a:lnTo>
                    <a:pt x="57912" y="337819"/>
                  </a:lnTo>
                  <a:lnTo>
                    <a:pt x="66030" y="385286"/>
                  </a:lnTo>
                  <a:lnTo>
                    <a:pt x="87433" y="434562"/>
                  </a:lnTo>
                  <a:lnTo>
                    <a:pt x="117694" y="485124"/>
                  </a:lnTo>
                  <a:lnTo>
                    <a:pt x="152387" y="536448"/>
                  </a:lnTo>
                </a:path>
                <a:path w="323215" h="536575" extrusionOk="0">
                  <a:moveTo>
                    <a:pt x="121920" y="0"/>
                  </a:moveTo>
                  <a:lnTo>
                    <a:pt x="154726" y="41151"/>
                  </a:lnTo>
                  <a:lnTo>
                    <a:pt x="183249" y="82423"/>
                  </a:lnTo>
                  <a:lnTo>
                    <a:pt x="203203" y="123979"/>
                  </a:lnTo>
                  <a:lnTo>
                    <a:pt x="210299" y="165988"/>
                  </a:lnTo>
                  <a:lnTo>
                    <a:pt x="195108" y="207893"/>
                  </a:lnTo>
                  <a:lnTo>
                    <a:pt x="162680" y="249856"/>
                  </a:lnTo>
                  <a:lnTo>
                    <a:pt x="130442" y="292844"/>
                  </a:lnTo>
                  <a:lnTo>
                    <a:pt x="115824" y="337819"/>
                  </a:lnTo>
                  <a:lnTo>
                    <a:pt x="123942" y="385286"/>
                  </a:lnTo>
                  <a:lnTo>
                    <a:pt x="145345" y="434562"/>
                  </a:lnTo>
                  <a:lnTo>
                    <a:pt x="175606" y="485124"/>
                  </a:lnTo>
                  <a:lnTo>
                    <a:pt x="210299" y="536448"/>
                  </a:lnTo>
                </a:path>
                <a:path w="323215" h="536575" extrusionOk="0">
                  <a:moveTo>
                    <a:pt x="176974" y="0"/>
                  </a:moveTo>
                  <a:lnTo>
                    <a:pt x="210841" y="41151"/>
                  </a:lnTo>
                  <a:lnTo>
                    <a:pt x="240285" y="82423"/>
                  </a:lnTo>
                  <a:lnTo>
                    <a:pt x="260883" y="123979"/>
                  </a:lnTo>
                  <a:lnTo>
                    <a:pt x="268211" y="165988"/>
                  </a:lnTo>
                  <a:lnTo>
                    <a:pt x="252528" y="207893"/>
                  </a:lnTo>
                  <a:lnTo>
                    <a:pt x="219054" y="249856"/>
                  </a:lnTo>
                  <a:lnTo>
                    <a:pt x="185777" y="292844"/>
                  </a:lnTo>
                  <a:lnTo>
                    <a:pt x="170688" y="337819"/>
                  </a:lnTo>
                  <a:lnTo>
                    <a:pt x="176148" y="375631"/>
                  </a:lnTo>
                  <a:lnTo>
                    <a:pt x="190971" y="414668"/>
                  </a:lnTo>
                  <a:lnTo>
                    <a:pt x="212815" y="454662"/>
                  </a:lnTo>
                  <a:lnTo>
                    <a:pt x="239341" y="495344"/>
                  </a:lnTo>
                  <a:lnTo>
                    <a:pt x="268211" y="536448"/>
                  </a:lnTo>
                </a:path>
                <a:path w="323215" h="536575" extrusionOk="0">
                  <a:moveTo>
                    <a:pt x="234696" y="0"/>
                  </a:moveTo>
                  <a:lnTo>
                    <a:pt x="267502" y="41151"/>
                  </a:lnTo>
                  <a:lnTo>
                    <a:pt x="296025" y="82423"/>
                  </a:lnTo>
                  <a:lnTo>
                    <a:pt x="315979" y="123979"/>
                  </a:lnTo>
                  <a:lnTo>
                    <a:pt x="323075" y="165988"/>
                  </a:lnTo>
                  <a:lnTo>
                    <a:pt x="307884" y="207893"/>
                  </a:lnTo>
                  <a:lnTo>
                    <a:pt x="275456" y="249856"/>
                  </a:lnTo>
                  <a:lnTo>
                    <a:pt x="243218" y="292844"/>
                  </a:lnTo>
                  <a:lnTo>
                    <a:pt x="228600" y="337819"/>
                  </a:lnTo>
                  <a:lnTo>
                    <a:pt x="236718" y="385286"/>
                  </a:lnTo>
                  <a:lnTo>
                    <a:pt x="258121" y="434562"/>
                  </a:lnTo>
                  <a:lnTo>
                    <a:pt x="288382" y="485124"/>
                  </a:lnTo>
                  <a:lnTo>
                    <a:pt x="323075" y="536448"/>
                  </a:lnTo>
                </a:path>
              </a:pathLst>
            </a:custGeom>
            <a:noFill/>
            <a:ln w="24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37" name="Google Shape;337;p45"/>
            <p:cNvSpPr/>
            <p:nvPr/>
          </p:nvSpPr>
          <p:spPr>
            <a:xfrm>
              <a:off x="1502663" y="1539240"/>
              <a:ext cx="408939" cy="673735"/>
            </a:xfrm>
            <a:custGeom>
              <a:avLst/>
              <a:gdLst/>
              <a:ahLst/>
              <a:cxnLst/>
              <a:rect l="l" t="t" r="r" b="b"/>
              <a:pathLst>
                <a:path w="408939" h="673735" extrusionOk="0">
                  <a:moveTo>
                    <a:pt x="408431" y="0"/>
                  </a:moveTo>
                  <a:lnTo>
                    <a:pt x="0" y="0"/>
                  </a:lnTo>
                  <a:lnTo>
                    <a:pt x="0" y="673608"/>
                  </a:lnTo>
                  <a:lnTo>
                    <a:pt x="408431" y="673608"/>
                  </a:lnTo>
                  <a:lnTo>
                    <a:pt x="408431" y="0"/>
                  </a:lnTo>
                  <a:close/>
                </a:path>
              </a:pathLst>
            </a:custGeom>
            <a:solidFill>
              <a:srgbClr val="FFCC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38" name="Google Shape;338;p45"/>
            <p:cNvSpPr/>
            <p:nvPr/>
          </p:nvSpPr>
          <p:spPr>
            <a:xfrm>
              <a:off x="1502663" y="1539240"/>
              <a:ext cx="408939" cy="673735"/>
            </a:xfrm>
            <a:custGeom>
              <a:avLst/>
              <a:gdLst/>
              <a:ahLst/>
              <a:cxnLst/>
              <a:rect l="l" t="t" r="r" b="b"/>
              <a:pathLst>
                <a:path w="408939" h="673735" extrusionOk="0">
                  <a:moveTo>
                    <a:pt x="0" y="673608"/>
                  </a:moveTo>
                  <a:lnTo>
                    <a:pt x="408431" y="673608"/>
                  </a:lnTo>
                  <a:lnTo>
                    <a:pt x="408431" y="0"/>
                  </a:lnTo>
                  <a:lnTo>
                    <a:pt x="0" y="0"/>
                  </a:lnTo>
                  <a:lnTo>
                    <a:pt x="0" y="673608"/>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39" name="Google Shape;339;p45"/>
            <p:cNvSpPr/>
            <p:nvPr/>
          </p:nvSpPr>
          <p:spPr>
            <a:xfrm>
              <a:off x="1542288" y="1603248"/>
              <a:ext cx="323214" cy="536575"/>
            </a:xfrm>
            <a:custGeom>
              <a:avLst/>
              <a:gdLst/>
              <a:ahLst/>
              <a:cxnLst/>
              <a:rect l="l" t="t" r="r" b="b"/>
              <a:pathLst>
                <a:path w="323214" h="536575" extrusionOk="0">
                  <a:moveTo>
                    <a:pt x="6096" y="0"/>
                  </a:moveTo>
                  <a:lnTo>
                    <a:pt x="38909" y="41151"/>
                  </a:lnTo>
                  <a:lnTo>
                    <a:pt x="67437" y="82423"/>
                  </a:lnTo>
                  <a:lnTo>
                    <a:pt x="87391" y="123979"/>
                  </a:lnTo>
                  <a:lnTo>
                    <a:pt x="94487" y="165988"/>
                  </a:lnTo>
                  <a:lnTo>
                    <a:pt x="79295" y="207893"/>
                  </a:lnTo>
                  <a:lnTo>
                    <a:pt x="46863" y="249856"/>
                  </a:lnTo>
                  <a:lnTo>
                    <a:pt x="14620" y="292844"/>
                  </a:lnTo>
                  <a:lnTo>
                    <a:pt x="0" y="337819"/>
                  </a:lnTo>
                  <a:lnTo>
                    <a:pt x="8120" y="385286"/>
                  </a:lnTo>
                  <a:lnTo>
                    <a:pt x="29527" y="434562"/>
                  </a:lnTo>
                  <a:lnTo>
                    <a:pt x="59793" y="485124"/>
                  </a:lnTo>
                  <a:lnTo>
                    <a:pt x="94487" y="536448"/>
                  </a:lnTo>
                </a:path>
                <a:path w="323214" h="536575" extrusionOk="0">
                  <a:moveTo>
                    <a:pt x="61214" y="0"/>
                  </a:moveTo>
                  <a:lnTo>
                    <a:pt x="95053" y="41151"/>
                  </a:lnTo>
                  <a:lnTo>
                    <a:pt x="124475" y="82423"/>
                  </a:lnTo>
                  <a:lnTo>
                    <a:pt x="145063" y="123979"/>
                  </a:lnTo>
                  <a:lnTo>
                    <a:pt x="152400" y="165988"/>
                  </a:lnTo>
                  <a:lnTo>
                    <a:pt x="136731" y="207893"/>
                  </a:lnTo>
                  <a:lnTo>
                    <a:pt x="103251" y="249856"/>
                  </a:lnTo>
                  <a:lnTo>
                    <a:pt x="69961" y="292844"/>
                  </a:lnTo>
                  <a:lnTo>
                    <a:pt x="54864" y="337819"/>
                  </a:lnTo>
                  <a:lnTo>
                    <a:pt x="60326" y="375631"/>
                  </a:lnTo>
                  <a:lnTo>
                    <a:pt x="75151" y="414668"/>
                  </a:lnTo>
                  <a:lnTo>
                    <a:pt x="96999" y="454662"/>
                  </a:lnTo>
                  <a:lnTo>
                    <a:pt x="123529" y="495344"/>
                  </a:lnTo>
                  <a:lnTo>
                    <a:pt x="152400" y="536448"/>
                  </a:lnTo>
                </a:path>
                <a:path w="323214" h="536575" extrusionOk="0">
                  <a:moveTo>
                    <a:pt x="118872" y="0"/>
                  </a:moveTo>
                  <a:lnTo>
                    <a:pt x="151685" y="41151"/>
                  </a:lnTo>
                  <a:lnTo>
                    <a:pt x="180212" y="82423"/>
                  </a:lnTo>
                  <a:lnTo>
                    <a:pt x="200167" y="123979"/>
                  </a:lnTo>
                  <a:lnTo>
                    <a:pt x="207263" y="165988"/>
                  </a:lnTo>
                  <a:lnTo>
                    <a:pt x="192071" y="207893"/>
                  </a:lnTo>
                  <a:lnTo>
                    <a:pt x="159638" y="249856"/>
                  </a:lnTo>
                  <a:lnTo>
                    <a:pt x="127396" y="292844"/>
                  </a:lnTo>
                  <a:lnTo>
                    <a:pt x="112775" y="337819"/>
                  </a:lnTo>
                  <a:lnTo>
                    <a:pt x="120896" y="385286"/>
                  </a:lnTo>
                  <a:lnTo>
                    <a:pt x="142303" y="434562"/>
                  </a:lnTo>
                  <a:lnTo>
                    <a:pt x="172569" y="485124"/>
                  </a:lnTo>
                  <a:lnTo>
                    <a:pt x="207263" y="536448"/>
                  </a:lnTo>
                </a:path>
                <a:path w="323214" h="536575" extrusionOk="0">
                  <a:moveTo>
                    <a:pt x="176784" y="0"/>
                  </a:moveTo>
                  <a:lnTo>
                    <a:pt x="209597" y="41151"/>
                  </a:lnTo>
                  <a:lnTo>
                    <a:pt x="238125" y="82423"/>
                  </a:lnTo>
                  <a:lnTo>
                    <a:pt x="258079" y="123979"/>
                  </a:lnTo>
                  <a:lnTo>
                    <a:pt x="265175" y="165988"/>
                  </a:lnTo>
                  <a:lnTo>
                    <a:pt x="249983" y="207893"/>
                  </a:lnTo>
                  <a:lnTo>
                    <a:pt x="217550" y="249856"/>
                  </a:lnTo>
                  <a:lnTo>
                    <a:pt x="185308" y="292844"/>
                  </a:lnTo>
                  <a:lnTo>
                    <a:pt x="170687" y="337819"/>
                  </a:lnTo>
                  <a:lnTo>
                    <a:pt x="178808" y="385286"/>
                  </a:lnTo>
                  <a:lnTo>
                    <a:pt x="200215" y="434562"/>
                  </a:lnTo>
                  <a:lnTo>
                    <a:pt x="230481" y="485124"/>
                  </a:lnTo>
                  <a:lnTo>
                    <a:pt x="265175" y="536448"/>
                  </a:lnTo>
                </a:path>
                <a:path w="323214" h="536575" extrusionOk="0">
                  <a:moveTo>
                    <a:pt x="234695" y="0"/>
                  </a:moveTo>
                  <a:lnTo>
                    <a:pt x="267509" y="41151"/>
                  </a:lnTo>
                  <a:lnTo>
                    <a:pt x="296037" y="82423"/>
                  </a:lnTo>
                  <a:lnTo>
                    <a:pt x="315991" y="123979"/>
                  </a:lnTo>
                  <a:lnTo>
                    <a:pt x="323088" y="165988"/>
                  </a:lnTo>
                  <a:lnTo>
                    <a:pt x="307895" y="207893"/>
                  </a:lnTo>
                  <a:lnTo>
                    <a:pt x="275463" y="249856"/>
                  </a:lnTo>
                  <a:lnTo>
                    <a:pt x="243220" y="292844"/>
                  </a:lnTo>
                  <a:lnTo>
                    <a:pt x="228600" y="337819"/>
                  </a:lnTo>
                  <a:lnTo>
                    <a:pt x="236720" y="385286"/>
                  </a:lnTo>
                  <a:lnTo>
                    <a:pt x="258127" y="434562"/>
                  </a:lnTo>
                  <a:lnTo>
                    <a:pt x="288393" y="485124"/>
                  </a:lnTo>
                  <a:lnTo>
                    <a:pt x="323088" y="536448"/>
                  </a:lnTo>
                </a:path>
              </a:pathLst>
            </a:custGeom>
            <a:noFill/>
            <a:ln w="24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340" name="Google Shape;340;p45"/>
          <p:cNvSpPr txBox="1"/>
          <p:nvPr/>
        </p:nvSpPr>
        <p:spPr>
          <a:xfrm>
            <a:off x="1183030" y="1284827"/>
            <a:ext cx="153600" cy="19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 sz="1200">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341" name="Google Shape;341;p45"/>
          <p:cNvSpPr txBox="1"/>
          <p:nvPr/>
        </p:nvSpPr>
        <p:spPr>
          <a:xfrm>
            <a:off x="905357" y="1747266"/>
            <a:ext cx="416700" cy="1752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 sz="1050">
                <a:latin typeface="Helvetica Neue"/>
                <a:ea typeface="Helvetica Neue"/>
                <a:cs typeface="Helvetica Neue"/>
                <a:sym typeface="Helvetica Neue"/>
              </a:rPr>
              <a:t>Griglia</a:t>
            </a:r>
            <a:endParaRPr sz="1050">
              <a:latin typeface="Helvetica Neue"/>
              <a:ea typeface="Helvetica Neue"/>
              <a:cs typeface="Helvetica Neue"/>
              <a:sym typeface="Helvetica Neue"/>
            </a:endParaRPr>
          </a:p>
        </p:txBody>
      </p:sp>
      <p:grpSp>
        <p:nvGrpSpPr>
          <p:cNvPr id="342" name="Google Shape;342;p45"/>
          <p:cNvGrpSpPr/>
          <p:nvPr/>
        </p:nvGrpSpPr>
        <p:grpSpPr>
          <a:xfrm>
            <a:off x="2423159" y="1067562"/>
            <a:ext cx="1801749" cy="1718786"/>
            <a:chOff x="2423159" y="1423416"/>
            <a:chExt cx="1801749" cy="2291714"/>
          </a:xfrm>
        </p:grpSpPr>
        <p:sp>
          <p:nvSpPr>
            <p:cNvPr id="343" name="Google Shape;343;p45"/>
            <p:cNvSpPr/>
            <p:nvPr/>
          </p:nvSpPr>
          <p:spPr>
            <a:xfrm>
              <a:off x="2560319" y="1423416"/>
              <a:ext cx="814070" cy="914400"/>
            </a:xfrm>
            <a:custGeom>
              <a:avLst/>
              <a:gdLst/>
              <a:ahLst/>
              <a:cxnLst/>
              <a:rect l="l" t="t" r="r" b="b"/>
              <a:pathLst>
                <a:path w="814070" h="914400" extrusionOk="0">
                  <a:moveTo>
                    <a:pt x="813816" y="0"/>
                  </a:moveTo>
                  <a:lnTo>
                    <a:pt x="0" y="0"/>
                  </a:lnTo>
                  <a:lnTo>
                    <a:pt x="0" y="914400"/>
                  </a:lnTo>
                  <a:lnTo>
                    <a:pt x="813816" y="914400"/>
                  </a:lnTo>
                  <a:lnTo>
                    <a:pt x="813816" y="0"/>
                  </a:lnTo>
                  <a:close/>
                </a:path>
              </a:pathLst>
            </a:custGeom>
            <a:solidFill>
              <a:srgbClr val="80808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44" name="Google Shape;344;p45"/>
            <p:cNvSpPr/>
            <p:nvPr/>
          </p:nvSpPr>
          <p:spPr>
            <a:xfrm>
              <a:off x="2584703" y="1572768"/>
              <a:ext cx="234950" cy="731519"/>
            </a:xfrm>
            <a:custGeom>
              <a:avLst/>
              <a:gdLst/>
              <a:ahLst/>
              <a:cxnLst/>
              <a:rect l="l" t="t" r="r" b="b"/>
              <a:pathLst>
                <a:path w="234950" h="731519" extrusionOk="0">
                  <a:moveTo>
                    <a:pt x="234695" y="0"/>
                  </a:moveTo>
                  <a:lnTo>
                    <a:pt x="0" y="0"/>
                  </a:lnTo>
                  <a:lnTo>
                    <a:pt x="0" y="731520"/>
                  </a:lnTo>
                  <a:lnTo>
                    <a:pt x="234695" y="731520"/>
                  </a:lnTo>
                  <a:lnTo>
                    <a:pt x="234695" y="0"/>
                  </a:lnTo>
                  <a:close/>
                </a:path>
              </a:pathLst>
            </a:custGeom>
            <a:solidFill>
              <a:srgbClr val="C0C0C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45" name="Google Shape;345;p45"/>
            <p:cNvSpPr/>
            <p:nvPr/>
          </p:nvSpPr>
          <p:spPr>
            <a:xfrm>
              <a:off x="2584703" y="1572768"/>
              <a:ext cx="234950" cy="731519"/>
            </a:xfrm>
            <a:custGeom>
              <a:avLst/>
              <a:gdLst/>
              <a:ahLst/>
              <a:cxnLst/>
              <a:rect l="l" t="t" r="r" b="b"/>
              <a:pathLst>
                <a:path w="234950" h="731519" extrusionOk="0">
                  <a:moveTo>
                    <a:pt x="0" y="731520"/>
                  </a:moveTo>
                  <a:lnTo>
                    <a:pt x="234695" y="731520"/>
                  </a:lnTo>
                  <a:lnTo>
                    <a:pt x="234695" y="0"/>
                  </a:lnTo>
                  <a:lnTo>
                    <a:pt x="0" y="0"/>
                  </a:lnTo>
                  <a:lnTo>
                    <a:pt x="0" y="731520"/>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346" name="Google Shape;346;p45"/>
            <p:cNvPicPr preferRelativeResize="0"/>
            <p:nvPr/>
          </p:nvPicPr>
          <p:blipFill rotWithShape="1">
            <a:blip r:embed="rId5">
              <a:alphaModFix/>
            </a:blip>
            <a:srcRect/>
            <a:stretch/>
          </p:blipFill>
          <p:spPr>
            <a:xfrm>
              <a:off x="2609087" y="1594104"/>
              <a:ext cx="182879" cy="338328"/>
            </a:xfrm>
            <a:prstGeom prst="rect">
              <a:avLst/>
            </a:prstGeom>
            <a:noFill/>
            <a:ln>
              <a:noFill/>
            </a:ln>
          </p:spPr>
        </p:pic>
        <p:sp>
          <p:nvSpPr>
            <p:cNvPr id="347" name="Google Shape;347;p45"/>
            <p:cNvSpPr/>
            <p:nvPr/>
          </p:nvSpPr>
          <p:spPr>
            <a:xfrm>
              <a:off x="2615183" y="1965960"/>
              <a:ext cx="170814" cy="67310"/>
            </a:xfrm>
            <a:custGeom>
              <a:avLst/>
              <a:gdLst/>
              <a:ahLst/>
              <a:cxnLst/>
              <a:rect l="l" t="t" r="r" b="b"/>
              <a:pathLst>
                <a:path w="170814" h="67310" extrusionOk="0">
                  <a:moveTo>
                    <a:pt x="170687" y="0"/>
                  </a:moveTo>
                  <a:lnTo>
                    <a:pt x="0" y="0"/>
                  </a:lnTo>
                  <a:lnTo>
                    <a:pt x="0" y="67055"/>
                  </a:lnTo>
                  <a:lnTo>
                    <a:pt x="170687" y="67055"/>
                  </a:lnTo>
                  <a:lnTo>
                    <a:pt x="170687" y="0"/>
                  </a:lnTo>
                  <a:close/>
                </a:path>
              </a:pathLst>
            </a:custGeom>
            <a:solidFill>
              <a:srgbClr val="00808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48" name="Google Shape;348;p45"/>
            <p:cNvSpPr/>
            <p:nvPr/>
          </p:nvSpPr>
          <p:spPr>
            <a:xfrm>
              <a:off x="2615183" y="1965960"/>
              <a:ext cx="170814" cy="67310"/>
            </a:xfrm>
            <a:custGeom>
              <a:avLst/>
              <a:gdLst/>
              <a:ahLst/>
              <a:cxnLst/>
              <a:rect l="l" t="t" r="r" b="b"/>
              <a:pathLst>
                <a:path w="170814" h="67310" extrusionOk="0">
                  <a:moveTo>
                    <a:pt x="0" y="67055"/>
                  </a:moveTo>
                  <a:lnTo>
                    <a:pt x="170687" y="67055"/>
                  </a:lnTo>
                  <a:lnTo>
                    <a:pt x="170687" y="0"/>
                  </a:lnTo>
                  <a:lnTo>
                    <a:pt x="0" y="0"/>
                  </a:lnTo>
                  <a:lnTo>
                    <a:pt x="0" y="67055"/>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49" name="Google Shape;349;p45"/>
            <p:cNvSpPr/>
            <p:nvPr/>
          </p:nvSpPr>
          <p:spPr>
            <a:xfrm>
              <a:off x="2618231" y="2078736"/>
              <a:ext cx="170814" cy="182880"/>
            </a:xfrm>
            <a:custGeom>
              <a:avLst/>
              <a:gdLst/>
              <a:ahLst/>
              <a:cxnLst/>
              <a:rect l="l" t="t" r="r" b="b"/>
              <a:pathLst>
                <a:path w="170814" h="182880" extrusionOk="0">
                  <a:moveTo>
                    <a:pt x="170687" y="0"/>
                  </a:moveTo>
                  <a:lnTo>
                    <a:pt x="0" y="0"/>
                  </a:lnTo>
                  <a:lnTo>
                    <a:pt x="0" y="182879"/>
                  </a:lnTo>
                  <a:lnTo>
                    <a:pt x="170687" y="182879"/>
                  </a:lnTo>
                  <a:lnTo>
                    <a:pt x="170687" y="0"/>
                  </a:lnTo>
                  <a:close/>
                </a:path>
              </a:pathLst>
            </a:custGeom>
            <a:solidFill>
              <a:srgbClr val="99C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50" name="Google Shape;350;p45"/>
            <p:cNvSpPr/>
            <p:nvPr/>
          </p:nvSpPr>
          <p:spPr>
            <a:xfrm>
              <a:off x="2618231" y="2078736"/>
              <a:ext cx="170814" cy="182880"/>
            </a:xfrm>
            <a:custGeom>
              <a:avLst/>
              <a:gdLst/>
              <a:ahLst/>
              <a:cxnLst/>
              <a:rect l="l" t="t" r="r" b="b"/>
              <a:pathLst>
                <a:path w="170814" h="182880" extrusionOk="0">
                  <a:moveTo>
                    <a:pt x="0" y="182879"/>
                  </a:moveTo>
                  <a:lnTo>
                    <a:pt x="170687" y="182879"/>
                  </a:lnTo>
                  <a:lnTo>
                    <a:pt x="170687" y="0"/>
                  </a:lnTo>
                  <a:lnTo>
                    <a:pt x="0" y="0"/>
                  </a:lnTo>
                  <a:lnTo>
                    <a:pt x="0" y="182879"/>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51" name="Google Shape;351;p45"/>
            <p:cNvSpPr/>
            <p:nvPr/>
          </p:nvSpPr>
          <p:spPr>
            <a:xfrm>
              <a:off x="2849879" y="1572768"/>
              <a:ext cx="234950" cy="731519"/>
            </a:xfrm>
            <a:custGeom>
              <a:avLst/>
              <a:gdLst/>
              <a:ahLst/>
              <a:cxnLst/>
              <a:rect l="l" t="t" r="r" b="b"/>
              <a:pathLst>
                <a:path w="234950" h="731519" extrusionOk="0">
                  <a:moveTo>
                    <a:pt x="234695" y="0"/>
                  </a:moveTo>
                  <a:lnTo>
                    <a:pt x="0" y="0"/>
                  </a:lnTo>
                  <a:lnTo>
                    <a:pt x="0" y="731520"/>
                  </a:lnTo>
                  <a:lnTo>
                    <a:pt x="234695" y="731520"/>
                  </a:lnTo>
                  <a:lnTo>
                    <a:pt x="234695" y="0"/>
                  </a:lnTo>
                  <a:close/>
                </a:path>
              </a:pathLst>
            </a:custGeom>
            <a:solidFill>
              <a:srgbClr val="C0C0C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52" name="Google Shape;352;p45"/>
            <p:cNvSpPr/>
            <p:nvPr/>
          </p:nvSpPr>
          <p:spPr>
            <a:xfrm>
              <a:off x="2849879" y="1572768"/>
              <a:ext cx="234950" cy="731519"/>
            </a:xfrm>
            <a:custGeom>
              <a:avLst/>
              <a:gdLst/>
              <a:ahLst/>
              <a:cxnLst/>
              <a:rect l="l" t="t" r="r" b="b"/>
              <a:pathLst>
                <a:path w="234950" h="731519" extrusionOk="0">
                  <a:moveTo>
                    <a:pt x="0" y="731520"/>
                  </a:moveTo>
                  <a:lnTo>
                    <a:pt x="234695" y="731520"/>
                  </a:lnTo>
                  <a:lnTo>
                    <a:pt x="234695" y="0"/>
                  </a:lnTo>
                  <a:lnTo>
                    <a:pt x="0" y="0"/>
                  </a:lnTo>
                  <a:lnTo>
                    <a:pt x="0" y="731520"/>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353" name="Google Shape;353;p45"/>
            <p:cNvPicPr preferRelativeResize="0"/>
            <p:nvPr/>
          </p:nvPicPr>
          <p:blipFill rotWithShape="1">
            <a:blip r:embed="rId5">
              <a:alphaModFix/>
            </a:blip>
            <a:srcRect/>
            <a:stretch/>
          </p:blipFill>
          <p:spPr>
            <a:xfrm>
              <a:off x="2874263" y="1594104"/>
              <a:ext cx="182879" cy="338328"/>
            </a:xfrm>
            <a:prstGeom prst="rect">
              <a:avLst/>
            </a:prstGeom>
            <a:noFill/>
            <a:ln>
              <a:noFill/>
            </a:ln>
          </p:spPr>
        </p:pic>
        <p:sp>
          <p:nvSpPr>
            <p:cNvPr id="354" name="Google Shape;354;p45"/>
            <p:cNvSpPr/>
            <p:nvPr/>
          </p:nvSpPr>
          <p:spPr>
            <a:xfrm>
              <a:off x="2880359" y="1965960"/>
              <a:ext cx="170814" cy="67310"/>
            </a:xfrm>
            <a:custGeom>
              <a:avLst/>
              <a:gdLst/>
              <a:ahLst/>
              <a:cxnLst/>
              <a:rect l="l" t="t" r="r" b="b"/>
              <a:pathLst>
                <a:path w="170814" h="67310" extrusionOk="0">
                  <a:moveTo>
                    <a:pt x="170687" y="0"/>
                  </a:moveTo>
                  <a:lnTo>
                    <a:pt x="0" y="0"/>
                  </a:lnTo>
                  <a:lnTo>
                    <a:pt x="0" y="67055"/>
                  </a:lnTo>
                  <a:lnTo>
                    <a:pt x="170687" y="67055"/>
                  </a:lnTo>
                  <a:lnTo>
                    <a:pt x="170687" y="0"/>
                  </a:lnTo>
                  <a:close/>
                </a:path>
              </a:pathLst>
            </a:custGeom>
            <a:solidFill>
              <a:srgbClr val="00808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55" name="Google Shape;355;p45"/>
            <p:cNvSpPr/>
            <p:nvPr/>
          </p:nvSpPr>
          <p:spPr>
            <a:xfrm>
              <a:off x="2880359" y="1965960"/>
              <a:ext cx="170814" cy="67310"/>
            </a:xfrm>
            <a:custGeom>
              <a:avLst/>
              <a:gdLst/>
              <a:ahLst/>
              <a:cxnLst/>
              <a:rect l="l" t="t" r="r" b="b"/>
              <a:pathLst>
                <a:path w="170814" h="67310" extrusionOk="0">
                  <a:moveTo>
                    <a:pt x="0" y="67055"/>
                  </a:moveTo>
                  <a:lnTo>
                    <a:pt x="170687" y="67055"/>
                  </a:lnTo>
                  <a:lnTo>
                    <a:pt x="170687" y="0"/>
                  </a:lnTo>
                  <a:lnTo>
                    <a:pt x="0" y="0"/>
                  </a:lnTo>
                  <a:lnTo>
                    <a:pt x="0" y="67055"/>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56" name="Google Shape;356;p45"/>
            <p:cNvSpPr/>
            <p:nvPr/>
          </p:nvSpPr>
          <p:spPr>
            <a:xfrm>
              <a:off x="2883407" y="2078736"/>
              <a:ext cx="170814" cy="180339"/>
            </a:xfrm>
            <a:custGeom>
              <a:avLst/>
              <a:gdLst/>
              <a:ahLst/>
              <a:cxnLst/>
              <a:rect l="l" t="t" r="r" b="b"/>
              <a:pathLst>
                <a:path w="170814" h="180339" extrusionOk="0">
                  <a:moveTo>
                    <a:pt x="170687" y="0"/>
                  </a:moveTo>
                  <a:lnTo>
                    <a:pt x="0" y="0"/>
                  </a:lnTo>
                  <a:lnTo>
                    <a:pt x="0" y="179832"/>
                  </a:lnTo>
                  <a:lnTo>
                    <a:pt x="170687" y="179832"/>
                  </a:lnTo>
                  <a:lnTo>
                    <a:pt x="170687" y="0"/>
                  </a:lnTo>
                  <a:close/>
                </a:path>
              </a:pathLst>
            </a:custGeom>
            <a:solidFill>
              <a:srgbClr val="99C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57" name="Google Shape;357;p45"/>
            <p:cNvSpPr/>
            <p:nvPr/>
          </p:nvSpPr>
          <p:spPr>
            <a:xfrm>
              <a:off x="2883407" y="2078736"/>
              <a:ext cx="170814" cy="180339"/>
            </a:xfrm>
            <a:custGeom>
              <a:avLst/>
              <a:gdLst/>
              <a:ahLst/>
              <a:cxnLst/>
              <a:rect l="l" t="t" r="r" b="b"/>
              <a:pathLst>
                <a:path w="170814" h="180339" extrusionOk="0">
                  <a:moveTo>
                    <a:pt x="0" y="179832"/>
                  </a:moveTo>
                  <a:lnTo>
                    <a:pt x="170687" y="179832"/>
                  </a:lnTo>
                  <a:lnTo>
                    <a:pt x="170687" y="0"/>
                  </a:lnTo>
                  <a:lnTo>
                    <a:pt x="0" y="0"/>
                  </a:lnTo>
                  <a:lnTo>
                    <a:pt x="0" y="179832"/>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58" name="Google Shape;358;p45"/>
            <p:cNvSpPr/>
            <p:nvPr/>
          </p:nvSpPr>
          <p:spPr>
            <a:xfrm>
              <a:off x="3115055" y="1572768"/>
              <a:ext cx="234950" cy="731519"/>
            </a:xfrm>
            <a:custGeom>
              <a:avLst/>
              <a:gdLst/>
              <a:ahLst/>
              <a:cxnLst/>
              <a:rect l="l" t="t" r="r" b="b"/>
              <a:pathLst>
                <a:path w="234950" h="731519" extrusionOk="0">
                  <a:moveTo>
                    <a:pt x="234695" y="0"/>
                  </a:moveTo>
                  <a:lnTo>
                    <a:pt x="0" y="0"/>
                  </a:lnTo>
                  <a:lnTo>
                    <a:pt x="0" y="731520"/>
                  </a:lnTo>
                  <a:lnTo>
                    <a:pt x="234695" y="731520"/>
                  </a:lnTo>
                  <a:lnTo>
                    <a:pt x="234695" y="0"/>
                  </a:lnTo>
                  <a:close/>
                </a:path>
              </a:pathLst>
            </a:custGeom>
            <a:solidFill>
              <a:srgbClr val="C0C0C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59" name="Google Shape;359;p45"/>
            <p:cNvSpPr/>
            <p:nvPr/>
          </p:nvSpPr>
          <p:spPr>
            <a:xfrm>
              <a:off x="3115055" y="1572768"/>
              <a:ext cx="234950" cy="731519"/>
            </a:xfrm>
            <a:custGeom>
              <a:avLst/>
              <a:gdLst/>
              <a:ahLst/>
              <a:cxnLst/>
              <a:rect l="l" t="t" r="r" b="b"/>
              <a:pathLst>
                <a:path w="234950" h="731519" extrusionOk="0">
                  <a:moveTo>
                    <a:pt x="0" y="731520"/>
                  </a:moveTo>
                  <a:lnTo>
                    <a:pt x="234695" y="731520"/>
                  </a:lnTo>
                  <a:lnTo>
                    <a:pt x="234695" y="0"/>
                  </a:lnTo>
                  <a:lnTo>
                    <a:pt x="0" y="0"/>
                  </a:lnTo>
                  <a:lnTo>
                    <a:pt x="0" y="731520"/>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360" name="Google Shape;360;p45"/>
            <p:cNvPicPr preferRelativeResize="0"/>
            <p:nvPr/>
          </p:nvPicPr>
          <p:blipFill rotWithShape="1">
            <a:blip r:embed="rId6">
              <a:alphaModFix/>
            </a:blip>
            <a:srcRect/>
            <a:stretch/>
          </p:blipFill>
          <p:spPr>
            <a:xfrm>
              <a:off x="3139439" y="1594104"/>
              <a:ext cx="182880" cy="338328"/>
            </a:xfrm>
            <a:prstGeom prst="rect">
              <a:avLst/>
            </a:prstGeom>
            <a:noFill/>
            <a:ln>
              <a:noFill/>
            </a:ln>
          </p:spPr>
        </p:pic>
        <p:sp>
          <p:nvSpPr>
            <p:cNvPr id="361" name="Google Shape;361;p45"/>
            <p:cNvSpPr/>
            <p:nvPr/>
          </p:nvSpPr>
          <p:spPr>
            <a:xfrm>
              <a:off x="3145535" y="1965960"/>
              <a:ext cx="170814" cy="67310"/>
            </a:xfrm>
            <a:custGeom>
              <a:avLst/>
              <a:gdLst/>
              <a:ahLst/>
              <a:cxnLst/>
              <a:rect l="l" t="t" r="r" b="b"/>
              <a:pathLst>
                <a:path w="170814" h="67310" extrusionOk="0">
                  <a:moveTo>
                    <a:pt x="170687" y="0"/>
                  </a:moveTo>
                  <a:lnTo>
                    <a:pt x="0" y="0"/>
                  </a:lnTo>
                  <a:lnTo>
                    <a:pt x="0" y="67055"/>
                  </a:lnTo>
                  <a:lnTo>
                    <a:pt x="170687" y="67055"/>
                  </a:lnTo>
                  <a:lnTo>
                    <a:pt x="170687" y="0"/>
                  </a:lnTo>
                  <a:close/>
                </a:path>
              </a:pathLst>
            </a:custGeom>
            <a:solidFill>
              <a:srgbClr val="00808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62" name="Google Shape;362;p45"/>
            <p:cNvSpPr/>
            <p:nvPr/>
          </p:nvSpPr>
          <p:spPr>
            <a:xfrm>
              <a:off x="3145535" y="1965960"/>
              <a:ext cx="170814" cy="67310"/>
            </a:xfrm>
            <a:custGeom>
              <a:avLst/>
              <a:gdLst/>
              <a:ahLst/>
              <a:cxnLst/>
              <a:rect l="l" t="t" r="r" b="b"/>
              <a:pathLst>
                <a:path w="170814" h="67310" extrusionOk="0">
                  <a:moveTo>
                    <a:pt x="0" y="67055"/>
                  </a:moveTo>
                  <a:lnTo>
                    <a:pt x="170687" y="67055"/>
                  </a:lnTo>
                  <a:lnTo>
                    <a:pt x="170687" y="0"/>
                  </a:lnTo>
                  <a:lnTo>
                    <a:pt x="0" y="0"/>
                  </a:lnTo>
                  <a:lnTo>
                    <a:pt x="0" y="67055"/>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63" name="Google Shape;363;p45"/>
            <p:cNvSpPr/>
            <p:nvPr/>
          </p:nvSpPr>
          <p:spPr>
            <a:xfrm>
              <a:off x="3148583" y="2078736"/>
              <a:ext cx="170814" cy="182880"/>
            </a:xfrm>
            <a:custGeom>
              <a:avLst/>
              <a:gdLst/>
              <a:ahLst/>
              <a:cxnLst/>
              <a:rect l="l" t="t" r="r" b="b"/>
              <a:pathLst>
                <a:path w="170814" h="182880" extrusionOk="0">
                  <a:moveTo>
                    <a:pt x="170688" y="0"/>
                  </a:moveTo>
                  <a:lnTo>
                    <a:pt x="0" y="0"/>
                  </a:lnTo>
                  <a:lnTo>
                    <a:pt x="0" y="182879"/>
                  </a:lnTo>
                  <a:lnTo>
                    <a:pt x="170688" y="182879"/>
                  </a:lnTo>
                  <a:lnTo>
                    <a:pt x="170688" y="0"/>
                  </a:lnTo>
                  <a:close/>
                </a:path>
              </a:pathLst>
            </a:custGeom>
            <a:solidFill>
              <a:srgbClr val="99C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64" name="Google Shape;364;p45"/>
            <p:cNvSpPr/>
            <p:nvPr/>
          </p:nvSpPr>
          <p:spPr>
            <a:xfrm>
              <a:off x="3148583" y="2078736"/>
              <a:ext cx="170814" cy="182880"/>
            </a:xfrm>
            <a:custGeom>
              <a:avLst/>
              <a:gdLst/>
              <a:ahLst/>
              <a:cxnLst/>
              <a:rect l="l" t="t" r="r" b="b"/>
              <a:pathLst>
                <a:path w="170814" h="182880" extrusionOk="0">
                  <a:moveTo>
                    <a:pt x="0" y="182879"/>
                  </a:moveTo>
                  <a:lnTo>
                    <a:pt x="170688" y="182879"/>
                  </a:lnTo>
                  <a:lnTo>
                    <a:pt x="170688" y="0"/>
                  </a:lnTo>
                  <a:lnTo>
                    <a:pt x="0" y="0"/>
                  </a:lnTo>
                  <a:lnTo>
                    <a:pt x="0" y="182879"/>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65" name="Google Shape;365;p45"/>
            <p:cNvSpPr/>
            <p:nvPr/>
          </p:nvSpPr>
          <p:spPr>
            <a:xfrm>
              <a:off x="3407663" y="1423416"/>
              <a:ext cx="817245" cy="914400"/>
            </a:xfrm>
            <a:custGeom>
              <a:avLst/>
              <a:gdLst/>
              <a:ahLst/>
              <a:cxnLst/>
              <a:rect l="l" t="t" r="r" b="b"/>
              <a:pathLst>
                <a:path w="817245" h="914400" extrusionOk="0">
                  <a:moveTo>
                    <a:pt x="816863" y="0"/>
                  </a:moveTo>
                  <a:lnTo>
                    <a:pt x="0" y="0"/>
                  </a:lnTo>
                  <a:lnTo>
                    <a:pt x="0" y="914400"/>
                  </a:lnTo>
                  <a:lnTo>
                    <a:pt x="816863" y="914400"/>
                  </a:lnTo>
                  <a:lnTo>
                    <a:pt x="816863" y="0"/>
                  </a:lnTo>
                  <a:close/>
                </a:path>
              </a:pathLst>
            </a:custGeom>
            <a:solidFill>
              <a:srgbClr val="80808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66" name="Google Shape;366;p45"/>
            <p:cNvSpPr/>
            <p:nvPr/>
          </p:nvSpPr>
          <p:spPr>
            <a:xfrm>
              <a:off x="3435095" y="1572768"/>
              <a:ext cx="231775" cy="731519"/>
            </a:xfrm>
            <a:custGeom>
              <a:avLst/>
              <a:gdLst/>
              <a:ahLst/>
              <a:cxnLst/>
              <a:rect l="l" t="t" r="r" b="b"/>
              <a:pathLst>
                <a:path w="231775" h="731519" extrusionOk="0">
                  <a:moveTo>
                    <a:pt x="231648" y="0"/>
                  </a:moveTo>
                  <a:lnTo>
                    <a:pt x="0" y="0"/>
                  </a:lnTo>
                  <a:lnTo>
                    <a:pt x="0" y="731520"/>
                  </a:lnTo>
                  <a:lnTo>
                    <a:pt x="231648" y="731520"/>
                  </a:lnTo>
                  <a:lnTo>
                    <a:pt x="231648" y="0"/>
                  </a:lnTo>
                  <a:close/>
                </a:path>
              </a:pathLst>
            </a:custGeom>
            <a:solidFill>
              <a:srgbClr val="C0C0C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67" name="Google Shape;367;p45"/>
            <p:cNvSpPr/>
            <p:nvPr/>
          </p:nvSpPr>
          <p:spPr>
            <a:xfrm>
              <a:off x="3435095" y="1572768"/>
              <a:ext cx="231775" cy="731519"/>
            </a:xfrm>
            <a:custGeom>
              <a:avLst/>
              <a:gdLst/>
              <a:ahLst/>
              <a:cxnLst/>
              <a:rect l="l" t="t" r="r" b="b"/>
              <a:pathLst>
                <a:path w="231775" h="731519" extrusionOk="0">
                  <a:moveTo>
                    <a:pt x="0" y="731520"/>
                  </a:moveTo>
                  <a:lnTo>
                    <a:pt x="231648" y="731520"/>
                  </a:lnTo>
                  <a:lnTo>
                    <a:pt x="231648" y="0"/>
                  </a:lnTo>
                  <a:lnTo>
                    <a:pt x="0" y="0"/>
                  </a:lnTo>
                  <a:lnTo>
                    <a:pt x="0" y="731520"/>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368" name="Google Shape;368;p45"/>
            <p:cNvPicPr preferRelativeResize="0"/>
            <p:nvPr/>
          </p:nvPicPr>
          <p:blipFill rotWithShape="1">
            <a:blip r:embed="rId5">
              <a:alphaModFix/>
            </a:blip>
            <a:srcRect/>
            <a:stretch/>
          </p:blipFill>
          <p:spPr>
            <a:xfrm>
              <a:off x="3456431" y="1594104"/>
              <a:ext cx="182880" cy="338328"/>
            </a:xfrm>
            <a:prstGeom prst="rect">
              <a:avLst/>
            </a:prstGeom>
            <a:noFill/>
            <a:ln>
              <a:noFill/>
            </a:ln>
          </p:spPr>
        </p:pic>
        <p:sp>
          <p:nvSpPr>
            <p:cNvPr id="369" name="Google Shape;369;p45"/>
            <p:cNvSpPr/>
            <p:nvPr/>
          </p:nvSpPr>
          <p:spPr>
            <a:xfrm>
              <a:off x="3462527" y="1965960"/>
              <a:ext cx="170814" cy="67310"/>
            </a:xfrm>
            <a:custGeom>
              <a:avLst/>
              <a:gdLst/>
              <a:ahLst/>
              <a:cxnLst/>
              <a:rect l="l" t="t" r="r" b="b"/>
              <a:pathLst>
                <a:path w="170814" h="67310" extrusionOk="0">
                  <a:moveTo>
                    <a:pt x="170687" y="0"/>
                  </a:moveTo>
                  <a:lnTo>
                    <a:pt x="0" y="0"/>
                  </a:lnTo>
                  <a:lnTo>
                    <a:pt x="0" y="67055"/>
                  </a:lnTo>
                  <a:lnTo>
                    <a:pt x="170687" y="67055"/>
                  </a:lnTo>
                  <a:lnTo>
                    <a:pt x="170687" y="0"/>
                  </a:lnTo>
                  <a:close/>
                </a:path>
              </a:pathLst>
            </a:custGeom>
            <a:solidFill>
              <a:srgbClr val="00808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70" name="Google Shape;370;p45"/>
            <p:cNvSpPr/>
            <p:nvPr/>
          </p:nvSpPr>
          <p:spPr>
            <a:xfrm>
              <a:off x="3462527" y="1965960"/>
              <a:ext cx="170814" cy="67310"/>
            </a:xfrm>
            <a:custGeom>
              <a:avLst/>
              <a:gdLst/>
              <a:ahLst/>
              <a:cxnLst/>
              <a:rect l="l" t="t" r="r" b="b"/>
              <a:pathLst>
                <a:path w="170814" h="67310" extrusionOk="0">
                  <a:moveTo>
                    <a:pt x="0" y="67055"/>
                  </a:moveTo>
                  <a:lnTo>
                    <a:pt x="170687" y="67055"/>
                  </a:lnTo>
                  <a:lnTo>
                    <a:pt x="170687" y="0"/>
                  </a:lnTo>
                  <a:lnTo>
                    <a:pt x="0" y="0"/>
                  </a:lnTo>
                  <a:lnTo>
                    <a:pt x="0" y="67055"/>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71" name="Google Shape;371;p45"/>
            <p:cNvSpPr/>
            <p:nvPr/>
          </p:nvSpPr>
          <p:spPr>
            <a:xfrm>
              <a:off x="3465575" y="2078736"/>
              <a:ext cx="170814" cy="182880"/>
            </a:xfrm>
            <a:custGeom>
              <a:avLst/>
              <a:gdLst/>
              <a:ahLst/>
              <a:cxnLst/>
              <a:rect l="l" t="t" r="r" b="b"/>
              <a:pathLst>
                <a:path w="170814" h="182880" extrusionOk="0">
                  <a:moveTo>
                    <a:pt x="170687" y="0"/>
                  </a:moveTo>
                  <a:lnTo>
                    <a:pt x="0" y="0"/>
                  </a:lnTo>
                  <a:lnTo>
                    <a:pt x="0" y="182879"/>
                  </a:lnTo>
                  <a:lnTo>
                    <a:pt x="170687" y="182879"/>
                  </a:lnTo>
                  <a:lnTo>
                    <a:pt x="170687" y="0"/>
                  </a:lnTo>
                  <a:close/>
                </a:path>
              </a:pathLst>
            </a:custGeom>
            <a:solidFill>
              <a:srgbClr val="99C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72" name="Google Shape;372;p45"/>
            <p:cNvSpPr/>
            <p:nvPr/>
          </p:nvSpPr>
          <p:spPr>
            <a:xfrm>
              <a:off x="3465575" y="2078736"/>
              <a:ext cx="170814" cy="182880"/>
            </a:xfrm>
            <a:custGeom>
              <a:avLst/>
              <a:gdLst/>
              <a:ahLst/>
              <a:cxnLst/>
              <a:rect l="l" t="t" r="r" b="b"/>
              <a:pathLst>
                <a:path w="170814" h="182880" extrusionOk="0">
                  <a:moveTo>
                    <a:pt x="0" y="182879"/>
                  </a:moveTo>
                  <a:lnTo>
                    <a:pt x="170687" y="182879"/>
                  </a:lnTo>
                  <a:lnTo>
                    <a:pt x="170687" y="0"/>
                  </a:lnTo>
                  <a:lnTo>
                    <a:pt x="0" y="0"/>
                  </a:lnTo>
                  <a:lnTo>
                    <a:pt x="0" y="182879"/>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73" name="Google Shape;373;p45"/>
            <p:cNvSpPr/>
            <p:nvPr/>
          </p:nvSpPr>
          <p:spPr>
            <a:xfrm>
              <a:off x="3700271" y="1572768"/>
              <a:ext cx="231775" cy="731519"/>
            </a:xfrm>
            <a:custGeom>
              <a:avLst/>
              <a:gdLst/>
              <a:ahLst/>
              <a:cxnLst/>
              <a:rect l="l" t="t" r="r" b="b"/>
              <a:pathLst>
                <a:path w="231775" h="731519" extrusionOk="0">
                  <a:moveTo>
                    <a:pt x="231648" y="0"/>
                  </a:moveTo>
                  <a:lnTo>
                    <a:pt x="0" y="0"/>
                  </a:lnTo>
                  <a:lnTo>
                    <a:pt x="0" y="731520"/>
                  </a:lnTo>
                  <a:lnTo>
                    <a:pt x="231648" y="731520"/>
                  </a:lnTo>
                  <a:lnTo>
                    <a:pt x="231648" y="0"/>
                  </a:lnTo>
                  <a:close/>
                </a:path>
              </a:pathLst>
            </a:custGeom>
            <a:solidFill>
              <a:srgbClr val="C0C0C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74" name="Google Shape;374;p45"/>
            <p:cNvSpPr/>
            <p:nvPr/>
          </p:nvSpPr>
          <p:spPr>
            <a:xfrm>
              <a:off x="3700271" y="1572768"/>
              <a:ext cx="231775" cy="731519"/>
            </a:xfrm>
            <a:custGeom>
              <a:avLst/>
              <a:gdLst/>
              <a:ahLst/>
              <a:cxnLst/>
              <a:rect l="l" t="t" r="r" b="b"/>
              <a:pathLst>
                <a:path w="231775" h="731519" extrusionOk="0">
                  <a:moveTo>
                    <a:pt x="0" y="731520"/>
                  </a:moveTo>
                  <a:lnTo>
                    <a:pt x="231648" y="731520"/>
                  </a:lnTo>
                  <a:lnTo>
                    <a:pt x="231648" y="0"/>
                  </a:lnTo>
                  <a:lnTo>
                    <a:pt x="0" y="0"/>
                  </a:lnTo>
                  <a:lnTo>
                    <a:pt x="0" y="731520"/>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375" name="Google Shape;375;p45"/>
            <p:cNvPicPr preferRelativeResize="0"/>
            <p:nvPr/>
          </p:nvPicPr>
          <p:blipFill rotWithShape="1">
            <a:blip r:embed="rId7">
              <a:alphaModFix/>
            </a:blip>
            <a:srcRect/>
            <a:stretch/>
          </p:blipFill>
          <p:spPr>
            <a:xfrm>
              <a:off x="3721607" y="1594104"/>
              <a:ext cx="182880" cy="338328"/>
            </a:xfrm>
            <a:prstGeom prst="rect">
              <a:avLst/>
            </a:prstGeom>
            <a:noFill/>
            <a:ln>
              <a:noFill/>
            </a:ln>
          </p:spPr>
        </p:pic>
        <p:sp>
          <p:nvSpPr>
            <p:cNvPr id="376" name="Google Shape;376;p45"/>
            <p:cNvSpPr/>
            <p:nvPr/>
          </p:nvSpPr>
          <p:spPr>
            <a:xfrm>
              <a:off x="3727703" y="1965960"/>
              <a:ext cx="170814" cy="67310"/>
            </a:xfrm>
            <a:custGeom>
              <a:avLst/>
              <a:gdLst/>
              <a:ahLst/>
              <a:cxnLst/>
              <a:rect l="l" t="t" r="r" b="b"/>
              <a:pathLst>
                <a:path w="170814" h="67310" extrusionOk="0">
                  <a:moveTo>
                    <a:pt x="170687" y="0"/>
                  </a:moveTo>
                  <a:lnTo>
                    <a:pt x="0" y="0"/>
                  </a:lnTo>
                  <a:lnTo>
                    <a:pt x="0" y="67055"/>
                  </a:lnTo>
                  <a:lnTo>
                    <a:pt x="170687" y="67055"/>
                  </a:lnTo>
                  <a:lnTo>
                    <a:pt x="170687" y="0"/>
                  </a:lnTo>
                  <a:close/>
                </a:path>
              </a:pathLst>
            </a:custGeom>
            <a:solidFill>
              <a:srgbClr val="00808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77" name="Google Shape;377;p45"/>
            <p:cNvSpPr/>
            <p:nvPr/>
          </p:nvSpPr>
          <p:spPr>
            <a:xfrm>
              <a:off x="3727703" y="1965960"/>
              <a:ext cx="170814" cy="67310"/>
            </a:xfrm>
            <a:custGeom>
              <a:avLst/>
              <a:gdLst/>
              <a:ahLst/>
              <a:cxnLst/>
              <a:rect l="l" t="t" r="r" b="b"/>
              <a:pathLst>
                <a:path w="170814" h="67310" extrusionOk="0">
                  <a:moveTo>
                    <a:pt x="0" y="67055"/>
                  </a:moveTo>
                  <a:lnTo>
                    <a:pt x="170687" y="67055"/>
                  </a:lnTo>
                  <a:lnTo>
                    <a:pt x="170687" y="0"/>
                  </a:lnTo>
                  <a:lnTo>
                    <a:pt x="0" y="0"/>
                  </a:lnTo>
                  <a:lnTo>
                    <a:pt x="0" y="67055"/>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78" name="Google Shape;378;p45"/>
            <p:cNvSpPr/>
            <p:nvPr/>
          </p:nvSpPr>
          <p:spPr>
            <a:xfrm>
              <a:off x="3730751" y="2078736"/>
              <a:ext cx="170814" cy="182880"/>
            </a:xfrm>
            <a:custGeom>
              <a:avLst/>
              <a:gdLst/>
              <a:ahLst/>
              <a:cxnLst/>
              <a:rect l="l" t="t" r="r" b="b"/>
              <a:pathLst>
                <a:path w="170814" h="182880" extrusionOk="0">
                  <a:moveTo>
                    <a:pt x="170687" y="0"/>
                  </a:moveTo>
                  <a:lnTo>
                    <a:pt x="0" y="0"/>
                  </a:lnTo>
                  <a:lnTo>
                    <a:pt x="0" y="182879"/>
                  </a:lnTo>
                  <a:lnTo>
                    <a:pt x="170687" y="182879"/>
                  </a:lnTo>
                  <a:lnTo>
                    <a:pt x="170687" y="0"/>
                  </a:lnTo>
                  <a:close/>
                </a:path>
              </a:pathLst>
            </a:custGeom>
            <a:solidFill>
              <a:srgbClr val="99C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79" name="Google Shape;379;p45"/>
            <p:cNvSpPr/>
            <p:nvPr/>
          </p:nvSpPr>
          <p:spPr>
            <a:xfrm>
              <a:off x="3730751" y="2078736"/>
              <a:ext cx="170814" cy="182880"/>
            </a:xfrm>
            <a:custGeom>
              <a:avLst/>
              <a:gdLst/>
              <a:ahLst/>
              <a:cxnLst/>
              <a:rect l="l" t="t" r="r" b="b"/>
              <a:pathLst>
                <a:path w="170814" h="182880" extrusionOk="0">
                  <a:moveTo>
                    <a:pt x="0" y="182879"/>
                  </a:moveTo>
                  <a:lnTo>
                    <a:pt x="170687" y="182879"/>
                  </a:lnTo>
                  <a:lnTo>
                    <a:pt x="170687" y="0"/>
                  </a:lnTo>
                  <a:lnTo>
                    <a:pt x="0" y="0"/>
                  </a:lnTo>
                  <a:lnTo>
                    <a:pt x="0" y="182879"/>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80" name="Google Shape;380;p45"/>
            <p:cNvSpPr/>
            <p:nvPr/>
          </p:nvSpPr>
          <p:spPr>
            <a:xfrm>
              <a:off x="3965447" y="1572768"/>
              <a:ext cx="231775" cy="731519"/>
            </a:xfrm>
            <a:custGeom>
              <a:avLst/>
              <a:gdLst/>
              <a:ahLst/>
              <a:cxnLst/>
              <a:rect l="l" t="t" r="r" b="b"/>
              <a:pathLst>
                <a:path w="231775" h="731519" extrusionOk="0">
                  <a:moveTo>
                    <a:pt x="231648" y="0"/>
                  </a:moveTo>
                  <a:lnTo>
                    <a:pt x="0" y="0"/>
                  </a:lnTo>
                  <a:lnTo>
                    <a:pt x="0" y="731520"/>
                  </a:lnTo>
                  <a:lnTo>
                    <a:pt x="231648" y="731520"/>
                  </a:lnTo>
                  <a:lnTo>
                    <a:pt x="231648" y="0"/>
                  </a:lnTo>
                  <a:close/>
                </a:path>
              </a:pathLst>
            </a:custGeom>
            <a:solidFill>
              <a:srgbClr val="C0C0C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81" name="Google Shape;381;p45"/>
            <p:cNvSpPr/>
            <p:nvPr/>
          </p:nvSpPr>
          <p:spPr>
            <a:xfrm>
              <a:off x="3965447" y="1572768"/>
              <a:ext cx="231775" cy="731519"/>
            </a:xfrm>
            <a:custGeom>
              <a:avLst/>
              <a:gdLst/>
              <a:ahLst/>
              <a:cxnLst/>
              <a:rect l="l" t="t" r="r" b="b"/>
              <a:pathLst>
                <a:path w="231775" h="731519" extrusionOk="0">
                  <a:moveTo>
                    <a:pt x="0" y="731520"/>
                  </a:moveTo>
                  <a:lnTo>
                    <a:pt x="231648" y="731520"/>
                  </a:lnTo>
                  <a:lnTo>
                    <a:pt x="231648" y="0"/>
                  </a:lnTo>
                  <a:lnTo>
                    <a:pt x="0" y="0"/>
                  </a:lnTo>
                  <a:lnTo>
                    <a:pt x="0" y="731520"/>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382" name="Google Shape;382;p45"/>
            <p:cNvPicPr preferRelativeResize="0"/>
            <p:nvPr/>
          </p:nvPicPr>
          <p:blipFill rotWithShape="1">
            <a:blip r:embed="rId6">
              <a:alphaModFix/>
            </a:blip>
            <a:srcRect/>
            <a:stretch/>
          </p:blipFill>
          <p:spPr>
            <a:xfrm>
              <a:off x="3986783" y="1594104"/>
              <a:ext cx="182880" cy="338328"/>
            </a:xfrm>
            <a:prstGeom prst="rect">
              <a:avLst/>
            </a:prstGeom>
            <a:noFill/>
            <a:ln>
              <a:noFill/>
            </a:ln>
          </p:spPr>
        </p:pic>
        <p:sp>
          <p:nvSpPr>
            <p:cNvPr id="383" name="Google Shape;383;p45"/>
            <p:cNvSpPr/>
            <p:nvPr/>
          </p:nvSpPr>
          <p:spPr>
            <a:xfrm>
              <a:off x="3992879" y="1965960"/>
              <a:ext cx="170814" cy="67310"/>
            </a:xfrm>
            <a:custGeom>
              <a:avLst/>
              <a:gdLst/>
              <a:ahLst/>
              <a:cxnLst/>
              <a:rect l="l" t="t" r="r" b="b"/>
              <a:pathLst>
                <a:path w="170814" h="67310" extrusionOk="0">
                  <a:moveTo>
                    <a:pt x="170687" y="0"/>
                  </a:moveTo>
                  <a:lnTo>
                    <a:pt x="0" y="0"/>
                  </a:lnTo>
                  <a:lnTo>
                    <a:pt x="0" y="67055"/>
                  </a:lnTo>
                  <a:lnTo>
                    <a:pt x="170687" y="67055"/>
                  </a:lnTo>
                  <a:lnTo>
                    <a:pt x="170687" y="0"/>
                  </a:lnTo>
                  <a:close/>
                </a:path>
              </a:pathLst>
            </a:custGeom>
            <a:solidFill>
              <a:srgbClr val="00808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84" name="Google Shape;384;p45"/>
            <p:cNvSpPr/>
            <p:nvPr/>
          </p:nvSpPr>
          <p:spPr>
            <a:xfrm>
              <a:off x="3992879" y="1965960"/>
              <a:ext cx="170814" cy="67310"/>
            </a:xfrm>
            <a:custGeom>
              <a:avLst/>
              <a:gdLst/>
              <a:ahLst/>
              <a:cxnLst/>
              <a:rect l="l" t="t" r="r" b="b"/>
              <a:pathLst>
                <a:path w="170814" h="67310" extrusionOk="0">
                  <a:moveTo>
                    <a:pt x="0" y="67055"/>
                  </a:moveTo>
                  <a:lnTo>
                    <a:pt x="170687" y="67055"/>
                  </a:lnTo>
                  <a:lnTo>
                    <a:pt x="170687" y="0"/>
                  </a:lnTo>
                  <a:lnTo>
                    <a:pt x="0" y="0"/>
                  </a:lnTo>
                  <a:lnTo>
                    <a:pt x="0" y="67055"/>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85" name="Google Shape;385;p45"/>
            <p:cNvSpPr/>
            <p:nvPr/>
          </p:nvSpPr>
          <p:spPr>
            <a:xfrm>
              <a:off x="3995927" y="2078736"/>
              <a:ext cx="170814" cy="182880"/>
            </a:xfrm>
            <a:custGeom>
              <a:avLst/>
              <a:gdLst/>
              <a:ahLst/>
              <a:cxnLst/>
              <a:rect l="l" t="t" r="r" b="b"/>
              <a:pathLst>
                <a:path w="170814" h="182880" extrusionOk="0">
                  <a:moveTo>
                    <a:pt x="170687" y="0"/>
                  </a:moveTo>
                  <a:lnTo>
                    <a:pt x="0" y="0"/>
                  </a:lnTo>
                  <a:lnTo>
                    <a:pt x="0" y="182879"/>
                  </a:lnTo>
                  <a:lnTo>
                    <a:pt x="170687" y="182879"/>
                  </a:lnTo>
                  <a:lnTo>
                    <a:pt x="170687" y="0"/>
                  </a:lnTo>
                  <a:close/>
                </a:path>
              </a:pathLst>
            </a:custGeom>
            <a:solidFill>
              <a:srgbClr val="99C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86" name="Google Shape;386;p45"/>
            <p:cNvSpPr/>
            <p:nvPr/>
          </p:nvSpPr>
          <p:spPr>
            <a:xfrm>
              <a:off x="3995927" y="2078736"/>
              <a:ext cx="170814" cy="182880"/>
            </a:xfrm>
            <a:custGeom>
              <a:avLst/>
              <a:gdLst/>
              <a:ahLst/>
              <a:cxnLst/>
              <a:rect l="l" t="t" r="r" b="b"/>
              <a:pathLst>
                <a:path w="170814" h="182880" extrusionOk="0">
                  <a:moveTo>
                    <a:pt x="0" y="182879"/>
                  </a:moveTo>
                  <a:lnTo>
                    <a:pt x="170687" y="182879"/>
                  </a:lnTo>
                  <a:lnTo>
                    <a:pt x="170687" y="0"/>
                  </a:lnTo>
                  <a:lnTo>
                    <a:pt x="0" y="0"/>
                  </a:lnTo>
                  <a:lnTo>
                    <a:pt x="0" y="182879"/>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87" name="Google Shape;387;p45"/>
            <p:cNvSpPr/>
            <p:nvPr/>
          </p:nvSpPr>
          <p:spPr>
            <a:xfrm>
              <a:off x="2581657" y="2373376"/>
              <a:ext cx="318135" cy="1341754"/>
            </a:xfrm>
            <a:custGeom>
              <a:avLst/>
              <a:gdLst/>
              <a:ahLst/>
              <a:cxnLst/>
              <a:rect l="l" t="t" r="r" b="b"/>
              <a:pathLst>
                <a:path w="318135" h="1341754" extrusionOk="0">
                  <a:moveTo>
                    <a:pt x="240155" y="1214754"/>
                  </a:moveTo>
                  <a:lnTo>
                    <a:pt x="241291" y="1266382"/>
                  </a:lnTo>
                  <a:lnTo>
                    <a:pt x="255014" y="1267333"/>
                  </a:lnTo>
                  <a:lnTo>
                    <a:pt x="253490" y="1288669"/>
                  </a:lnTo>
                  <a:lnTo>
                    <a:pt x="241781" y="1288669"/>
                  </a:lnTo>
                  <a:lnTo>
                    <a:pt x="242949" y="1341755"/>
                  </a:lnTo>
                  <a:lnTo>
                    <a:pt x="303899" y="1288669"/>
                  </a:lnTo>
                  <a:lnTo>
                    <a:pt x="253490" y="1288669"/>
                  </a:lnTo>
                  <a:lnTo>
                    <a:pt x="241763" y="1287850"/>
                  </a:lnTo>
                  <a:lnTo>
                    <a:pt x="304839" y="1287850"/>
                  </a:lnTo>
                  <a:lnTo>
                    <a:pt x="317752" y="1276604"/>
                  </a:lnTo>
                  <a:lnTo>
                    <a:pt x="240155" y="1214754"/>
                  </a:lnTo>
                  <a:close/>
                </a:path>
                <a:path w="318135" h="1341754" extrusionOk="0">
                  <a:moveTo>
                    <a:pt x="241305" y="1267013"/>
                  </a:moveTo>
                  <a:lnTo>
                    <a:pt x="241763" y="1287850"/>
                  </a:lnTo>
                  <a:lnTo>
                    <a:pt x="253490" y="1288669"/>
                  </a:lnTo>
                  <a:lnTo>
                    <a:pt x="255005" y="1267460"/>
                  </a:lnTo>
                  <a:lnTo>
                    <a:pt x="242822" y="1267460"/>
                  </a:lnTo>
                  <a:lnTo>
                    <a:pt x="241305" y="1267013"/>
                  </a:lnTo>
                  <a:close/>
                </a:path>
                <a:path w="318135" h="1341754" extrusionOk="0">
                  <a:moveTo>
                    <a:pt x="54481" y="0"/>
                  </a:moveTo>
                  <a:lnTo>
                    <a:pt x="39114" y="67945"/>
                  </a:lnTo>
                  <a:lnTo>
                    <a:pt x="26287" y="139064"/>
                  </a:lnTo>
                  <a:lnTo>
                    <a:pt x="15873" y="212344"/>
                  </a:lnTo>
                  <a:lnTo>
                    <a:pt x="8253" y="287654"/>
                  </a:lnTo>
                  <a:lnTo>
                    <a:pt x="5332" y="325754"/>
                  </a:lnTo>
                  <a:lnTo>
                    <a:pt x="3046" y="364109"/>
                  </a:lnTo>
                  <a:lnTo>
                    <a:pt x="1395" y="402589"/>
                  </a:lnTo>
                  <a:lnTo>
                    <a:pt x="499" y="441833"/>
                  </a:lnTo>
                  <a:lnTo>
                    <a:pt x="0" y="480187"/>
                  </a:lnTo>
                  <a:lnTo>
                    <a:pt x="252" y="518540"/>
                  </a:lnTo>
                  <a:lnTo>
                    <a:pt x="1141" y="557022"/>
                  </a:lnTo>
                  <a:lnTo>
                    <a:pt x="2538" y="595249"/>
                  </a:lnTo>
                  <a:lnTo>
                    <a:pt x="4570" y="633349"/>
                  </a:lnTo>
                  <a:lnTo>
                    <a:pt x="10539" y="708533"/>
                  </a:lnTo>
                  <a:lnTo>
                    <a:pt x="18794" y="781812"/>
                  </a:lnTo>
                  <a:lnTo>
                    <a:pt x="29589" y="852677"/>
                  </a:lnTo>
                  <a:lnTo>
                    <a:pt x="42543" y="920623"/>
                  </a:lnTo>
                  <a:lnTo>
                    <a:pt x="57910" y="985012"/>
                  </a:lnTo>
                  <a:lnTo>
                    <a:pt x="75563" y="1045590"/>
                  </a:lnTo>
                  <a:lnTo>
                    <a:pt x="95502" y="1101344"/>
                  </a:lnTo>
                  <a:lnTo>
                    <a:pt x="117600" y="1151509"/>
                  </a:lnTo>
                  <a:lnTo>
                    <a:pt x="140841" y="1194053"/>
                  </a:lnTo>
                  <a:lnTo>
                    <a:pt x="165606" y="1229740"/>
                  </a:lnTo>
                  <a:lnTo>
                    <a:pt x="191514" y="1258062"/>
                  </a:lnTo>
                  <a:lnTo>
                    <a:pt x="232916" y="1286383"/>
                  </a:lnTo>
                  <a:lnTo>
                    <a:pt x="241763" y="1287850"/>
                  </a:lnTo>
                  <a:lnTo>
                    <a:pt x="241305" y="1267013"/>
                  </a:lnTo>
                  <a:lnTo>
                    <a:pt x="238504" y="1266190"/>
                  </a:lnTo>
                  <a:lnTo>
                    <a:pt x="240360" y="1266190"/>
                  </a:lnTo>
                  <a:lnTo>
                    <a:pt x="206627" y="1242949"/>
                  </a:lnTo>
                  <a:lnTo>
                    <a:pt x="170940" y="1201165"/>
                  </a:lnTo>
                  <a:lnTo>
                    <a:pt x="148080" y="1163827"/>
                  </a:lnTo>
                  <a:lnTo>
                    <a:pt x="126109" y="1119251"/>
                  </a:lnTo>
                  <a:lnTo>
                    <a:pt x="105535" y="1067181"/>
                  </a:lnTo>
                  <a:lnTo>
                    <a:pt x="86993" y="1010158"/>
                  </a:lnTo>
                  <a:lnTo>
                    <a:pt x="70737" y="948689"/>
                  </a:lnTo>
                  <a:lnTo>
                    <a:pt x="56767" y="883158"/>
                  </a:lnTo>
                  <a:lnTo>
                    <a:pt x="45083" y="814577"/>
                  </a:lnTo>
                  <a:lnTo>
                    <a:pt x="35558" y="743203"/>
                  </a:lnTo>
                  <a:lnTo>
                    <a:pt x="28573" y="669671"/>
                  </a:lnTo>
                  <a:lnTo>
                    <a:pt x="23874" y="594487"/>
                  </a:lnTo>
                  <a:lnTo>
                    <a:pt x="21588" y="518287"/>
                  </a:lnTo>
                  <a:lnTo>
                    <a:pt x="21337" y="479933"/>
                  </a:lnTo>
                  <a:lnTo>
                    <a:pt x="21854" y="441325"/>
                  </a:lnTo>
                  <a:lnTo>
                    <a:pt x="24382" y="365378"/>
                  </a:lnTo>
                  <a:lnTo>
                    <a:pt x="29462" y="289687"/>
                  </a:lnTo>
                  <a:lnTo>
                    <a:pt x="37082" y="215264"/>
                  </a:lnTo>
                  <a:lnTo>
                    <a:pt x="47242" y="142621"/>
                  </a:lnTo>
                  <a:lnTo>
                    <a:pt x="59942" y="72389"/>
                  </a:lnTo>
                  <a:lnTo>
                    <a:pt x="75182" y="4952"/>
                  </a:lnTo>
                  <a:lnTo>
                    <a:pt x="54481" y="0"/>
                  </a:lnTo>
                  <a:close/>
                </a:path>
                <a:path w="318135" h="1341754" extrusionOk="0">
                  <a:moveTo>
                    <a:pt x="241297" y="1266673"/>
                  </a:moveTo>
                  <a:lnTo>
                    <a:pt x="241305" y="1267013"/>
                  </a:lnTo>
                  <a:lnTo>
                    <a:pt x="242822" y="1267460"/>
                  </a:lnTo>
                  <a:lnTo>
                    <a:pt x="241297" y="1266673"/>
                  </a:lnTo>
                  <a:close/>
                </a:path>
                <a:path w="318135" h="1341754" extrusionOk="0">
                  <a:moveTo>
                    <a:pt x="241291" y="1266382"/>
                  </a:moveTo>
                  <a:lnTo>
                    <a:pt x="241297" y="1266673"/>
                  </a:lnTo>
                  <a:lnTo>
                    <a:pt x="242822" y="1267460"/>
                  </a:lnTo>
                  <a:lnTo>
                    <a:pt x="255005" y="1267460"/>
                  </a:lnTo>
                  <a:lnTo>
                    <a:pt x="255014" y="1267333"/>
                  </a:lnTo>
                  <a:lnTo>
                    <a:pt x="241291" y="1266382"/>
                  </a:lnTo>
                  <a:close/>
                </a:path>
                <a:path w="318135" h="1341754" extrusionOk="0">
                  <a:moveTo>
                    <a:pt x="238504" y="1266190"/>
                  </a:moveTo>
                  <a:lnTo>
                    <a:pt x="241305" y="1267013"/>
                  </a:lnTo>
                  <a:lnTo>
                    <a:pt x="241297" y="1266673"/>
                  </a:lnTo>
                  <a:lnTo>
                    <a:pt x="240647" y="1266338"/>
                  </a:lnTo>
                  <a:lnTo>
                    <a:pt x="238504" y="1266190"/>
                  </a:lnTo>
                  <a:close/>
                </a:path>
                <a:path w="318135" h="1341754" extrusionOk="0">
                  <a:moveTo>
                    <a:pt x="240647" y="1266338"/>
                  </a:moveTo>
                  <a:lnTo>
                    <a:pt x="241297" y="1266673"/>
                  </a:lnTo>
                  <a:lnTo>
                    <a:pt x="241291" y="1266382"/>
                  </a:lnTo>
                  <a:lnTo>
                    <a:pt x="240647" y="1266338"/>
                  </a:lnTo>
                  <a:close/>
                </a:path>
                <a:path w="318135" h="1341754" extrusionOk="0">
                  <a:moveTo>
                    <a:pt x="240360" y="1266190"/>
                  </a:moveTo>
                  <a:lnTo>
                    <a:pt x="238504" y="1266190"/>
                  </a:lnTo>
                  <a:lnTo>
                    <a:pt x="240647" y="1266338"/>
                  </a:lnTo>
                  <a:lnTo>
                    <a:pt x="240360" y="1266190"/>
                  </a:lnTo>
                  <a:close/>
                </a:path>
              </a:pathLst>
            </a:custGeom>
            <a:solidFill>
              <a:srgbClr val="3333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88" name="Google Shape;388;p45"/>
            <p:cNvSpPr/>
            <p:nvPr/>
          </p:nvSpPr>
          <p:spPr>
            <a:xfrm>
              <a:off x="2423159" y="1475232"/>
              <a:ext cx="548639" cy="914400"/>
            </a:xfrm>
            <a:custGeom>
              <a:avLst/>
              <a:gdLst/>
              <a:ahLst/>
              <a:cxnLst/>
              <a:rect l="l" t="t" r="r" b="b"/>
              <a:pathLst>
                <a:path w="548639" h="914400" extrusionOk="0">
                  <a:moveTo>
                    <a:pt x="0" y="457200"/>
                  </a:moveTo>
                  <a:lnTo>
                    <a:pt x="2137" y="399855"/>
                  </a:lnTo>
                  <a:lnTo>
                    <a:pt x="8377" y="344634"/>
                  </a:lnTo>
                  <a:lnTo>
                    <a:pt x="18463" y="291967"/>
                  </a:lnTo>
                  <a:lnTo>
                    <a:pt x="32139" y="242280"/>
                  </a:lnTo>
                  <a:lnTo>
                    <a:pt x="49146" y="196004"/>
                  </a:lnTo>
                  <a:lnTo>
                    <a:pt x="69229" y="153566"/>
                  </a:lnTo>
                  <a:lnTo>
                    <a:pt x="92129" y="115396"/>
                  </a:lnTo>
                  <a:lnTo>
                    <a:pt x="117591" y="81922"/>
                  </a:lnTo>
                  <a:lnTo>
                    <a:pt x="145357" y="53573"/>
                  </a:lnTo>
                  <a:lnTo>
                    <a:pt x="206772" y="13965"/>
                  </a:lnTo>
                  <a:lnTo>
                    <a:pt x="274319" y="0"/>
                  </a:lnTo>
                  <a:lnTo>
                    <a:pt x="308731" y="3562"/>
                  </a:lnTo>
                  <a:lnTo>
                    <a:pt x="373470" y="30778"/>
                  </a:lnTo>
                  <a:lnTo>
                    <a:pt x="431048" y="81922"/>
                  </a:lnTo>
                  <a:lnTo>
                    <a:pt x="456510" y="115396"/>
                  </a:lnTo>
                  <a:lnTo>
                    <a:pt x="479410" y="153566"/>
                  </a:lnTo>
                  <a:lnTo>
                    <a:pt x="499493" y="196004"/>
                  </a:lnTo>
                  <a:lnTo>
                    <a:pt x="516500" y="242280"/>
                  </a:lnTo>
                  <a:lnTo>
                    <a:pt x="530176" y="291967"/>
                  </a:lnTo>
                  <a:lnTo>
                    <a:pt x="540262" y="344634"/>
                  </a:lnTo>
                  <a:lnTo>
                    <a:pt x="546502" y="399855"/>
                  </a:lnTo>
                  <a:lnTo>
                    <a:pt x="548639" y="457200"/>
                  </a:lnTo>
                  <a:lnTo>
                    <a:pt x="546502" y="514544"/>
                  </a:lnTo>
                  <a:lnTo>
                    <a:pt x="540262" y="569765"/>
                  </a:lnTo>
                  <a:lnTo>
                    <a:pt x="530176" y="622432"/>
                  </a:lnTo>
                  <a:lnTo>
                    <a:pt x="516500" y="672119"/>
                  </a:lnTo>
                  <a:lnTo>
                    <a:pt x="499493" y="718395"/>
                  </a:lnTo>
                  <a:lnTo>
                    <a:pt x="479410" y="760833"/>
                  </a:lnTo>
                  <a:lnTo>
                    <a:pt x="456510" y="799003"/>
                  </a:lnTo>
                  <a:lnTo>
                    <a:pt x="431048" y="832477"/>
                  </a:lnTo>
                  <a:lnTo>
                    <a:pt x="403282" y="860826"/>
                  </a:lnTo>
                  <a:lnTo>
                    <a:pt x="341867" y="900434"/>
                  </a:lnTo>
                  <a:lnTo>
                    <a:pt x="274319" y="914400"/>
                  </a:lnTo>
                  <a:lnTo>
                    <a:pt x="239908" y="910837"/>
                  </a:lnTo>
                  <a:lnTo>
                    <a:pt x="175169" y="883621"/>
                  </a:lnTo>
                  <a:lnTo>
                    <a:pt x="117591" y="832477"/>
                  </a:lnTo>
                  <a:lnTo>
                    <a:pt x="92129" y="799003"/>
                  </a:lnTo>
                  <a:lnTo>
                    <a:pt x="69229" y="760833"/>
                  </a:lnTo>
                  <a:lnTo>
                    <a:pt x="49146" y="718395"/>
                  </a:lnTo>
                  <a:lnTo>
                    <a:pt x="32139" y="672119"/>
                  </a:lnTo>
                  <a:lnTo>
                    <a:pt x="18463" y="622432"/>
                  </a:lnTo>
                  <a:lnTo>
                    <a:pt x="8377" y="569765"/>
                  </a:lnTo>
                  <a:lnTo>
                    <a:pt x="2137" y="514544"/>
                  </a:lnTo>
                  <a:lnTo>
                    <a:pt x="0" y="457200"/>
                  </a:lnTo>
                  <a:close/>
                </a:path>
              </a:pathLst>
            </a:custGeom>
            <a:noFill/>
            <a:ln w="24375" cap="flat" cmpd="sng">
              <a:solidFill>
                <a:srgbClr val="33339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389" name="Google Shape;389;p45"/>
          <p:cNvSpPr txBox="1"/>
          <p:nvPr/>
        </p:nvSpPr>
        <p:spPr>
          <a:xfrm>
            <a:off x="3241675" y="1785461"/>
            <a:ext cx="314400" cy="1752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 sz="1050">
                <a:latin typeface="Helvetica Neue"/>
                <a:ea typeface="Helvetica Neue"/>
                <a:cs typeface="Helvetica Neue"/>
                <a:sym typeface="Helvetica Neue"/>
              </a:rPr>
              <a:t>GPU</a:t>
            </a:r>
            <a:endParaRPr sz="1050">
              <a:latin typeface="Helvetica Neue"/>
              <a:ea typeface="Helvetica Neue"/>
              <a:cs typeface="Helvetica Neue"/>
              <a:sym typeface="Helvetica Neue"/>
            </a:endParaRPr>
          </a:p>
        </p:txBody>
      </p:sp>
      <p:grpSp>
        <p:nvGrpSpPr>
          <p:cNvPr id="390" name="Google Shape;390;p45"/>
          <p:cNvGrpSpPr/>
          <p:nvPr/>
        </p:nvGrpSpPr>
        <p:grpSpPr>
          <a:xfrm>
            <a:off x="213360" y="1065275"/>
            <a:ext cx="1780285" cy="3096482"/>
            <a:chOff x="213360" y="1420367"/>
            <a:chExt cx="1780285" cy="4128643"/>
          </a:xfrm>
        </p:grpSpPr>
        <p:sp>
          <p:nvSpPr>
            <p:cNvPr id="391" name="Google Shape;391;p45"/>
            <p:cNvSpPr/>
            <p:nvPr/>
          </p:nvSpPr>
          <p:spPr>
            <a:xfrm>
              <a:off x="295656" y="2297175"/>
              <a:ext cx="1697989" cy="3251835"/>
            </a:xfrm>
            <a:custGeom>
              <a:avLst/>
              <a:gdLst/>
              <a:ahLst/>
              <a:cxnLst/>
              <a:rect l="l" t="t" r="r" b="b"/>
              <a:pathLst>
                <a:path w="1697989" h="3251835" extrusionOk="0">
                  <a:moveTo>
                    <a:pt x="303898" y="1288681"/>
                  </a:moveTo>
                  <a:lnTo>
                    <a:pt x="253542" y="1288681"/>
                  </a:lnTo>
                  <a:lnTo>
                    <a:pt x="241795" y="1288681"/>
                  </a:lnTo>
                  <a:lnTo>
                    <a:pt x="242976" y="1341755"/>
                  </a:lnTo>
                  <a:lnTo>
                    <a:pt x="303898" y="1288681"/>
                  </a:lnTo>
                  <a:close/>
                </a:path>
                <a:path w="1697989" h="3251835" extrusionOk="0">
                  <a:moveTo>
                    <a:pt x="317754" y="1276604"/>
                  </a:moveTo>
                  <a:lnTo>
                    <a:pt x="240169" y="1214755"/>
                  </a:lnTo>
                  <a:lnTo>
                    <a:pt x="241300" y="1266393"/>
                  </a:lnTo>
                  <a:lnTo>
                    <a:pt x="240614" y="1266342"/>
                  </a:lnTo>
                  <a:lnTo>
                    <a:pt x="240334" y="1266190"/>
                  </a:lnTo>
                  <a:lnTo>
                    <a:pt x="230771" y="1261237"/>
                  </a:lnTo>
                  <a:lnTo>
                    <a:pt x="218719" y="1253109"/>
                  </a:lnTo>
                  <a:lnTo>
                    <a:pt x="182765" y="1217041"/>
                  </a:lnTo>
                  <a:lnTo>
                    <a:pt x="159359" y="1183513"/>
                  </a:lnTo>
                  <a:lnTo>
                    <a:pt x="136931" y="1142492"/>
                  </a:lnTo>
                  <a:lnTo>
                    <a:pt x="115531" y="1093851"/>
                  </a:lnTo>
                  <a:lnTo>
                    <a:pt x="96012" y="1039241"/>
                  </a:lnTo>
                  <a:lnTo>
                    <a:pt x="78638" y="979932"/>
                  </a:lnTo>
                  <a:lnTo>
                    <a:pt x="63512" y="916432"/>
                  </a:lnTo>
                  <a:lnTo>
                    <a:pt x="50634" y="849376"/>
                  </a:lnTo>
                  <a:lnTo>
                    <a:pt x="40017" y="779272"/>
                  </a:lnTo>
                  <a:lnTo>
                    <a:pt x="31775" y="706628"/>
                  </a:lnTo>
                  <a:lnTo>
                    <a:pt x="25895" y="632206"/>
                  </a:lnTo>
                  <a:lnTo>
                    <a:pt x="22479" y="556514"/>
                  </a:lnTo>
                  <a:lnTo>
                    <a:pt x="21615" y="518287"/>
                  </a:lnTo>
                  <a:lnTo>
                    <a:pt x="21336" y="479933"/>
                  </a:lnTo>
                  <a:lnTo>
                    <a:pt x="21805" y="441325"/>
                  </a:lnTo>
                  <a:lnTo>
                    <a:pt x="24371" y="365379"/>
                  </a:lnTo>
                  <a:lnTo>
                    <a:pt x="29476" y="289687"/>
                  </a:lnTo>
                  <a:lnTo>
                    <a:pt x="37058" y="215265"/>
                  </a:lnTo>
                  <a:lnTo>
                    <a:pt x="47282" y="142621"/>
                  </a:lnTo>
                  <a:lnTo>
                    <a:pt x="59956" y="72390"/>
                  </a:lnTo>
                  <a:lnTo>
                    <a:pt x="75234" y="4953"/>
                  </a:lnTo>
                  <a:lnTo>
                    <a:pt x="54495" y="0"/>
                  </a:lnTo>
                  <a:lnTo>
                    <a:pt x="39103" y="67945"/>
                  </a:lnTo>
                  <a:lnTo>
                    <a:pt x="26250" y="139065"/>
                  </a:lnTo>
                  <a:lnTo>
                    <a:pt x="15900" y="212344"/>
                  </a:lnTo>
                  <a:lnTo>
                    <a:pt x="8242" y="287655"/>
                  </a:lnTo>
                  <a:lnTo>
                    <a:pt x="5359" y="325755"/>
                  </a:lnTo>
                  <a:lnTo>
                    <a:pt x="3073" y="364109"/>
                  </a:lnTo>
                  <a:lnTo>
                    <a:pt x="1435" y="402590"/>
                  </a:lnTo>
                  <a:lnTo>
                    <a:pt x="469" y="441833"/>
                  </a:lnTo>
                  <a:lnTo>
                    <a:pt x="0" y="480187"/>
                  </a:lnTo>
                  <a:lnTo>
                    <a:pt x="292" y="518541"/>
                  </a:lnTo>
                  <a:lnTo>
                    <a:pt x="1143" y="557022"/>
                  </a:lnTo>
                  <a:lnTo>
                    <a:pt x="2578" y="595249"/>
                  </a:lnTo>
                  <a:lnTo>
                    <a:pt x="4584" y="633349"/>
                  </a:lnTo>
                  <a:lnTo>
                    <a:pt x="10515" y="708533"/>
                  </a:lnTo>
                  <a:lnTo>
                    <a:pt x="18846" y="781812"/>
                  </a:lnTo>
                  <a:lnTo>
                    <a:pt x="29565" y="852678"/>
                  </a:lnTo>
                  <a:lnTo>
                    <a:pt x="42595" y="920623"/>
                  </a:lnTo>
                  <a:lnTo>
                    <a:pt x="57950" y="985012"/>
                  </a:lnTo>
                  <a:lnTo>
                    <a:pt x="75628" y="1045591"/>
                  </a:lnTo>
                  <a:lnTo>
                    <a:pt x="95542" y="1101344"/>
                  </a:lnTo>
                  <a:lnTo>
                    <a:pt x="117563" y="1151509"/>
                  </a:lnTo>
                  <a:lnTo>
                    <a:pt x="140868" y="1194054"/>
                  </a:lnTo>
                  <a:lnTo>
                    <a:pt x="165658" y="1229741"/>
                  </a:lnTo>
                  <a:lnTo>
                    <a:pt x="191503" y="1258062"/>
                  </a:lnTo>
                  <a:lnTo>
                    <a:pt x="232879" y="1286395"/>
                  </a:lnTo>
                  <a:lnTo>
                    <a:pt x="241782" y="1287856"/>
                  </a:lnTo>
                  <a:lnTo>
                    <a:pt x="253593" y="1287856"/>
                  </a:lnTo>
                  <a:lnTo>
                    <a:pt x="304838" y="1287856"/>
                  </a:lnTo>
                  <a:lnTo>
                    <a:pt x="317754" y="1276604"/>
                  </a:lnTo>
                  <a:close/>
                </a:path>
                <a:path w="1697989" h="3251835" extrusionOk="0">
                  <a:moveTo>
                    <a:pt x="1697863" y="2274824"/>
                  </a:moveTo>
                  <a:lnTo>
                    <a:pt x="1697228" y="2229358"/>
                  </a:lnTo>
                  <a:lnTo>
                    <a:pt x="1695577" y="2183384"/>
                  </a:lnTo>
                  <a:lnTo>
                    <a:pt x="1692910" y="2137410"/>
                  </a:lnTo>
                  <a:lnTo>
                    <a:pt x="1689100" y="2091182"/>
                  </a:lnTo>
                  <a:lnTo>
                    <a:pt x="1683893" y="2045081"/>
                  </a:lnTo>
                  <a:lnTo>
                    <a:pt x="1677924" y="1999488"/>
                  </a:lnTo>
                  <a:lnTo>
                    <a:pt x="1670939" y="1955292"/>
                  </a:lnTo>
                  <a:lnTo>
                    <a:pt x="1663065" y="1912112"/>
                  </a:lnTo>
                  <a:lnTo>
                    <a:pt x="1654429" y="1870329"/>
                  </a:lnTo>
                  <a:lnTo>
                    <a:pt x="1644650" y="1829816"/>
                  </a:lnTo>
                  <a:lnTo>
                    <a:pt x="1634109" y="1790573"/>
                  </a:lnTo>
                  <a:lnTo>
                    <a:pt x="1622806" y="1752854"/>
                  </a:lnTo>
                  <a:lnTo>
                    <a:pt x="1610741" y="1716405"/>
                  </a:lnTo>
                  <a:lnTo>
                    <a:pt x="1584071" y="1647952"/>
                  </a:lnTo>
                  <a:lnTo>
                    <a:pt x="1554734" y="1585849"/>
                  </a:lnTo>
                  <a:lnTo>
                    <a:pt x="1522857" y="1530096"/>
                  </a:lnTo>
                  <a:lnTo>
                    <a:pt x="1488567" y="1481328"/>
                  </a:lnTo>
                  <a:lnTo>
                    <a:pt x="1452118" y="1439545"/>
                  </a:lnTo>
                  <a:lnTo>
                    <a:pt x="1413764" y="1405382"/>
                  </a:lnTo>
                  <a:lnTo>
                    <a:pt x="1373378" y="1378966"/>
                  </a:lnTo>
                  <a:lnTo>
                    <a:pt x="1331709" y="1361186"/>
                  </a:lnTo>
                  <a:lnTo>
                    <a:pt x="1288669" y="1352169"/>
                  </a:lnTo>
                  <a:lnTo>
                    <a:pt x="1266952" y="1351153"/>
                  </a:lnTo>
                  <a:lnTo>
                    <a:pt x="1256157" y="1351534"/>
                  </a:lnTo>
                  <a:lnTo>
                    <a:pt x="1212088" y="1359027"/>
                  </a:lnTo>
                  <a:lnTo>
                    <a:pt x="1168146" y="1376299"/>
                  </a:lnTo>
                  <a:lnTo>
                    <a:pt x="1157732" y="1382014"/>
                  </a:lnTo>
                  <a:lnTo>
                    <a:pt x="1167765" y="1400810"/>
                  </a:lnTo>
                  <a:lnTo>
                    <a:pt x="1178179" y="1395222"/>
                  </a:lnTo>
                  <a:lnTo>
                    <a:pt x="1188339" y="1390396"/>
                  </a:lnTo>
                  <a:lnTo>
                    <a:pt x="1228217" y="1376934"/>
                  </a:lnTo>
                  <a:lnTo>
                    <a:pt x="1267841" y="1372362"/>
                  </a:lnTo>
                  <a:lnTo>
                    <a:pt x="1287526" y="1373505"/>
                  </a:lnTo>
                  <a:lnTo>
                    <a:pt x="1326134" y="1381760"/>
                  </a:lnTo>
                  <a:lnTo>
                    <a:pt x="1364107" y="1398270"/>
                  </a:lnTo>
                  <a:lnTo>
                    <a:pt x="1401318" y="1422781"/>
                  </a:lnTo>
                  <a:lnTo>
                    <a:pt x="1437386" y="1455039"/>
                  </a:lnTo>
                  <a:lnTo>
                    <a:pt x="1472184" y="1494790"/>
                  </a:lnTo>
                  <a:lnTo>
                    <a:pt x="1505077" y="1542034"/>
                  </a:lnTo>
                  <a:lnTo>
                    <a:pt x="1536065" y="1596009"/>
                  </a:lnTo>
                  <a:lnTo>
                    <a:pt x="1564640" y="1656715"/>
                  </a:lnTo>
                  <a:lnTo>
                    <a:pt x="1590675" y="1723771"/>
                  </a:lnTo>
                  <a:lnTo>
                    <a:pt x="1613662" y="1796669"/>
                  </a:lnTo>
                  <a:lnTo>
                    <a:pt x="1624076" y="1835404"/>
                  </a:lnTo>
                  <a:lnTo>
                    <a:pt x="1633601" y="1875282"/>
                  </a:lnTo>
                  <a:lnTo>
                    <a:pt x="1642237" y="1916430"/>
                  </a:lnTo>
                  <a:lnTo>
                    <a:pt x="1649984" y="1959102"/>
                  </a:lnTo>
                  <a:lnTo>
                    <a:pt x="1656969" y="2002790"/>
                  </a:lnTo>
                  <a:lnTo>
                    <a:pt x="1662811" y="2047748"/>
                  </a:lnTo>
                  <a:lnTo>
                    <a:pt x="1667891" y="2093595"/>
                  </a:lnTo>
                  <a:lnTo>
                    <a:pt x="1671701" y="2139188"/>
                  </a:lnTo>
                  <a:lnTo>
                    <a:pt x="1674368" y="2184654"/>
                  </a:lnTo>
                  <a:lnTo>
                    <a:pt x="1675892" y="2229993"/>
                  </a:lnTo>
                  <a:lnTo>
                    <a:pt x="1676527" y="2275205"/>
                  </a:lnTo>
                  <a:lnTo>
                    <a:pt x="1676006" y="2320290"/>
                  </a:lnTo>
                  <a:lnTo>
                    <a:pt x="1674622" y="2364486"/>
                  </a:lnTo>
                  <a:lnTo>
                    <a:pt x="1672082" y="2408555"/>
                  </a:lnTo>
                  <a:lnTo>
                    <a:pt x="1668780" y="2452116"/>
                  </a:lnTo>
                  <a:lnTo>
                    <a:pt x="1664208" y="2495042"/>
                  </a:lnTo>
                  <a:lnTo>
                    <a:pt x="1659001" y="2537587"/>
                  </a:lnTo>
                  <a:lnTo>
                    <a:pt x="1652651" y="2579116"/>
                  </a:lnTo>
                  <a:lnTo>
                    <a:pt x="1645539" y="2620010"/>
                  </a:lnTo>
                  <a:lnTo>
                    <a:pt x="1637538" y="2659888"/>
                  </a:lnTo>
                  <a:lnTo>
                    <a:pt x="1628648" y="2699004"/>
                  </a:lnTo>
                  <a:lnTo>
                    <a:pt x="1618996" y="2737104"/>
                  </a:lnTo>
                  <a:lnTo>
                    <a:pt x="1608455" y="2774061"/>
                  </a:lnTo>
                  <a:lnTo>
                    <a:pt x="1584960" y="2844673"/>
                  </a:lnTo>
                  <a:lnTo>
                    <a:pt x="1558544" y="2909951"/>
                  </a:lnTo>
                  <a:lnTo>
                    <a:pt x="1529334" y="2969641"/>
                  </a:lnTo>
                  <a:lnTo>
                    <a:pt x="1497330" y="3022981"/>
                  </a:lnTo>
                  <a:lnTo>
                    <a:pt x="1462913" y="3069590"/>
                  </a:lnTo>
                  <a:lnTo>
                    <a:pt x="1426337" y="3108706"/>
                  </a:lnTo>
                  <a:lnTo>
                    <a:pt x="1387602" y="3139948"/>
                  </a:lnTo>
                  <a:lnTo>
                    <a:pt x="1349883" y="3161411"/>
                  </a:lnTo>
                  <a:lnTo>
                    <a:pt x="1298943" y="3175736"/>
                  </a:lnTo>
                  <a:lnTo>
                    <a:pt x="1300988" y="3124835"/>
                  </a:lnTo>
                  <a:lnTo>
                    <a:pt x="1222375" y="3185287"/>
                  </a:lnTo>
                  <a:lnTo>
                    <a:pt x="1295908" y="3251835"/>
                  </a:lnTo>
                  <a:lnTo>
                    <a:pt x="1298028" y="3198495"/>
                  </a:lnTo>
                  <a:lnTo>
                    <a:pt x="1298079" y="3197275"/>
                  </a:lnTo>
                  <a:lnTo>
                    <a:pt x="1340104" y="3188462"/>
                  </a:lnTo>
                  <a:lnTo>
                    <a:pt x="1371625" y="3174238"/>
                  </a:lnTo>
                  <a:lnTo>
                    <a:pt x="1372362" y="3173857"/>
                  </a:lnTo>
                  <a:lnTo>
                    <a:pt x="1421130" y="3141345"/>
                  </a:lnTo>
                  <a:lnTo>
                    <a:pt x="1461008" y="3104134"/>
                  </a:lnTo>
                  <a:lnTo>
                    <a:pt x="1497965" y="3059430"/>
                  </a:lnTo>
                  <a:lnTo>
                    <a:pt x="1532255" y="3007741"/>
                  </a:lnTo>
                  <a:lnTo>
                    <a:pt x="1563624" y="2949575"/>
                  </a:lnTo>
                  <a:lnTo>
                    <a:pt x="1592072" y="2885694"/>
                  </a:lnTo>
                  <a:lnTo>
                    <a:pt x="1617472" y="2816352"/>
                  </a:lnTo>
                  <a:lnTo>
                    <a:pt x="1628902" y="2779903"/>
                  </a:lnTo>
                  <a:lnTo>
                    <a:pt x="1639697" y="2742311"/>
                  </a:lnTo>
                  <a:lnTo>
                    <a:pt x="1649476" y="2703703"/>
                  </a:lnTo>
                  <a:lnTo>
                    <a:pt x="1658493" y="2664079"/>
                  </a:lnTo>
                  <a:lnTo>
                    <a:pt x="1666621" y="2623693"/>
                  </a:lnTo>
                  <a:lnTo>
                    <a:pt x="1673860" y="2582291"/>
                  </a:lnTo>
                  <a:lnTo>
                    <a:pt x="1680083" y="2540127"/>
                  </a:lnTo>
                  <a:lnTo>
                    <a:pt x="1685544" y="2497328"/>
                  </a:lnTo>
                  <a:lnTo>
                    <a:pt x="1689989" y="2453767"/>
                  </a:lnTo>
                  <a:lnTo>
                    <a:pt x="1693418" y="2409698"/>
                  </a:lnTo>
                  <a:lnTo>
                    <a:pt x="1695958" y="2365121"/>
                  </a:lnTo>
                  <a:lnTo>
                    <a:pt x="1697355" y="2320036"/>
                  </a:lnTo>
                  <a:lnTo>
                    <a:pt x="1697863" y="2274824"/>
                  </a:lnTo>
                  <a:close/>
                </a:path>
              </a:pathLst>
            </a:custGeom>
            <a:solidFill>
              <a:srgbClr val="3333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92" name="Google Shape;392;p45"/>
            <p:cNvSpPr/>
            <p:nvPr/>
          </p:nvSpPr>
          <p:spPr>
            <a:xfrm>
              <a:off x="213360" y="1420367"/>
              <a:ext cx="1310640" cy="2597150"/>
            </a:xfrm>
            <a:custGeom>
              <a:avLst/>
              <a:gdLst/>
              <a:ahLst/>
              <a:cxnLst/>
              <a:rect l="l" t="t" r="r" b="b"/>
              <a:pathLst>
                <a:path w="1310640" h="2597150" extrusionOk="0">
                  <a:moveTo>
                    <a:pt x="0" y="457200"/>
                  </a:moveTo>
                  <a:lnTo>
                    <a:pt x="2137" y="399855"/>
                  </a:lnTo>
                  <a:lnTo>
                    <a:pt x="8378" y="344634"/>
                  </a:lnTo>
                  <a:lnTo>
                    <a:pt x="18465" y="291967"/>
                  </a:lnTo>
                  <a:lnTo>
                    <a:pt x="32141" y="242280"/>
                  </a:lnTo>
                  <a:lnTo>
                    <a:pt x="49150" y="196004"/>
                  </a:lnTo>
                  <a:lnTo>
                    <a:pt x="69233" y="153566"/>
                  </a:lnTo>
                  <a:lnTo>
                    <a:pt x="92134" y="115396"/>
                  </a:lnTo>
                  <a:lnTo>
                    <a:pt x="117597" y="81922"/>
                  </a:lnTo>
                  <a:lnTo>
                    <a:pt x="145362" y="53573"/>
                  </a:lnTo>
                  <a:lnTo>
                    <a:pt x="206776" y="13965"/>
                  </a:lnTo>
                  <a:lnTo>
                    <a:pt x="274320" y="0"/>
                  </a:lnTo>
                  <a:lnTo>
                    <a:pt x="308729" y="3562"/>
                  </a:lnTo>
                  <a:lnTo>
                    <a:pt x="373464" y="30778"/>
                  </a:lnTo>
                  <a:lnTo>
                    <a:pt x="431042" y="81922"/>
                  </a:lnTo>
                  <a:lnTo>
                    <a:pt x="456505" y="115396"/>
                  </a:lnTo>
                  <a:lnTo>
                    <a:pt x="479406" y="153566"/>
                  </a:lnTo>
                  <a:lnTo>
                    <a:pt x="499489" y="196004"/>
                  </a:lnTo>
                  <a:lnTo>
                    <a:pt x="516498" y="242280"/>
                  </a:lnTo>
                  <a:lnTo>
                    <a:pt x="530174" y="291967"/>
                  </a:lnTo>
                  <a:lnTo>
                    <a:pt x="540261" y="344634"/>
                  </a:lnTo>
                  <a:lnTo>
                    <a:pt x="546502" y="399855"/>
                  </a:lnTo>
                  <a:lnTo>
                    <a:pt x="548640" y="457200"/>
                  </a:lnTo>
                  <a:lnTo>
                    <a:pt x="546502" y="514544"/>
                  </a:lnTo>
                  <a:lnTo>
                    <a:pt x="540261" y="569765"/>
                  </a:lnTo>
                  <a:lnTo>
                    <a:pt x="530174" y="622432"/>
                  </a:lnTo>
                  <a:lnTo>
                    <a:pt x="516498" y="672119"/>
                  </a:lnTo>
                  <a:lnTo>
                    <a:pt x="499489" y="718395"/>
                  </a:lnTo>
                  <a:lnTo>
                    <a:pt x="479406" y="760833"/>
                  </a:lnTo>
                  <a:lnTo>
                    <a:pt x="456505" y="799003"/>
                  </a:lnTo>
                  <a:lnTo>
                    <a:pt x="431042" y="832477"/>
                  </a:lnTo>
                  <a:lnTo>
                    <a:pt x="403277" y="860826"/>
                  </a:lnTo>
                  <a:lnTo>
                    <a:pt x="341863" y="900434"/>
                  </a:lnTo>
                  <a:lnTo>
                    <a:pt x="274320" y="914400"/>
                  </a:lnTo>
                  <a:lnTo>
                    <a:pt x="239910" y="910837"/>
                  </a:lnTo>
                  <a:lnTo>
                    <a:pt x="175175" y="883621"/>
                  </a:lnTo>
                  <a:lnTo>
                    <a:pt x="117597" y="832477"/>
                  </a:lnTo>
                  <a:lnTo>
                    <a:pt x="92134" y="799003"/>
                  </a:lnTo>
                  <a:lnTo>
                    <a:pt x="69233" y="760833"/>
                  </a:lnTo>
                  <a:lnTo>
                    <a:pt x="49150" y="718395"/>
                  </a:lnTo>
                  <a:lnTo>
                    <a:pt x="32141" y="672119"/>
                  </a:lnTo>
                  <a:lnTo>
                    <a:pt x="18465" y="622432"/>
                  </a:lnTo>
                  <a:lnTo>
                    <a:pt x="8378" y="569765"/>
                  </a:lnTo>
                  <a:lnTo>
                    <a:pt x="2137" y="514544"/>
                  </a:lnTo>
                  <a:lnTo>
                    <a:pt x="0" y="457200"/>
                  </a:lnTo>
                  <a:close/>
                </a:path>
                <a:path w="1310640" h="2597150" extrusionOk="0">
                  <a:moveTo>
                    <a:pt x="1127760" y="2139696"/>
                  </a:moveTo>
                  <a:lnTo>
                    <a:pt x="1128955" y="2065542"/>
                  </a:lnTo>
                  <a:lnTo>
                    <a:pt x="1132417" y="1995196"/>
                  </a:lnTo>
                  <a:lnTo>
                    <a:pt x="1137957" y="1929598"/>
                  </a:lnTo>
                  <a:lnTo>
                    <a:pt x="1145389" y="1869691"/>
                  </a:lnTo>
                  <a:lnTo>
                    <a:pt x="1154525" y="1816417"/>
                  </a:lnTo>
                  <a:lnTo>
                    <a:pt x="1165177" y="1770717"/>
                  </a:lnTo>
                  <a:lnTo>
                    <a:pt x="1177158" y="1733533"/>
                  </a:lnTo>
                  <a:lnTo>
                    <a:pt x="1204357" y="1688480"/>
                  </a:lnTo>
                  <a:lnTo>
                    <a:pt x="1219200" y="1682496"/>
                  </a:lnTo>
                  <a:lnTo>
                    <a:pt x="1234042" y="1688480"/>
                  </a:lnTo>
                  <a:lnTo>
                    <a:pt x="1261241" y="1733533"/>
                  </a:lnTo>
                  <a:lnTo>
                    <a:pt x="1273222" y="1770717"/>
                  </a:lnTo>
                  <a:lnTo>
                    <a:pt x="1283874" y="1816417"/>
                  </a:lnTo>
                  <a:lnTo>
                    <a:pt x="1293010" y="1869691"/>
                  </a:lnTo>
                  <a:lnTo>
                    <a:pt x="1300442" y="1929598"/>
                  </a:lnTo>
                  <a:lnTo>
                    <a:pt x="1305982" y="1995196"/>
                  </a:lnTo>
                  <a:lnTo>
                    <a:pt x="1309444" y="2065542"/>
                  </a:lnTo>
                  <a:lnTo>
                    <a:pt x="1310640" y="2139696"/>
                  </a:lnTo>
                  <a:lnTo>
                    <a:pt x="1309444" y="2213849"/>
                  </a:lnTo>
                  <a:lnTo>
                    <a:pt x="1305982" y="2284195"/>
                  </a:lnTo>
                  <a:lnTo>
                    <a:pt x="1300442" y="2349793"/>
                  </a:lnTo>
                  <a:lnTo>
                    <a:pt x="1293010" y="2409700"/>
                  </a:lnTo>
                  <a:lnTo>
                    <a:pt x="1283874" y="2462974"/>
                  </a:lnTo>
                  <a:lnTo>
                    <a:pt x="1273222" y="2508674"/>
                  </a:lnTo>
                  <a:lnTo>
                    <a:pt x="1261241" y="2545858"/>
                  </a:lnTo>
                  <a:lnTo>
                    <a:pt x="1234042" y="2590911"/>
                  </a:lnTo>
                  <a:lnTo>
                    <a:pt x="1219200" y="2596896"/>
                  </a:lnTo>
                  <a:lnTo>
                    <a:pt x="1204357" y="2590911"/>
                  </a:lnTo>
                  <a:lnTo>
                    <a:pt x="1177158" y="2545858"/>
                  </a:lnTo>
                  <a:lnTo>
                    <a:pt x="1165177" y="2508674"/>
                  </a:lnTo>
                  <a:lnTo>
                    <a:pt x="1154525" y="2462974"/>
                  </a:lnTo>
                  <a:lnTo>
                    <a:pt x="1145389" y="2409700"/>
                  </a:lnTo>
                  <a:lnTo>
                    <a:pt x="1137957" y="2349793"/>
                  </a:lnTo>
                  <a:lnTo>
                    <a:pt x="1132417" y="2284195"/>
                  </a:lnTo>
                  <a:lnTo>
                    <a:pt x="1128955" y="2213849"/>
                  </a:lnTo>
                  <a:lnTo>
                    <a:pt x="1127760" y="2139696"/>
                  </a:lnTo>
                  <a:close/>
                </a:path>
              </a:pathLst>
            </a:custGeom>
            <a:noFill/>
            <a:ln w="24375" cap="flat" cmpd="sng">
              <a:solidFill>
                <a:srgbClr val="33339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grpSp>
        <p:nvGrpSpPr>
          <p:cNvPr id="393" name="Google Shape;393;p45"/>
          <p:cNvGrpSpPr/>
          <p:nvPr/>
        </p:nvGrpSpPr>
        <p:grpSpPr>
          <a:xfrm>
            <a:off x="3346703" y="2507742"/>
            <a:ext cx="933069" cy="1540574"/>
            <a:chOff x="3346703" y="3343656"/>
            <a:chExt cx="933069" cy="2054098"/>
          </a:xfrm>
        </p:grpSpPr>
        <p:sp>
          <p:nvSpPr>
            <p:cNvPr id="394" name="Google Shape;394;p45"/>
            <p:cNvSpPr/>
            <p:nvPr/>
          </p:nvSpPr>
          <p:spPr>
            <a:xfrm>
              <a:off x="3739387" y="3495929"/>
              <a:ext cx="540385" cy="1901825"/>
            </a:xfrm>
            <a:custGeom>
              <a:avLst/>
              <a:gdLst/>
              <a:ahLst/>
              <a:cxnLst/>
              <a:rect l="l" t="t" r="r" b="b"/>
              <a:pathLst>
                <a:path w="540385" h="1901825" extrusionOk="0">
                  <a:moveTo>
                    <a:pt x="133731" y="1775460"/>
                  </a:moveTo>
                  <a:lnTo>
                    <a:pt x="51181" y="1830578"/>
                  </a:lnTo>
                  <a:lnTo>
                    <a:pt x="120141" y="1901825"/>
                  </a:lnTo>
                  <a:lnTo>
                    <a:pt x="125873" y="1848526"/>
                  </a:lnTo>
                  <a:lnTo>
                    <a:pt x="113791" y="1847977"/>
                  </a:lnTo>
                  <a:lnTo>
                    <a:pt x="114808" y="1826641"/>
                  </a:lnTo>
                  <a:lnTo>
                    <a:pt x="128227" y="1826641"/>
                  </a:lnTo>
                  <a:lnTo>
                    <a:pt x="133731" y="1775460"/>
                  </a:lnTo>
                  <a:close/>
                </a:path>
                <a:path w="540385" h="1901825" extrusionOk="0">
                  <a:moveTo>
                    <a:pt x="128161" y="1827247"/>
                  </a:moveTo>
                  <a:lnTo>
                    <a:pt x="125873" y="1848526"/>
                  </a:lnTo>
                  <a:lnTo>
                    <a:pt x="133350" y="1848866"/>
                  </a:lnTo>
                  <a:lnTo>
                    <a:pt x="135000" y="1848866"/>
                  </a:lnTo>
                  <a:lnTo>
                    <a:pt x="135762" y="1848612"/>
                  </a:lnTo>
                  <a:lnTo>
                    <a:pt x="157352" y="1844802"/>
                  </a:lnTo>
                  <a:lnTo>
                    <a:pt x="178942" y="1838579"/>
                  </a:lnTo>
                  <a:lnTo>
                    <a:pt x="200278" y="1830070"/>
                  </a:lnTo>
                  <a:lnTo>
                    <a:pt x="204963" y="1827657"/>
                  </a:lnTo>
                  <a:lnTo>
                    <a:pt x="131952" y="1827657"/>
                  </a:lnTo>
                  <a:lnTo>
                    <a:pt x="133057" y="1827470"/>
                  </a:lnTo>
                  <a:lnTo>
                    <a:pt x="128161" y="1827247"/>
                  </a:lnTo>
                  <a:close/>
                </a:path>
                <a:path w="540385" h="1901825" extrusionOk="0">
                  <a:moveTo>
                    <a:pt x="114808" y="1826641"/>
                  </a:moveTo>
                  <a:lnTo>
                    <a:pt x="113791" y="1847977"/>
                  </a:lnTo>
                  <a:lnTo>
                    <a:pt x="125873" y="1848526"/>
                  </a:lnTo>
                  <a:lnTo>
                    <a:pt x="128161" y="1827247"/>
                  </a:lnTo>
                  <a:lnTo>
                    <a:pt x="114808" y="1826641"/>
                  </a:lnTo>
                  <a:close/>
                </a:path>
                <a:path w="540385" h="1901825" extrusionOk="0">
                  <a:moveTo>
                    <a:pt x="133057" y="1827470"/>
                  </a:moveTo>
                  <a:lnTo>
                    <a:pt x="131952" y="1827657"/>
                  </a:lnTo>
                  <a:lnTo>
                    <a:pt x="134365" y="1827530"/>
                  </a:lnTo>
                  <a:lnTo>
                    <a:pt x="133057" y="1827470"/>
                  </a:lnTo>
                  <a:close/>
                </a:path>
                <a:path w="540385" h="1901825" extrusionOk="0">
                  <a:moveTo>
                    <a:pt x="201845" y="21209"/>
                  </a:moveTo>
                  <a:lnTo>
                    <a:pt x="110109" y="21209"/>
                  </a:lnTo>
                  <a:lnTo>
                    <a:pt x="129794" y="22351"/>
                  </a:lnTo>
                  <a:lnTo>
                    <a:pt x="149098" y="25400"/>
                  </a:lnTo>
                  <a:lnTo>
                    <a:pt x="187451" y="37846"/>
                  </a:lnTo>
                  <a:lnTo>
                    <a:pt x="225044" y="58293"/>
                  </a:lnTo>
                  <a:lnTo>
                    <a:pt x="261874" y="86741"/>
                  </a:lnTo>
                  <a:lnTo>
                    <a:pt x="297179" y="122809"/>
                  </a:lnTo>
                  <a:lnTo>
                    <a:pt x="331088" y="166370"/>
                  </a:lnTo>
                  <a:lnTo>
                    <a:pt x="363092" y="217043"/>
                  </a:lnTo>
                  <a:lnTo>
                    <a:pt x="393064" y="274447"/>
                  </a:lnTo>
                  <a:lnTo>
                    <a:pt x="420242" y="338328"/>
                  </a:lnTo>
                  <a:lnTo>
                    <a:pt x="444881" y="408432"/>
                  </a:lnTo>
                  <a:lnTo>
                    <a:pt x="455929" y="445516"/>
                  </a:lnTo>
                  <a:lnTo>
                    <a:pt x="466344" y="484251"/>
                  </a:lnTo>
                  <a:lnTo>
                    <a:pt x="475869" y="524129"/>
                  </a:lnTo>
                  <a:lnTo>
                    <a:pt x="484504" y="565277"/>
                  </a:lnTo>
                  <a:lnTo>
                    <a:pt x="492251" y="607949"/>
                  </a:lnTo>
                  <a:lnTo>
                    <a:pt x="499237" y="651637"/>
                  </a:lnTo>
                  <a:lnTo>
                    <a:pt x="505078" y="696595"/>
                  </a:lnTo>
                  <a:lnTo>
                    <a:pt x="510159" y="742442"/>
                  </a:lnTo>
                  <a:lnTo>
                    <a:pt x="513969" y="788035"/>
                  </a:lnTo>
                  <a:lnTo>
                    <a:pt x="516636" y="833501"/>
                  </a:lnTo>
                  <a:lnTo>
                    <a:pt x="518160" y="878840"/>
                  </a:lnTo>
                  <a:lnTo>
                    <a:pt x="518795" y="924052"/>
                  </a:lnTo>
                  <a:lnTo>
                    <a:pt x="518279" y="969137"/>
                  </a:lnTo>
                  <a:lnTo>
                    <a:pt x="516889" y="1013333"/>
                  </a:lnTo>
                  <a:lnTo>
                    <a:pt x="514350" y="1057402"/>
                  </a:lnTo>
                  <a:lnTo>
                    <a:pt x="511048" y="1100963"/>
                  </a:lnTo>
                  <a:lnTo>
                    <a:pt x="506475" y="1143889"/>
                  </a:lnTo>
                  <a:lnTo>
                    <a:pt x="501269" y="1186434"/>
                  </a:lnTo>
                  <a:lnTo>
                    <a:pt x="494919" y="1227963"/>
                  </a:lnTo>
                  <a:lnTo>
                    <a:pt x="487807" y="1268857"/>
                  </a:lnTo>
                  <a:lnTo>
                    <a:pt x="479806" y="1308735"/>
                  </a:lnTo>
                  <a:lnTo>
                    <a:pt x="470915" y="1347851"/>
                  </a:lnTo>
                  <a:lnTo>
                    <a:pt x="461263" y="1385951"/>
                  </a:lnTo>
                  <a:lnTo>
                    <a:pt x="450723" y="1422908"/>
                  </a:lnTo>
                  <a:lnTo>
                    <a:pt x="427227" y="1493520"/>
                  </a:lnTo>
                  <a:lnTo>
                    <a:pt x="400812" y="1558798"/>
                  </a:lnTo>
                  <a:lnTo>
                    <a:pt x="371601" y="1618488"/>
                  </a:lnTo>
                  <a:lnTo>
                    <a:pt x="339598" y="1671828"/>
                  </a:lnTo>
                  <a:lnTo>
                    <a:pt x="305181" y="1718437"/>
                  </a:lnTo>
                  <a:lnTo>
                    <a:pt x="268604" y="1757553"/>
                  </a:lnTo>
                  <a:lnTo>
                    <a:pt x="229870" y="1788795"/>
                  </a:lnTo>
                  <a:lnTo>
                    <a:pt x="190500" y="1811020"/>
                  </a:lnTo>
                  <a:lnTo>
                    <a:pt x="151511" y="1824355"/>
                  </a:lnTo>
                  <a:lnTo>
                    <a:pt x="133057" y="1827470"/>
                  </a:lnTo>
                  <a:lnTo>
                    <a:pt x="134365" y="1827530"/>
                  </a:lnTo>
                  <a:lnTo>
                    <a:pt x="131952" y="1827657"/>
                  </a:lnTo>
                  <a:lnTo>
                    <a:pt x="204963" y="1827657"/>
                  </a:lnTo>
                  <a:lnTo>
                    <a:pt x="242697" y="1805813"/>
                  </a:lnTo>
                  <a:lnTo>
                    <a:pt x="283717" y="1772666"/>
                  </a:lnTo>
                  <a:lnTo>
                    <a:pt x="321945" y="1731645"/>
                  </a:lnTo>
                  <a:lnTo>
                    <a:pt x="357632" y="1683258"/>
                  </a:lnTo>
                  <a:lnTo>
                    <a:pt x="390525" y="1628267"/>
                  </a:lnTo>
                  <a:lnTo>
                    <a:pt x="420497" y="1567180"/>
                  </a:lnTo>
                  <a:lnTo>
                    <a:pt x="447421" y="1500505"/>
                  </a:lnTo>
                  <a:lnTo>
                    <a:pt x="471170" y="1428750"/>
                  </a:lnTo>
                  <a:lnTo>
                    <a:pt x="481964" y="1391158"/>
                  </a:lnTo>
                  <a:lnTo>
                    <a:pt x="491744" y="1352550"/>
                  </a:lnTo>
                  <a:lnTo>
                    <a:pt x="500761" y="1312926"/>
                  </a:lnTo>
                  <a:lnTo>
                    <a:pt x="508888" y="1272540"/>
                  </a:lnTo>
                  <a:lnTo>
                    <a:pt x="516127" y="1231138"/>
                  </a:lnTo>
                  <a:lnTo>
                    <a:pt x="522350" y="1188974"/>
                  </a:lnTo>
                  <a:lnTo>
                    <a:pt x="527812" y="1146175"/>
                  </a:lnTo>
                  <a:lnTo>
                    <a:pt x="532257" y="1102614"/>
                  </a:lnTo>
                  <a:lnTo>
                    <a:pt x="535686" y="1058545"/>
                  </a:lnTo>
                  <a:lnTo>
                    <a:pt x="538226" y="1013968"/>
                  </a:lnTo>
                  <a:lnTo>
                    <a:pt x="539625" y="968883"/>
                  </a:lnTo>
                  <a:lnTo>
                    <a:pt x="540131" y="923671"/>
                  </a:lnTo>
                  <a:lnTo>
                    <a:pt x="539496" y="878205"/>
                  </a:lnTo>
                  <a:lnTo>
                    <a:pt x="537845" y="832231"/>
                  </a:lnTo>
                  <a:lnTo>
                    <a:pt x="535177" y="786257"/>
                  </a:lnTo>
                  <a:lnTo>
                    <a:pt x="531367" y="740029"/>
                  </a:lnTo>
                  <a:lnTo>
                    <a:pt x="526161" y="693928"/>
                  </a:lnTo>
                  <a:lnTo>
                    <a:pt x="520191" y="648335"/>
                  </a:lnTo>
                  <a:lnTo>
                    <a:pt x="513207" y="604139"/>
                  </a:lnTo>
                  <a:lnTo>
                    <a:pt x="505333" y="560959"/>
                  </a:lnTo>
                  <a:lnTo>
                    <a:pt x="496697" y="519176"/>
                  </a:lnTo>
                  <a:lnTo>
                    <a:pt x="486917" y="478663"/>
                  </a:lnTo>
                  <a:lnTo>
                    <a:pt x="476376" y="439420"/>
                  </a:lnTo>
                  <a:lnTo>
                    <a:pt x="465074" y="401701"/>
                  </a:lnTo>
                  <a:lnTo>
                    <a:pt x="453009" y="365252"/>
                  </a:lnTo>
                  <a:lnTo>
                    <a:pt x="426338" y="296799"/>
                  </a:lnTo>
                  <a:lnTo>
                    <a:pt x="397001" y="234696"/>
                  </a:lnTo>
                  <a:lnTo>
                    <a:pt x="365125" y="178943"/>
                  </a:lnTo>
                  <a:lnTo>
                    <a:pt x="330835" y="130175"/>
                  </a:lnTo>
                  <a:lnTo>
                    <a:pt x="294386" y="88392"/>
                  </a:lnTo>
                  <a:lnTo>
                    <a:pt x="256032" y="54229"/>
                  </a:lnTo>
                  <a:lnTo>
                    <a:pt x="215646" y="27812"/>
                  </a:lnTo>
                  <a:lnTo>
                    <a:pt x="201845" y="21209"/>
                  </a:lnTo>
                  <a:close/>
                </a:path>
                <a:path w="540385" h="1901825" extrusionOk="0">
                  <a:moveTo>
                    <a:pt x="128227" y="1826641"/>
                  </a:moveTo>
                  <a:lnTo>
                    <a:pt x="114808" y="1826641"/>
                  </a:lnTo>
                  <a:lnTo>
                    <a:pt x="128161" y="1827247"/>
                  </a:lnTo>
                  <a:lnTo>
                    <a:pt x="128227" y="1826641"/>
                  </a:lnTo>
                  <a:close/>
                </a:path>
                <a:path w="540385" h="1901825" extrusionOk="0">
                  <a:moveTo>
                    <a:pt x="109220" y="0"/>
                  </a:moveTo>
                  <a:lnTo>
                    <a:pt x="65404" y="5080"/>
                  </a:lnTo>
                  <a:lnTo>
                    <a:pt x="21462" y="19938"/>
                  </a:lnTo>
                  <a:lnTo>
                    <a:pt x="0" y="30861"/>
                  </a:lnTo>
                  <a:lnTo>
                    <a:pt x="10033" y="49657"/>
                  </a:lnTo>
                  <a:lnTo>
                    <a:pt x="20447" y="44069"/>
                  </a:lnTo>
                  <a:lnTo>
                    <a:pt x="30607" y="39243"/>
                  </a:lnTo>
                  <a:lnTo>
                    <a:pt x="70485" y="25781"/>
                  </a:lnTo>
                  <a:lnTo>
                    <a:pt x="110109" y="21209"/>
                  </a:lnTo>
                  <a:lnTo>
                    <a:pt x="201845" y="21209"/>
                  </a:lnTo>
                  <a:lnTo>
                    <a:pt x="194945" y="17907"/>
                  </a:lnTo>
                  <a:lnTo>
                    <a:pt x="173989" y="10033"/>
                  </a:lnTo>
                  <a:lnTo>
                    <a:pt x="152526" y="4318"/>
                  </a:lnTo>
                  <a:lnTo>
                    <a:pt x="130937" y="1016"/>
                  </a:lnTo>
                  <a:lnTo>
                    <a:pt x="109220" y="0"/>
                  </a:lnTo>
                  <a:close/>
                </a:path>
              </a:pathLst>
            </a:custGeom>
            <a:solidFill>
              <a:srgbClr val="3333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95" name="Google Shape;395;p45"/>
            <p:cNvSpPr/>
            <p:nvPr/>
          </p:nvSpPr>
          <p:spPr>
            <a:xfrm>
              <a:off x="3346703" y="3343656"/>
              <a:ext cx="365760" cy="365760"/>
            </a:xfrm>
            <a:custGeom>
              <a:avLst/>
              <a:gdLst/>
              <a:ahLst/>
              <a:cxnLst/>
              <a:rect l="l" t="t" r="r" b="b"/>
              <a:pathLst>
                <a:path w="365760" h="365760" extrusionOk="0">
                  <a:moveTo>
                    <a:pt x="0" y="182880"/>
                  </a:moveTo>
                  <a:lnTo>
                    <a:pt x="6535" y="134276"/>
                  </a:lnTo>
                  <a:lnTo>
                    <a:pt x="24976" y="90593"/>
                  </a:lnTo>
                  <a:lnTo>
                    <a:pt x="53578" y="53578"/>
                  </a:lnTo>
                  <a:lnTo>
                    <a:pt x="90593" y="24976"/>
                  </a:lnTo>
                  <a:lnTo>
                    <a:pt x="134276" y="6535"/>
                  </a:lnTo>
                  <a:lnTo>
                    <a:pt x="182880" y="0"/>
                  </a:lnTo>
                  <a:lnTo>
                    <a:pt x="231483" y="6535"/>
                  </a:lnTo>
                  <a:lnTo>
                    <a:pt x="275166" y="24976"/>
                  </a:lnTo>
                  <a:lnTo>
                    <a:pt x="312181" y="53578"/>
                  </a:lnTo>
                  <a:lnTo>
                    <a:pt x="340783" y="90593"/>
                  </a:lnTo>
                  <a:lnTo>
                    <a:pt x="359224" y="134276"/>
                  </a:lnTo>
                  <a:lnTo>
                    <a:pt x="365760" y="182880"/>
                  </a:lnTo>
                  <a:lnTo>
                    <a:pt x="359224" y="231483"/>
                  </a:lnTo>
                  <a:lnTo>
                    <a:pt x="340783" y="275166"/>
                  </a:lnTo>
                  <a:lnTo>
                    <a:pt x="312181" y="312181"/>
                  </a:lnTo>
                  <a:lnTo>
                    <a:pt x="275166" y="340783"/>
                  </a:lnTo>
                  <a:lnTo>
                    <a:pt x="231483" y="359224"/>
                  </a:lnTo>
                  <a:lnTo>
                    <a:pt x="182880" y="365760"/>
                  </a:lnTo>
                  <a:lnTo>
                    <a:pt x="134276" y="359224"/>
                  </a:lnTo>
                  <a:lnTo>
                    <a:pt x="90593" y="340783"/>
                  </a:lnTo>
                  <a:lnTo>
                    <a:pt x="53578" y="312181"/>
                  </a:lnTo>
                  <a:lnTo>
                    <a:pt x="24976" y="275166"/>
                  </a:lnTo>
                  <a:lnTo>
                    <a:pt x="6535" y="231483"/>
                  </a:lnTo>
                  <a:lnTo>
                    <a:pt x="0" y="182880"/>
                  </a:lnTo>
                  <a:close/>
                </a:path>
              </a:pathLst>
            </a:custGeom>
            <a:noFill/>
            <a:ln w="24375" cap="flat" cmpd="sng">
              <a:solidFill>
                <a:srgbClr val="33339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396" name="Google Shape;396;p45"/>
          <p:cNvSpPr txBox="1">
            <a:spLocks noGrp="1"/>
          </p:cNvSpPr>
          <p:nvPr>
            <p:ph type="title"/>
          </p:nvPr>
        </p:nvSpPr>
        <p:spPr>
          <a:xfrm>
            <a:off x="0" y="0"/>
            <a:ext cx="9144000" cy="4926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0" tIns="0" rIns="0" bIns="0" anchor="t" anchorCtr="0">
            <a:spAutoFit/>
          </a:bodyPr>
          <a:lstStyle/>
          <a:p>
            <a:pPr marL="0" lvl="0" indent="0" algn="l" rtl="0">
              <a:spcBef>
                <a:spcPts val="0"/>
              </a:spcBef>
              <a:spcAft>
                <a:spcPts val="0"/>
              </a:spcAft>
              <a:buNone/>
            </a:pPr>
            <a:r>
              <a:rPr lang="en" b="1">
                <a:solidFill>
                  <a:srgbClr val="073763"/>
                </a:solidFill>
              </a:rPr>
              <a:t>More on the CUDA Execution Model</a:t>
            </a:r>
            <a:endParaRPr b="1">
              <a:solidFill>
                <a:srgbClr val="07376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46"/>
          <p:cNvSpPr txBox="1"/>
          <p:nvPr/>
        </p:nvSpPr>
        <p:spPr>
          <a:xfrm>
            <a:off x="188254" y="879657"/>
            <a:ext cx="8767500" cy="751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 sz="1600"/>
              <a:t>CUDA runtime system can execute blocks in any order relative to each other.</a:t>
            </a:r>
            <a:endParaRPr sz="1600"/>
          </a:p>
          <a:p>
            <a:pPr marL="12700" marR="5080" lvl="0" indent="0" algn="l" rtl="0">
              <a:lnSpc>
                <a:spcPct val="100000"/>
              </a:lnSpc>
              <a:spcBef>
                <a:spcPts val="0"/>
              </a:spcBef>
              <a:spcAft>
                <a:spcPts val="0"/>
              </a:spcAft>
              <a:buNone/>
            </a:pPr>
            <a:r>
              <a:rPr lang="en" sz="1600"/>
              <a:t>This flexibility enables to execute the same application code on hardware with different  numbers of SM</a:t>
            </a:r>
            <a:endParaRPr sz="1600"/>
          </a:p>
        </p:txBody>
      </p:sp>
      <p:grpSp>
        <p:nvGrpSpPr>
          <p:cNvPr id="402" name="Google Shape;402;p46"/>
          <p:cNvGrpSpPr/>
          <p:nvPr/>
        </p:nvGrpSpPr>
        <p:grpSpPr>
          <a:xfrm>
            <a:off x="477012" y="2310003"/>
            <a:ext cx="1621789" cy="501015"/>
            <a:chOff x="477012" y="3080004"/>
            <a:chExt cx="1621789" cy="668020"/>
          </a:xfrm>
        </p:grpSpPr>
        <p:sp>
          <p:nvSpPr>
            <p:cNvPr id="403" name="Google Shape;403;p46"/>
            <p:cNvSpPr/>
            <p:nvPr/>
          </p:nvSpPr>
          <p:spPr>
            <a:xfrm>
              <a:off x="477012" y="3080004"/>
              <a:ext cx="1621789" cy="668020"/>
            </a:xfrm>
            <a:custGeom>
              <a:avLst/>
              <a:gdLst/>
              <a:ahLst/>
              <a:cxnLst/>
              <a:rect l="l" t="t" r="r" b="b"/>
              <a:pathLst>
                <a:path w="1621789" h="668020" extrusionOk="0">
                  <a:moveTo>
                    <a:pt x="1621536" y="0"/>
                  </a:moveTo>
                  <a:lnTo>
                    <a:pt x="0" y="0"/>
                  </a:lnTo>
                  <a:lnTo>
                    <a:pt x="0" y="667512"/>
                  </a:lnTo>
                  <a:lnTo>
                    <a:pt x="1621536" y="667512"/>
                  </a:lnTo>
                  <a:lnTo>
                    <a:pt x="1621536" y="0"/>
                  </a:lnTo>
                  <a:close/>
                </a:path>
              </a:pathLst>
            </a:custGeom>
            <a:solidFill>
              <a:srgbClr val="99CC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04" name="Google Shape;404;p46"/>
            <p:cNvSpPr/>
            <p:nvPr/>
          </p:nvSpPr>
          <p:spPr>
            <a:xfrm>
              <a:off x="477012" y="3080004"/>
              <a:ext cx="1621789" cy="668020"/>
            </a:xfrm>
            <a:custGeom>
              <a:avLst/>
              <a:gdLst/>
              <a:ahLst/>
              <a:cxnLst/>
              <a:rect l="l" t="t" r="r" b="b"/>
              <a:pathLst>
                <a:path w="1621789" h="668020" extrusionOk="0">
                  <a:moveTo>
                    <a:pt x="0" y="667512"/>
                  </a:moveTo>
                  <a:lnTo>
                    <a:pt x="1621536" y="667512"/>
                  </a:lnTo>
                  <a:lnTo>
                    <a:pt x="1621536" y="0"/>
                  </a:lnTo>
                  <a:lnTo>
                    <a:pt x="0" y="0"/>
                  </a:lnTo>
                  <a:lnTo>
                    <a:pt x="0" y="667512"/>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05" name="Google Shape;405;p46"/>
            <p:cNvSpPr/>
            <p:nvPr/>
          </p:nvSpPr>
          <p:spPr>
            <a:xfrm>
              <a:off x="531876" y="3342132"/>
              <a:ext cx="734694" cy="365760"/>
            </a:xfrm>
            <a:custGeom>
              <a:avLst/>
              <a:gdLst/>
              <a:ahLst/>
              <a:cxnLst/>
              <a:rect l="l" t="t" r="r" b="b"/>
              <a:pathLst>
                <a:path w="734694" h="365760" extrusionOk="0">
                  <a:moveTo>
                    <a:pt x="734568" y="0"/>
                  </a:moveTo>
                  <a:lnTo>
                    <a:pt x="0" y="0"/>
                  </a:lnTo>
                  <a:lnTo>
                    <a:pt x="0" y="365759"/>
                  </a:lnTo>
                  <a:lnTo>
                    <a:pt x="734568" y="365759"/>
                  </a:lnTo>
                  <a:lnTo>
                    <a:pt x="734568" y="0"/>
                  </a:lnTo>
                  <a:close/>
                </a:path>
              </a:pathLst>
            </a:custGeom>
            <a:solidFill>
              <a:srgbClr val="FFC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06" name="Google Shape;406;p46"/>
            <p:cNvSpPr/>
            <p:nvPr/>
          </p:nvSpPr>
          <p:spPr>
            <a:xfrm>
              <a:off x="531876" y="3342132"/>
              <a:ext cx="734694" cy="365760"/>
            </a:xfrm>
            <a:custGeom>
              <a:avLst/>
              <a:gdLst/>
              <a:ahLst/>
              <a:cxnLst/>
              <a:rect l="l" t="t" r="r" b="b"/>
              <a:pathLst>
                <a:path w="734694" h="365760" extrusionOk="0">
                  <a:moveTo>
                    <a:pt x="0" y="365759"/>
                  </a:moveTo>
                  <a:lnTo>
                    <a:pt x="734568" y="365759"/>
                  </a:lnTo>
                  <a:lnTo>
                    <a:pt x="734568" y="0"/>
                  </a:lnTo>
                  <a:lnTo>
                    <a:pt x="0" y="0"/>
                  </a:lnTo>
                  <a:lnTo>
                    <a:pt x="0" y="365759"/>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407" name="Google Shape;407;p46"/>
          <p:cNvSpPr txBox="1"/>
          <p:nvPr/>
        </p:nvSpPr>
        <p:spPr>
          <a:xfrm>
            <a:off x="566318" y="2337698"/>
            <a:ext cx="466200" cy="358500"/>
          </a:xfrm>
          <a:prstGeom prst="rect">
            <a:avLst/>
          </a:prstGeom>
          <a:noFill/>
          <a:ln>
            <a:noFill/>
          </a:ln>
        </p:spPr>
        <p:txBody>
          <a:bodyPr spcFirstLastPara="1" wrap="square" lIns="0" tIns="11425" rIns="0" bIns="0" anchor="t" anchorCtr="0">
            <a:spAutoFit/>
          </a:bodyPr>
          <a:lstStyle/>
          <a:p>
            <a:pPr marL="0" marR="0" lvl="0" indent="0" algn="l" rtl="0">
              <a:lnSpc>
                <a:spcPct val="100000"/>
              </a:lnSpc>
              <a:spcBef>
                <a:spcPts val="0"/>
              </a:spcBef>
              <a:spcAft>
                <a:spcPts val="0"/>
              </a:spcAft>
              <a:buNone/>
            </a:pPr>
            <a:r>
              <a:rPr lang="en" sz="800" b="1">
                <a:solidFill>
                  <a:srgbClr val="FFFFFF"/>
                </a:solidFill>
                <a:latin typeface="Arial"/>
                <a:ea typeface="Arial"/>
                <a:cs typeface="Arial"/>
                <a:sym typeface="Arial"/>
              </a:rPr>
              <a:t>Device</a:t>
            </a:r>
            <a:endParaRPr sz="900">
              <a:latin typeface="Arial"/>
              <a:ea typeface="Arial"/>
              <a:cs typeface="Arial"/>
              <a:sym typeface="Arial"/>
            </a:endParaRPr>
          </a:p>
          <a:p>
            <a:pPr marL="207009" marR="0" lvl="0" indent="0" algn="l" rtl="0">
              <a:lnSpc>
                <a:spcPct val="100000"/>
              </a:lnSpc>
              <a:spcBef>
                <a:spcPts val="665"/>
              </a:spcBef>
              <a:spcAft>
                <a:spcPts val="0"/>
              </a:spcAft>
              <a:buNone/>
            </a:pPr>
            <a:r>
              <a:rPr lang="en" sz="900">
                <a:solidFill>
                  <a:srgbClr val="003300"/>
                </a:solidFill>
                <a:latin typeface="Helvetica Neue"/>
                <a:ea typeface="Helvetica Neue"/>
                <a:cs typeface="Helvetica Neue"/>
                <a:sym typeface="Helvetica Neue"/>
              </a:rPr>
              <a:t>SM1</a:t>
            </a:r>
            <a:endParaRPr sz="900">
              <a:latin typeface="Helvetica Neue"/>
              <a:ea typeface="Helvetica Neue"/>
              <a:cs typeface="Helvetica Neue"/>
              <a:sym typeface="Helvetica Neue"/>
            </a:endParaRPr>
          </a:p>
        </p:txBody>
      </p:sp>
      <p:sp>
        <p:nvSpPr>
          <p:cNvPr id="408" name="Google Shape;408;p46"/>
          <p:cNvSpPr/>
          <p:nvPr/>
        </p:nvSpPr>
        <p:spPr>
          <a:xfrm>
            <a:off x="177101" y="3015233"/>
            <a:ext cx="127000" cy="1527334"/>
          </a:xfrm>
          <a:custGeom>
            <a:avLst/>
            <a:gdLst/>
            <a:ahLst/>
            <a:cxnLst/>
            <a:rect l="l" t="t" r="r" b="b"/>
            <a:pathLst>
              <a:path w="127000" h="2036445" extrusionOk="0">
                <a:moveTo>
                  <a:pt x="51314" y="1909075"/>
                </a:moveTo>
                <a:lnTo>
                  <a:pt x="0" y="1909152"/>
                </a:lnTo>
                <a:lnTo>
                  <a:pt x="63690" y="2036064"/>
                </a:lnTo>
                <a:lnTo>
                  <a:pt x="120617" y="1921776"/>
                </a:lnTo>
                <a:lnTo>
                  <a:pt x="51333" y="1921776"/>
                </a:lnTo>
                <a:lnTo>
                  <a:pt x="51314" y="1909075"/>
                </a:lnTo>
                <a:close/>
              </a:path>
              <a:path w="127000" h="2036445" extrusionOk="0">
                <a:moveTo>
                  <a:pt x="127000" y="1908962"/>
                </a:moveTo>
                <a:lnTo>
                  <a:pt x="51314" y="1909075"/>
                </a:lnTo>
                <a:lnTo>
                  <a:pt x="51333" y="1921776"/>
                </a:lnTo>
                <a:lnTo>
                  <a:pt x="75717" y="1921751"/>
                </a:lnTo>
                <a:lnTo>
                  <a:pt x="75698" y="1909039"/>
                </a:lnTo>
                <a:lnTo>
                  <a:pt x="126961" y="1909039"/>
                </a:lnTo>
                <a:close/>
              </a:path>
              <a:path w="127000" h="2036445" extrusionOk="0">
                <a:moveTo>
                  <a:pt x="126961" y="1909039"/>
                </a:moveTo>
                <a:lnTo>
                  <a:pt x="75698" y="1909039"/>
                </a:lnTo>
                <a:lnTo>
                  <a:pt x="75717" y="1921751"/>
                </a:lnTo>
                <a:lnTo>
                  <a:pt x="51333" y="1921776"/>
                </a:lnTo>
                <a:lnTo>
                  <a:pt x="120617" y="1921776"/>
                </a:lnTo>
                <a:lnTo>
                  <a:pt x="126961" y="1909039"/>
                </a:lnTo>
                <a:close/>
              </a:path>
              <a:path w="127000" h="2036445" extrusionOk="0">
                <a:moveTo>
                  <a:pt x="72834" y="0"/>
                </a:moveTo>
                <a:lnTo>
                  <a:pt x="48450" y="0"/>
                </a:lnTo>
                <a:lnTo>
                  <a:pt x="51314" y="1909075"/>
                </a:lnTo>
                <a:lnTo>
                  <a:pt x="75698" y="1909039"/>
                </a:lnTo>
                <a:lnTo>
                  <a:pt x="72834"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409" name="Google Shape;409;p46"/>
          <p:cNvGrpSpPr/>
          <p:nvPr/>
        </p:nvGrpSpPr>
        <p:grpSpPr>
          <a:xfrm>
            <a:off x="464819" y="3016376"/>
            <a:ext cx="1618614" cy="345281"/>
            <a:chOff x="464819" y="4021835"/>
            <a:chExt cx="1618614" cy="460375"/>
          </a:xfrm>
        </p:grpSpPr>
        <p:sp>
          <p:nvSpPr>
            <p:cNvPr id="410" name="Google Shape;410;p46"/>
            <p:cNvSpPr/>
            <p:nvPr/>
          </p:nvSpPr>
          <p:spPr>
            <a:xfrm>
              <a:off x="464819" y="4021835"/>
              <a:ext cx="1618614" cy="460375"/>
            </a:xfrm>
            <a:custGeom>
              <a:avLst/>
              <a:gdLst/>
              <a:ahLst/>
              <a:cxnLst/>
              <a:rect l="l" t="t" r="r" b="b"/>
              <a:pathLst>
                <a:path w="1618614" h="460375" extrusionOk="0">
                  <a:moveTo>
                    <a:pt x="1618488" y="0"/>
                  </a:moveTo>
                  <a:lnTo>
                    <a:pt x="0" y="0"/>
                  </a:lnTo>
                  <a:lnTo>
                    <a:pt x="0" y="460248"/>
                  </a:lnTo>
                  <a:lnTo>
                    <a:pt x="1618488" y="460248"/>
                  </a:lnTo>
                  <a:lnTo>
                    <a:pt x="1618488" y="0"/>
                  </a:lnTo>
                  <a:close/>
                </a:path>
              </a:pathLst>
            </a:custGeom>
            <a:solidFill>
              <a:srgbClr val="99CC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11" name="Google Shape;411;p46"/>
            <p:cNvSpPr/>
            <p:nvPr/>
          </p:nvSpPr>
          <p:spPr>
            <a:xfrm>
              <a:off x="464819" y="4021835"/>
              <a:ext cx="1618614" cy="460375"/>
            </a:xfrm>
            <a:custGeom>
              <a:avLst/>
              <a:gdLst/>
              <a:ahLst/>
              <a:cxnLst/>
              <a:rect l="l" t="t" r="r" b="b"/>
              <a:pathLst>
                <a:path w="1618614" h="460375" extrusionOk="0">
                  <a:moveTo>
                    <a:pt x="0" y="460248"/>
                  </a:moveTo>
                  <a:lnTo>
                    <a:pt x="1618488" y="460248"/>
                  </a:lnTo>
                  <a:lnTo>
                    <a:pt x="1618488" y="0"/>
                  </a:lnTo>
                  <a:lnTo>
                    <a:pt x="0" y="0"/>
                  </a:lnTo>
                  <a:lnTo>
                    <a:pt x="0" y="460248"/>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12" name="Google Shape;412;p46"/>
            <p:cNvSpPr/>
            <p:nvPr/>
          </p:nvSpPr>
          <p:spPr>
            <a:xfrm>
              <a:off x="519683" y="4079747"/>
              <a:ext cx="731519" cy="363220"/>
            </a:xfrm>
            <a:custGeom>
              <a:avLst/>
              <a:gdLst/>
              <a:ahLst/>
              <a:cxnLst/>
              <a:rect l="l" t="t" r="r" b="b"/>
              <a:pathLst>
                <a:path w="731519" h="363220" extrusionOk="0">
                  <a:moveTo>
                    <a:pt x="731520" y="0"/>
                  </a:moveTo>
                  <a:lnTo>
                    <a:pt x="0" y="0"/>
                  </a:lnTo>
                  <a:lnTo>
                    <a:pt x="0" y="362712"/>
                  </a:lnTo>
                  <a:lnTo>
                    <a:pt x="731520" y="362712"/>
                  </a:lnTo>
                  <a:lnTo>
                    <a:pt x="731520" y="0"/>
                  </a:lnTo>
                  <a:close/>
                </a:path>
              </a:pathLst>
            </a:custGeom>
            <a:solidFill>
              <a:srgbClr val="FFC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13" name="Google Shape;413;p46"/>
            <p:cNvSpPr/>
            <p:nvPr/>
          </p:nvSpPr>
          <p:spPr>
            <a:xfrm>
              <a:off x="519683" y="4079747"/>
              <a:ext cx="731519" cy="363220"/>
            </a:xfrm>
            <a:custGeom>
              <a:avLst/>
              <a:gdLst/>
              <a:ahLst/>
              <a:cxnLst/>
              <a:rect l="l" t="t" r="r" b="b"/>
              <a:pathLst>
                <a:path w="731519" h="363220" extrusionOk="0">
                  <a:moveTo>
                    <a:pt x="0" y="362712"/>
                  </a:moveTo>
                  <a:lnTo>
                    <a:pt x="731520" y="362712"/>
                  </a:lnTo>
                  <a:lnTo>
                    <a:pt x="731520" y="0"/>
                  </a:lnTo>
                  <a:lnTo>
                    <a:pt x="0" y="0"/>
                  </a:lnTo>
                  <a:lnTo>
                    <a:pt x="0" y="362712"/>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414" name="Google Shape;414;p46"/>
          <p:cNvSpPr txBox="1"/>
          <p:nvPr/>
        </p:nvSpPr>
        <p:spPr>
          <a:xfrm>
            <a:off x="565404" y="3094100"/>
            <a:ext cx="640200" cy="200700"/>
          </a:xfrm>
          <a:prstGeom prst="rect">
            <a:avLst/>
          </a:prstGeom>
          <a:solidFill>
            <a:srgbClr val="FF9900"/>
          </a:solidFill>
          <a:ln w="9525" cap="flat" cmpd="sng">
            <a:solidFill>
              <a:srgbClr val="959595"/>
            </a:solidFill>
            <a:prstDash val="solid"/>
            <a:round/>
            <a:headEnd type="none" w="sm" len="sm"/>
            <a:tailEnd type="none" w="sm" len="sm"/>
          </a:ln>
        </p:spPr>
        <p:txBody>
          <a:bodyPr spcFirstLastPara="1" wrap="square" lIns="0" tIns="76825" rIns="0" bIns="0" anchor="t" anchorCtr="0">
            <a:spAutoFit/>
          </a:bodyPr>
          <a:lstStyle/>
          <a:p>
            <a:pPr marL="137160" marR="0" lvl="0" indent="0" algn="l" rtl="0">
              <a:lnSpc>
                <a:spcPct val="100000"/>
              </a:lnSpc>
              <a:spcBef>
                <a:spcPts val="0"/>
              </a:spcBef>
              <a:spcAft>
                <a:spcPts val="0"/>
              </a:spcAft>
              <a:buNone/>
            </a:pPr>
            <a:r>
              <a:rPr lang="en" sz="800" b="1">
                <a:solidFill>
                  <a:srgbClr val="003300"/>
                </a:solidFill>
                <a:latin typeface="Arial"/>
                <a:ea typeface="Arial"/>
                <a:cs typeface="Arial"/>
                <a:sym typeface="Arial"/>
              </a:rPr>
              <a:t>Block 0</a:t>
            </a:r>
            <a:endParaRPr sz="800">
              <a:latin typeface="Arial"/>
              <a:ea typeface="Arial"/>
              <a:cs typeface="Arial"/>
              <a:sym typeface="Arial"/>
            </a:endParaRPr>
          </a:p>
        </p:txBody>
      </p:sp>
      <p:grpSp>
        <p:nvGrpSpPr>
          <p:cNvPr id="415" name="Google Shape;415;p46"/>
          <p:cNvGrpSpPr/>
          <p:nvPr/>
        </p:nvGrpSpPr>
        <p:grpSpPr>
          <a:xfrm>
            <a:off x="1290827" y="3059811"/>
            <a:ext cx="731519" cy="272415"/>
            <a:chOff x="1290827" y="4079748"/>
            <a:chExt cx="731519" cy="363220"/>
          </a:xfrm>
        </p:grpSpPr>
        <p:sp>
          <p:nvSpPr>
            <p:cNvPr id="416" name="Google Shape;416;p46"/>
            <p:cNvSpPr/>
            <p:nvPr/>
          </p:nvSpPr>
          <p:spPr>
            <a:xfrm>
              <a:off x="1290827" y="4079748"/>
              <a:ext cx="731519" cy="363220"/>
            </a:xfrm>
            <a:custGeom>
              <a:avLst/>
              <a:gdLst/>
              <a:ahLst/>
              <a:cxnLst/>
              <a:rect l="l" t="t" r="r" b="b"/>
              <a:pathLst>
                <a:path w="731519" h="363220" extrusionOk="0">
                  <a:moveTo>
                    <a:pt x="731520" y="0"/>
                  </a:moveTo>
                  <a:lnTo>
                    <a:pt x="0" y="0"/>
                  </a:lnTo>
                  <a:lnTo>
                    <a:pt x="0" y="362712"/>
                  </a:lnTo>
                  <a:lnTo>
                    <a:pt x="731520" y="362712"/>
                  </a:lnTo>
                  <a:lnTo>
                    <a:pt x="731520" y="0"/>
                  </a:lnTo>
                  <a:close/>
                </a:path>
              </a:pathLst>
            </a:custGeom>
            <a:solidFill>
              <a:srgbClr val="FFC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17" name="Google Shape;417;p46"/>
            <p:cNvSpPr/>
            <p:nvPr/>
          </p:nvSpPr>
          <p:spPr>
            <a:xfrm>
              <a:off x="1290827" y="4079748"/>
              <a:ext cx="731519" cy="363220"/>
            </a:xfrm>
            <a:custGeom>
              <a:avLst/>
              <a:gdLst/>
              <a:ahLst/>
              <a:cxnLst/>
              <a:rect l="l" t="t" r="r" b="b"/>
              <a:pathLst>
                <a:path w="731519" h="363220" extrusionOk="0">
                  <a:moveTo>
                    <a:pt x="0" y="362712"/>
                  </a:moveTo>
                  <a:lnTo>
                    <a:pt x="731520" y="362712"/>
                  </a:lnTo>
                  <a:lnTo>
                    <a:pt x="731520" y="0"/>
                  </a:lnTo>
                  <a:lnTo>
                    <a:pt x="0" y="0"/>
                  </a:lnTo>
                  <a:lnTo>
                    <a:pt x="0" y="362712"/>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418" name="Google Shape;418;p46"/>
          <p:cNvSpPr txBox="1"/>
          <p:nvPr/>
        </p:nvSpPr>
        <p:spPr>
          <a:xfrm>
            <a:off x="1336547" y="3094100"/>
            <a:ext cx="640200" cy="200700"/>
          </a:xfrm>
          <a:prstGeom prst="rect">
            <a:avLst/>
          </a:prstGeom>
          <a:solidFill>
            <a:srgbClr val="FF9900"/>
          </a:solidFill>
          <a:ln w="9525" cap="flat" cmpd="sng">
            <a:solidFill>
              <a:srgbClr val="959595"/>
            </a:solidFill>
            <a:prstDash val="solid"/>
            <a:round/>
            <a:headEnd type="none" w="sm" len="sm"/>
            <a:tailEnd type="none" w="sm" len="sm"/>
          </a:ln>
        </p:spPr>
        <p:txBody>
          <a:bodyPr spcFirstLastPara="1" wrap="square" lIns="0" tIns="76825" rIns="0" bIns="0" anchor="t" anchorCtr="0">
            <a:spAutoFit/>
          </a:bodyPr>
          <a:lstStyle/>
          <a:p>
            <a:pPr marL="136525" marR="0" lvl="0" indent="0" algn="l" rtl="0">
              <a:lnSpc>
                <a:spcPct val="100000"/>
              </a:lnSpc>
              <a:spcBef>
                <a:spcPts val="0"/>
              </a:spcBef>
              <a:spcAft>
                <a:spcPts val="0"/>
              </a:spcAft>
              <a:buNone/>
            </a:pPr>
            <a:r>
              <a:rPr lang="en" sz="800" b="1">
                <a:solidFill>
                  <a:srgbClr val="003300"/>
                </a:solidFill>
                <a:latin typeface="Arial"/>
                <a:ea typeface="Arial"/>
                <a:cs typeface="Arial"/>
                <a:sym typeface="Arial"/>
              </a:rPr>
              <a:t>Block 1</a:t>
            </a:r>
            <a:endParaRPr sz="800">
              <a:latin typeface="Arial"/>
              <a:ea typeface="Arial"/>
              <a:cs typeface="Arial"/>
              <a:sym typeface="Arial"/>
            </a:endParaRPr>
          </a:p>
        </p:txBody>
      </p:sp>
      <p:grpSp>
        <p:nvGrpSpPr>
          <p:cNvPr id="419" name="Google Shape;419;p46"/>
          <p:cNvGrpSpPr/>
          <p:nvPr/>
        </p:nvGrpSpPr>
        <p:grpSpPr>
          <a:xfrm>
            <a:off x="464819" y="3411855"/>
            <a:ext cx="1618614" cy="347663"/>
            <a:chOff x="464819" y="4549140"/>
            <a:chExt cx="1618614" cy="463550"/>
          </a:xfrm>
        </p:grpSpPr>
        <p:sp>
          <p:nvSpPr>
            <p:cNvPr id="420" name="Google Shape;420;p46"/>
            <p:cNvSpPr/>
            <p:nvPr/>
          </p:nvSpPr>
          <p:spPr>
            <a:xfrm>
              <a:off x="464819" y="4549140"/>
              <a:ext cx="1618614" cy="463550"/>
            </a:xfrm>
            <a:custGeom>
              <a:avLst/>
              <a:gdLst/>
              <a:ahLst/>
              <a:cxnLst/>
              <a:rect l="l" t="t" r="r" b="b"/>
              <a:pathLst>
                <a:path w="1618614" h="463550" extrusionOk="0">
                  <a:moveTo>
                    <a:pt x="1618488" y="0"/>
                  </a:moveTo>
                  <a:lnTo>
                    <a:pt x="0" y="0"/>
                  </a:lnTo>
                  <a:lnTo>
                    <a:pt x="0" y="463295"/>
                  </a:lnTo>
                  <a:lnTo>
                    <a:pt x="1618488" y="463295"/>
                  </a:lnTo>
                  <a:lnTo>
                    <a:pt x="1618488" y="0"/>
                  </a:lnTo>
                  <a:close/>
                </a:path>
              </a:pathLst>
            </a:custGeom>
            <a:solidFill>
              <a:srgbClr val="99CC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21" name="Google Shape;421;p46"/>
            <p:cNvSpPr/>
            <p:nvPr/>
          </p:nvSpPr>
          <p:spPr>
            <a:xfrm>
              <a:off x="464819" y="4549140"/>
              <a:ext cx="1618614" cy="463550"/>
            </a:xfrm>
            <a:custGeom>
              <a:avLst/>
              <a:gdLst/>
              <a:ahLst/>
              <a:cxnLst/>
              <a:rect l="l" t="t" r="r" b="b"/>
              <a:pathLst>
                <a:path w="1618614" h="463550" extrusionOk="0">
                  <a:moveTo>
                    <a:pt x="0" y="463295"/>
                  </a:moveTo>
                  <a:lnTo>
                    <a:pt x="1618488" y="463295"/>
                  </a:lnTo>
                  <a:lnTo>
                    <a:pt x="1618488" y="0"/>
                  </a:lnTo>
                  <a:lnTo>
                    <a:pt x="0" y="0"/>
                  </a:lnTo>
                  <a:lnTo>
                    <a:pt x="0" y="463295"/>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22" name="Google Shape;422;p46"/>
            <p:cNvSpPr/>
            <p:nvPr/>
          </p:nvSpPr>
          <p:spPr>
            <a:xfrm>
              <a:off x="519683" y="4607052"/>
              <a:ext cx="731519" cy="365760"/>
            </a:xfrm>
            <a:custGeom>
              <a:avLst/>
              <a:gdLst/>
              <a:ahLst/>
              <a:cxnLst/>
              <a:rect l="l" t="t" r="r" b="b"/>
              <a:pathLst>
                <a:path w="731519" h="365760" extrusionOk="0">
                  <a:moveTo>
                    <a:pt x="731520" y="0"/>
                  </a:moveTo>
                  <a:lnTo>
                    <a:pt x="0" y="0"/>
                  </a:lnTo>
                  <a:lnTo>
                    <a:pt x="0" y="365760"/>
                  </a:lnTo>
                  <a:lnTo>
                    <a:pt x="731520" y="365760"/>
                  </a:lnTo>
                  <a:lnTo>
                    <a:pt x="731520" y="0"/>
                  </a:lnTo>
                  <a:close/>
                </a:path>
              </a:pathLst>
            </a:custGeom>
            <a:solidFill>
              <a:srgbClr val="FFC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23" name="Google Shape;423;p46"/>
            <p:cNvSpPr/>
            <p:nvPr/>
          </p:nvSpPr>
          <p:spPr>
            <a:xfrm>
              <a:off x="519683" y="4607052"/>
              <a:ext cx="731519" cy="365760"/>
            </a:xfrm>
            <a:custGeom>
              <a:avLst/>
              <a:gdLst/>
              <a:ahLst/>
              <a:cxnLst/>
              <a:rect l="l" t="t" r="r" b="b"/>
              <a:pathLst>
                <a:path w="731519" h="365760" extrusionOk="0">
                  <a:moveTo>
                    <a:pt x="0" y="365760"/>
                  </a:moveTo>
                  <a:lnTo>
                    <a:pt x="731520" y="365760"/>
                  </a:lnTo>
                  <a:lnTo>
                    <a:pt x="731520" y="0"/>
                  </a:lnTo>
                  <a:lnTo>
                    <a:pt x="0" y="0"/>
                  </a:lnTo>
                  <a:lnTo>
                    <a:pt x="0" y="365760"/>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424" name="Google Shape;424;p46"/>
          <p:cNvSpPr txBox="1"/>
          <p:nvPr/>
        </p:nvSpPr>
        <p:spPr>
          <a:xfrm>
            <a:off x="565404" y="3489578"/>
            <a:ext cx="640200" cy="202800"/>
          </a:xfrm>
          <a:prstGeom prst="rect">
            <a:avLst/>
          </a:prstGeom>
          <a:solidFill>
            <a:srgbClr val="FF9900"/>
          </a:solidFill>
          <a:ln w="9525" cap="flat" cmpd="sng">
            <a:solidFill>
              <a:srgbClr val="959595"/>
            </a:solidFill>
            <a:prstDash val="solid"/>
            <a:round/>
            <a:headEnd type="none" w="sm" len="sm"/>
            <a:tailEnd type="none" w="sm" len="sm"/>
          </a:ln>
        </p:spPr>
        <p:txBody>
          <a:bodyPr spcFirstLastPara="1" wrap="square" lIns="0" tIns="78725" rIns="0" bIns="0" anchor="t" anchorCtr="0">
            <a:spAutoFit/>
          </a:bodyPr>
          <a:lstStyle/>
          <a:p>
            <a:pPr marL="137160" marR="0" lvl="0" indent="0" algn="l" rtl="0">
              <a:lnSpc>
                <a:spcPct val="100000"/>
              </a:lnSpc>
              <a:spcBef>
                <a:spcPts val="0"/>
              </a:spcBef>
              <a:spcAft>
                <a:spcPts val="0"/>
              </a:spcAft>
              <a:buNone/>
            </a:pPr>
            <a:r>
              <a:rPr lang="en" sz="800" b="1">
                <a:solidFill>
                  <a:srgbClr val="003300"/>
                </a:solidFill>
                <a:latin typeface="Arial"/>
                <a:ea typeface="Arial"/>
                <a:cs typeface="Arial"/>
                <a:sym typeface="Arial"/>
              </a:rPr>
              <a:t>Block 2</a:t>
            </a:r>
            <a:endParaRPr sz="800">
              <a:latin typeface="Arial"/>
              <a:ea typeface="Arial"/>
              <a:cs typeface="Arial"/>
              <a:sym typeface="Arial"/>
            </a:endParaRPr>
          </a:p>
        </p:txBody>
      </p:sp>
      <p:grpSp>
        <p:nvGrpSpPr>
          <p:cNvPr id="425" name="Google Shape;425;p46"/>
          <p:cNvGrpSpPr/>
          <p:nvPr/>
        </p:nvGrpSpPr>
        <p:grpSpPr>
          <a:xfrm>
            <a:off x="1290827" y="3455288"/>
            <a:ext cx="731519" cy="274320"/>
            <a:chOff x="1290827" y="4607051"/>
            <a:chExt cx="731519" cy="365760"/>
          </a:xfrm>
        </p:grpSpPr>
        <p:sp>
          <p:nvSpPr>
            <p:cNvPr id="426" name="Google Shape;426;p46"/>
            <p:cNvSpPr/>
            <p:nvPr/>
          </p:nvSpPr>
          <p:spPr>
            <a:xfrm>
              <a:off x="1290827" y="4607051"/>
              <a:ext cx="731519" cy="365760"/>
            </a:xfrm>
            <a:custGeom>
              <a:avLst/>
              <a:gdLst/>
              <a:ahLst/>
              <a:cxnLst/>
              <a:rect l="l" t="t" r="r" b="b"/>
              <a:pathLst>
                <a:path w="731519" h="365760" extrusionOk="0">
                  <a:moveTo>
                    <a:pt x="731520" y="0"/>
                  </a:moveTo>
                  <a:lnTo>
                    <a:pt x="0" y="0"/>
                  </a:lnTo>
                  <a:lnTo>
                    <a:pt x="0" y="365760"/>
                  </a:lnTo>
                  <a:lnTo>
                    <a:pt x="731520" y="365760"/>
                  </a:lnTo>
                  <a:lnTo>
                    <a:pt x="731520" y="0"/>
                  </a:lnTo>
                  <a:close/>
                </a:path>
              </a:pathLst>
            </a:custGeom>
            <a:solidFill>
              <a:srgbClr val="FFC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27" name="Google Shape;427;p46"/>
            <p:cNvSpPr/>
            <p:nvPr/>
          </p:nvSpPr>
          <p:spPr>
            <a:xfrm>
              <a:off x="1290827" y="4607051"/>
              <a:ext cx="731519" cy="365760"/>
            </a:xfrm>
            <a:custGeom>
              <a:avLst/>
              <a:gdLst/>
              <a:ahLst/>
              <a:cxnLst/>
              <a:rect l="l" t="t" r="r" b="b"/>
              <a:pathLst>
                <a:path w="731519" h="365760" extrusionOk="0">
                  <a:moveTo>
                    <a:pt x="0" y="365760"/>
                  </a:moveTo>
                  <a:lnTo>
                    <a:pt x="731520" y="365760"/>
                  </a:lnTo>
                  <a:lnTo>
                    <a:pt x="731520" y="0"/>
                  </a:lnTo>
                  <a:lnTo>
                    <a:pt x="0" y="0"/>
                  </a:lnTo>
                  <a:lnTo>
                    <a:pt x="0" y="365760"/>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428" name="Google Shape;428;p46"/>
          <p:cNvSpPr txBox="1"/>
          <p:nvPr/>
        </p:nvSpPr>
        <p:spPr>
          <a:xfrm>
            <a:off x="1336547" y="3489578"/>
            <a:ext cx="640200" cy="202800"/>
          </a:xfrm>
          <a:prstGeom prst="rect">
            <a:avLst/>
          </a:prstGeom>
          <a:solidFill>
            <a:srgbClr val="FF9900"/>
          </a:solidFill>
          <a:ln w="9525" cap="flat" cmpd="sng">
            <a:solidFill>
              <a:srgbClr val="959595"/>
            </a:solidFill>
            <a:prstDash val="solid"/>
            <a:round/>
            <a:headEnd type="none" w="sm" len="sm"/>
            <a:tailEnd type="none" w="sm" len="sm"/>
          </a:ln>
        </p:spPr>
        <p:txBody>
          <a:bodyPr spcFirstLastPara="1" wrap="square" lIns="0" tIns="78725" rIns="0" bIns="0" anchor="t" anchorCtr="0">
            <a:spAutoFit/>
          </a:bodyPr>
          <a:lstStyle/>
          <a:p>
            <a:pPr marL="136525" marR="0" lvl="0" indent="0" algn="l" rtl="0">
              <a:lnSpc>
                <a:spcPct val="100000"/>
              </a:lnSpc>
              <a:spcBef>
                <a:spcPts val="0"/>
              </a:spcBef>
              <a:spcAft>
                <a:spcPts val="0"/>
              </a:spcAft>
              <a:buNone/>
            </a:pPr>
            <a:r>
              <a:rPr lang="en" sz="800" b="1">
                <a:solidFill>
                  <a:srgbClr val="003300"/>
                </a:solidFill>
                <a:latin typeface="Arial"/>
                <a:ea typeface="Arial"/>
                <a:cs typeface="Arial"/>
                <a:sym typeface="Arial"/>
              </a:rPr>
              <a:t>Block 3</a:t>
            </a:r>
            <a:endParaRPr sz="800">
              <a:latin typeface="Arial"/>
              <a:ea typeface="Arial"/>
              <a:cs typeface="Arial"/>
              <a:sym typeface="Arial"/>
            </a:endParaRPr>
          </a:p>
        </p:txBody>
      </p:sp>
      <p:grpSp>
        <p:nvGrpSpPr>
          <p:cNvPr id="429" name="Google Shape;429;p46"/>
          <p:cNvGrpSpPr/>
          <p:nvPr/>
        </p:nvGrpSpPr>
        <p:grpSpPr>
          <a:xfrm>
            <a:off x="464819" y="3809618"/>
            <a:ext cx="1618614" cy="345281"/>
            <a:chOff x="464819" y="5079491"/>
            <a:chExt cx="1618614" cy="460375"/>
          </a:xfrm>
        </p:grpSpPr>
        <p:sp>
          <p:nvSpPr>
            <p:cNvPr id="430" name="Google Shape;430;p46"/>
            <p:cNvSpPr/>
            <p:nvPr/>
          </p:nvSpPr>
          <p:spPr>
            <a:xfrm>
              <a:off x="464819" y="5079491"/>
              <a:ext cx="1618614" cy="460375"/>
            </a:xfrm>
            <a:custGeom>
              <a:avLst/>
              <a:gdLst/>
              <a:ahLst/>
              <a:cxnLst/>
              <a:rect l="l" t="t" r="r" b="b"/>
              <a:pathLst>
                <a:path w="1618614" h="460375" extrusionOk="0">
                  <a:moveTo>
                    <a:pt x="1618488" y="0"/>
                  </a:moveTo>
                  <a:lnTo>
                    <a:pt x="0" y="0"/>
                  </a:lnTo>
                  <a:lnTo>
                    <a:pt x="0" y="460247"/>
                  </a:lnTo>
                  <a:lnTo>
                    <a:pt x="1618488" y="460247"/>
                  </a:lnTo>
                  <a:lnTo>
                    <a:pt x="1618488" y="0"/>
                  </a:lnTo>
                  <a:close/>
                </a:path>
              </a:pathLst>
            </a:custGeom>
            <a:solidFill>
              <a:srgbClr val="99CC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31" name="Google Shape;431;p46"/>
            <p:cNvSpPr/>
            <p:nvPr/>
          </p:nvSpPr>
          <p:spPr>
            <a:xfrm>
              <a:off x="464819" y="5079491"/>
              <a:ext cx="1618614" cy="460375"/>
            </a:xfrm>
            <a:custGeom>
              <a:avLst/>
              <a:gdLst/>
              <a:ahLst/>
              <a:cxnLst/>
              <a:rect l="l" t="t" r="r" b="b"/>
              <a:pathLst>
                <a:path w="1618614" h="460375" extrusionOk="0">
                  <a:moveTo>
                    <a:pt x="0" y="460247"/>
                  </a:moveTo>
                  <a:lnTo>
                    <a:pt x="1618488" y="460247"/>
                  </a:lnTo>
                  <a:lnTo>
                    <a:pt x="1618488" y="0"/>
                  </a:lnTo>
                  <a:lnTo>
                    <a:pt x="0" y="0"/>
                  </a:lnTo>
                  <a:lnTo>
                    <a:pt x="0" y="460247"/>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32" name="Google Shape;432;p46"/>
            <p:cNvSpPr/>
            <p:nvPr/>
          </p:nvSpPr>
          <p:spPr>
            <a:xfrm>
              <a:off x="519683" y="5134355"/>
              <a:ext cx="731519" cy="365760"/>
            </a:xfrm>
            <a:custGeom>
              <a:avLst/>
              <a:gdLst/>
              <a:ahLst/>
              <a:cxnLst/>
              <a:rect l="l" t="t" r="r" b="b"/>
              <a:pathLst>
                <a:path w="731519" h="365760" extrusionOk="0">
                  <a:moveTo>
                    <a:pt x="731520" y="0"/>
                  </a:moveTo>
                  <a:lnTo>
                    <a:pt x="0" y="0"/>
                  </a:lnTo>
                  <a:lnTo>
                    <a:pt x="0" y="365760"/>
                  </a:lnTo>
                  <a:lnTo>
                    <a:pt x="731520" y="365760"/>
                  </a:lnTo>
                  <a:lnTo>
                    <a:pt x="731520" y="0"/>
                  </a:lnTo>
                  <a:close/>
                </a:path>
              </a:pathLst>
            </a:custGeom>
            <a:solidFill>
              <a:srgbClr val="FFC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33" name="Google Shape;433;p46"/>
            <p:cNvSpPr/>
            <p:nvPr/>
          </p:nvSpPr>
          <p:spPr>
            <a:xfrm>
              <a:off x="519683" y="5134355"/>
              <a:ext cx="731519" cy="365760"/>
            </a:xfrm>
            <a:custGeom>
              <a:avLst/>
              <a:gdLst/>
              <a:ahLst/>
              <a:cxnLst/>
              <a:rect l="l" t="t" r="r" b="b"/>
              <a:pathLst>
                <a:path w="731519" h="365760" extrusionOk="0">
                  <a:moveTo>
                    <a:pt x="0" y="365760"/>
                  </a:moveTo>
                  <a:lnTo>
                    <a:pt x="731520" y="365760"/>
                  </a:lnTo>
                  <a:lnTo>
                    <a:pt x="731520" y="0"/>
                  </a:lnTo>
                  <a:lnTo>
                    <a:pt x="0" y="0"/>
                  </a:lnTo>
                  <a:lnTo>
                    <a:pt x="0" y="365760"/>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434" name="Google Shape;434;p46"/>
          <p:cNvSpPr txBox="1"/>
          <p:nvPr/>
        </p:nvSpPr>
        <p:spPr>
          <a:xfrm>
            <a:off x="565404" y="3885057"/>
            <a:ext cx="640200" cy="204600"/>
          </a:xfrm>
          <a:prstGeom prst="rect">
            <a:avLst/>
          </a:prstGeom>
          <a:solidFill>
            <a:srgbClr val="FF9900"/>
          </a:solidFill>
          <a:ln w="9525" cap="flat" cmpd="sng">
            <a:solidFill>
              <a:srgbClr val="959595"/>
            </a:solidFill>
            <a:prstDash val="solid"/>
            <a:round/>
            <a:headEnd type="none" w="sm" len="sm"/>
            <a:tailEnd type="none" w="sm" len="sm"/>
          </a:ln>
        </p:spPr>
        <p:txBody>
          <a:bodyPr spcFirstLastPara="1" wrap="square" lIns="0" tIns="80625" rIns="0" bIns="0" anchor="t" anchorCtr="0">
            <a:spAutoFit/>
          </a:bodyPr>
          <a:lstStyle/>
          <a:p>
            <a:pPr marL="137160" marR="0" lvl="0" indent="0" algn="l" rtl="0">
              <a:lnSpc>
                <a:spcPct val="100000"/>
              </a:lnSpc>
              <a:spcBef>
                <a:spcPts val="0"/>
              </a:spcBef>
              <a:spcAft>
                <a:spcPts val="0"/>
              </a:spcAft>
              <a:buNone/>
            </a:pPr>
            <a:r>
              <a:rPr lang="en" sz="800" b="1">
                <a:solidFill>
                  <a:srgbClr val="003300"/>
                </a:solidFill>
                <a:latin typeface="Arial"/>
                <a:ea typeface="Arial"/>
                <a:cs typeface="Arial"/>
                <a:sym typeface="Arial"/>
              </a:rPr>
              <a:t>Block 4</a:t>
            </a:r>
            <a:endParaRPr sz="800">
              <a:latin typeface="Arial"/>
              <a:ea typeface="Arial"/>
              <a:cs typeface="Arial"/>
              <a:sym typeface="Arial"/>
            </a:endParaRPr>
          </a:p>
        </p:txBody>
      </p:sp>
      <p:grpSp>
        <p:nvGrpSpPr>
          <p:cNvPr id="435" name="Google Shape;435;p46"/>
          <p:cNvGrpSpPr/>
          <p:nvPr/>
        </p:nvGrpSpPr>
        <p:grpSpPr>
          <a:xfrm>
            <a:off x="1290827" y="3850767"/>
            <a:ext cx="731519" cy="274320"/>
            <a:chOff x="1290827" y="5134356"/>
            <a:chExt cx="731519" cy="365760"/>
          </a:xfrm>
        </p:grpSpPr>
        <p:sp>
          <p:nvSpPr>
            <p:cNvPr id="436" name="Google Shape;436;p46"/>
            <p:cNvSpPr/>
            <p:nvPr/>
          </p:nvSpPr>
          <p:spPr>
            <a:xfrm>
              <a:off x="1290827" y="5134356"/>
              <a:ext cx="731519" cy="365760"/>
            </a:xfrm>
            <a:custGeom>
              <a:avLst/>
              <a:gdLst/>
              <a:ahLst/>
              <a:cxnLst/>
              <a:rect l="l" t="t" r="r" b="b"/>
              <a:pathLst>
                <a:path w="731519" h="365760" extrusionOk="0">
                  <a:moveTo>
                    <a:pt x="731520" y="0"/>
                  </a:moveTo>
                  <a:lnTo>
                    <a:pt x="0" y="0"/>
                  </a:lnTo>
                  <a:lnTo>
                    <a:pt x="0" y="365760"/>
                  </a:lnTo>
                  <a:lnTo>
                    <a:pt x="731520" y="365760"/>
                  </a:lnTo>
                  <a:lnTo>
                    <a:pt x="731520" y="0"/>
                  </a:lnTo>
                  <a:close/>
                </a:path>
              </a:pathLst>
            </a:custGeom>
            <a:solidFill>
              <a:srgbClr val="FFC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37" name="Google Shape;437;p46"/>
            <p:cNvSpPr/>
            <p:nvPr/>
          </p:nvSpPr>
          <p:spPr>
            <a:xfrm>
              <a:off x="1290827" y="5134356"/>
              <a:ext cx="731519" cy="365760"/>
            </a:xfrm>
            <a:custGeom>
              <a:avLst/>
              <a:gdLst/>
              <a:ahLst/>
              <a:cxnLst/>
              <a:rect l="l" t="t" r="r" b="b"/>
              <a:pathLst>
                <a:path w="731519" h="365760" extrusionOk="0">
                  <a:moveTo>
                    <a:pt x="0" y="365760"/>
                  </a:moveTo>
                  <a:lnTo>
                    <a:pt x="731520" y="365760"/>
                  </a:lnTo>
                  <a:lnTo>
                    <a:pt x="731520" y="0"/>
                  </a:lnTo>
                  <a:lnTo>
                    <a:pt x="0" y="0"/>
                  </a:lnTo>
                  <a:lnTo>
                    <a:pt x="0" y="365760"/>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438" name="Google Shape;438;p46"/>
          <p:cNvSpPr txBox="1"/>
          <p:nvPr/>
        </p:nvSpPr>
        <p:spPr>
          <a:xfrm>
            <a:off x="1336547" y="3885057"/>
            <a:ext cx="640200" cy="204600"/>
          </a:xfrm>
          <a:prstGeom prst="rect">
            <a:avLst/>
          </a:prstGeom>
          <a:solidFill>
            <a:srgbClr val="FF9900"/>
          </a:solidFill>
          <a:ln w="9525" cap="flat" cmpd="sng">
            <a:solidFill>
              <a:srgbClr val="959595"/>
            </a:solidFill>
            <a:prstDash val="solid"/>
            <a:round/>
            <a:headEnd type="none" w="sm" len="sm"/>
            <a:tailEnd type="none" w="sm" len="sm"/>
          </a:ln>
        </p:spPr>
        <p:txBody>
          <a:bodyPr spcFirstLastPara="1" wrap="square" lIns="0" tIns="80625" rIns="0" bIns="0" anchor="t" anchorCtr="0">
            <a:spAutoFit/>
          </a:bodyPr>
          <a:lstStyle/>
          <a:p>
            <a:pPr marL="136525" marR="0" lvl="0" indent="0" algn="l" rtl="0">
              <a:lnSpc>
                <a:spcPct val="100000"/>
              </a:lnSpc>
              <a:spcBef>
                <a:spcPts val="0"/>
              </a:spcBef>
              <a:spcAft>
                <a:spcPts val="0"/>
              </a:spcAft>
              <a:buNone/>
            </a:pPr>
            <a:r>
              <a:rPr lang="en" sz="800" b="1">
                <a:solidFill>
                  <a:srgbClr val="003300"/>
                </a:solidFill>
                <a:latin typeface="Arial"/>
                <a:ea typeface="Arial"/>
                <a:cs typeface="Arial"/>
                <a:sym typeface="Arial"/>
              </a:rPr>
              <a:t>Block 5</a:t>
            </a:r>
            <a:endParaRPr sz="800">
              <a:latin typeface="Arial"/>
              <a:ea typeface="Arial"/>
              <a:cs typeface="Arial"/>
              <a:sym typeface="Arial"/>
            </a:endParaRPr>
          </a:p>
        </p:txBody>
      </p:sp>
      <p:grpSp>
        <p:nvGrpSpPr>
          <p:cNvPr id="439" name="Google Shape;439;p46"/>
          <p:cNvGrpSpPr/>
          <p:nvPr/>
        </p:nvGrpSpPr>
        <p:grpSpPr>
          <a:xfrm>
            <a:off x="464819" y="4207383"/>
            <a:ext cx="1618614" cy="345281"/>
            <a:chOff x="464819" y="5609844"/>
            <a:chExt cx="1618614" cy="460375"/>
          </a:xfrm>
        </p:grpSpPr>
        <p:sp>
          <p:nvSpPr>
            <p:cNvPr id="440" name="Google Shape;440;p46"/>
            <p:cNvSpPr/>
            <p:nvPr/>
          </p:nvSpPr>
          <p:spPr>
            <a:xfrm>
              <a:off x="464819" y="5609844"/>
              <a:ext cx="1618614" cy="460375"/>
            </a:xfrm>
            <a:custGeom>
              <a:avLst/>
              <a:gdLst/>
              <a:ahLst/>
              <a:cxnLst/>
              <a:rect l="l" t="t" r="r" b="b"/>
              <a:pathLst>
                <a:path w="1618614" h="460375" extrusionOk="0">
                  <a:moveTo>
                    <a:pt x="1618488" y="0"/>
                  </a:moveTo>
                  <a:lnTo>
                    <a:pt x="0" y="0"/>
                  </a:lnTo>
                  <a:lnTo>
                    <a:pt x="0" y="460247"/>
                  </a:lnTo>
                  <a:lnTo>
                    <a:pt x="1618488" y="460247"/>
                  </a:lnTo>
                  <a:lnTo>
                    <a:pt x="1618488" y="0"/>
                  </a:lnTo>
                  <a:close/>
                </a:path>
              </a:pathLst>
            </a:custGeom>
            <a:solidFill>
              <a:srgbClr val="99CC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41" name="Google Shape;441;p46"/>
            <p:cNvSpPr/>
            <p:nvPr/>
          </p:nvSpPr>
          <p:spPr>
            <a:xfrm>
              <a:off x="464819" y="5609844"/>
              <a:ext cx="1618614" cy="460375"/>
            </a:xfrm>
            <a:custGeom>
              <a:avLst/>
              <a:gdLst/>
              <a:ahLst/>
              <a:cxnLst/>
              <a:rect l="l" t="t" r="r" b="b"/>
              <a:pathLst>
                <a:path w="1618614" h="460375" extrusionOk="0">
                  <a:moveTo>
                    <a:pt x="0" y="460247"/>
                  </a:moveTo>
                  <a:lnTo>
                    <a:pt x="1618488" y="460247"/>
                  </a:lnTo>
                  <a:lnTo>
                    <a:pt x="1618488" y="0"/>
                  </a:lnTo>
                  <a:lnTo>
                    <a:pt x="0" y="0"/>
                  </a:lnTo>
                  <a:lnTo>
                    <a:pt x="0" y="460247"/>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42" name="Google Shape;442;p46"/>
            <p:cNvSpPr/>
            <p:nvPr/>
          </p:nvSpPr>
          <p:spPr>
            <a:xfrm>
              <a:off x="519683" y="5664708"/>
              <a:ext cx="731519" cy="365760"/>
            </a:xfrm>
            <a:custGeom>
              <a:avLst/>
              <a:gdLst/>
              <a:ahLst/>
              <a:cxnLst/>
              <a:rect l="l" t="t" r="r" b="b"/>
              <a:pathLst>
                <a:path w="731519" h="365760" extrusionOk="0">
                  <a:moveTo>
                    <a:pt x="731520" y="0"/>
                  </a:moveTo>
                  <a:lnTo>
                    <a:pt x="0" y="0"/>
                  </a:lnTo>
                  <a:lnTo>
                    <a:pt x="0" y="365759"/>
                  </a:lnTo>
                  <a:lnTo>
                    <a:pt x="731520" y="365759"/>
                  </a:lnTo>
                  <a:lnTo>
                    <a:pt x="731520" y="0"/>
                  </a:lnTo>
                  <a:close/>
                </a:path>
              </a:pathLst>
            </a:custGeom>
            <a:solidFill>
              <a:srgbClr val="FFC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43" name="Google Shape;443;p46"/>
            <p:cNvSpPr/>
            <p:nvPr/>
          </p:nvSpPr>
          <p:spPr>
            <a:xfrm>
              <a:off x="519683" y="5664708"/>
              <a:ext cx="731519" cy="365760"/>
            </a:xfrm>
            <a:custGeom>
              <a:avLst/>
              <a:gdLst/>
              <a:ahLst/>
              <a:cxnLst/>
              <a:rect l="l" t="t" r="r" b="b"/>
              <a:pathLst>
                <a:path w="731519" h="365760" extrusionOk="0">
                  <a:moveTo>
                    <a:pt x="0" y="365759"/>
                  </a:moveTo>
                  <a:lnTo>
                    <a:pt x="731520" y="365759"/>
                  </a:lnTo>
                  <a:lnTo>
                    <a:pt x="731520" y="0"/>
                  </a:lnTo>
                  <a:lnTo>
                    <a:pt x="0" y="0"/>
                  </a:lnTo>
                  <a:lnTo>
                    <a:pt x="0" y="365759"/>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444" name="Google Shape;444;p46"/>
          <p:cNvSpPr txBox="1"/>
          <p:nvPr/>
        </p:nvSpPr>
        <p:spPr>
          <a:xfrm>
            <a:off x="565404" y="4282821"/>
            <a:ext cx="640200" cy="204600"/>
          </a:xfrm>
          <a:prstGeom prst="rect">
            <a:avLst/>
          </a:prstGeom>
          <a:solidFill>
            <a:srgbClr val="FF9900"/>
          </a:solidFill>
          <a:ln w="9525" cap="flat" cmpd="sng">
            <a:solidFill>
              <a:srgbClr val="959595"/>
            </a:solidFill>
            <a:prstDash val="solid"/>
            <a:round/>
            <a:headEnd type="none" w="sm" len="sm"/>
            <a:tailEnd type="none" w="sm" len="sm"/>
          </a:ln>
        </p:spPr>
        <p:txBody>
          <a:bodyPr spcFirstLastPara="1" wrap="square" lIns="0" tIns="80625" rIns="0" bIns="0" anchor="t" anchorCtr="0">
            <a:spAutoFit/>
          </a:bodyPr>
          <a:lstStyle/>
          <a:p>
            <a:pPr marL="137160" marR="0" lvl="0" indent="0" algn="l" rtl="0">
              <a:lnSpc>
                <a:spcPct val="100000"/>
              </a:lnSpc>
              <a:spcBef>
                <a:spcPts val="0"/>
              </a:spcBef>
              <a:spcAft>
                <a:spcPts val="0"/>
              </a:spcAft>
              <a:buNone/>
            </a:pPr>
            <a:r>
              <a:rPr lang="en" sz="800" b="1">
                <a:solidFill>
                  <a:srgbClr val="003300"/>
                </a:solidFill>
                <a:latin typeface="Arial"/>
                <a:ea typeface="Arial"/>
                <a:cs typeface="Arial"/>
                <a:sym typeface="Arial"/>
              </a:rPr>
              <a:t>Block 6</a:t>
            </a:r>
            <a:endParaRPr sz="800">
              <a:latin typeface="Arial"/>
              <a:ea typeface="Arial"/>
              <a:cs typeface="Arial"/>
              <a:sym typeface="Arial"/>
            </a:endParaRPr>
          </a:p>
        </p:txBody>
      </p:sp>
      <p:grpSp>
        <p:nvGrpSpPr>
          <p:cNvPr id="445" name="Google Shape;445;p46"/>
          <p:cNvGrpSpPr/>
          <p:nvPr/>
        </p:nvGrpSpPr>
        <p:grpSpPr>
          <a:xfrm>
            <a:off x="1290827" y="4248530"/>
            <a:ext cx="731519" cy="274320"/>
            <a:chOff x="1290827" y="5664707"/>
            <a:chExt cx="731519" cy="365760"/>
          </a:xfrm>
        </p:grpSpPr>
        <p:sp>
          <p:nvSpPr>
            <p:cNvPr id="446" name="Google Shape;446;p46"/>
            <p:cNvSpPr/>
            <p:nvPr/>
          </p:nvSpPr>
          <p:spPr>
            <a:xfrm>
              <a:off x="1290827" y="5664707"/>
              <a:ext cx="731519" cy="365760"/>
            </a:xfrm>
            <a:custGeom>
              <a:avLst/>
              <a:gdLst/>
              <a:ahLst/>
              <a:cxnLst/>
              <a:rect l="l" t="t" r="r" b="b"/>
              <a:pathLst>
                <a:path w="731519" h="365760" extrusionOk="0">
                  <a:moveTo>
                    <a:pt x="731520" y="0"/>
                  </a:moveTo>
                  <a:lnTo>
                    <a:pt x="0" y="0"/>
                  </a:lnTo>
                  <a:lnTo>
                    <a:pt x="0" y="365759"/>
                  </a:lnTo>
                  <a:lnTo>
                    <a:pt x="731520" y="365759"/>
                  </a:lnTo>
                  <a:lnTo>
                    <a:pt x="731520" y="0"/>
                  </a:lnTo>
                  <a:close/>
                </a:path>
              </a:pathLst>
            </a:custGeom>
            <a:solidFill>
              <a:srgbClr val="FFC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47" name="Google Shape;447;p46"/>
            <p:cNvSpPr/>
            <p:nvPr/>
          </p:nvSpPr>
          <p:spPr>
            <a:xfrm>
              <a:off x="1290827" y="5664707"/>
              <a:ext cx="731519" cy="365760"/>
            </a:xfrm>
            <a:custGeom>
              <a:avLst/>
              <a:gdLst/>
              <a:ahLst/>
              <a:cxnLst/>
              <a:rect l="l" t="t" r="r" b="b"/>
              <a:pathLst>
                <a:path w="731519" h="365760" extrusionOk="0">
                  <a:moveTo>
                    <a:pt x="0" y="365759"/>
                  </a:moveTo>
                  <a:lnTo>
                    <a:pt x="731520" y="365759"/>
                  </a:lnTo>
                  <a:lnTo>
                    <a:pt x="731520" y="0"/>
                  </a:lnTo>
                  <a:lnTo>
                    <a:pt x="0" y="0"/>
                  </a:lnTo>
                  <a:lnTo>
                    <a:pt x="0" y="365759"/>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448" name="Google Shape;448;p46"/>
          <p:cNvSpPr txBox="1"/>
          <p:nvPr/>
        </p:nvSpPr>
        <p:spPr>
          <a:xfrm>
            <a:off x="1336547" y="4282821"/>
            <a:ext cx="640200" cy="204600"/>
          </a:xfrm>
          <a:prstGeom prst="rect">
            <a:avLst/>
          </a:prstGeom>
          <a:solidFill>
            <a:srgbClr val="FF9900"/>
          </a:solidFill>
          <a:ln w="9525" cap="flat" cmpd="sng">
            <a:solidFill>
              <a:srgbClr val="959595"/>
            </a:solidFill>
            <a:prstDash val="solid"/>
            <a:round/>
            <a:headEnd type="none" w="sm" len="sm"/>
            <a:tailEnd type="none" w="sm" len="sm"/>
          </a:ln>
        </p:spPr>
        <p:txBody>
          <a:bodyPr spcFirstLastPara="1" wrap="square" lIns="0" tIns="80625" rIns="0" bIns="0" anchor="t" anchorCtr="0">
            <a:spAutoFit/>
          </a:bodyPr>
          <a:lstStyle/>
          <a:p>
            <a:pPr marL="136525" marR="0" lvl="0" indent="0" algn="l" rtl="0">
              <a:lnSpc>
                <a:spcPct val="100000"/>
              </a:lnSpc>
              <a:spcBef>
                <a:spcPts val="0"/>
              </a:spcBef>
              <a:spcAft>
                <a:spcPts val="0"/>
              </a:spcAft>
              <a:buNone/>
            </a:pPr>
            <a:r>
              <a:rPr lang="en" sz="800" b="1">
                <a:solidFill>
                  <a:srgbClr val="003300"/>
                </a:solidFill>
                <a:latin typeface="Arial"/>
                <a:ea typeface="Arial"/>
                <a:cs typeface="Arial"/>
                <a:sym typeface="Arial"/>
              </a:rPr>
              <a:t>Block 7</a:t>
            </a:r>
            <a:endParaRPr sz="800">
              <a:latin typeface="Arial"/>
              <a:ea typeface="Arial"/>
              <a:cs typeface="Arial"/>
              <a:sym typeface="Arial"/>
            </a:endParaRPr>
          </a:p>
        </p:txBody>
      </p:sp>
      <p:grpSp>
        <p:nvGrpSpPr>
          <p:cNvPr id="449" name="Google Shape;449;p46"/>
          <p:cNvGrpSpPr/>
          <p:nvPr/>
        </p:nvGrpSpPr>
        <p:grpSpPr>
          <a:xfrm>
            <a:off x="3128772" y="2303145"/>
            <a:ext cx="1472564" cy="1259681"/>
            <a:chOff x="3128772" y="3070860"/>
            <a:chExt cx="1472564" cy="1679575"/>
          </a:xfrm>
        </p:grpSpPr>
        <p:sp>
          <p:nvSpPr>
            <p:cNvPr id="450" name="Google Shape;450;p46"/>
            <p:cNvSpPr/>
            <p:nvPr/>
          </p:nvSpPr>
          <p:spPr>
            <a:xfrm>
              <a:off x="3128772" y="3070860"/>
              <a:ext cx="1472564" cy="1679575"/>
            </a:xfrm>
            <a:custGeom>
              <a:avLst/>
              <a:gdLst/>
              <a:ahLst/>
              <a:cxnLst/>
              <a:rect l="l" t="t" r="r" b="b"/>
              <a:pathLst>
                <a:path w="1472564" h="1679575" extrusionOk="0">
                  <a:moveTo>
                    <a:pt x="1472184" y="0"/>
                  </a:moveTo>
                  <a:lnTo>
                    <a:pt x="0" y="0"/>
                  </a:lnTo>
                  <a:lnTo>
                    <a:pt x="0" y="1679448"/>
                  </a:lnTo>
                  <a:lnTo>
                    <a:pt x="1472184" y="1679448"/>
                  </a:lnTo>
                  <a:lnTo>
                    <a:pt x="1472184" y="0"/>
                  </a:lnTo>
                  <a:close/>
                </a:path>
              </a:pathLst>
            </a:custGeom>
            <a:solidFill>
              <a:srgbClr val="99FF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51" name="Google Shape;451;p46"/>
            <p:cNvSpPr/>
            <p:nvPr/>
          </p:nvSpPr>
          <p:spPr>
            <a:xfrm>
              <a:off x="3128772" y="3070860"/>
              <a:ext cx="1472564" cy="1679575"/>
            </a:xfrm>
            <a:custGeom>
              <a:avLst/>
              <a:gdLst/>
              <a:ahLst/>
              <a:cxnLst/>
              <a:rect l="l" t="t" r="r" b="b"/>
              <a:pathLst>
                <a:path w="1472564" h="1679575" extrusionOk="0">
                  <a:moveTo>
                    <a:pt x="0" y="1679448"/>
                  </a:moveTo>
                  <a:lnTo>
                    <a:pt x="1472184" y="1679448"/>
                  </a:lnTo>
                  <a:lnTo>
                    <a:pt x="1472184" y="0"/>
                  </a:lnTo>
                  <a:lnTo>
                    <a:pt x="0" y="0"/>
                  </a:lnTo>
                  <a:lnTo>
                    <a:pt x="0" y="1679448"/>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52" name="Google Shape;452;p46"/>
            <p:cNvSpPr/>
            <p:nvPr/>
          </p:nvSpPr>
          <p:spPr>
            <a:xfrm>
              <a:off x="3201924" y="3387852"/>
              <a:ext cx="640079" cy="274320"/>
            </a:xfrm>
            <a:custGeom>
              <a:avLst/>
              <a:gdLst/>
              <a:ahLst/>
              <a:cxnLst/>
              <a:rect l="l" t="t" r="r" b="b"/>
              <a:pathLst>
                <a:path w="640079" h="274320" extrusionOk="0">
                  <a:moveTo>
                    <a:pt x="640079" y="0"/>
                  </a:moveTo>
                  <a:lnTo>
                    <a:pt x="0" y="0"/>
                  </a:lnTo>
                  <a:lnTo>
                    <a:pt x="0" y="274320"/>
                  </a:lnTo>
                  <a:lnTo>
                    <a:pt x="640079" y="274320"/>
                  </a:lnTo>
                  <a:lnTo>
                    <a:pt x="640079" y="0"/>
                  </a:lnTo>
                  <a:close/>
                </a:path>
              </a:pathLst>
            </a:custGeom>
            <a:solidFill>
              <a:srgbClr val="FF99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53" name="Google Shape;453;p46"/>
            <p:cNvSpPr/>
            <p:nvPr/>
          </p:nvSpPr>
          <p:spPr>
            <a:xfrm>
              <a:off x="3201924" y="3387852"/>
              <a:ext cx="640079" cy="274320"/>
            </a:xfrm>
            <a:custGeom>
              <a:avLst/>
              <a:gdLst/>
              <a:ahLst/>
              <a:cxnLst/>
              <a:rect l="l" t="t" r="r" b="b"/>
              <a:pathLst>
                <a:path w="640079" h="274320" extrusionOk="0">
                  <a:moveTo>
                    <a:pt x="0" y="274320"/>
                  </a:moveTo>
                  <a:lnTo>
                    <a:pt x="640079" y="274320"/>
                  </a:lnTo>
                  <a:lnTo>
                    <a:pt x="640079" y="0"/>
                  </a:lnTo>
                  <a:lnTo>
                    <a:pt x="0" y="0"/>
                  </a:lnTo>
                  <a:lnTo>
                    <a:pt x="0" y="274320"/>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454" name="Google Shape;454;p46"/>
          <p:cNvSpPr txBox="1"/>
          <p:nvPr/>
        </p:nvSpPr>
        <p:spPr>
          <a:xfrm>
            <a:off x="3220466" y="2283683"/>
            <a:ext cx="549900" cy="464400"/>
          </a:xfrm>
          <a:prstGeom prst="rect">
            <a:avLst/>
          </a:prstGeom>
          <a:noFill/>
          <a:ln>
            <a:noFill/>
          </a:ln>
        </p:spPr>
        <p:txBody>
          <a:bodyPr spcFirstLastPara="1" wrap="square" lIns="0" tIns="12050" rIns="0" bIns="0" anchor="t" anchorCtr="0">
            <a:spAutoFit/>
          </a:bodyPr>
          <a:lstStyle/>
          <a:p>
            <a:pPr marL="0" marR="5080" lvl="0" indent="0" algn="r" rtl="0">
              <a:lnSpc>
                <a:spcPct val="100000"/>
              </a:lnSpc>
              <a:spcBef>
                <a:spcPts val="0"/>
              </a:spcBef>
              <a:spcAft>
                <a:spcPts val="0"/>
              </a:spcAft>
              <a:buNone/>
            </a:pPr>
            <a:r>
              <a:rPr lang="en" sz="800" b="1">
                <a:solidFill>
                  <a:srgbClr val="FFFFFF"/>
                </a:solidFill>
                <a:latin typeface="Arial"/>
                <a:ea typeface="Arial"/>
                <a:cs typeface="Arial"/>
                <a:sym typeface="Arial"/>
              </a:rPr>
              <a:t>Kernel grid</a:t>
            </a:r>
            <a:endParaRPr sz="800">
              <a:latin typeface="Arial"/>
              <a:ea typeface="Arial"/>
              <a:cs typeface="Arial"/>
              <a:sym typeface="Arial"/>
            </a:endParaRPr>
          </a:p>
          <a:p>
            <a:pPr marL="0" marR="0" lvl="0" indent="0" algn="l" rtl="0">
              <a:lnSpc>
                <a:spcPct val="100000"/>
              </a:lnSpc>
              <a:spcBef>
                <a:spcPts val="45"/>
              </a:spcBef>
              <a:spcAft>
                <a:spcPts val="0"/>
              </a:spcAft>
              <a:buNone/>
            </a:pPr>
            <a:endParaRPr sz="1300">
              <a:latin typeface="Arial"/>
              <a:ea typeface="Arial"/>
              <a:cs typeface="Arial"/>
              <a:sym typeface="Arial"/>
            </a:endParaRPr>
          </a:p>
          <a:p>
            <a:pPr marL="0" marR="58418" lvl="0" indent="0" algn="r" rtl="0">
              <a:lnSpc>
                <a:spcPct val="100000"/>
              </a:lnSpc>
              <a:spcBef>
                <a:spcPts val="0"/>
              </a:spcBef>
              <a:spcAft>
                <a:spcPts val="0"/>
              </a:spcAft>
              <a:buNone/>
            </a:pPr>
            <a:r>
              <a:rPr lang="en" sz="800" b="1">
                <a:solidFill>
                  <a:srgbClr val="003300"/>
                </a:solidFill>
                <a:latin typeface="Arial"/>
                <a:ea typeface="Arial"/>
                <a:cs typeface="Arial"/>
                <a:sym typeface="Arial"/>
              </a:rPr>
              <a:t>Block 0</a:t>
            </a:r>
            <a:endParaRPr sz="800">
              <a:latin typeface="Arial"/>
              <a:ea typeface="Arial"/>
              <a:cs typeface="Arial"/>
              <a:sym typeface="Arial"/>
            </a:endParaRPr>
          </a:p>
        </p:txBody>
      </p:sp>
      <p:grpSp>
        <p:nvGrpSpPr>
          <p:cNvPr id="455" name="Google Shape;455;p46"/>
          <p:cNvGrpSpPr/>
          <p:nvPr/>
        </p:nvGrpSpPr>
        <p:grpSpPr>
          <a:xfrm>
            <a:off x="3887723" y="2540889"/>
            <a:ext cx="640079" cy="205740"/>
            <a:chOff x="3887723" y="3387852"/>
            <a:chExt cx="640079" cy="274320"/>
          </a:xfrm>
        </p:grpSpPr>
        <p:sp>
          <p:nvSpPr>
            <p:cNvPr id="456" name="Google Shape;456;p46"/>
            <p:cNvSpPr/>
            <p:nvPr/>
          </p:nvSpPr>
          <p:spPr>
            <a:xfrm>
              <a:off x="3887723" y="3387852"/>
              <a:ext cx="640079" cy="274320"/>
            </a:xfrm>
            <a:custGeom>
              <a:avLst/>
              <a:gdLst/>
              <a:ahLst/>
              <a:cxnLst/>
              <a:rect l="l" t="t" r="r" b="b"/>
              <a:pathLst>
                <a:path w="640079" h="274320" extrusionOk="0">
                  <a:moveTo>
                    <a:pt x="640079" y="0"/>
                  </a:moveTo>
                  <a:lnTo>
                    <a:pt x="0" y="0"/>
                  </a:lnTo>
                  <a:lnTo>
                    <a:pt x="0" y="274320"/>
                  </a:lnTo>
                  <a:lnTo>
                    <a:pt x="640079" y="274320"/>
                  </a:lnTo>
                  <a:lnTo>
                    <a:pt x="640079" y="0"/>
                  </a:lnTo>
                  <a:close/>
                </a:path>
              </a:pathLst>
            </a:custGeom>
            <a:solidFill>
              <a:srgbClr val="FF99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57" name="Google Shape;457;p46"/>
            <p:cNvSpPr/>
            <p:nvPr/>
          </p:nvSpPr>
          <p:spPr>
            <a:xfrm>
              <a:off x="3887723" y="3387852"/>
              <a:ext cx="640079" cy="274320"/>
            </a:xfrm>
            <a:custGeom>
              <a:avLst/>
              <a:gdLst/>
              <a:ahLst/>
              <a:cxnLst/>
              <a:rect l="l" t="t" r="r" b="b"/>
              <a:pathLst>
                <a:path w="640079" h="274320" extrusionOk="0">
                  <a:moveTo>
                    <a:pt x="0" y="274320"/>
                  </a:moveTo>
                  <a:lnTo>
                    <a:pt x="640079" y="274320"/>
                  </a:lnTo>
                  <a:lnTo>
                    <a:pt x="640079" y="0"/>
                  </a:lnTo>
                  <a:lnTo>
                    <a:pt x="0" y="0"/>
                  </a:lnTo>
                  <a:lnTo>
                    <a:pt x="0" y="274320"/>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458" name="Google Shape;458;p46"/>
          <p:cNvSpPr txBox="1"/>
          <p:nvPr/>
        </p:nvSpPr>
        <p:spPr>
          <a:xfrm>
            <a:off x="4026153" y="2590800"/>
            <a:ext cx="376500" cy="134700"/>
          </a:xfrm>
          <a:prstGeom prst="rect">
            <a:avLst/>
          </a:prstGeom>
          <a:noFill/>
          <a:ln>
            <a:noFill/>
          </a:ln>
        </p:spPr>
        <p:txBody>
          <a:bodyPr spcFirstLastPara="1" wrap="square" lIns="0" tIns="11425" rIns="0" bIns="0" anchor="t" anchorCtr="0">
            <a:spAutoFit/>
          </a:bodyPr>
          <a:lstStyle/>
          <a:p>
            <a:pPr marL="0" marR="0" lvl="0" indent="0" algn="l" rtl="0">
              <a:lnSpc>
                <a:spcPct val="100000"/>
              </a:lnSpc>
              <a:spcBef>
                <a:spcPts val="0"/>
              </a:spcBef>
              <a:spcAft>
                <a:spcPts val="0"/>
              </a:spcAft>
              <a:buNone/>
            </a:pPr>
            <a:r>
              <a:rPr lang="en" sz="800" b="1">
                <a:solidFill>
                  <a:srgbClr val="003300"/>
                </a:solidFill>
                <a:latin typeface="Arial"/>
                <a:ea typeface="Arial"/>
                <a:cs typeface="Arial"/>
                <a:sym typeface="Arial"/>
              </a:rPr>
              <a:t>Block 1</a:t>
            </a:r>
            <a:endParaRPr sz="800">
              <a:latin typeface="Arial"/>
              <a:ea typeface="Arial"/>
              <a:cs typeface="Arial"/>
              <a:sym typeface="Arial"/>
            </a:endParaRPr>
          </a:p>
        </p:txBody>
      </p:sp>
      <p:grpSp>
        <p:nvGrpSpPr>
          <p:cNvPr id="459" name="Google Shape;459;p46"/>
          <p:cNvGrpSpPr/>
          <p:nvPr/>
        </p:nvGrpSpPr>
        <p:grpSpPr>
          <a:xfrm>
            <a:off x="3201923" y="2790063"/>
            <a:ext cx="640079" cy="205740"/>
            <a:chOff x="3201923" y="3720084"/>
            <a:chExt cx="640079" cy="274320"/>
          </a:xfrm>
        </p:grpSpPr>
        <p:sp>
          <p:nvSpPr>
            <p:cNvPr id="460" name="Google Shape;460;p46"/>
            <p:cNvSpPr/>
            <p:nvPr/>
          </p:nvSpPr>
          <p:spPr>
            <a:xfrm>
              <a:off x="3201923" y="3720084"/>
              <a:ext cx="640079" cy="274320"/>
            </a:xfrm>
            <a:custGeom>
              <a:avLst/>
              <a:gdLst/>
              <a:ahLst/>
              <a:cxnLst/>
              <a:rect l="l" t="t" r="r" b="b"/>
              <a:pathLst>
                <a:path w="640079" h="274320" extrusionOk="0">
                  <a:moveTo>
                    <a:pt x="640079" y="0"/>
                  </a:moveTo>
                  <a:lnTo>
                    <a:pt x="0" y="0"/>
                  </a:lnTo>
                  <a:lnTo>
                    <a:pt x="0" y="274319"/>
                  </a:lnTo>
                  <a:lnTo>
                    <a:pt x="640079" y="274319"/>
                  </a:lnTo>
                  <a:lnTo>
                    <a:pt x="640079" y="0"/>
                  </a:lnTo>
                  <a:close/>
                </a:path>
              </a:pathLst>
            </a:custGeom>
            <a:solidFill>
              <a:srgbClr val="FF99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61" name="Google Shape;461;p46"/>
            <p:cNvSpPr/>
            <p:nvPr/>
          </p:nvSpPr>
          <p:spPr>
            <a:xfrm>
              <a:off x="3201923" y="3720084"/>
              <a:ext cx="640079" cy="274320"/>
            </a:xfrm>
            <a:custGeom>
              <a:avLst/>
              <a:gdLst/>
              <a:ahLst/>
              <a:cxnLst/>
              <a:rect l="l" t="t" r="r" b="b"/>
              <a:pathLst>
                <a:path w="640079" h="274320" extrusionOk="0">
                  <a:moveTo>
                    <a:pt x="0" y="274319"/>
                  </a:moveTo>
                  <a:lnTo>
                    <a:pt x="640079" y="274319"/>
                  </a:lnTo>
                  <a:lnTo>
                    <a:pt x="640079" y="0"/>
                  </a:lnTo>
                  <a:lnTo>
                    <a:pt x="0" y="0"/>
                  </a:lnTo>
                  <a:lnTo>
                    <a:pt x="0" y="274319"/>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462" name="Google Shape;462;p46"/>
          <p:cNvSpPr txBox="1"/>
          <p:nvPr/>
        </p:nvSpPr>
        <p:spPr>
          <a:xfrm>
            <a:off x="3339972" y="2840926"/>
            <a:ext cx="376500" cy="134700"/>
          </a:xfrm>
          <a:prstGeom prst="rect">
            <a:avLst/>
          </a:prstGeom>
          <a:noFill/>
          <a:ln>
            <a:noFill/>
          </a:ln>
        </p:spPr>
        <p:txBody>
          <a:bodyPr spcFirstLastPara="1" wrap="square" lIns="0" tIns="11425" rIns="0" bIns="0" anchor="t" anchorCtr="0">
            <a:spAutoFit/>
          </a:bodyPr>
          <a:lstStyle/>
          <a:p>
            <a:pPr marL="0" marR="0" lvl="0" indent="0" algn="l" rtl="0">
              <a:lnSpc>
                <a:spcPct val="100000"/>
              </a:lnSpc>
              <a:spcBef>
                <a:spcPts val="0"/>
              </a:spcBef>
              <a:spcAft>
                <a:spcPts val="0"/>
              </a:spcAft>
              <a:buNone/>
            </a:pPr>
            <a:r>
              <a:rPr lang="en" sz="800" b="1">
                <a:solidFill>
                  <a:srgbClr val="003300"/>
                </a:solidFill>
                <a:latin typeface="Arial"/>
                <a:ea typeface="Arial"/>
                <a:cs typeface="Arial"/>
                <a:sym typeface="Arial"/>
              </a:rPr>
              <a:t>Block 2</a:t>
            </a:r>
            <a:endParaRPr sz="800">
              <a:latin typeface="Arial"/>
              <a:ea typeface="Arial"/>
              <a:cs typeface="Arial"/>
              <a:sym typeface="Arial"/>
            </a:endParaRPr>
          </a:p>
        </p:txBody>
      </p:sp>
      <p:grpSp>
        <p:nvGrpSpPr>
          <p:cNvPr id="463" name="Google Shape;463;p46"/>
          <p:cNvGrpSpPr/>
          <p:nvPr/>
        </p:nvGrpSpPr>
        <p:grpSpPr>
          <a:xfrm>
            <a:off x="3887723" y="2790063"/>
            <a:ext cx="640079" cy="205740"/>
            <a:chOff x="3887723" y="3720084"/>
            <a:chExt cx="640079" cy="274320"/>
          </a:xfrm>
        </p:grpSpPr>
        <p:sp>
          <p:nvSpPr>
            <p:cNvPr id="464" name="Google Shape;464;p46"/>
            <p:cNvSpPr/>
            <p:nvPr/>
          </p:nvSpPr>
          <p:spPr>
            <a:xfrm>
              <a:off x="3887723" y="3720084"/>
              <a:ext cx="640079" cy="274320"/>
            </a:xfrm>
            <a:custGeom>
              <a:avLst/>
              <a:gdLst/>
              <a:ahLst/>
              <a:cxnLst/>
              <a:rect l="l" t="t" r="r" b="b"/>
              <a:pathLst>
                <a:path w="640079" h="274320" extrusionOk="0">
                  <a:moveTo>
                    <a:pt x="640079" y="0"/>
                  </a:moveTo>
                  <a:lnTo>
                    <a:pt x="0" y="0"/>
                  </a:lnTo>
                  <a:lnTo>
                    <a:pt x="0" y="274319"/>
                  </a:lnTo>
                  <a:lnTo>
                    <a:pt x="640079" y="274319"/>
                  </a:lnTo>
                  <a:lnTo>
                    <a:pt x="640079" y="0"/>
                  </a:lnTo>
                  <a:close/>
                </a:path>
              </a:pathLst>
            </a:custGeom>
            <a:solidFill>
              <a:srgbClr val="FF99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65" name="Google Shape;465;p46"/>
            <p:cNvSpPr/>
            <p:nvPr/>
          </p:nvSpPr>
          <p:spPr>
            <a:xfrm>
              <a:off x="3887723" y="3720084"/>
              <a:ext cx="640079" cy="274320"/>
            </a:xfrm>
            <a:custGeom>
              <a:avLst/>
              <a:gdLst/>
              <a:ahLst/>
              <a:cxnLst/>
              <a:rect l="l" t="t" r="r" b="b"/>
              <a:pathLst>
                <a:path w="640079" h="274320" extrusionOk="0">
                  <a:moveTo>
                    <a:pt x="0" y="274319"/>
                  </a:moveTo>
                  <a:lnTo>
                    <a:pt x="640079" y="274319"/>
                  </a:lnTo>
                  <a:lnTo>
                    <a:pt x="640079" y="0"/>
                  </a:lnTo>
                  <a:lnTo>
                    <a:pt x="0" y="0"/>
                  </a:lnTo>
                  <a:lnTo>
                    <a:pt x="0" y="274319"/>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466" name="Google Shape;466;p46"/>
          <p:cNvSpPr txBox="1"/>
          <p:nvPr/>
        </p:nvSpPr>
        <p:spPr>
          <a:xfrm>
            <a:off x="4026153" y="2840926"/>
            <a:ext cx="376500" cy="134700"/>
          </a:xfrm>
          <a:prstGeom prst="rect">
            <a:avLst/>
          </a:prstGeom>
          <a:noFill/>
          <a:ln>
            <a:noFill/>
          </a:ln>
        </p:spPr>
        <p:txBody>
          <a:bodyPr spcFirstLastPara="1" wrap="square" lIns="0" tIns="11425" rIns="0" bIns="0" anchor="t" anchorCtr="0">
            <a:spAutoFit/>
          </a:bodyPr>
          <a:lstStyle/>
          <a:p>
            <a:pPr marL="0" marR="0" lvl="0" indent="0" algn="l" rtl="0">
              <a:lnSpc>
                <a:spcPct val="100000"/>
              </a:lnSpc>
              <a:spcBef>
                <a:spcPts val="0"/>
              </a:spcBef>
              <a:spcAft>
                <a:spcPts val="0"/>
              </a:spcAft>
              <a:buNone/>
            </a:pPr>
            <a:r>
              <a:rPr lang="en" sz="800" b="1">
                <a:solidFill>
                  <a:srgbClr val="003300"/>
                </a:solidFill>
                <a:latin typeface="Arial"/>
                <a:ea typeface="Arial"/>
                <a:cs typeface="Arial"/>
                <a:sym typeface="Arial"/>
              </a:rPr>
              <a:t>Block 3</a:t>
            </a:r>
            <a:endParaRPr sz="800">
              <a:latin typeface="Arial"/>
              <a:ea typeface="Arial"/>
              <a:cs typeface="Arial"/>
              <a:sym typeface="Arial"/>
            </a:endParaRPr>
          </a:p>
        </p:txBody>
      </p:sp>
      <p:grpSp>
        <p:nvGrpSpPr>
          <p:cNvPr id="467" name="Google Shape;467;p46"/>
          <p:cNvGrpSpPr/>
          <p:nvPr/>
        </p:nvGrpSpPr>
        <p:grpSpPr>
          <a:xfrm>
            <a:off x="3201923" y="3041523"/>
            <a:ext cx="640079" cy="205740"/>
            <a:chOff x="3201923" y="4055364"/>
            <a:chExt cx="640079" cy="274320"/>
          </a:xfrm>
        </p:grpSpPr>
        <p:sp>
          <p:nvSpPr>
            <p:cNvPr id="468" name="Google Shape;468;p46"/>
            <p:cNvSpPr/>
            <p:nvPr/>
          </p:nvSpPr>
          <p:spPr>
            <a:xfrm>
              <a:off x="3201923" y="4055364"/>
              <a:ext cx="640079" cy="274320"/>
            </a:xfrm>
            <a:custGeom>
              <a:avLst/>
              <a:gdLst/>
              <a:ahLst/>
              <a:cxnLst/>
              <a:rect l="l" t="t" r="r" b="b"/>
              <a:pathLst>
                <a:path w="640079" h="274320" extrusionOk="0">
                  <a:moveTo>
                    <a:pt x="640079" y="0"/>
                  </a:moveTo>
                  <a:lnTo>
                    <a:pt x="0" y="0"/>
                  </a:lnTo>
                  <a:lnTo>
                    <a:pt x="0" y="274319"/>
                  </a:lnTo>
                  <a:lnTo>
                    <a:pt x="640079" y="274319"/>
                  </a:lnTo>
                  <a:lnTo>
                    <a:pt x="640079" y="0"/>
                  </a:lnTo>
                  <a:close/>
                </a:path>
              </a:pathLst>
            </a:custGeom>
            <a:solidFill>
              <a:srgbClr val="FF99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69" name="Google Shape;469;p46"/>
            <p:cNvSpPr/>
            <p:nvPr/>
          </p:nvSpPr>
          <p:spPr>
            <a:xfrm>
              <a:off x="3201923" y="4055364"/>
              <a:ext cx="640079" cy="274320"/>
            </a:xfrm>
            <a:custGeom>
              <a:avLst/>
              <a:gdLst/>
              <a:ahLst/>
              <a:cxnLst/>
              <a:rect l="l" t="t" r="r" b="b"/>
              <a:pathLst>
                <a:path w="640079" h="274320" extrusionOk="0">
                  <a:moveTo>
                    <a:pt x="0" y="274319"/>
                  </a:moveTo>
                  <a:lnTo>
                    <a:pt x="640079" y="274319"/>
                  </a:lnTo>
                  <a:lnTo>
                    <a:pt x="640079" y="0"/>
                  </a:lnTo>
                  <a:lnTo>
                    <a:pt x="0" y="0"/>
                  </a:lnTo>
                  <a:lnTo>
                    <a:pt x="0" y="274319"/>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470" name="Google Shape;470;p46"/>
          <p:cNvSpPr txBox="1"/>
          <p:nvPr/>
        </p:nvSpPr>
        <p:spPr>
          <a:xfrm>
            <a:off x="3339972" y="3092101"/>
            <a:ext cx="376500" cy="134700"/>
          </a:xfrm>
          <a:prstGeom prst="rect">
            <a:avLst/>
          </a:prstGeom>
          <a:noFill/>
          <a:ln>
            <a:noFill/>
          </a:ln>
        </p:spPr>
        <p:txBody>
          <a:bodyPr spcFirstLastPara="1" wrap="square" lIns="0" tIns="11425" rIns="0" bIns="0" anchor="t" anchorCtr="0">
            <a:spAutoFit/>
          </a:bodyPr>
          <a:lstStyle/>
          <a:p>
            <a:pPr marL="0" marR="0" lvl="0" indent="0" algn="l" rtl="0">
              <a:lnSpc>
                <a:spcPct val="100000"/>
              </a:lnSpc>
              <a:spcBef>
                <a:spcPts val="0"/>
              </a:spcBef>
              <a:spcAft>
                <a:spcPts val="0"/>
              </a:spcAft>
              <a:buNone/>
            </a:pPr>
            <a:r>
              <a:rPr lang="en" sz="800" b="1">
                <a:solidFill>
                  <a:srgbClr val="003300"/>
                </a:solidFill>
                <a:latin typeface="Arial"/>
                <a:ea typeface="Arial"/>
                <a:cs typeface="Arial"/>
                <a:sym typeface="Arial"/>
              </a:rPr>
              <a:t>Block 4</a:t>
            </a:r>
            <a:endParaRPr sz="800">
              <a:latin typeface="Arial"/>
              <a:ea typeface="Arial"/>
              <a:cs typeface="Arial"/>
              <a:sym typeface="Arial"/>
            </a:endParaRPr>
          </a:p>
        </p:txBody>
      </p:sp>
      <p:grpSp>
        <p:nvGrpSpPr>
          <p:cNvPr id="471" name="Google Shape;471;p46"/>
          <p:cNvGrpSpPr/>
          <p:nvPr/>
        </p:nvGrpSpPr>
        <p:grpSpPr>
          <a:xfrm>
            <a:off x="3887723" y="3041523"/>
            <a:ext cx="640079" cy="205740"/>
            <a:chOff x="3887723" y="4055364"/>
            <a:chExt cx="640079" cy="274320"/>
          </a:xfrm>
        </p:grpSpPr>
        <p:sp>
          <p:nvSpPr>
            <p:cNvPr id="472" name="Google Shape;472;p46"/>
            <p:cNvSpPr/>
            <p:nvPr/>
          </p:nvSpPr>
          <p:spPr>
            <a:xfrm>
              <a:off x="3887723" y="4055364"/>
              <a:ext cx="640079" cy="274320"/>
            </a:xfrm>
            <a:custGeom>
              <a:avLst/>
              <a:gdLst/>
              <a:ahLst/>
              <a:cxnLst/>
              <a:rect l="l" t="t" r="r" b="b"/>
              <a:pathLst>
                <a:path w="640079" h="274320" extrusionOk="0">
                  <a:moveTo>
                    <a:pt x="640079" y="0"/>
                  </a:moveTo>
                  <a:lnTo>
                    <a:pt x="0" y="0"/>
                  </a:lnTo>
                  <a:lnTo>
                    <a:pt x="0" y="274319"/>
                  </a:lnTo>
                  <a:lnTo>
                    <a:pt x="640079" y="274319"/>
                  </a:lnTo>
                  <a:lnTo>
                    <a:pt x="640079" y="0"/>
                  </a:lnTo>
                  <a:close/>
                </a:path>
              </a:pathLst>
            </a:custGeom>
            <a:solidFill>
              <a:srgbClr val="FF99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73" name="Google Shape;473;p46"/>
            <p:cNvSpPr/>
            <p:nvPr/>
          </p:nvSpPr>
          <p:spPr>
            <a:xfrm>
              <a:off x="3887723" y="4055364"/>
              <a:ext cx="640079" cy="274320"/>
            </a:xfrm>
            <a:custGeom>
              <a:avLst/>
              <a:gdLst/>
              <a:ahLst/>
              <a:cxnLst/>
              <a:rect l="l" t="t" r="r" b="b"/>
              <a:pathLst>
                <a:path w="640079" h="274320" extrusionOk="0">
                  <a:moveTo>
                    <a:pt x="0" y="274319"/>
                  </a:moveTo>
                  <a:lnTo>
                    <a:pt x="640079" y="274319"/>
                  </a:lnTo>
                  <a:lnTo>
                    <a:pt x="640079" y="0"/>
                  </a:lnTo>
                  <a:lnTo>
                    <a:pt x="0" y="0"/>
                  </a:lnTo>
                  <a:lnTo>
                    <a:pt x="0" y="274319"/>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474" name="Google Shape;474;p46"/>
          <p:cNvSpPr txBox="1"/>
          <p:nvPr/>
        </p:nvSpPr>
        <p:spPr>
          <a:xfrm>
            <a:off x="4026153" y="3092101"/>
            <a:ext cx="376500" cy="134700"/>
          </a:xfrm>
          <a:prstGeom prst="rect">
            <a:avLst/>
          </a:prstGeom>
          <a:noFill/>
          <a:ln>
            <a:noFill/>
          </a:ln>
        </p:spPr>
        <p:txBody>
          <a:bodyPr spcFirstLastPara="1" wrap="square" lIns="0" tIns="11425" rIns="0" bIns="0" anchor="t" anchorCtr="0">
            <a:spAutoFit/>
          </a:bodyPr>
          <a:lstStyle/>
          <a:p>
            <a:pPr marL="0" marR="0" lvl="0" indent="0" algn="l" rtl="0">
              <a:lnSpc>
                <a:spcPct val="100000"/>
              </a:lnSpc>
              <a:spcBef>
                <a:spcPts val="0"/>
              </a:spcBef>
              <a:spcAft>
                <a:spcPts val="0"/>
              </a:spcAft>
              <a:buNone/>
            </a:pPr>
            <a:r>
              <a:rPr lang="en" sz="800" b="1">
                <a:solidFill>
                  <a:srgbClr val="003300"/>
                </a:solidFill>
                <a:latin typeface="Arial"/>
                <a:ea typeface="Arial"/>
                <a:cs typeface="Arial"/>
                <a:sym typeface="Arial"/>
              </a:rPr>
              <a:t>Block 5</a:t>
            </a:r>
            <a:endParaRPr sz="800">
              <a:latin typeface="Arial"/>
              <a:ea typeface="Arial"/>
              <a:cs typeface="Arial"/>
              <a:sym typeface="Arial"/>
            </a:endParaRPr>
          </a:p>
        </p:txBody>
      </p:sp>
      <p:grpSp>
        <p:nvGrpSpPr>
          <p:cNvPr id="475" name="Google Shape;475;p46"/>
          <p:cNvGrpSpPr/>
          <p:nvPr/>
        </p:nvGrpSpPr>
        <p:grpSpPr>
          <a:xfrm>
            <a:off x="3201923" y="3292983"/>
            <a:ext cx="640079" cy="205740"/>
            <a:chOff x="3201923" y="4390644"/>
            <a:chExt cx="640079" cy="274320"/>
          </a:xfrm>
        </p:grpSpPr>
        <p:sp>
          <p:nvSpPr>
            <p:cNvPr id="476" name="Google Shape;476;p46"/>
            <p:cNvSpPr/>
            <p:nvPr/>
          </p:nvSpPr>
          <p:spPr>
            <a:xfrm>
              <a:off x="3201923" y="4390644"/>
              <a:ext cx="640079" cy="274320"/>
            </a:xfrm>
            <a:custGeom>
              <a:avLst/>
              <a:gdLst/>
              <a:ahLst/>
              <a:cxnLst/>
              <a:rect l="l" t="t" r="r" b="b"/>
              <a:pathLst>
                <a:path w="640079" h="274320" extrusionOk="0">
                  <a:moveTo>
                    <a:pt x="640079" y="0"/>
                  </a:moveTo>
                  <a:lnTo>
                    <a:pt x="0" y="0"/>
                  </a:lnTo>
                  <a:lnTo>
                    <a:pt x="0" y="274319"/>
                  </a:lnTo>
                  <a:lnTo>
                    <a:pt x="640079" y="274319"/>
                  </a:lnTo>
                  <a:lnTo>
                    <a:pt x="640079" y="0"/>
                  </a:lnTo>
                  <a:close/>
                </a:path>
              </a:pathLst>
            </a:custGeom>
            <a:solidFill>
              <a:srgbClr val="FF99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77" name="Google Shape;477;p46"/>
            <p:cNvSpPr/>
            <p:nvPr/>
          </p:nvSpPr>
          <p:spPr>
            <a:xfrm>
              <a:off x="3201923" y="4390644"/>
              <a:ext cx="640079" cy="274320"/>
            </a:xfrm>
            <a:custGeom>
              <a:avLst/>
              <a:gdLst/>
              <a:ahLst/>
              <a:cxnLst/>
              <a:rect l="l" t="t" r="r" b="b"/>
              <a:pathLst>
                <a:path w="640079" h="274320" extrusionOk="0">
                  <a:moveTo>
                    <a:pt x="0" y="274319"/>
                  </a:moveTo>
                  <a:lnTo>
                    <a:pt x="640079" y="274319"/>
                  </a:lnTo>
                  <a:lnTo>
                    <a:pt x="640079" y="0"/>
                  </a:lnTo>
                  <a:lnTo>
                    <a:pt x="0" y="0"/>
                  </a:lnTo>
                  <a:lnTo>
                    <a:pt x="0" y="274319"/>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478" name="Google Shape;478;p46"/>
          <p:cNvSpPr txBox="1"/>
          <p:nvPr/>
        </p:nvSpPr>
        <p:spPr>
          <a:xfrm>
            <a:off x="3339972" y="3343560"/>
            <a:ext cx="376500" cy="134700"/>
          </a:xfrm>
          <a:prstGeom prst="rect">
            <a:avLst/>
          </a:prstGeom>
          <a:noFill/>
          <a:ln>
            <a:noFill/>
          </a:ln>
        </p:spPr>
        <p:txBody>
          <a:bodyPr spcFirstLastPara="1" wrap="square" lIns="0" tIns="11425" rIns="0" bIns="0" anchor="t" anchorCtr="0">
            <a:spAutoFit/>
          </a:bodyPr>
          <a:lstStyle/>
          <a:p>
            <a:pPr marL="0" marR="0" lvl="0" indent="0" algn="l" rtl="0">
              <a:lnSpc>
                <a:spcPct val="100000"/>
              </a:lnSpc>
              <a:spcBef>
                <a:spcPts val="0"/>
              </a:spcBef>
              <a:spcAft>
                <a:spcPts val="0"/>
              </a:spcAft>
              <a:buNone/>
            </a:pPr>
            <a:r>
              <a:rPr lang="en" sz="800" b="1">
                <a:solidFill>
                  <a:srgbClr val="003300"/>
                </a:solidFill>
                <a:latin typeface="Arial"/>
                <a:ea typeface="Arial"/>
                <a:cs typeface="Arial"/>
                <a:sym typeface="Arial"/>
              </a:rPr>
              <a:t>Block 6</a:t>
            </a:r>
            <a:endParaRPr sz="800">
              <a:latin typeface="Arial"/>
              <a:ea typeface="Arial"/>
              <a:cs typeface="Arial"/>
              <a:sym typeface="Arial"/>
            </a:endParaRPr>
          </a:p>
        </p:txBody>
      </p:sp>
      <p:grpSp>
        <p:nvGrpSpPr>
          <p:cNvPr id="479" name="Google Shape;479;p46"/>
          <p:cNvGrpSpPr/>
          <p:nvPr/>
        </p:nvGrpSpPr>
        <p:grpSpPr>
          <a:xfrm>
            <a:off x="3887724" y="3292982"/>
            <a:ext cx="640079" cy="205740"/>
            <a:chOff x="3887724" y="4390643"/>
            <a:chExt cx="640079" cy="274320"/>
          </a:xfrm>
        </p:grpSpPr>
        <p:sp>
          <p:nvSpPr>
            <p:cNvPr id="480" name="Google Shape;480;p46"/>
            <p:cNvSpPr/>
            <p:nvPr/>
          </p:nvSpPr>
          <p:spPr>
            <a:xfrm>
              <a:off x="3887724" y="4390643"/>
              <a:ext cx="640079" cy="274320"/>
            </a:xfrm>
            <a:custGeom>
              <a:avLst/>
              <a:gdLst/>
              <a:ahLst/>
              <a:cxnLst/>
              <a:rect l="l" t="t" r="r" b="b"/>
              <a:pathLst>
                <a:path w="640079" h="274320" extrusionOk="0">
                  <a:moveTo>
                    <a:pt x="640079" y="0"/>
                  </a:moveTo>
                  <a:lnTo>
                    <a:pt x="0" y="0"/>
                  </a:lnTo>
                  <a:lnTo>
                    <a:pt x="0" y="274319"/>
                  </a:lnTo>
                  <a:lnTo>
                    <a:pt x="640079" y="274319"/>
                  </a:lnTo>
                  <a:lnTo>
                    <a:pt x="640079" y="0"/>
                  </a:lnTo>
                  <a:close/>
                </a:path>
              </a:pathLst>
            </a:custGeom>
            <a:solidFill>
              <a:srgbClr val="FF99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81" name="Google Shape;481;p46"/>
            <p:cNvSpPr/>
            <p:nvPr/>
          </p:nvSpPr>
          <p:spPr>
            <a:xfrm>
              <a:off x="3887724" y="4390643"/>
              <a:ext cx="640079" cy="274320"/>
            </a:xfrm>
            <a:custGeom>
              <a:avLst/>
              <a:gdLst/>
              <a:ahLst/>
              <a:cxnLst/>
              <a:rect l="l" t="t" r="r" b="b"/>
              <a:pathLst>
                <a:path w="640079" h="274320" extrusionOk="0">
                  <a:moveTo>
                    <a:pt x="0" y="274319"/>
                  </a:moveTo>
                  <a:lnTo>
                    <a:pt x="640079" y="274319"/>
                  </a:lnTo>
                  <a:lnTo>
                    <a:pt x="640079" y="0"/>
                  </a:lnTo>
                  <a:lnTo>
                    <a:pt x="0" y="0"/>
                  </a:lnTo>
                  <a:lnTo>
                    <a:pt x="0" y="274319"/>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482" name="Google Shape;482;p46"/>
          <p:cNvSpPr txBox="1"/>
          <p:nvPr/>
        </p:nvSpPr>
        <p:spPr>
          <a:xfrm>
            <a:off x="4026153" y="3343560"/>
            <a:ext cx="376500" cy="134700"/>
          </a:xfrm>
          <a:prstGeom prst="rect">
            <a:avLst/>
          </a:prstGeom>
          <a:noFill/>
          <a:ln>
            <a:noFill/>
          </a:ln>
        </p:spPr>
        <p:txBody>
          <a:bodyPr spcFirstLastPara="1" wrap="square" lIns="0" tIns="11425" rIns="0" bIns="0" anchor="t" anchorCtr="0">
            <a:spAutoFit/>
          </a:bodyPr>
          <a:lstStyle/>
          <a:p>
            <a:pPr marL="0" marR="0" lvl="0" indent="0" algn="l" rtl="0">
              <a:lnSpc>
                <a:spcPct val="100000"/>
              </a:lnSpc>
              <a:spcBef>
                <a:spcPts val="0"/>
              </a:spcBef>
              <a:spcAft>
                <a:spcPts val="0"/>
              </a:spcAft>
              <a:buNone/>
            </a:pPr>
            <a:r>
              <a:rPr lang="en" sz="800" b="1">
                <a:solidFill>
                  <a:srgbClr val="003300"/>
                </a:solidFill>
                <a:latin typeface="Arial"/>
                <a:ea typeface="Arial"/>
                <a:cs typeface="Arial"/>
                <a:sym typeface="Arial"/>
              </a:rPr>
              <a:t>Block 7</a:t>
            </a:r>
            <a:endParaRPr sz="800">
              <a:latin typeface="Arial"/>
              <a:ea typeface="Arial"/>
              <a:cs typeface="Arial"/>
              <a:sym typeface="Arial"/>
            </a:endParaRPr>
          </a:p>
        </p:txBody>
      </p:sp>
      <p:grpSp>
        <p:nvGrpSpPr>
          <p:cNvPr id="483" name="Google Shape;483;p46"/>
          <p:cNvGrpSpPr/>
          <p:nvPr/>
        </p:nvGrpSpPr>
        <p:grpSpPr>
          <a:xfrm>
            <a:off x="5634227" y="2444877"/>
            <a:ext cx="3145790" cy="501015"/>
            <a:chOff x="5634227" y="3259836"/>
            <a:chExt cx="3145790" cy="668020"/>
          </a:xfrm>
        </p:grpSpPr>
        <p:sp>
          <p:nvSpPr>
            <p:cNvPr id="484" name="Google Shape;484;p46"/>
            <p:cNvSpPr/>
            <p:nvPr/>
          </p:nvSpPr>
          <p:spPr>
            <a:xfrm>
              <a:off x="5634227" y="3259836"/>
              <a:ext cx="3145790" cy="668020"/>
            </a:xfrm>
            <a:custGeom>
              <a:avLst/>
              <a:gdLst/>
              <a:ahLst/>
              <a:cxnLst/>
              <a:rect l="l" t="t" r="r" b="b"/>
              <a:pathLst>
                <a:path w="3145790" h="668020" extrusionOk="0">
                  <a:moveTo>
                    <a:pt x="3145535" y="0"/>
                  </a:moveTo>
                  <a:lnTo>
                    <a:pt x="0" y="0"/>
                  </a:lnTo>
                  <a:lnTo>
                    <a:pt x="0" y="667512"/>
                  </a:lnTo>
                  <a:lnTo>
                    <a:pt x="3145535" y="667512"/>
                  </a:lnTo>
                  <a:lnTo>
                    <a:pt x="3145535" y="0"/>
                  </a:lnTo>
                  <a:close/>
                </a:path>
              </a:pathLst>
            </a:custGeom>
            <a:solidFill>
              <a:srgbClr val="99CC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85" name="Google Shape;485;p46"/>
            <p:cNvSpPr/>
            <p:nvPr/>
          </p:nvSpPr>
          <p:spPr>
            <a:xfrm>
              <a:off x="5634227" y="3259836"/>
              <a:ext cx="3145790" cy="668020"/>
            </a:xfrm>
            <a:custGeom>
              <a:avLst/>
              <a:gdLst/>
              <a:ahLst/>
              <a:cxnLst/>
              <a:rect l="l" t="t" r="r" b="b"/>
              <a:pathLst>
                <a:path w="3145790" h="668020" extrusionOk="0">
                  <a:moveTo>
                    <a:pt x="0" y="667512"/>
                  </a:moveTo>
                  <a:lnTo>
                    <a:pt x="3145535" y="667512"/>
                  </a:lnTo>
                  <a:lnTo>
                    <a:pt x="3145535" y="0"/>
                  </a:lnTo>
                  <a:lnTo>
                    <a:pt x="0" y="0"/>
                  </a:lnTo>
                  <a:lnTo>
                    <a:pt x="0" y="667512"/>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486" name="Google Shape;486;p46"/>
          <p:cNvSpPr txBox="1"/>
          <p:nvPr/>
        </p:nvSpPr>
        <p:spPr>
          <a:xfrm>
            <a:off x="5714491" y="2495454"/>
            <a:ext cx="346800" cy="1347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 sz="800" b="1">
                <a:solidFill>
                  <a:srgbClr val="FFFFFF"/>
                </a:solidFill>
                <a:latin typeface="Arial"/>
                <a:ea typeface="Arial"/>
                <a:cs typeface="Arial"/>
                <a:sym typeface="Arial"/>
              </a:rPr>
              <a:t>Device</a:t>
            </a:r>
            <a:endParaRPr sz="800">
              <a:latin typeface="Arial"/>
              <a:ea typeface="Arial"/>
              <a:cs typeface="Arial"/>
              <a:sym typeface="Arial"/>
            </a:endParaRPr>
          </a:p>
        </p:txBody>
      </p:sp>
      <p:graphicFrame>
        <p:nvGraphicFramePr>
          <p:cNvPr id="487" name="Google Shape;487;p46"/>
          <p:cNvGraphicFramePr/>
          <p:nvPr/>
        </p:nvGraphicFramePr>
        <p:xfrm>
          <a:off x="5687567" y="2638043"/>
          <a:ext cx="3000000" cy="3000000"/>
        </p:xfrm>
        <a:graphic>
          <a:graphicData uri="http://schemas.openxmlformats.org/drawingml/2006/table">
            <a:tbl>
              <a:tblPr firstRow="1" bandRow="1">
                <a:noFill/>
                <a:tableStyleId>{FB420127-9F0C-48E6-86BC-73934E5C1D83}</a:tableStyleId>
              </a:tblPr>
              <a:tblGrid>
                <a:gridCol w="751200">
                  <a:extLst>
                    <a:ext uri="{9D8B030D-6E8A-4147-A177-3AD203B41FA5}">
                      <a16:colId xmlns:a16="http://schemas.microsoft.com/office/drawing/2014/main" val="20000"/>
                    </a:ext>
                  </a:extLst>
                </a:gridCol>
                <a:gridCol w="769625">
                  <a:extLst>
                    <a:ext uri="{9D8B030D-6E8A-4147-A177-3AD203B41FA5}">
                      <a16:colId xmlns:a16="http://schemas.microsoft.com/office/drawing/2014/main" val="20001"/>
                    </a:ext>
                  </a:extLst>
                </a:gridCol>
                <a:gridCol w="772800">
                  <a:extLst>
                    <a:ext uri="{9D8B030D-6E8A-4147-A177-3AD203B41FA5}">
                      <a16:colId xmlns:a16="http://schemas.microsoft.com/office/drawing/2014/main" val="20002"/>
                    </a:ext>
                  </a:extLst>
                </a:gridCol>
                <a:gridCol w="751200">
                  <a:extLst>
                    <a:ext uri="{9D8B030D-6E8A-4147-A177-3AD203B41FA5}">
                      <a16:colId xmlns:a16="http://schemas.microsoft.com/office/drawing/2014/main" val="20003"/>
                    </a:ext>
                  </a:extLst>
                </a:gridCol>
              </a:tblGrid>
              <a:tr h="272025">
                <a:tc>
                  <a:txBody>
                    <a:bodyPr/>
                    <a:lstStyle/>
                    <a:p>
                      <a:pPr marL="0" marR="0" lvl="0" indent="0" algn="l" rtl="0">
                        <a:lnSpc>
                          <a:spcPct val="100000"/>
                        </a:lnSpc>
                        <a:spcBef>
                          <a:spcPts val="0"/>
                        </a:spcBef>
                        <a:spcAft>
                          <a:spcPts val="0"/>
                        </a:spcAft>
                        <a:buNone/>
                      </a:pPr>
                      <a:endParaRPr sz="800" u="none" strike="noStrike" cap="none">
                        <a:latin typeface="Times New Roman"/>
                        <a:ea typeface="Times New Roman"/>
                        <a:cs typeface="Times New Roman"/>
                        <a:sym typeface="Times New Roman"/>
                      </a:endParaRPr>
                    </a:p>
                    <a:p>
                      <a:pPr marL="177800" marR="0" lvl="0" indent="0" algn="l" rtl="0">
                        <a:lnSpc>
                          <a:spcPct val="100000"/>
                        </a:lnSpc>
                        <a:spcBef>
                          <a:spcPts val="0"/>
                        </a:spcBef>
                        <a:spcAft>
                          <a:spcPts val="0"/>
                        </a:spcAft>
                        <a:buNone/>
                      </a:pPr>
                      <a:r>
                        <a:rPr lang="en" sz="700" u="none" strike="noStrike" cap="none">
                          <a:solidFill>
                            <a:srgbClr val="003300"/>
                          </a:solidFill>
                          <a:latin typeface="Helvetica Neue"/>
                          <a:ea typeface="Helvetica Neue"/>
                          <a:cs typeface="Helvetica Neue"/>
                          <a:sym typeface="Helvetica Neue"/>
                        </a:rPr>
                        <a:t>SM1</a:t>
                      </a:r>
                      <a:endParaRPr sz="700" u="none" strike="noStrike" cap="none">
                        <a:latin typeface="Helvetica Neue"/>
                        <a:ea typeface="Helvetica Neue"/>
                        <a:cs typeface="Helvetica Neue"/>
                        <a:sym typeface="Helvetica Neue"/>
                      </a:endParaRPr>
                    </a:p>
                  </a:txBody>
                  <a:tcPr marL="0" marR="0" marT="95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None/>
                      </a:pPr>
                      <a:endParaRPr sz="8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 sz="700" u="none" strike="noStrike" cap="none">
                          <a:solidFill>
                            <a:srgbClr val="003300"/>
                          </a:solidFill>
                          <a:latin typeface="Helvetica Neue"/>
                          <a:ea typeface="Helvetica Neue"/>
                          <a:cs typeface="Helvetica Neue"/>
                          <a:sym typeface="Helvetica Neue"/>
                        </a:rPr>
                        <a:t>SM2</a:t>
                      </a:r>
                      <a:endParaRPr sz="700" u="none" strike="noStrike" cap="none">
                        <a:latin typeface="Helvetica Neue"/>
                        <a:ea typeface="Helvetica Neue"/>
                        <a:cs typeface="Helvetica Neue"/>
                        <a:sym typeface="Helvetica Neue"/>
                      </a:endParaRPr>
                    </a:p>
                  </a:txBody>
                  <a:tcPr marL="0" marR="0" marT="95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None/>
                      </a:pPr>
                      <a:endParaRPr sz="8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 sz="700" u="none" strike="noStrike" cap="none">
                          <a:solidFill>
                            <a:srgbClr val="003300"/>
                          </a:solidFill>
                          <a:latin typeface="Helvetica Neue"/>
                          <a:ea typeface="Helvetica Neue"/>
                          <a:cs typeface="Helvetica Neue"/>
                          <a:sym typeface="Helvetica Neue"/>
                        </a:rPr>
                        <a:t>SM3</a:t>
                      </a:r>
                      <a:endParaRPr sz="700" u="none" strike="noStrike" cap="none">
                        <a:latin typeface="Helvetica Neue"/>
                        <a:ea typeface="Helvetica Neue"/>
                        <a:cs typeface="Helvetica Neue"/>
                        <a:sym typeface="Helvetica Neue"/>
                      </a:endParaRPr>
                    </a:p>
                  </a:txBody>
                  <a:tcPr marL="0" marR="0" marT="95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FFCC00"/>
                    </a:solidFill>
                  </a:tcPr>
                </a:tc>
                <a:tc>
                  <a:txBody>
                    <a:bodyPr/>
                    <a:lstStyle/>
                    <a:p>
                      <a:pPr marL="0" marR="0" lvl="0" indent="0" algn="l" rtl="0">
                        <a:lnSpc>
                          <a:spcPct val="100000"/>
                        </a:lnSpc>
                        <a:spcBef>
                          <a:spcPts val="0"/>
                        </a:spcBef>
                        <a:spcAft>
                          <a:spcPts val="0"/>
                        </a:spcAft>
                        <a:buNone/>
                      </a:pPr>
                      <a:endParaRPr sz="800" u="none" strike="noStrike" cap="none">
                        <a:latin typeface="Times New Roman"/>
                        <a:ea typeface="Times New Roman"/>
                        <a:cs typeface="Times New Roman"/>
                        <a:sym typeface="Times New Roman"/>
                      </a:endParaRPr>
                    </a:p>
                    <a:p>
                      <a:pPr marL="190500" marR="0" lvl="0" indent="0" algn="l" rtl="0">
                        <a:lnSpc>
                          <a:spcPct val="100000"/>
                        </a:lnSpc>
                        <a:spcBef>
                          <a:spcPts val="0"/>
                        </a:spcBef>
                        <a:spcAft>
                          <a:spcPts val="0"/>
                        </a:spcAft>
                        <a:buNone/>
                      </a:pPr>
                      <a:r>
                        <a:rPr lang="en" sz="700" u="none" strike="noStrike" cap="none">
                          <a:solidFill>
                            <a:srgbClr val="003300"/>
                          </a:solidFill>
                          <a:latin typeface="Helvetica Neue"/>
                          <a:ea typeface="Helvetica Neue"/>
                          <a:cs typeface="Helvetica Neue"/>
                          <a:sym typeface="Helvetica Neue"/>
                        </a:rPr>
                        <a:t>SM4</a:t>
                      </a:r>
                      <a:endParaRPr sz="700" u="none" strike="noStrike" cap="none">
                        <a:latin typeface="Helvetica Neue"/>
                        <a:ea typeface="Helvetica Neue"/>
                        <a:cs typeface="Helvetica Neue"/>
                        <a:sym typeface="Helvetica Neue"/>
                      </a:endParaRPr>
                    </a:p>
                  </a:txBody>
                  <a:tcPr marL="0" marR="0" marT="95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FFCC00"/>
                    </a:solidFill>
                  </a:tcPr>
                </a:tc>
                <a:extLst>
                  <a:ext uri="{0D108BD9-81ED-4DB2-BD59-A6C34878D82A}">
                    <a16:rowId xmlns:a16="http://schemas.microsoft.com/office/drawing/2014/main" val="10000"/>
                  </a:ext>
                </a:extLst>
              </a:tr>
            </a:tbl>
          </a:graphicData>
        </a:graphic>
      </p:graphicFrame>
      <p:grpSp>
        <p:nvGrpSpPr>
          <p:cNvPr id="488" name="Google Shape;488;p46"/>
          <p:cNvGrpSpPr/>
          <p:nvPr/>
        </p:nvGrpSpPr>
        <p:grpSpPr>
          <a:xfrm>
            <a:off x="5634228" y="3151250"/>
            <a:ext cx="3145790" cy="345281"/>
            <a:chOff x="5634228" y="4201667"/>
            <a:chExt cx="3145790" cy="460375"/>
          </a:xfrm>
        </p:grpSpPr>
        <p:sp>
          <p:nvSpPr>
            <p:cNvPr id="489" name="Google Shape;489;p46"/>
            <p:cNvSpPr/>
            <p:nvPr/>
          </p:nvSpPr>
          <p:spPr>
            <a:xfrm>
              <a:off x="5634228" y="4201667"/>
              <a:ext cx="3145790" cy="460375"/>
            </a:xfrm>
            <a:custGeom>
              <a:avLst/>
              <a:gdLst/>
              <a:ahLst/>
              <a:cxnLst/>
              <a:rect l="l" t="t" r="r" b="b"/>
              <a:pathLst>
                <a:path w="3145790" h="460375" extrusionOk="0">
                  <a:moveTo>
                    <a:pt x="3145535" y="0"/>
                  </a:moveTo>
                  <a:lnTo>
                    <a:pt x="0" y="0"/>
                  </a:lnTo>
                  <a:lnTo>
                    <a:pt x="0" y="460247"/>
                  </a:lnTo>
                  <a:lnTo>
                    <a:pt x="3145535" y="460247"/>
                  </a:lnTo>
                  <a:lnTo>
                    <a:pt x="3145535" y="0"/>
                  </a:lnTo>
                  <a:close/>
                </a:path>
              </a:pathLst>
            </a:custGeom>
            <a:solidFill>
              <a:srgbClr val="99CC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90" name="Google Shape;490;p46"/>
            <p:cNvSpPr/>
            <p:nvPr/>
          </p:nvSpPr>
          <p:spPr>
            <a:xfrm>
              <a:off x="5634228" y="4201667"/>
              <a:ext cx="3145790" cy="460375"/>
            </a:xfrm>
            <a:custGeom>
              <a:avLst/>
              <a:gdLst/>
              <a:ahLst/>
              <a:cxnLst/>
              <a:rect l="l" t="t" r="r" b="b"/>
              <a:pathLst>
                <a:path w="3145790" h="460375" extrusionOk="0">
                  <a:moveTo>
                    <a:pt x="0" y="460247"/>
                  </a:moveTo>
                  <a:lnTo>
                    <a:pt x="3145535" y="460247"/>
                  </a:lnTo>
                  <a:lnTo>
                    <a:pt x="3145535" y="0"/>
                  </a:lnTo>
                  <a:lnTo>
                    <a:pt x="0" y="0"/>
                  </a:lnTo>
                  <a:lnTo>
                    <a:pt x="0" y="460247"/>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91" name="Google Shape;491;p46"/>
            <p:cNvSpPr/>
            <p:nvPr/>
          </p:nvSpPr>
          <p:spPr>
            <a:xfrm>
              <a:off x="5692140" y="4256531"/>
              <a:ext cx="731520" cy="365760"/>
            </a:xfrm>
            <a:custGeom>
              <a:avLst/>
              <a:gdLst/>
              <a:ahLst/>
              <a:cxnLst/>
              <a:rect l="l" t="t" r="r" b="b"/>
              <a:pathLst>
                <a:path w="731520" h="365760" extrusionOk="0">
                  <a:moveTo>
                    <a:pt x="731520" y="0"/>
                  </a:moveTo>
                  <a:lnTo>
                    <a:pt x="0" y="0"/>
                  </a:lnTo>
                  <a:lnTo>
                    <a:pt x="0" y="365760"/>
                  </a:lnTo>
                  <a:lnTo>
                    <a:pt x="731520" y="365760"/>
                  </a:lnTo>
                  <a:lnTo>
                    <a:pt x="731520" y="0"/>
                  </a:lnTo>
                  <a:close/>
                </a:path>
              </a:pathLst>
            </a:custGeom>
            <a:solidFill>
              <a:srgbClr val="FFC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92" name="Google Shape;492;p46"/>
            <p:cNvSpPr/>
            <p:nvPr/>
          </p:nvSpPr>
          <p:spPr>
            <a:xfrm>
              <a:off x="5692140" y="4256531"/>
              <a:ext cx="731520" cy="365760"/>
            </a:xfrm>
            <a:custGeom>
              <a:avLst/>
              <a:gdLst/>
              <a:ahLst/>
              <a:cxnLst/>
              <a:rect l="l" t="t" r="r" b="b"/>
              <a:pathLst>
                <a:path w="731520" h="365760" extrusionOk="0">
                  <a:moveTo>
                    <a:pt x="0" y="365760"/>
                  </a:moveTo>
                  <a:lnTo>
                    <a:pt x="731520" y="365760"/>
                  </a:lnTo>
                  <a:lnTo>
                    <a:pt x="731520" y="0"/>
                  </a:lnTo>
                  <a:lnTo>
                    <a:pt x="0" y="0"/>
                  </a:lnTo>
                  <a:lnTo>
                    <a:pt x="0" y="365760"/>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493" name="Google Shape;493;p46"/>
          <p:cNvSpPr txBox="1"/>
          <p:nvPr/>
        </p:nvSpPr>
        <p:spPr>
          <a:xfrm>
            <a:off x="5737859" y="3226689"/>
            <a:ext cx="640200" cy="204000"/>
          </a:xfrm>
          <a:prstGeom prst="rect">
            <a:avLst/>
          </a:prstGeom>
          <a:solidFill>
            <a:srgbClr val="FF9900"/>
          </a:solidFill>
          <a:ln w="9525" cap="flat" cmpd="sng">
            <a:solidFill>
              <a:srgbClr val="959595"/>
            </a:solidFill>
            <a:prstDash val="solid"/>
            <a:round/>
            <a:headEnd type="none" w="sm" len="sm"/>
            <a:tailEnd type="none" w="sm" len="sm"/>
          </a:ln>
        </p:spPr>
        <p:txBody>
          <a:bodyPr spcFirstLastPara="1" wrap="square" lIns="0" tIns="80000" rIns="0" bIns="0" anchor="t" anchorCtr="0">
            <a:spAutoFit/>
          </a:bodyPr>
          <a:lstStyle/>
          <a:p>
            <a:pPr marL="138430" marR="0" lvl="0" indent="0" algn="l" rtl="0">
              <a:lnSpc>
                <a:spcPct val="100000"/>
              </a:lnSpc>
              <a:spcBef>
                <a:spcPts val="0"/>
              </a:spcBef>
              <a:spcAft>
                <a:spcPts val="0"/>
              </a:spcAft>
              <a:buNone/>
            </a:pPr>
            <a:r>
              <a:rPr lang="en" sz="800" b="1">
                <a:solidFill>
                  <a:srgbClr val="003300"/>
                </a:solidFill>
                <a:latin typeface="Arial"/>
                <a:ea typeface="Arial"/>
                <a:cs typeface="Arial"/>
                <a:sym typeface="Arial"/>
              </a:rPr>
              <a:t>Block 0</a:t>
            </a:r>
            <a:endParaRPr sz="800">
              <a:latin typeface="Arial"/>
              <a:ea typeface="Arial"/>
              <a:cs typeface="Arial"/>
              <a:sym typeface="Arial"/>
            </a:endParaRPr>
          </a:p>
        </p:txBody>
      </p:sp>
      <p:grpSp>
        <p:nvGrpSpPr>
          <p:cNvPr id="494" name="Google Shape;494;p46"/>
          <p:cNvGrpSpPr/>
          <p:nvPr/>
        </p:nvGrpSpPr>
        <p:grpSpPr>
          <a:xfrm>
            <a:off x="6463284" y="3192399"/>
            <a:ext cx="731520" cy="274320"/>
            <a:chOff x="6463284" y="4256532"/>
            <a:chExt cx="731520" cy="365760"/>
          </a:xfrm>
        </p:grpSpPr>
        <p:sp>
          <p:nvSpPr>
            <p:cNvPr id="495" name="Google Shape;495;p46"/>
            <p:cNvSpPr/>
            <p:nvPr/>
          </p:nvSpPr>
          <p:spPr>
            <a:xfrm>
              <a:off x="6463284" y="4256532"/>
              <a:ext cx="731520" cy="365760"/>
            </a:xfrm>
            <a:custGeom>
              <a:avLst/>
              <a:gdLst/>
              <a:ahLst/>
              <a:cxnLst/>
              <a:rect l="l" t="t" r="r" b="b"/>
              <a:pathLst>
                <a:path w="731520" h="365760" extrusionOk="0">
                  <a:moveTo>
                    <a:pt x="731519" y="0"/>
                  </a:moveTo>
                  <a:lnTo>
                    <a:pt x="0" y="0"/>
                  </a:lnTo>
                  <a:lnTo>
                    <a:pt x="0" y="365760"/>
                  </a:lnTo>
                  <a:lnTo>
                    <a:pt x="731519" y="365760"/>
                  </a:lnTo>
                  <a:lnTo>
                    <a:pt x="731519" y="0"/>
                  </a:lnTo>
                  <a:close/>
                </a:path>
              </a:pathLst>
            </a:custGeom>
            <a:solidFill>
              <a:srgbClr val="FFC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96" name="Google Shape;496;p46"/>
            <p:cNvSpPr/>
            <p:nvPr/>
          </p:nvSpPr>
          <p:spPr>
            <a:xfrm>
              <a:off x="6463284" y="4256532"/>
              <a:ext cx="731520" cy="365760"/>
            </a:xfrm>
            <a:custGeom>
              <a:avLst/>
              <a:gdLst/>
              <a:ahLst/>
              <a:cxnLst/>
              <a:rect l="l" t="t" r="r" b="b"/>
              <a:pathLst>
                <a:path w="731520" h="365760" extrusionOk="0">
                  <a:moveTo>
                    <a:pt x="0" y="365760"/>
                  </a:moveTo>
                  <a:lnTo>
                    <a:pt x="731519" y="365760"/>
                  </a:lnTo>
                  <a:lnTo>
                    <a:pt x="731519" y="0"/>
                  </a:lnTo>
                  <a:lnTo>
                    <a:pt x="0" y="0"/>
                  </a:lnTo>
                  <a:lnTo>
                    <a:pt x="0" y="365760"/>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497" name="Google Shape;497;p46"/>
          <p:cNvSpPr txBox="1"/>
          <p:nvPr/>
        </p:nvSpPr>
        <p:spPr>
          <a:xfrm>
            <a:off x="6509004" y="3226689"/>
            <a:ext cx="640200" cy="204000"/>
          </a:xfrm>
          <a:prstGeom prst="rect">
            <a:avLst/>
          </a:prstGeom>
          <a:solidFill>
            <a:srgbClr val="FF9900"/>
          </a:solidFill>
          <a:ln w="9525" cap="flat" cmpd="sng">
            <a:solidFill>
              <a:srgbClr val="959595"/>
            </a:solidFill>
            <a:prstDash val="solid"/>
            <a:round/>
            <a:headEnd type="none" w="sm" len="sm"/>
            <a:tailEnd type="none" w="sm" len="sm"/>
          </a:ln>
        </p:spPr>
        <p:txBody>
          <a:bodyPr spcFirstLastPara="1" wrap="square" lIns="0" tIns="80000" rIns="0" bIns="0" anchor="t" anchorCtr="0">
            <a:spAutoFit/>
          </a:bodyPr>
          <a:lstStyle/>
          <a:p>
            <a:pPr marL="137795" marR="0" lvl="0" indent="0" algn="l" rtl="0">
              <a:lnSpc>
                <a:spcPct val="100000"/>
              </a:lnSpc>
              <a:spcBef>
                <a:spcPts val="0"/>
              </a:spcBef>
              <a:spcAft>
                <a:spcPts val="0"/>
              </a:spcAft>
              <a:buNone/>
            </a:pPr>
            <a:r>
              <a:rPr lang="en" sz="800" b="1">
                <a:solidFill>
                  <a:srgbClr val="003300"/>
                </a:solidFill>
                <a:latin typeface="Arial"/>
                <a:ea typeface="Arial"/>
                <a:cs typeface="Arial"/>
                <a:sym typeface="Arial"/>
              </a:rPr>
              <a:t>Block 1</a:t>
            </a:r>
            <a:endParaRPr sz="800">
              <a:latin typeface="Arial"/>
              <a:ea typeface="Arial"/>
              <a:cs typeface="Arial"/>
              <a:sym typeface="Arial"/>
            </a:endParaRPr>
          </a:p>
        </p:txBody>
      </p:sp>
      <p:grpSp>
        <p:nvGrpSpPr>
          <p:cNvPr id="498" name="Google Shape;498;p46"/>
          <p:cNvGrpSpPr/>
          <p:nvPr/>
        </p:nvGrpSpPr>
        <p:grpSpPr>
          <a:xfrm>
            <a:off x="7231380" y="3192399"/>
            <a:ext cx="734695" cy="274320"/>
            <a:chOff x="7231380" y="4256532"/>
            <a:chExt cx="734695" cy="365760"/>
          </a:xfrm>
        </p:grpSpPr>
        <p:sp>
          <p:nvSpPr>
            <p:cNvPr id="499" name="Google Shape;499;p46"/>
            <p:cNvSpPr/>
            <p:nvPr/>
          </p:nvSpPr>
          <p:spPr>
            <a:xfrm>
              <a:off x="7231380" y="4256532"/>
              <a:ext cx="734695" cy="365760"/>
            </a:xfrm>
            <a:custGeom>
              <a:avLst/>
              <a:gdLst/>
              <a:ahLst/>
              <a:cxnLst/>
              <a:rect l="l" t="t" r="r" b="b"/>
              <a:pathLst>
                <a:path w="734695" h="365760" extrusionOk="0">
                  <a:moveTo>
                    <a:pt x="734568" y="0"/>
                  </a:moveTo>
                  <a:lnTo>
                    <a:pt x="0" y="0"/>
                  </a:lnTo>
                  <a:lnTo>
                    <a:pt x="0" y="365760"/>
                  </a:lnTo>
                  <a:lnTo>
                    <a:pt x="734568" y="365760"/>
                  </a:lnTo>
                  <a:lnTo>
                    <a:pt x="734568" y="0"/>
                  </a:lnTo>
                  <a:close/>
                </a:path>
              </a:pathLst>
            </a:custGeom>
            <a:solidFill>
              <a:srgbClr val="FFC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00" name="Google Shape;500;p46"/>
            <p:cNvSpPr/>
            <p:nvPr/>
          </p:nvSpPr>
          <p:spPr>
            <a:xfrm>
              <a:off x="7231380" y="4256532"/>
              <a:ext cx="734695" cy="365760"/>
            </a:xfrm>
            <a:custGeom>
              <a:avLst/>
              <a:gdLst/>
              <a:ahLst/>
              <a:cxnLst/>
              <a:rect l="l" t="t" r="r" b="b"/>
              <a:pathLst>
                <a:path w="734695" h="365760" extrusionOk="0">
                  <a:moveTo>
                    <a:pt x="0" y="365760"/>
                  </a:moveTo>
                  <a:lnTo>
                    <a:pt x="734568" y="365760"/>
                  </a:lnTo>
                  <a:lnTo>
                    <a:pt x="734568" y="0"/>
                  </a:lnTo>
                  <a:lnTo>
                    <a:pt x="0" y="0"/>
                  </a:lnTo>
                  <a:lnTo>
                    <a:pt x="0" y="365760"/>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01" name="Google Shape;501;p46"/>
          <p:cNvSpPr txBox="1"/>
          <p:nvPr/>
        </p:nvSpPr>
        <p:spPr>
          <a:xfrm>
            <a:off x="7280147" y="3226689"/>
            <a:ext cx="637500" cy="204000"/>
          </a:xfrm>
          <a:prstGeom prst="rect">
            <a:avLst/>
          </a:prstGeom>
          <a:solidFill>
            <a:srgbClr val="FF9900"/>
          </a:solidFill>
          <a:ln w="9525" cap="flat" cmpd="sng">
            <a:solidFill>
              <a:srgbClr val="959595"/>
            </a:solidFill>
            <a:prstDash val="solid"/>
            <a:round/>
            <a:headEnd type="none" w="sm" len="sm"/>
            <a:tailEnd type="none" w="sm" len="sm"/>
          </a:ln>
        </p:spPr>
        <p:txBody>
          <a:bodyPr spcFirstLastPara="1" wrap="square" lIns="0" tIns="80000" rIns="0" bIns="0" anchor="t" anchorCtr="0">
            <a:spAutoFit/>
          </a:bodyPr>
          <a:lstStyle/>
          <a:p>
            <a:pPr marL="136525" marR="0" lvl="0" indent="0" algn="l" rtl="0">
              <a:lnSpc>
                <a:spcPct val="100000"/>
              </a:lnSpc>
              <a:spcBef>
                <a:spcPts val="0"/>
              </a:spcBef>
              <a:spcAft>
                <a:spcPts val="0"/>
              </a:spcAft>
              <a:buNone/>
            </a:pPr>
            <a:r>
              <a:rPr lang="en" sz="800" b="1">
                <a:solidFill>
                  <a:srgbClr val="003300"/>
                </a:solidFill>
                <a:latin typeface="Arial"/>
                <a:ea typeface="Arial"/>
                <a:cs typeface="Arial"/>
                <a:sym typeface="Arial"/>
              </a:rPr>
              <a:t>Block 2</a:t>
            </a:r>
            <a:endParaRPr sz="800">
              <a:latin typeface="Arial"/>
              <a:ea typeface="Arial"/>
              <a:cs typeface="Arial"/>
              <a:sym typeface="Arial"/>
            </a:endParaRPr>
          </a:p>
        </p:txBody>
      </p:sp>
      <p:grpSp>
        <p:nvGrpSpPr>
          <p:cNvPr id="502" name="Google Shape;502;p46"/>
          <p:cNvGrpSpPr/>
          <p:nvPr/>
        </p:nvGrpSpPr>
        <p:grpSpPr>
          <a:xfrm>
            <a:off x="8005572" y="3192398"/>
            <a:ext cx="731520" cy="274320"/>
            <a:chOff x="8005572" y="4256531"/>
            <a:chExt cx="731520" cy="365760"/>
          </a:xfrm>
        </p:grpSpPr>
        <p:sp>
          <p:nvSpPr>
            <p:cNvPr id="503" name="Google Shape;503;p46"/>
            <p:cNvSpPr/>
            <p:nvPr/>
          </p:nvSpPr>
          <p:spPr>
            <a:xfrm>
              <a:off x="8005572" y="4256531"/>
              <a:ext cx="731520" cy="365760"/>
            </a:xfrm>
            <a:custGeom>
              <a:avLst/>
              <a:gdLst/>
              <a:ahLst/>
              <a:cxnLst/>
              <a:rect l="l" t="t" r="r" b="b"/>
              <a:pathLst>
                <a:path w="731520" h="365760" extrusionOk="0">
                  <a:moveTo>
                    <a:pt x="731520" y="0"/>
                  </a:moveTo>
                  <a:lnTo>
                    <a:pt x="0" y="0"/>
                  </a:lnTo>
                  <a:lnTo>
                    <a:pt x="0" y="365760"/>
                  </a:lnTo>
                  <a:lnTo>
                    <a:pt x="731520" y="365760"/>
                  </a:lnTo>
                  <a:lnTo>
                    <a:pt x="731520" y="0"/>
                  </a:lnTo>
                  <a:close/>
                </a:path>
              </a:pathLst>
            </a:custGeom>
            <a:solidFill>
              <a:srgbClr val="FFC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04" name="Google Shape;504;p46"/>
            <p:cNvSpPr/>
            <p:nvPr/>
          </p:nvSpPr>
          <p:spPr>
            <a:xfrm>
              <a:off x="8005572" y="4256531"/>
              <a:ext cx="731520" cy="365760"/>
            </a:xfrm>
            <a:custGeom>
              <a:avLst/>
              <a:gdLst/>
              <a:ahLst/>
              <a:cxnLst/>
              <a:rect l="l" t="t" r="r" b="b"/>
              <a:pathLst>
                <a:path w="731520" h="365760" extrusionOk="0">
                  <a:moveTo>
                    <a:pt x="0" y="365760"/>
                  </a:moveTo>
                  <a:lnTo>
                    <a:pt x="731520" y="365760"/>
                  </a:lnTo>
                  <a:lnTo>
                    <a:pt x="731520" y="0"/>
                  </a:lnTo>
                  <a:lnTo>
                    <a:pt x="0" y="0"/>
                  </a:lnTo>
                  <a:lnTo>
                    <a:pt x="0" y="365760"/>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05" name="Google Shape;505;p46"/>
          <p:cNvSpPr txBox="1"/>
          <p:nvPr/>
        </p:nvSpPr>
        <p:spPr>
          <a:xfrm>
            <a:off x="8051292" y="3226689"/>
            <a:ext cx="640200" cy="204000"/>
          </a:xfrm>
          <a:prstGeom prst="rect">
            <a:avLst/>
          </a:prstGeom>
          <a:solidFill>
            <a:srgbClr val="FF9900"/>
          </a:solidFill>
          <a:ln w="9525" cap="flat" cmpd="sng">
            <a:solidFill>
              <a:srgbClr val="959595"/>
            </a:solidFill>
            <a:prstDash val="solid"/>
            <a:round/>
            <a:headEnd type="none" w="sm" len="sm"/>
            <a:tailEnd type="none" w="sm" len="sm"/>
          </a:ln>
        </p:spPr>
        <p:txBody>
          <a:bodyPr spcFirstLastPara="1" wrap="square" lIns="0" tIns="80000" rIns="0" bIns="0" anchor="t" anchorCtr="0">
            <a:spAutoFit/>
          </a:bodyPr>
          <a:lstStyle/>
          <a:p>
            <a:pPr marL="137160" marR="0" lvl="0" indent="0" algn="l" rtl="0">
              <a:lnSpc>
                <a:spcPct val="100000"/>
              </a:lnSpc>
              <a:spcBef>
                <a:spcPts val="0"/>
              </a:spcBef>
              <a:spcAft>
                <a:spcPts val="0"/>
              </a:spcAft>
              <a:buNone/>
            </a:pPr>
            <a:r>
              <a:rPr lang="en" sz="800" b="1">
                <a:solidFill>
                  <a:srgbClr val="003300"/>
                </a:solidFill>
                <a:latin typeface="Arial"/>
                <a:ea typeface="Arial"/>
                <a:cs typeface="Arial"/>
                <a:sym typeface="Arial"/>
              </a:rPr>
              <a:t>Block 3</a:t>
            </a:r>
            <a:endParaRPr sz="800">
              <a:latin typeface="Arial"/>
              <a:ea typeface="Arial"/>
              <a:cs typeface="Arial"/>
              <a:sym typeface="Arial"/>
            </a:endParaRPr>
          </a:p>
        </p:txBody>
      </p:sp>
      <p:grpSp>
        <p:nvGrpSpPr>
          <p:cNvPr id="506" name="Google Shape;506;p46"/>
          <p:cNvGrpSpPr/>
          <p:nvPr/>
        </p:nvGrpSpPr>
        <p:grpSpPr>
          <a:xfrm>
            <a:off x="5634228" y="3539871"/>
            <a:ext cx="3145790" cy="347663"/>
            <a:chOff x="5634228" y="4719828"/>
            <a:chExt cx="3145790" cy="463550"/>
          </a:xfrm>
        </p:grpSpPr>
        <p:sp>
          <p:nvSpPr>
            <p:cNvPr id="507" name="Google Shape;507;p46"/>
            <p:cNvSpPr/>
            <p:nvPr/>
          </p:nvSpPr>
          <p:spPr>
            <a:xfrm>
              <a:off x="5634228" y="4719828"/>
              <a:ext cx="3145790" cy="463550"/>
            </a:xfrm>
            <a:custGeom>
              <a:avLst/>
              <a:gdLst/>
              <a:ahLst/>
              <a:cxnLst/>
              <a:rect l="l" t="t" r="r" b="b"/>
              <a:pathLst>
                <a:path w="3145790" h="463550" extrusionOk="0">
                  <a:moveTo>
                    <a:pt x="3145535" y="0"/>
                  </a:moveTo>
                  <a:lnTo>
                    <a:pt x="0" y="0"/>
                  </a:lnTo>
                  <a:lnTo>
                    <a:pt x="0" y="463296"/>
                  </a:lnTo>
                  <a:lnTo>
                    <a:pt x="3145535" y="463296"/>
                  </a:lnTo>
                  <a:lnTo>
                    <a:pt x="3145535" y="0"/>
                  </a:lnTo>
                  <a:close/>
                </a:path>
              </a:pathLst>
            </a:custGeom>
            <a:solidFill>
              <a:srgbClr val="99CC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08" name="Google Shape;508;p46"/>
            <p:cNvSpPr/>
            <p:nvPr/>
          </p:nvSpPr>
          <p:spPr>
            <a:xfrm>
              <a:off x="5634228" y="4719828"/>
              <a:ext cx="3145790" cy="463550"/>
            </a:xfrm>
            <a:custGeom>
              <a:avLst/>
              <a:gdLst/>
              <a:ahLst/>
              <a:cxnLst/>
              <a:rect l="l" t="t" r="r" b="b"/>
              <a:pathLst>
                <a:path w="3145790" h="463550" extrusionOk="0">
                  <a:moveTo>
                    <a:pt x="0" y="463296"/>
                  </a:moveTo>
                  <a:lnTo>
                    <a:pt x="3145535" y="463296"/>
                  </a:lnTo>
                  <a:lnTo>
                    <a:pt x="3145535" y="0"/>
                  </a:lnTo>
                  <a:lnTo>
                    <a:pt x="0" y="0"/>
                  </a:lnTo>
                  <a:lnTo>
                    <a:pt x="0" y="463296"/>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09" name="Google Shape;509;p46"/>
            <p:cNvSpPr/>
            <p:nvPr/>
          </p:nvSpPr>
          <p:spPr>
            <a:xfrm>
              <a:off x="5692140" y="4777740"/>
              <a:ext cx="731520" cy="365760"/>
            </a:xfrm>
            <a:custGeom>
              <a:avLst/>
              <a:gdLst/>
              <a:ahLst/>
              <a:cxnLst/>
              <a:rect l="l" t="t" r="r" b="b"/>
              <a:pathLst>
                <a:path w="731520" h="365760" extrusionOk="0">
                  <a:moveTo>
                    <a:pt x="731520" y="0"/>
                  </a:moveTo>
                  <a:lnTo>
                    <a:pt x="0" y="0"/>
                  </a:lnTo>
                  <a:lnTo>
                    <a:pt x="0" y="365760"/>
                  </a:lnTo>
                  <a:lnTo>
                    <a:pt x="731520" y="365760"/>
                  </a:lnTo>
                  <a:lnTo>
                    <a:pt x="731520" y="0"/>
                  </a:lnTo>
                  <a:close/>
                </a:path>
              </a:pathLst>
            </a:custGeom>
            <a:solidFill>
              <a:srgbClr val="FFC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10" name="Google Shape;510;p46"/>
            <p:cNvSpPr/>
            <p:nvPr/>
          </p:nvSpPr>
          <p:spPr>
            <a:xfrm>
              <a:off x="5692140" y="4777740"/>
              <a:ext cx="731520" cy="365760"/>
            </a:xfrm>
            <a:custGeom>
              <a:avLst/>
              <a:gdLst/>
              <a:ahLst/>
              <a:cxnLst/>
              <a:rect l="l" t="t" r="r" b="b"/>
              <a:pathLst>
                <a:path w="731520" h="365760" extrusionOk="0">
                  <a:moveTo>
                    <a:pt x="0" y="365760"/>
                  </a:moveTo>
                  <a:lnTo>
                    <a:pt x="731520" y="365760"/>
                  </a:lnTo>
                  <a:lnTo>
                    <a:pt x="731520" y="0"/>
                  </a:lnTo>
                  <a:lnTo>
                    <a:pt x="0" y="0"/>
                  </a:lnTo>
                  <a:lnTo>
                    <a:pt x="0" y="365760"/>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11" name="Google Shape;511;p46"/>
          <p:cNvSpPr txBox="1"/>
          <p:nvPr/>
        </p:nvSpPr>
        <p:spPr>
          <a:xfrm>
            <a:off x="5737859" y="3617594"/>
            <a:ext cx="640200" cy="203400"/>
          </a:xfrm>
          <a:prstGeom prst="rect">
            <a:avLst/>
          </a:prstGeom>
          <a:solidFill>
            <a:srgbClr val="FF9900"/>
          </a:solidFill>
          <a:ln w="9525" cap="flat" cmpd="sng">
            <a:solidFill>
              <a:srgbClr val="959595"/>
            </a:solidFill>
            <a:prstDash val="solid"/>
            <a:round/>
            <a:headEnd type="none" w="sm" len="sm"/>
            <a:tailEnd type="none" w="sm" len="sm"/>
          </a:ln>
        </p:spPr>
        <p:txBody>
          <a:bodyPr spcFirstLastPara="1" wrap="square" lIns="0" tIns="79375" rIns="0" bIns="0" anchor="t" anchorCtr="0">
            <a:spAutoFit/>
          </a:bodyPr>
          <a:lstStyle/>
          <a:p>
            <a:pPr marL="138430" marR="0" lvl="0" indent="0" algn="l" rtl="0">
              <a:lnSpc>
                <a:spcPct val="100000"/>
              </a:lnSpc>
              <a:spcBef>
                <a:spcPts val="0"/>
              </a:spcBef>
              <a:spcAft>
                <a:spcPts val="0"/>
              </a:spcAft>
              <a:buNone/>
            </a:pPr>
            <a:r>
              <a:rPr lang="en" sz="800" b="1">
                <a:solidFill>
                  <a:srgbClr val="003300"/>
                </a:solidFill>
                <a:latin typeface="Arial"/>
                <a:ea typeface="Arial"/>
                <a:cs typeface="Arial"/>
                <a:sym typeface="Arial"/>
              </a:rPr>
              <a:t>Block 4</a:t>
            </a:r>
            <a:endParaRPr sz="800">
              <a:latin typeface="Arial"/>
              <a:ea typeface="Arial"/>
              <a:cs typeface="Arial"/>
              <a:sym typeface="Arial"/>
            </a:endParaRPr>
          </a:p>
        </p:txBody>
      </p:sp>
      <p:grpSp>
        <p:nvGrpSpPr>
          <p:cNvPr id="512" name="Google Shape;512;p46"/>
          <p:cNvGrpSpPr/>
          <p:nvPr/>
        </p:nvGrpSpPr>
        <p:grpSpPr>
          <a:xfrm>
            <a:off x="6463284" y="3583305"/>
            <a:ext cx="731520" cy="274320"/>
            <a:chOff x="6463284" y="4777740"/>
            <a:chExt cx="731520" cy="365760"/>
          </a:xfrm>
        </p:grpSpPr>
        <p:sp>
          <p:nvSpPr>
            <p:cNvPr id="513" name="Google Shape;513;p46"/>
            <p:cNvSpPr/>
            <p:nvPr/>
          </p:nvSpPr>
          <p:spPr>
            <a:xfrm>
              <a:off x="6463284" y="4777740"/>
              <a:ext cx="731520" cy="365760"/>
            </a:xfrm>
            <a:custGeom>
              <a:avLst/>
              <a:gdLst/>
              <a:ahLst/>
              <a:cxnLst/>
              <a:rect l="l" t="t" r="r" b="b"/>
              <a:pathLst>
                <a:path w="731520" h="365760" extrusionOk="0">
                  <a:moveTo>
                    <a:pt x="731519" y="0"/>
                  </a:moveTo>
                  <a:lnTo>
                    <a:pt x="0" y="0"/>
                  </a:lnTo>
                  <a:lnTo>
                    <a:pt x="0" y="365760"/>
                  </a:lnTo>
                  <a:lnTo>
                    <a:pt x="731519" y="365760"/>
                  </a:lnTo>
                  <a:lnTo>
                    <a:pt x="731519" y="0"/>
                  </a:lnTo>
                  <a:close/>
                </a:path>
              </a:pathLst>
            </a:custGeom>
            <a:solidFill>
              <a:srgbClr val="FFC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14" name="Google Shape;514;p46"/>
            <p:cNvSpPr/>
            <p:nvPr/>
          </p:nvSpPr>
          <p:spPr>
            <a:xfrm>
              <a:off x="6463284" y="4777740"/>
              <a:ext cx="731520" cy="365760"/>
            </a:xfrm>
            <a:custGeom>
              <a:avLst/>
              <a:gdLst/>
              <a:ahLst/>
              <a:cxnLst/>
              <a:rect l="l" t="t" r="r" b="b"/>
              <a:pathLst>
                <a:path w="731520" h="365760" extrusionOk="0">
                  <a:moveTo>
                    <a:pt x="0" y="365760"/>
                  </a:moveTo>
                  <a:lnTo>
                    <a:pt x="731519" y="365760"/>
                  </a:lnTo>
                  <a:lnTo>
                    <a:pt x="731519" y="0"/>
                  </a:lnTo>
                  <a:lnTo>
                    <a:pt x="0" y="0"/>
                  </a:lnTo>
                  <a:lnTo>
                    <a:pt x="0" y="365760"/>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15" name="Google Shape;515;p46"/>
          <p:cNvSpPr txBox="1"/>
          <p:nvPr/>
        </p:nvSpPr>
        <p:spPr>
          <a:xfrm>
            <a:off x="6509004" y="3617594"/>
            <a:ext cx="640200" cy="203400"/>
          </a:xfrm>
          <a:prstGeom prst="rect">
            <a:avLst/>
          </a:prstGeom>
          <a:solidFill>
            <a:srgbClr val="FF9900"/>
          </a:solidFill>
          <a:ln w="9525" cap="flat" cmpd="sng">
            <a:solidFill>
              <a:srgbClr val="959595"/>
            </a:solidFill>
            <a:prstDash val="solid"/>
            <a:round/>
            <a:headEnd type="none" w="sm" len="sm"/>
            <a:tailEnd type="none" w="sm" len="sm"/>
          </a:ln>
        </p:spPr>
        <p:txBody>
          <a:bodyPr spcFirstLastPara="1" wrap="square" lIns="0" tIns="79375" rIns="0" bIns="0" anchor="t" anchorCtr="0">
            <a:spAutoFit/>
          </a:bodyPr>
          <a:lstStyle/>
          <a:p>
            <a:pPr marL="137795" marR="0" lvl="0" indent="0" algn="l" rtl="0">
              <a:lnSpc>
                <a:spcPct val="100000"/>
              </a:lnSpc>
              <a:spcBef>
                <a:spcPts val="0"/>
              </a:spcBef>
              <a:spcAft>
                <a:spcPts val="0"/>
              </a:spcAft>
              <a:buNone/>
            </a:pPr>
            <a:r>
              <a:rPr lang="en" sz="800" b="1">
                <a:solidFill>
                  <a:srgbClr val="003300"/>
                </a:solidFill>
                <a:latin typeface="Arial"/>
                <a:ea typeface="Arial"/>
                <a:cs typeface="Arial"/>
                <a:sym typeface="Arial"/>
              </a:rPr>
              <a:t>Block 5</a:t>
            </a:r>
            <a:endParaRPr sz="800">
              <a:latin typeface="Arial"/>
              <a:ea typeface="Arial"/>
              <a:cs typeface="Arial"/>
              <a:sym typeface="Arial"/>
            </a:endParaRPr>
          </a:p>
        </p:txBody>
      </p:sp>
      <p:grpSp>
        <p:nvGrpSpPr>
          <p:cNvPr id="516" name="Google Shape;516;p46"/>
          <p:cNvGrpSpPr/>
          <p:nvPr/>
        </p:nvGrpSpPr>
        <p:grpSpPr>
          <a:xfrm>
            <a:off x="7231380" y="3583305"/>
            <a:ext cx="734695" cy="274320"/>
            <a:chOff x="7231380" y="4777740"/>
            <a:chExt cx="734695" cy="365760"/>
          </a:xfrm>
        </p:grpSpPr>
        <p:sp>
          <p:nvSpPr>
            <p:cNvPr id="517" name="Google Shape;517;p46"/>
            <p:cNvSpPr/>
            <p:nvPr/>
          </p:nvSpPr>
          <p:spPr>
            <a:xfrm>
              <a:off x="7231380" y="4777740"/>
              <a:ext cx="734695" cy="365760"/>
            </a:xfrm>
            <a:custGeom>
              <a:avLst/>
              <a:gdLst/>
              <a:ahLst/>
              <a:cxnLst/>
              <a:rect l="l" t="t" r="r" b="b"/>
              <a:pathLst>
                <a:path w="734695" h="365760" extrusionOk="0">
                  <a:moveTo>
                    <a:pt x="734568" y="0"/>
                  </a:moveTo>
                  <a:lnTo>
                    <a:pt x="0" y="0"/>
                  </a:lnTo>
                  <a:lnTo>
                    <a:pt x="0" y="365760"/>
                  </a:lnTo>
                  <a:lnTo>
                    <a:pt x="734568" y="365760"/>
                  </a:lnTo>
                  <a:lnTo>
                    <a:pt x="734568" y="0"/>
                  </a:lnTo>
                  <a:close/>
                </a:path>
              </a:pathLst>
            </a:custGeom>
            <a:solidFill>
              <a:srgbClr val="FFC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18" name="Google Shape;518;p46"/>
            <p:cNvSpPr/>
            <p:nvPr/>
          </p:nvSpPr>
          <p:spPr>
            <a:xfrm>
              <a:off x="7231380" y="4777740"/>
              <a:ext cx="734695" cy="365760"/>
            </a:xfrm>
            <a:custGeom>
              <a:avLst/>
              <a:gdLst/>
              <a:ahLst/>
              <a:cxnLst/>
              <a:rect l="l" t="t" r="r" b="b"/>
              <a:pathLst>
                <a:path w="734695" h="365760" extrusionOk="0">
                  <a:moveTo>
                    <a:pt x="0" y="365760"/>
                  </a:moveTo>
                  <a:lnTo>
                    <a:pt x="734568" y="365760"/>
                  </a:lnTo>
                  <a:lnTo>
                    <a:pt x="734568" y="0"/>
                  </a:lnTo>
                  <a:lnTo>
                    <a:pt x="0" y="0"/>
                  </a:lnTo>
                  <a:lnTo>
                    <a:pt x="0" y="365760"/>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19" name="Google Shape;519;p46"/>
          <p:cNvSpPr txBox="1"/>
          <p:nvPr/>
        </p:nvSpPr>
        <p:spPr>
          <a:xfrm>
            <a:off x="7280147" y="3617594"/>
            <a:ext cx="637500" cy="203400"/>
          </a:xfrm>
          <a:prstGeom prst="rect">
            <a:avLst/>
          </a:prstGeom>
          <a:solidFill>
            <a:srgbClr val="FF9900"/>
          </a:solidFill>
          <a:ln w="9525" cap="flat" cmpd="sng">
            <a:solidFill>
              <a:srgbClr val="959595"/>
            </a:solidFill>
            <a:prstDash val="solid"/>
            <a:round/>
            <a:headEnd type="none" w="sm" len="sm"/>
            <a:tailEnd type="none" w="sm" len="sm"/>
          </a:ln>
        </p:spPr>
        <p:txBody>
          <a:bodyPr spcFirstLastPara="1" wrap="square" lIns="0" tIns="79375" rIns="0" bIns="0" anchor="t" anchorCtr="0">
            <a:spAutoFit/>
          </a:bodyPr>
          <a:lstStyle/>
          <a:p>
            <a:pPr marL="136525" marR="0" lvl="0" indent="0" algn="l" rtl="0">
              <a:lnSpc>
                <a:spcPct val="100000"/>
              </a:lnSpc>
              <a:spcBef>
                <a:spcPts val="0"/>
              </a:spcBef>
              <a:spcAft>
                <a:spcPts val="0"/>
              </a:spcAft>
              <a:buNone/>
            </a:pPr>
            <a:r>
              <a:rPr lang="en" sz="800" b="1">
                <a:solidFill>
                  <a:srgbClr val="003300"/>
                </a:solidFill>
                <a:latin typeface="Arial"/>
                <a:ea typeface="Arial"/>
                <a:cs typeface="Arial"/>
                <a:sym typeface="Arial"/>
              </a:rPr>
              <a:t>Block 6</a:t>
            </a:r>
            <a:endParaRPr sz="800">
              <a:latin typeface="Arial"/>
              <a:ea typeface="Arial"/>
              <a:cs typeface="Arial"/>
              <a:sym typeface="Arial"/>
            </a:endParaRPr>
          </a:p>
        </p:txBody>
      </p:sp>
      <p:grpSp>
        <p:nvGrpSpPr>
          <p:cNvPr id="520" name="Google Shape;520;p46"/>
          <p:cNvGrpSpPr/>
          <p:nvPr/>
        </p:nvGrpSpPr>
        <p:grpSpPr>
          <a:xfrm>
            <a:off x="8005572" y="3583304"/>
            <a:ext cx="731520" cy="274320"/>
            <a:chOff x="8005572" y="4777739"/>
            <a:chExt cx="731520" cy="365760"/>
          </a:xfrm>
        </p:grpSpPr>
        <p:sp>
          <p:nvSpPr>
            <p:cNvPr id="521" name="Google Shape;521;p46"/>
            <p:cNvSpPr/>
            <p:nvPr/>
          </p:nvSpPr>
          <p:spPr>
            <a:xfrm>
              <a:off x="8005572" y="4777739"/>
              <a:ext cx="731520" cy="365760"/>
            </a:xfrm>
            <a:custGeom>
              <a:avLst/>
              <a:gdLst/>
              <a:ahLst/>
              <a:cxnLst/>
              <a:rect l="l" t="t" r="r" b="b"/>
              <a:pathLst>
                <a:path w="731520" h="365760" extrusionOk="0">
                  <a:moveTo>
                    <a:pt x="731520" y="0"/>
                  </a:moveTo>
                  <a:lnTo>
                    <a:pt x="0" y="0"/>
                  </a:lnTo>
                  <a:lnTo>
                    <a:pt x="0" y="365760"/>
                  </a:lnTo>
                  <a:lnTo>
                    <a:pt x="731520" y="365760"/>
                  </a:lnTo>
                  <a:lnTo>
                    <a:pt x="731520" y="0"/>
                  </a:lnTo>
                  <a:close/>
                </a:path>
              </a:pathLst>
            </a:custGeom>
            <a:solidFill>
              <a:srgbClr val="FFC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22" name="Google Shape;522;p46"/>
            <p:cNvSpPr/>
            <p:nvPr/>
          </p:nvSpPr>
          <p:spPr>
            <a:xfrm>
              <a:off x="8005572" y="4777739"/>
              <a:ext cx="731520" cy="365760"/>
            </a:xfrm>
            <a:custGeom>
              <a:avLst/>
              <a:gdLst/>
              <a:ahLst/>
              <a:cxnLst/>
              <a:rect l="l" t="t" r="r" b="b"/>
              <a:pathLst>
                <a:path w="731520" h="365760" extrusionOk="0">
                  <a:moveTo>
                    <a:pt x="0" y="365760"/>
                  </a:moveTo>
                  <a:lnTo>
                    <a:pt x="731520" y="365760"/>
                  </a:lnTo>
                  <a:lnTo>
                    <a:pt x="731520" y="0"/>
                  </a:lnTo>
                  <a:lnTo>
                    <a:pt x="0" y="0"/>
                  </a:lnTo>
                  <a:lnTo>
                    <a:pt x="0" y="365760"/>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23" name="Google Shape;523;p46"/>
          <p:cNvSpPr txBox="1"/>
          <p:nvPr/>
        </p:nvSpPr>
        <p:spPr>
          <a:xfrm>
            <a:off x="8051292" y="3617594"/>
            <a:ext cx="640200" cy="203400"/>
          </a:xfrm>
          <a:prstGeom prst="rect">
            <a:avLst/>
          </a:prstGeom>
          <a:solidFill>
            <a:srgbClr val="FF9900"/>
          </a:solidFill>
          <a:ln w="9525" cap="flat" cmpd="sng">
            <a:solidFill>
              <a:srgbClr val="959595"/>
            </a:solidFill>
            <a:prstDash val="solid"/>
            <a:round/>
            <a:headEnd type="none" w="sm" len="sm"/>
            <a:tailEnd type="none" w="sm" len="sm"/>
          </a:ln>
        </p:spPr>
        <p:txBody>
          <a:bodyPr spcFirstLastPara="1" wrap="square" lIns="0" tIns="79375" rIns="0" bIns="0" anchor="t" anchorCtr="0">
            <a:spAutoFit/>
          </a:bodyPr>
          <a:lstStyle/>
          <a:p>
            <a:pPr marL="137160" marR="0" lvl="0" indent="0" algn="l" rtl="0">
              <a:lnSpc>
                <a:spcPct val="100000"/>
              </a:lnSpc>
              <a:spcBef>
                <a:spcPts val="0"/>
              </a:spcBef>
              <a:spcAft>
                <a:spcPts val="0"/>
              </a:spcAft>
              <a:buNone/>
            </a:pPr>
            <a:r>
              <a:rPr lang="en" sz="800" b="1">
                <a:solidFill>
                  <a:srgbClr val="003300"/>
                </a:solidFill>
                <a:latin typeface="Arial"/>
                <a:ea typeface="Arial"/>
                <a:cs typeface="Arial"/>
                <a:sym typeface="Arial"/>
              </a:rPr>
              <a:t>Block 7</a:t>
            </a:r>
            <a:endParaRPr sz="800">
              <a:latin typeface="Arial"/>
              <a:ea typeface="Arial"/>
              <a:cs typeface="Arial"/>
              <a:sym typeface="Arial"/>
            </a:endParaRPr>
          </a:p>
        </p:txBody>
      </p:sp>
      <p:sp>
        <p:nvSpPr>
          <p:cNvPr id="524" name="Google Shape;524;p46"/>
          <p:cNvSpPr/>
          <p:nvPr/>
        </p:nvSpPr>
        <p:spPr>
          <a:xfrm>
            <a:off x="2186939" y="2775966"/>
            <a:ext cx="842010" cy="399097"/>
          </a:xfrm>
          <a:custGeom>
            <a:avLst/>
            <a:gdLst/>
            <a:ahLst/>
            <a:cxnLst/>
            <a:rect l="l" t="t" r="r" b="b"/>
            <a:pathLst>
              <a:path w="842010" h="532129" extrusionOk="0">
                <a:moveTo>
                  <a:pt x="90551" y="252094"/>
                </a:moveTo>
                <a:lnTo>
                  <a:pt x="0" y="485139"/>
                </a:lnTo>
                <a:lnTo>
                  <a:pt x="245491" y="532130"/>
                </a:lnTo>
                <a:lnTo>
                  <a:pt x="192087" y="435610"/>
                </a:lnTo>
                <a:lnTo>
                  <a:pt x="155448" y="435610"/>
                </a:lnTo>
                <a:lnTo>
                  <a:pt x="124460" y="379603"/>
                </a:lnTo>
                <a:lnTo>
                  <a:pt x="152511" y="364081"/>
                </a:lnTo>
                <a:lnTo>
                  <a:pt x="90551" y="252094"/>
                </a:lnTo>
                <a:close/>
              </a:path>
              <a:path w="842010" h="532129" extrusionOk="0">
                <a:moveTo>
                  <a:pt x="152511" y="364081"/>
                </a:moveTo>
                <a:lnTo>
                  <a:pt x="124460" y="379603"/>
                </a:lnTo>
                <a:lnTo>
                  <a:pt x="155448" y="435610"/>
                </a:lnTo>
                <a:lnTo>
                  <a:pt x="183497" y="420084"/>
                </a:lnTo>
                <a:lnTo>
                  <a:pt x="152511" y="364081"/>
                </a:lnTo>
                <a:close/>
              </a:path>
              <a:path w="842010" h="532129" extrusionOk="0">
                <a:moveTo>
                  <a:pt x="183497" y="420084"/>
                </a:moveTo>
                <a:lnTo>
                  <a:pt x="155448" y="435610"/>
                </a:lnTo>
                <a:lnTo>
                  <a:pt x="192087" y="435610"/>
                </a:lnTo>
                <a:lnTo>
                  <a:pt x="183497" y="420084"/>
                </a:lnTo>
                <a:close/>
              </a:path>
              <a:path w="842010" h="532129" extrusionOk="0">
                <a:moveTo>
                  <a:pt x="810514" y="0"/>
                </a:moveTo>
                <a:lnTo>
                  <a:pt x="152511" y="364081"/>
                </a:lnTo>
                <a:lnTo>
                  <a:pt x="183497" y="420084"/>
                </a:lnTo>
                <a:lnTo>
                  <a:pt x="841502" y="55880"/>
                </a:lnTo>
                <a:lnTo>
                  <a:pt x="810514" y="0"/>
                </a:lnTo>
                <a:close/>
              </a:path>
            </a:pathLst>
          </a:custGeom>
          <a:solidFill>
            <a:srgbClr val="3333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25" name="Google Shape;525;p46"/>
          <p:cNvSpPr/>
          <p:nvPr/>
        </p:nvSpPr>
        <p:spPr>
          <a:xfrm>
            <a:off x="4698238" y="2775966"/>
            <a:ext cx="842010" cy="399097"/>
          </a:xfrm>
          <a:custGeom>
            <a:avLst/>
            <a:gdLst/>
            <a:ahLst/>
            <a:cxnLst/>
            <a:rect l="l" t="t" r="r" b="b"/>
            <a:pathLst>
              <a:path w="842010" h="532129" extrusionOk="0">
                <a:moveTo>
                  <a:pt x="658004" y="420084"/>
                </a:moveTo>
                <a:lnTo>
                  <a:pt x="596011" y="532130"/>
                </a:lnTo>
                <a:lnTo>
                  <a:pt x="841501" y="485139"/>
                </a:lnTo>
                <a:lnTo>
                  <a:pt x="822256" y="435610"/>
                </a:lnTo>
                <a:lnTo>
                  <a:pt x="686053" y="435610"/>
                </a:lnTo>
                <a:lnTo>
                  <a:pt x="658004" y="420084"/>
                </a:lnTo>
                <a:close/>
              </a:path>
              <a:path w="842010" h="532129" extrusionOk="0">
                <a:moveTo>
                  <a:pt x="688990" y="364081"/>
                </a:moveTo>
                <a:lnTo>
                  <a:pt x="658004" y="420084"/>
                </a:lnTo>
                <a:lnTo>
                  <a:pt x="686053" y="435610"/>
                </a:lnTo>
                <a:lnTo>
                  <a:pt x="717041" y="379603"/>
                </a:lnTo>
                <a:lnTo>
                  <a:pt x="688990" y="364081"/>
                </a:lnTo>
                <a:close/>
              </a:path>
              <a:path w="842010" h="532129" extrusionOk="0">
                <a:moveTo>
                  <a:pt x="750951" y="252094"/>
                </a:moveTo>
                <a:lnTo>
                  <a:pt x="688990" y="364081"/>
                </a:lnTo>
                <a:lnTo>
                  <a:pt x="717041" y="379603"/>
                </a:lnTo>
                <a:lnTo>
                  <a:pt x="686053" y="435610"/>
                </a:lnTo>
                <a:lnTo>
                  <a:pt x="822256" y="435610"/>
                </a:lnTo>
                <a:lnTo>
                  <a:pt x="750951" y="252094"/>
                </a:lnTo>
                <a:close/>
              </a:path>
              <a:path w="842010" h="532129" extrusionOk="0">
                <a:moveTo>
                  <a:pt x="30987" y="0"/>
                </a:moveTo>
                <a:lnTo>
                  <a:pt x="0" y="55880"/>
                </a:lnTo>
                <a:lnTo>
                  <a:pt x="658004" y="420084"/>
                </a:lnTo>
                <a:lnTo>
                  <a:pt x="688990" y="364081"/>
                </a:lnTo>
                <a:lnTo>
                  <a:pt x="30987" y="0"/>
                </a:lnTo>
                <a:close/>
              </a:path>
            </a:pathLst>
          </a:custGeom>
          <a:solidFill>
            <a:srgbClr val="3333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26" name="Google Shape;526;p46"/>
          <p:cNvSpPr/>
          <p:nvPr/>
        </p:nvSpPr>
        <p:spPr>
          <a:xfrm>
            <a:off x="5438140" y="3280409"/>
            <a:ext cx="127000" cy="738664"/>
          </a:xfrm>
          <a:custGeom>
            <a:avLst/>
            <a:gdLst/>
            <a:ahLst/>
            <a:cxnLst/>
            <a:rect l="l" t="t" r="r" b="b"/>
            <a:pathLst>
              <a:path w="127000" h="984885" extrusionOk="0">
                <a:moveTo>
                  <a:pt x="51308" y="857504"/>
                </a:moveTo>
                <a:lnTo>
                  <a:pt x="0" y="857504"/>
                </a:lnTo>
                <a:lnTo>
                  <a:pt x="63500" y="984504"/>
                </a:lnTo>
                <a:lnTo>
                  <a:pt x="120650" y="870204"/>
                </a:lnTo>
                <a:lnTo>
                  <a:pt x="51308" y="870204"/>
                </a:lnTo>
                <a:lnTo>
                  <a:pt x="51308" y="857504"/>
                </a:lnTo>
                <a:close/>
              </a:path>
              <a:path w="127000" h="984885" extrusionOk="0">
                <a:moveTo>
                  <a:pt x="75692" y="0"/>
                </a:moveTo>
                <a:lnTo>
                  <a:pt x="51308" y="0"/>
                </a:lnTo>
                <a:lnTo>
                  <a:pt x="51308" y="870204"/>
                </a:lnTo>
                <a:lnTo>
                  <a:pt x="75692" y="870204"/>
                </a:lnTo>
                <a:lnTo>
                  <a:pt x="75692" y="0"/>
                </a:lnTo>
                <a:close/>
              </a:path>
              <a:path w="127000" h="984885" extrusionOk="0">
                <a:moveTo>
                  <a:pt x="127000" y="857504"/>
                </a:moveTo>
                <a:lnTo>
                  <a:pt x="75692" y="857504"/>
                </a:lnTo>
                <a:lnTo>
                  <a:pt x="75692" y="870204"/>
                </a:lnTo>
                <a:lnTo>
                  <a:pt x="120650" y="870204"/>
                </a:lnTo>
                <a:lnTo>
                  <a:pt x="127000" y="857504"/>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27" name="Google Shape;527;p46"/>
          <p:cNvSpPr txBox="1"/>
          <p:nvPr/>
        </p:nvSpPr>
        <p:spPr>
          <a:xfrm>
            <a:off x="4778755" y="3526440"/>
            <a:ext cx="311100" cy="19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 sz="1200">
                <a:latin typeface="Helvetica Neue"/>
                <a:ea typeface="Helvetica Neue"/>
                <a:cs typeface="Helvetica Neue"/>
                <a:sym typeface="Helvetica Neue"/>
              </a:rPr>
              <a:t>time</a:t>
            </a:r>
            <a:endParaRPr sz="1200">
              <a:latin typeface="Helvetica Neue"/>
              <a:ea typeface="Helvetica Neue"/>
              <a:cs typeface="Helvetica Neue"/>
              <a:sym typeface="Helvetica Neue"/>
            </a:endParaRPr>
          </a:p>
        </p:txBody>
      </p:sp>
      <p:grpSp>
        <p:nvGrpSpPr>
          <p:cNvPr id="528" name="Google Shape;528;p46"/>
          <p:cNvGrpSpPr/>
          <p:nvPr/>
        </p:nvGrpSpPr>
        <p:grpSpPr>
          <a:xfrm>
            <a:off x="1284732" y="2504312"/>
            <a:ext cx="731519" cy="274320"/>
            <a:chOff x="1284732" y="3339083"/>
            <a:chExt cx="731519" cy="365760"/>
          </a:xfrm>
        </p:grpSpPr>
        <p:sp>
          <p:nvSpPr>
            <p:cNvPr id="529" name="Google Shape;529;p46"/>
            <p:cNvSpPr/>
            <p:nvPr/>
          </p:nvSpPr>
          <p:spPr>
            <a:xfrm>
              <a:off x="1284732" y="3339083"/>
              <a:ext cx="731519" cy="365760"/>
            </a:xfrm>
            <a:custGeom>
              <a:avLst/>
              <a:gdLst/>
              <a:ahLst/>
              <a:cxnLst/>
              <a:rect l="l" t="t" r="r" b="b"/>
              <a:pathLst>
                <a:path w="731519" h="365760" extrusionOk="0">
                  <a:moveTo>
                    <a:pt x="731519" y="0"/>
                  </a:moveTo>
                  <a:lnTo>
                    <a:pt x="0" y="0"/>
                  </a:lnTo>
                  <a:lnTo>
                    <a:pt x="0" y="365759"/>
                  </a:lnTo>
                  <a:lnTo>
                    <a:pt x="731519" y="365759"/>
                  </a:lnTo>
                  <a:lnTo>
                    <a:pt x="731519" y="0"/>
                  </a:lnTo>
                  <a:close/>
                </a:path>
              </a:pathLst>
            </a:custGeom>
            <a:solidFill>
              <a:srgbClr val="FFC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30" name="Google Shape;530;p46"/>
            <p:cNvSpPr/>
            <p:nvPr/>
          </p:nvSpPr>
          <p:spPr>
            <a:xfrm>
              <a:off x="1284732" y="3339083"/>
              <a:ext cx="731519" cy="365760"/>
            </a:xfrm>
            <a:custGeom>
              <a:avLst/>
              <a:gdLst/>
              <a:ahLst/>
              <a:cxnLst/>
              <a:rect l="l" t="t" r="r" b="b"/>
              <a:pathLst>
                <a:path w="731519" h="365760" extrusionOk="0">
                  <a:moveTo>
                    <a:pt x="0" y="365759"/>
                  </a:moveTo>
                  <a:lnTo>
                    <a:pt x="731519" y="365759"/>
                  </a:lnTo>
                  <a:lnTo>
                    <a:pt x="731519" y="0"/>
                  </a:lnTo>
                  <a:lnTo>
                    <a:pt x="0" y="0"/>
                  </a:lnTo>
                  <a:lnTo>
                    <a:pt x="0" y="365759"/>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31" name="Google Shape;531;p46"/>
          <p:cNvSpPr txBox="1"/>
          <p:nvPr/>
        </p:nvSpPr>
        <p:spPr>
          <a:xfrm>
            <a:off x="1525777" y="2532888"/>
            <a:ext cx="259200" cy="155700"/>
          </a:xfrm>
          <a:prstGeom prst="rect">
            <a:avLst/>
          </a:prstGeom>
          <a:noFill/>
          <a:ln>
            <a:noFill/>
          </a:ln>
        </p:spPr>
        <p:txBody>
          <a:bodyPr spcFirstLastPara="1" wrap="square" lIns="0" tIns="17125" rIns="0" bIns="0" anchor="t" anchorCtr="0">
            <a:spAutoFit/>
          </a:bodyPr>
          <a:lstStyle/>
          <a:p>
            <a:pPr marL="0" marR="0" lvl="0" indent="0" algn="l" rtl="0">
              <a:lnSpc>
                <a:spcPct val="100000"/>
              </a:lnSpc>
              <a:spcBef>
                <a:spcPts val="0"/>
              </a:spcBef>
              <a:spcAft>
                <a:spcPts val="0"/>
              </a:spcAft>
              <a:buNone/>
            </a:pPr>
            <a:r>
              <a:rPr lang="en" sz="900">
                <a:solidFill>
                  <a:srgbClr val="003300"/>
                </a:solidFill>
                <a:latin typeface="Helvetica Neue"/>
                <a:ea typeface="Helvetica Neue"/>
                <a:cs typeface="Helvetica Neue"/>
                <a:sym typeface="Helvetica Neue"/>
              </a:rPr>
              <a:t>SM2</a:t>
            </a:r>
            <a:endParaRPr sz="900">
              <a:latin typeface="Helvetica Neue"/>
              <a:ea typeface="Helvetica Neue"/>
              <a:cs typeface="Helvetica Neue"/>
              <a:sym typeface="Helvetica Neue"/>
            </a:endParaRPr>
          </a:p>
        </p:txBody>
      </p:sp>
      <p:sp>
        <p:nvSpPr>
          <p:cNvPr id="532" name="Google Shape;532;p46"/>
          <p:cNvSpPr txBox="1">
            <a:spLocks noGrp="1"/>
          </p:cNvSpPr>
          <p:nvPr>
            <p:ph type="title"/>
          </p:nvPr>
        </p:nvSpPr>
        <p:spPr>
          <a:xfrm>
            <a:off x="0" y="8100"/>
            <a:ext cx="9144000" cy="4926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0" tIns="0" rIns="0" bIns="0" anchor="t" anchorCtr="0">
            <a:spAutoFit/>
          </a:bodyPr>
          <a:lstStyle/>
          <a:p>
            <a:pPr marL="0" lvl="0" indent="0" algn="l" rtl="0">
              <a:spcBef>
                <a:spcPts val="0"/>
              </a:spcBef>
              <a:spcAft>
                <a:spcPts val="0"/>
              </a:spcAft>
              <a:buNone/>
            </a:pPr>
            <a:r>
              <a:rPr lang="en" b="1">
                <a:solidFill>
                  <a:srgbClr val="073763"/>
                </a:solidFill>
              </a:rPr>
              <a:t>Trasparent Scalability</a:t>
            </a:r>
            <a:endParaRPr b="1">
              <a:solidFill>
                <a:srgbClr val="07376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47"/>
          <p:cNvSpPr txBox="1"/>
          <p:nvPr/>
        </p:nvSpPr>
        <p:spPr>
          <a:xfrm>
            <a:off x="186334" y="1093053"/>
            <a:ext cx="8547000" cy="1737300"/>
          </a:xfrm>
          <a:prstGeom prst="rect">
            <a:avLst/>
          </a:prstGeom>
          <a:noFill/>
          <a:ln>
            <a:noFill/>
          </a:ln>
        </p:spPr>
        <p:txBody>
          <a:bodyPr spcFirstLastPara="1" wrap="square" lIns="0" tIns="12700" rIns="0" bIns="0" anchor="t" anchorCtr="0">
            <a:spAutoFit/>
          </a:bodyPr>
          <a:lstStyle/>
          <a:p>
            <a:pPr marL="299085" marR="414019" lvl="0" indent="-274319" algn="l" rtl="0">
              <a:lnSpc>
                <a:spcPct val="100000"/>
              </a:lnSpc>
              <a:spcBef>
                <a:spcPts val="0"/>
              </a:spcBef>
              <a:spcAft>
                <a:spcPts val="0"/>
              </a:spcAft>
              <a:buSzPts val="1600"/>
              <a:buChar char="•"/>
            </a:pPr>
            <a:r>
              <a:rPr lang="en" sz="1600"/>
              <a:t>CUDA defines a small set of extensions to the high level language as the C in  order to define the kernels and to configure the kernel execution.</a:t>
            </a:r>
            <a:endParaRPr sz="1600"/>
          </a:p>
          <a:p>
            <a:pPr marL="299085" marR="0" lvl="0" indent="-274319" algn="l" rtl="0">
              <a:lnSpc>
                <a:spcPct val="100000"/>
              </a:lnSpc>
              <a:spcBef>
                <a:spcPts val="0"/>
              </a:spcBef>
              <a:spcAft>
                <a:spcPts val="0"/>
              </a:spcAft>
              <a:buSzPts val="1600"/>
              <a:buChar char="•"/>
            </a:pPr>
            <a:r>
              <a:rPr lang="en" sz="1600"/>
              <a:t>A CUDA kernel function is defined using the</a:t>
            </a:r>
            <a:r>
              <a:rPr lang="en" sz="1600" u="sng"/>
              <a:t>	</a:t>
            </a:r>
            <a:r>
              <a:rPr lang="en" sz="1600">
                <a:solidFill>
                  <a:srgbClr val="FF0000"/>
                </a:solidFill>
              </a:rPr>
              <a:t>global</a:t>
            </a:r>
            <a:r>
              <a:rPr lang="en" sz="1600" u="sng">
                <a:solidFill>
                  <a:srgbClr val="FF0000"/>
                </a:solidFill>
              </a:rPr>
              <a:t>	</a:t>
            </a:r>
            <a:r>
              <a:rPr lang="en" sz="1600"/>
              <a:t>declaration</a:t>
            </a:r>
            <a:endParaRPr sz="1600"/>
          </a:p>
          <a:p>
            <a:pPr marL="299085" marR="5080" lvl="0" indent="-274319" algn="l" rtl="0">
              <a:lnSpc>
                <a:spcPct val="100000"/>
              </a:lnSpc>
              <a:spcBef>
                <a:spcPts val="0"/>
              </a:spcBef>
              <a:spcAft>
                <a:spcPts val="0"/>
              </a:spcAft>
              <a:buSzPts val="1600"/>
              <a:buChar char="•"/>
            </a:pPr>
            <a:r>
              <a:rPr lang="en" sz="1600"/>
              <a:t>when a CUDA kernel is called, it will be executed N times in parallel by N different  CUDA threads on the device</a:t>
            </a:r>
            <a:endParaRPr sz="1600"/>
          </a:p>
          <a:p>
            <a:pPr marL="299085" marR="397510" lvl="0" indent="-274319" algn="l" rtl="0">
              <a:lnSpc>
                <a:spcPct val="100000"/>
              </a:lnSpc>
              <a:spcBef>
                <a:spcPts val="5"/>
              </a:spcBef>
              <a:spcAft>
                <a:spcPts val="0"/>
              </a:spcAft>
              <a:buSzPts val="1600"/>
              <a:buChar char="•"/>
            </a:pPr>
            <a:r>
              <a:rPr lang="en" sz="1600"/>
              <a:t>the number of CUDA threads that execute that kernel is specified using a new  syntax, called kernel execution configuration</a:t>
            </a:r>
            <a:endParaRPr sz="1600"/>
          </a:p>
        </p:txBody>
      </p:sp>
      <p:sp>
        <p:nvSpPr>
          <p:cNvPr id="538" name="Google Shape;538;p47"/>
          <p:cNvSpPr txBox="1"/>
          <p:nvPr/>
        </p:nvSpPr>
        <p:spPr>
          <a:xfrm>
            <a:off x="930351" y="2930105"/>
            <a:ext cx="3777600" cy="19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 sz="1200">
                <a:latin typeface="Helvetica Neue"/>
                <a:ea typeface="Helvetica Neue"/>
                <a:cs typeface="Helvetica Neue"/>
                <a:sym typeface="Helvetica Neue"/>
              </a:rPr>
              <a:t>cudaKernelFunction </a:t>
            </a:r>
            <a:r>
              <a:rPr lang="en" sz="1200" b="1">
                <a:solidFill>
                  <a:srgbClr val="FF0000"/>
                </a:solidFill>
                <a:latin typeface="Arial"/>
                <a:ea typeface="Arial"/>
                <a:cs typeface="Arial"/>
                <a:sym typeface="Arial"/>
              </a:rPr>
              <a:t>&lt;&lt;&lt;...&gt;&gt;&gt; </a:t>
            </a:r>
            <a:r>
              <a:rPr lang="en" sz="1200">
                <a:latin typeface="Helvetica Neue"/>
                <a:ea typeface="Helvetica Neue"/>
                <a:cs typeface="Helvetica Neue"/>
                <a:sym typeface="Helvetica Neue"/>
              </a:rPr>
              <a:t>(arg_1, arg_2, ..., arg_n)</a:t>
            </a:r>
            <a:endParaRPr sz="1200">
              <a:latin typeface="Helvetica Neue"/>
              <a:ea typeface="Helvetica Neue"/>
              <a:cs typeface="Helvetica Neue"/>
              <a:sym typeface="Helvetica Neue"/>
            </a:endParaRPr>
          </a:p>
        </p:txBody>
      </p:sp>
      <p:sp>
        <p:nvSpPr>
          <p:cNvPr id="539" name="Google Shape;539;p47"/>
          <p:cNvSpPr txBox="1"/>
          <p:nvPr/>
        </p:nvSpPr>
        <p:spPr>
          <a:xfrm>
            <a:off x="643534" y="3296697"/>
            <a:ext cx="105900" cy="289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endParaRPr sz="1800">
              <a:latin typeface="Helvetica Neue"/>
              <a:ea typeface="Helvetica Neue"/>
              <a:cs typeface="Helvetica Neue"/>
              <a:sym typeface="Helvetica Neue"/>
            </a:endParaRPr>
          </a:p>
        </p:txBody>
      </p:sp>
      <p:sp>
        <p:nvSpPr>
          <p:cNvPr id="540" name="Google Shape;540;p47"/>
          <p:cNvSpPr txBox="1"/>
          <p:nvPr/>
        </p:nvSpPr>
        <p:spPr>
          <a:xfrm>
            <a:off x="930351" y="3394995"/>
            <a:ext cx="6024900" cy="382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 sz="1200">
                <a:latin typeface="Helvetica Neue"/>
                <a:ea typeface="Helvetica Neue"/>
                <a:cs typeface="Helvetica Neue"/>
                <a:sym typeface="Helvetica Neue"/>
              </a:rPr>
              <a:t>the thread ID is accessible within the CUDA kernel through the built-in </a:t>
            </a:r>
            <a:r>
              <a:rPr lang="en" sz="1200" b="1">
                <a:solidFill>
                  <a:srgbClr val="FF0000"/>
                </a:solidFill>
                <a:latin typeface="Arial"/>
                <a:ea typeface="Arial"/>
                <a:cs typeface="Arial"/>
                <a:sym typeface="Arial"/>
              </a:rPr>
              <a:t>threadIdx </a:t>
            </a:r>
            <a:r>
              <a:rPr lang="en" sz="1200">
                <a:latin typeface="Helvetica Neue"/>
                <a:ea typeface="Helvetica Neue"/>
                <a:cs typeface="Helvetica Neue"/>
                <a:sym typeface="Helvetica Neue"/>
              </a:rPr>
              <a:t>variable</a:t>
            </a:r>
            <a:endParaRPr sz="1200">
              <a:latin typeface="Helvetica Neue"/>
              <a:ea typeface="Helvetica Neue"/>
              <a:cs typeface="Helvetica Neue"/>
              <a:sym typeface="Helvetica Neue"/>
            </a:endParaRPr>
          </a:p>
        </p:txBody>
      </p:sp>
      <p:sp>
        <p:nvSpPr>
          <p:cNvPr id="541" name="Google Shape;541;p47"/>
          <p:cNvSpPr txBox="1"/>
          <p:nvPr/>
        </p:nvSpPr>
        <p:spPr>
          <a:xfrm>
            <a:off x="186334" y="3127497"/>
            <a:ext cx="6110100" cy="936300"/>
          </a:xfrm>
          <a:prstGeom prst="rect">
            <a:avLst/>
          </a:prstGeom>
          <a:noFill/>
          <a:ln>
            <a:noFill/>
          </a:ln>
        </p:spPr>
        <p:txBody>
          <a:bodyPr spcFirstLastPara="1" wrap="square" lIns="0" tIns="12700" rIns="0" bIns="0" anchor="t" anchorCtr="0">
            <a:spAutoFit/>
          </a:bodyPr>
          <a:lstStyle/>
          <a:p>
            <a:pPr marL="299085" marR="0" lvl="0" indent="-274319" algn="l" rtl="0">
              <a:lnSpc>
                <a:spcPct val="100000"/>
              </a:lnSpc>
              <a:spcBef>
                <a:spcPts val="0"/>
              </a:spcBef>
              <a:spcAft>
                <a:spcPts val="0"/>
              </a:spcAft>
              <a:buSzPts val="1600"/>
              <a:buChar char="•"/>
            </a:pPr>
            <a:r>
              <a:rPr lang="en" sz="1600"/>
              <a:t>each thread has a unique thread ID</a:t>
            </a:r>
            <a:br>
              <a:rPr lang="en" sz="1600"/>
            </a:br>
            <a:endParaRPr sz="1600"/>
          </a:p>
          <a:p>
            <a:pPr marL="299085" marR="0" lvl="0" indent="-274319" algn="l" rtl="0">
              <a:lnSpc>
                <a:spcPct val="100000"/>
              </a:lnSpc>
              <a:spcBef>
                <a:spcPts val="1440"/>
              </a:spcBef>
              <a:spcAft>
                <a:spcPts val="0"/>
              </a:spcAft>
              <a:buSzPts val="1600"/>
              <a:buFont typeface="Helvetica Neue"/>
              <a:buChar char="•"/>
            </a:pPr>
            <a:r>
              <a:rPr lang="en" sz="1600"/>
              <a:t>the built-in variables </a:t>
            </a:r>
            <a:r>
              <a:rPr lang="en" sz="1600" b="1"/>
              <a:t>threadIdx </a:t>
            </a:r>
            <a:r>
              <a:rPr lang="en" sz="1600"/>
              <a:t>are a 3-component vector</a:t>
            </a:r>
            <a:endParaRPr sz="1600"/>
          </a:p>
        </p:txBody>
      </p:sp>
      <p:sp>
        <p:nvSpPr>
          <p:cNvPr id="542" name="Google Shape;542;p47"/>
          <p:cNvSpPr txBox="1"/>
          <p:nvPr/>
        </p:nvSpPr>
        <p:spPr>
          <a:xfrm>
            <a:off x="930351" y="4120907"/>
            <a:ext cx="2580600" cy="382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 sz="1200">
                <a:latin typeface="Helvetica Neue"/>
                <a:ea typeface="Helvetica Neue"/>
                <a:cs typeface="Helvetica Neue"/>
                <a:sym typeface="Helvetica Neue"/>
              </a:rPr>
              <a:t>use .x, .y, .z to access its components</a:t>
            </a:r>
            <a:endParaRPr sz="1200">
              <a:latin typeface="Helvetica Neue"/>
              <a:ea typeface="Helvetica Neue"/>
              <a:cs typeface="Helvetica Neue"/>
              <a:sym typeface="Helvetica Neue"/>
            </a:endParaRPr>
          </a:p>
        </p:txBody>
      </p:sp>
      <p:sp>
        <p:nvSpPr>
          <p:cNvPr id="543" name="Google Shape;543;p47"/>
          <p:cNvSpPr txBox="1">
            <a:spLocks noGrp="1"/>
          </p:cNvSpPr>
          <p:nvPr>
            <p:ph type="title"/>
          </p:nvPr>
        </p:nvSpPr>
        <p:spPr>
          <a:xfrm>
            <a:off x="0" y="8100"/>
            <a:ext cx="9144000" cy="9852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0" tIns="0" rIns="0" bIns="0" anchor="t" anchorCtr="0">
            <a:spAutoFit/>
          </a:bodyPr>
          <a:lstStyle/>
          <a:p>
            <a:pPr marL="0" lvl="0" indent="0" algn="l" rtl="0">
              <a:spcBef>
                <a:spcPts val="0"/>
              </a:spcBef>
              <a:spcAft>
                <a:spcPts val="0"/>
              </a:spcAft>
              <a:buNone/>
            </a:pPr>
            <a:r>
              <a:rPr lang="en" b="1">
                <a:solidFill>
                  <a:srgbClr val="073763"/>
                </a:solidFill>
              </a:rPr>
              <a:t>CUDA syntax extensions to the C language</a:t>
            </a:r>
            <a:endParaRPr b="1">
              <a:solidFill>
                <a:srgbClr val="07376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48"/>
          <p:cNvSpPr/>
          <p:nvPr/>
        </p:nvSpPr>
        <p:spPr>
          <a:xfrm>
            <a:off x="4284975" y="572700"/>
            <a:ext cx="4859020" cy="4559884"/>
          </a:xfrm>
          <a:custGeom>
            <a:avLst/>
            <a:gdLst/>
            <a:ahLst/>
            <a:cxnLst/>
            <a:rect l="l" t="t" r="r" b="b"/>
            <a:pathLst>
              <a:path w="4859020" h="5577840" extrusionOk="0">
                <a:moveTo>
                  <a:pt x="0" y="5577840"/>
                </a:moveTo>
                <a:lnTo>
                  <a:pt x="4858512" y="5577840"/>
                </a:lnTo>
                <a:lnTo>
                  <a:pt x="4858512" y="0"/>
                </a:lnTo>
                <a:lnTo>
                  <a:pt x="0" y="0"/>
                </a:lnTo>
                <a:lnTo>
                  <a:pt x="0" y="5577840"/>
                </a:lnTo>
                <a:close/>
              </a:path>
            </a:pathLst>
          </a:custGeom>
          <a:noFill/>
          <a:ln w="39600" cap="flat" cmpd="sng">
            <a:solidFill>
              <a:srgbClr val="33339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49" name="Google Shape;549;p48"/>
          <p:cNvSpPr txBox="1">
            <a:spLocks noGrp="1"/>
          </p:cNvSpPr>
          <p:nvPr>
            <p:ph type="title"/>
          </p:nvPr>
        </p:nvSpPr>
        <p:spPr>
          <a:xfrm>
            <a:off x="0" y="0"/>
            <a:ext cx="9144000" cy="5727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73763"/>
                </a:solidFill>
              </a:rPr>
              <a:t>A simple CUDA program</a:t>
            </a:r>
            <a:endParaRPr b="1">
              <a:solidFill>
                <a:srgbClr val="073763"/>
              </a:solidFill>
            </a:endParaRPr>
          </a:p>
        </p:txBody>
      </p:sp>
      <p:grpSp>
        <p:nvGrpSpPr>
          <p:cNvPr id="550" name="Google Shape;550;p48"/>
          <p:cNvGrpSpPr/>
          <p:nvPr/>
        </p:nvGrpSpPr>
        <p:grpSpPr>
          <a:xfrm>
            <a:off x="4359679" y="653480"/>
            <a:ext cx="4002404" cy="1680534"/>
            <a:chOff x="4285488" y="1072895"/>
            <a:chExt cx="4002404" cy="1856739"/>
          </a:xfrm>
        </p:grpSpPr>
        <p:sp>
          <p:nvSpPr>
            <p:cNvPr id="551" name="Google Shape;551;p48"/>
            <p:cNvSpPr/>
            <p:nvPr/>
          </p:nvSpPr>
          <p:spPr>
            <a:xfrm>
              <a:off x="4285488" y="1072895"/>
              <a:ext cx="4002404" cy="1856739"/>
            </a:xfrm>
            <a:custGeom>
              <a:avLst/>
              <a:gdLst/>
              <a:ahLst/>
              <a:cxnLst/>
              <a:rect l="l" t="t" r="r" b="b"/>
              <a:pathLst>
                <a:path w="4002404" h="1856739" extrusionOk="0">
                  <a:moveTo>
                    <a:pt x="3869943" y="0"/>
                  </a:moveTo>
                  <a:lnTo>
                    <a:pt x="132079" y="0"/>
                  </a:lnTo>
                  <a:lnTo>
                    <a:pt x="90350" y="6738"/>
                  </a:lnTo>
                  <a:lnTo>
                    <a:pt x="54095" y="25497"/>
                  </a:lnTo>
                  <a:lnTo>
                    <a:pt x="25497" y="54095"/>
                  </a:lnTo>
                  <a:lnTo>
                    <a:pt x="6738" y="90350"/>
                  </a:lnTo>
                  <a:lnTo>
                    <a:pt x="0" y="132079"/>
                  </a:lnTo>
                  <a:lnTo>
                    <a:pt x="0" y="1724152"/>
                  </a:lnTo>
                  <a:lnTo>
                    <a:pt x="6738" y="1765881"/>
                  </a:lnTo>
                  <a:lnTo>
                    <a:pt x="25497" y="1802136"/>
                  </a:lnTo>
                  <a:lnTo>
                    <a:pt x="54095" y="1830734"/>
                  </a:lnTo>
                  <a:lnTo>
                    <a:pt x="90350" y="1849493"/>
                  </a:lnTo>
                  <a:lnTo>
                    <a:pt x="132079" y="1856231"/>
                  </a:lnTo>
                  <a:lnTo>
                    <a:pt x="3869943" y="1856231"/>
                  </a:lnTo>
                  <a:lnTo>
                    <a:pt x="3911673" y="1849493"/>
                  </a:lnTo>
                  <a:lnTo>
                    <a:pt x="3947928" y="1830734"/>
                  </a:lnTo>
                  <a:lnTo>
                    <a:pt x="3976526" y="1802136"/>
                  </a:lnTo>
                  <a:lnTo>
                    <a:pt x="3995285" y="1765881"/>
                  </a:lnTo>
                  <a:lnTo>
                    <a:pt x="4002023" y="1724152"/>
                  </a:lnTo>
                  <a:lnTo>
                    <a:pt x="4002023" y="132079"/>
                  </a:lnTo>
                  <a:lnTo>
                    <a:pt x="3995285" y="90350"/>
                  </a:lnTo>
                  <a:lnTo>
                    <a:pt x="3976526" y="54095"/>
                  </a:lnTo>
                  <a:lnTo>
                    <a:pt x="3947928" y="25497"/>
                  </a:lnTo>
                  <a:lnTo>
                    <a:pt x="3911673" y="6738"/>
                  </a:lnTo>
                  <a:lnTo>
                    <a:pt x="3869943" y="0"/>
                  </a:lnTo>
                  <a:close/>
                </a:path>
              </a:pathLst>
            </a:custGeom>
            <a:solidFill>
              <a:srgbClr val="E3F3F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2" name="Google Shape;552;p48"/>
            <p:cNvSpPr/>
            <p:nvPr/>
          </p:nvSpPr>
          <p:spPr>
            <a:xfrm>
              <a:off x="4285488" y="1072895"/>
              <a:ext cx="4002404" cy="1856739"/>
            </a:xfrm>
            <a:custGeom>
              <a:avLst/>
              <a:gdLst/>
              <a:ahLst/>
              <a:cxnLst/>
              <a:rect l="l" t="t" r="r" b="b"/>
              <a:pathLst>
                <a:path w="4002404" h="1856739" extrusionOk="0">
                  <a:moveTo>
                    <a:pt x="0" y="132079"/>
                  </a:moveTo>
                  <a:lnTo>
                    <a:pt x="6738" y="90350"/>
                  </a:lnTo>
                  <a:lnTo>
                    <a:pt x="25497" y="54095"/>
                  </a:lnTo>
                  <a:lnTo>
                    <a:pt x="54095" y="25497"/>
                  </a:lnTo>
                  <a:lnTo>
                    <a:pt x="90350" y="6738"/>
                  </a:lnTo>
                  <a:lnTo>
                    <a:pt x="132079" y="0"/>
                  </a:lnTo>
                  <a:lnTo>
                    <a:pt x="3869943" y="0"/>
                  </a:lnTo>
                  <a:lnTo>
                    <a:pt x="3911673" y="6738"/>
                  </a:lnTo>
                  <a:lnTo>
                    <a:pt x="3947928" y="25497"/>
                  </a:lnTo>
                  <a:lnTo>
                    <a:pt x="3976526" y="54095"/>
                  </a:lnTo>
                  <a:lnTo>
                    <a:pt x="3995285" y="90350"/>
                  </a:lnTo>
                  <a:lnTo>
                    <a:pt x="4002023" y="132079"/>
                  </a:lnTo>
                  <a:lnTo>
                    <a:pt x="4002023" y="1724152"/>
                  </a:lnTo>
                  <a:lnTo>
                    <a:pt x="3995285" y="1765881"/>
                  </a:lnTo>
                  <a:lnTo>
                    <a:pt x="3976526" y="1802136"/>
                  </a:lnTo>
                  <a:lnTo>
                    <a:pt x="3947928" y="1830734"/>
                  </a:lnTo>
                  <a:lnTo>
                    <a:pt x="3911673" y="1849493"/>
                  </a:lnTo>
                  <a:lnTo>
                    <a:pt x="3869943" y="1856231"/>
                  </a:lnTo>
                  <a:lnTo>
                    <a:pt x="132079" y="1856231"/>
                  </a:lnTo>
                  <a:lnTo>
                    <a:pt x="90350" y="1849493"/>
                  </a:lnTo>
                  <a:lnTo>
                    <a:pt x="54095" y="1830734"/>
                  </a:lnTo>
                  <a:lnTo>
                    <a:pt x="25497" y="1802136"/>
                  </a:lnTo>
                  <a:lnTo>
                    <a:pt x="6738" y="1765881"/>
                  </a:lnTo>
                  <a:lnTo>
                    <a:pt x="0" y="1724152"/>
                  </a:lnTo>
                  <a:lnTo>
                    <a:pt x="0" y="132079"/>
                  </a:lnTo>
                  <a:close/>
                </a:path>
              </a:pathLst>
            </a:custGeom>
            <a:noFill/>
            <a:ln w="24375" cap="flat" cmpd="sng">
              <a:solidFill>
                <a:srgbClr val="88A3A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grpSp>
        <p:nvGrpSpPr>
          <p:cNvPr id="553" name="Google Shape;553;p48"/>
          <p:cNvGrpSpPr/>
          <p:nvPr/>
        </p:nvGrpSpPr>
        <p:grpSpPr>
          <a:xfrm>
            <a:off x="4400954" y="3401458"/>
            <a:ext cx="3919854" cy="1227103"/>
            <a:chOff x="4358639" y="3913632"/>
            <a:chExt cx="3919854" cy="1945004"/>
          </a:xfrm>
        </p:grpSpPr>
        <p:sp>
          <p:nvSpPr>
            <p:cNvPr id="554" name="Google Shape;554;p48"/>
            <p:cNvSpPr/>
            <p:nvPr/>
          </p:nvSpPr>
          <p:spPr>
            <a:xfrm>
              <a:off x="4358639" y="3913632"/>
              <a:ext cx="3919854" cy="1945004"/>
            </a:xfrm>
            <a:custGeom>
              <a:avLst/>
              <a:gdLst/>
              <a:ahLst/>
              <a:cxnLst/>
              <a:rect l="l" t="t" r="r" b="b"/>
              <a:pathLst>
                <a:path w="3919854" h="1945004" extrusionOk="0">
                  <a:moveTo>
                    <a:pt x="3781425" y="0"/>
                  </a:moveTo>
                  <a:lnTo>
                    <a:pt x="138302" y="0"/>
                  </a:lnTo>
                  <a:lnTo>
                    <a:pt x="94609" y="7056"/>
                  </a:lnTo>
                  <a:lnTo>
                    <a:pt x="56647" y="26700"/>
                  </a:lnTo>
                  <a:lnTo>
                    <a:pt x="26700" y="56647"/>
                  </a:lnTo>
                  <a:lnTo>
                    <a:pt x="7056" y="94609"/>
                  </a:lnTo>
                  <a:lnTo>
                    <a:pt x="0" y="138303"/>
                  </a:lnTo>
                  <a:lnTo>
                    <a:pt x="0" y="1806257"/>
                  </a:lnTo>
                  <a:lnTo>
                    <a:pt x="7056" y="1849991"/>
                  </a:lnTo>
                  <a:lnTo>
                    <a:pt x="26700" y="1887974"/>
                  </a:lnTo>
                  <a:lnTo>
                    <a:pt x="56647" y="1917926"/>
                  </a:lnTo>
                  <a:lnTo>
                    <a:pt x="94609" y="1937569"/>
                  </a:lnTo>
                  <a:lnTo>
                    <a:pt x="138302" y="1944624"/>
                  </a:lnTo>
                  <a:lnTo>
                    <a:pt x="3781425" y="1944624"/>
                  </a:lnTo>
                  <a:lnTo>
                    <a:pt x="3825118" y="1937569"/>
                  </a:lnTo>
                  <a:lnTo>
                    <a:pt x="3863080" y="1917926"/>
                  </a:lnTo>
                  <a:lnTo>
                    <a:pt x="3893027" y="1887974"/>
                  </a:lnTo>
                  <a:lnTo>
                    <a:pt x="3912671" y="1849991"/>
                  </a:lnTo>
                  <a:lnTo>
                    <a:pt x="3919728" y="1806257"/>
                  </a:lnTo>
                  <a:lnTo>
                    <a:pt x="3919728" y="138303"/>
                  </a:lnTo>
                  <a:lnTo>
                    <a:pt x="3912671" y="94609"/>
                  </a:lnTo>
                  <a:lnTo>
                    <a:pt x="3893027" y="56647"/>
                  </a:lnTo>
                  <a:lnTo>
                    <a:pt x="3863080" y="26700"/>
                  </a:lnTo>
                  <a:lnTo>
                    <a:pt x="3825118" y="7056"/>
                  </a:lnTo>
                  <a:lnTo>
                    <a:pt x="3781425" y="0"/>
                  </a:lnTo>
                  <a:close/>
                </a:path>
              </a:pathLst>
            </a:custGeom>
            <a:solidFill>
              <a:srgbClr val="E3F3F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5" name="Google Shape;555;p48"/>
            <p:cNvSpPr/>
            <p:nvPr/>
          </p:nvSpPr>
          <p:spPr>
            <a:xfrm>
              <a:off x="4358639" y="3913632"/>
              <a:ext cx="3919854" cy="1945004"/>
            </a:xfrm>
            <a:custGeom>
              <a:avLst/>
              <a:gdLst/>
              <a:ahLst/>
              <a:cxnLst/>
              <a:rect l="l" t="t" r="r" b="b"/>
              <a:pathLst>
                <a:path w="3919854" h="1945004" extrusionOk="0">
                  <a:moveTo>
                    <a:pt x="0" y="138303"/>
                  </a:moveTo>
                  <a:lnTo>
                    <a:pt x="7056" y="94609"/>
                  </a:lnTo>
                  <a:lnTo>
                    <a:pt x="26700" y="56647"/>
                  </a:lnTo>
                  <a:lnTo>
                    <a:pt x="56647" y="26700"/>
                  </a:lnTo>
                  <a:lnTo>
                    <a:pt x="94609" y="7056"/>
                  </a:lnTo>
                  <a:lnTo>
                    <a:pt x="138302" y="0"/>
                  </a:lnTo>
                  <a:lnTo>
                    <a:pt x="3781425" y="0"/>
                  </a:lnTo>
                  <a:lnTo>
                    <a:pt x="3825118" y="7056"/>
                  </a:lnTo>
                  <a:lnTo>
                    <a:pt x="3863080" y="26700"/>
                  </a:lnTo>
                  <a:lnTo>
                    <a:pt x="3893027" y="56647"/>
                  </a:lnTo>
                  <a:lnTo>
                    <a:pt x="3912671" y="94609"/>
                  </a:lnTo>
                  <a:lnTo>
                    <a:pt x="3919728" y="138303"/>
                  </a:lnTo>
                  <a:lnTo>
                    <a:pt x="3919728" y="1806257"/>
                  </a:lnTo>
                  <a:lnTo>
                    <a:pt x="3912671" y="1849991"/>
                  </a:lnTo>
                  <a:lnTo>
                    <a:pt x="3893027" y="1887974"/>
                  </a:lnTo>
                  <a:lnTo>
                    <a:pt x="3863080" y="1917926"/>
                  </a:lnTo>
                  <a:lnTo>
                    <a:pt x="3825118" y="1937569"/>
                  </a:lnTo>
                  <a:lnTo>
                    <a:pt x="3781425" y="1944624"/>
                  </a:lnTo>
                  <a:lnTo>
                    <a:pt x="138302" y="1944624"/>
                  </a:lnTo>
                  <a:lnTo>
                    <a:pt x="94609" y="1937569"/>
                  </a:lnTo>
                  <a:lnTo>
                    <a:pt x="56647" y="1917926"/>
                  </a:lnTo>
                  <a:lnTo>
                    <a:pt x="26700" y="1887974"/>
                  </a:lnTo>
                  <a:lnTo>
                    <a:pt x="7056" y="1849991"/>
                  </a:lnTo>
                  <a:lnTo>
                    <a:pt x="0" y="1806257"/>
                  </a:lnTo>
                  <a:lnTo>
                    <a:pt x="0" y="138303"/>
                  </a:lnTo>
                  <a:close/>
                </a:path>
              </a:pathLst>
            </a:custGeom>
            <a:noFill/>
            <a:ln w="24375" cap="flat" cmpd="sng">
              <a:solidFill>
                <a:srgbClr val="88A3A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grpSp>
        <p:nvGrpSpPr>
          <p:cNvPr id="556" name="Google Shape;556;p48"/>
          <p:cNvGrpSpPr/>
          <p:nvPr/>
        </p:nvGrpSpPr>
        <p:grpSpPr>
          <a:xfrm>
            <a:off x="286111" y="3113204"/>
            <a:ext cx="3642360" cy="944879"/>
            <a:chOff x="286511" y="3840479"/>
            <a:chExt cx="3642360" cy="944879"/>
          </a:xfrm>
        </p:grpSpPr>
        <p:sp>
          <p:nvSpPr>
            <p:cNvPr id="557" name="Google Shape;557;p48"/>
            <p:cNvSpPr/>
            <p:nvPr/>
          </p:nvSpPr>
          <p:spPr>
            <a:xfrm>
              <a:off x="286511" y="3840479"/>
              <a:ext cx="3642360" cy="944879"/>
            </a:xfrm>
            <a:custGeom>
              <a:avLst/>
              <a:gdLst/>
              <a:ahLst/>
              <a:cxnLst/>
              <a:rect l="l" t="t" r="r" b="b"/>
              <a:pathLst>
                <a:path w="3642360" h="944879" extrusionOk="0">
                  <a:moveTo>
                    <a:pt x="3575177" y="0"/>
                  </a:moveTo>
                  <a:lnTo>
                    <a:pt x="67221" y="0"/>
                  </a:lnTo>
                  <a:lnTo>
                    <a:pt x="41056" y="5282"/>
                  </a:lnTo>
                  <a:lnTo>
                    <a:pt x="19689" y="19685"/>
                  </a:lnTo>
                  <a:lnTo>
                    <a:pt x="5283" y="41040"/>
                  </a:lnTo>
                  <a:lnTo>
                    <a:pt x="0" y="67183"/>
                  </a:lnTo>
                  <a:lnTo>
                    <a:pt x="0" y="877697"/>
                  </a:lnTo>
                  <a:lnTo>
                    <a:pt x="5283" y="903839"/>
                  </a:lnTo>
                  <a:lnTo>
                    <a:pt x="19689" y="925195"/>
                  </a:lnTo>
                  <a:lnTo>
                    <a:pt x="41056" y="939597"/>
                  </a:lnTo>
                  <a:lnTo>
                    <a:pt x="67221" y="944880"/>
                  </a:lnTo>
                  <a:lnTo>
                    <a:pt x="3575177" y="944880"/>
                  </a:lnTo>
                  <a:lnTo>
                    <a:pt x="3601319" y="939597"/>
                  </a:lnTo>
                  <a:lnTo>
                    <a:pt x="3622675" y="925195"/>
                  </a:lnTo>
                  <a:lnTo>
                    <a:pt x="3637077" y="903839"/>
                  </a:lnTo>
                  <a:lnTo>
                    <a:pt x="3642360" y="877697"/>
                  </a:lnTo>
                  <a:lnTo>
                    <a:pt x="3642360" y="67183"/>
                  </a:lnTo>
                  <a:lnTo>
                    <a:pt x="3637077" y="41040"/>
                  </a:lnTo>
                  <a:lnTo>
                    <a:pt x="3622675" y="19685"/>
                  </a:lnTo>
                  <a:lnTo>
                    <a:pt x="3601319" y="5282"/>
                  </a:lnTo>
                  <a:lnTo>
                    <a:pt x="3575177" y="0"/>
                  </a:lnTo>
                  <a:close/>
                </a:path>
              </a:pathLst>
            </a:custGeom>
            <a:solidFill>
              <a:srgbClr val="E3F3F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8" name="Google Shape;558;p48"/>
            <p:cNvSpPr/>
            <p:nvPr/>
          </p:nvSpPr>
          <p:spPr>
            <a:xfrm>
              <a:off x="286511" y="3840479"/>
              <a:ext cx="3642360" cy="944879"/>
            </a:xfrm>
            <a:custGeom>
              <a:avLst/>
              <a:gdLst/>
              <a:ahLst/>
              <a:cxnLst/>
              <a:rect l="l" t="t" r="r" b="b"/>
              <a:pathLst>
                <a:path w="3642360" h="944879" extrusionOk="0">
                  <a:moveTo>
                    <a:pt x="0" y="67183"/>
                  </a:moveTo>
                  <a:lnTo>
                    <a:pt x="5283" y="41040"/>
                  </a:lnTo>
                  <a:lnTo>
                    <a:pt x="19689" y="19685"/>
                  </a:lnTo>
                  <a:lnTo>
                    <a:pt x="41056" y="5282"/>
                  </a:lnTo>
                  <a:lnTo>
                    <a:pt x="67221" y="0"/>
                  </a:lnTo>
                  <a:lnTo>
                    <a:pt x="3575177" y="0"/>
                  </a:lnTo>
                  <a:lnTo>
                    <a:pt x="3601319" y="5282"/>
                  </a:lnTo>
                  <a:lnTo>
                    <a:pt x="3622675" y="19685"/>
                  </a:lnTo>
                  <a:lnTo>
                    <a:pt x="3637077" y="41040"/>
                  </a:lnTo>
                  <a:lnTo>
                    <a:pt x="3642360" y="67183"/>
                  </a:lnTo>
                  <a:lnTo>
                    <a:pt x="3642360" y="877697"/>
                  </a:lnTo>
                  <a:lnTo>
                    <a:pt x="3637077" y="903839"/>
                  </a:lnTo>
                  <a:lnTo>
                    <a:pt x="3622675" y="925195"/>
                  </a:lnTo>
                  <a:lnTo>
                    <a:pt x="3601319" y="939597"/>
                  </a:lnTo>
                  <a:lnTo>
                    <a:pt x="3575177" y="944880"/>
                  </a:lnTo>
                  <a:lnTo>
                    <a:pt x="67221" y="944880"/>
                  </a:lnTo>
                  <a:lnTo>
                    <a:pt x="41056" y="939597"/>
                  </a:lnTo>
                  <a:lnTo>
                    <a:pt x="19689" y="925195"/>
                  </a:lnTo>
                  <a:lnTo>
                    <a:pt x="5283" y="903839"/>
                  </a:lnTo>
                  <a:lnTo>
                    <a:pt x="0" y="877697"/>
                  </a:lnTo>
                  <a:lnTo>
                    <a:pt x="0" y="67183"/>
                  </a:lnTo>
                  <a:close/>
                </a:path>
              </a:pathLst>
            </a:custGeom>
            <a:noFill/>
            <a:ln w="24375" cap="flat" cmpd="sng">
              <a:solidFill>
                <a:srgbClr val="88A3A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59" name="Google Shape;559;p48"/>
          <p:cNvSpPr/>
          <p:nvPr/>
        </p:nvSpPr>
        <p:spPr>
          <a:xfrm>
            <a:off x="71225" y="572700"/>
            <a:ext cx="4139565" cy="4555141"/>
          </a:xfrm>
          <a:custGeom>
            <a:avLst/>
            <a:gdLst/>
            <a:ahLst/>
            <a:cxnLst/>
            <a:rect l="l" t="t" r="r" b="b"/>
            <a:pathLst>
              <a:path w="4139565" h="4794885" extrusionOk="0">
                <a:moveTo>
                  <a:pt x="0" y="4794504"/>
                </a:moveTo>
                <a:lnTo>
                  <a:pt x="4139184" y="4794504"/>
                </a:lnTo>
                <a:lnTo>
                  <a:pt x="4139184" y="0"/>
                </a:lnTo>
                <a:lnTo>
                  <a:pt x="0" y="0"/>
                </a:lnTo>
                <a:lnTo>
                  <a:pt x="0" y="4794504"/>
                </a:lnTo>
                <a:close/>
              </a:path>
            </a:pathLst>
          </a:custGeom>
          <a:noFill/>
          <a:ln w="39600" cap="flat" cmpd="sng">
            <a:solidFill>
              <a:srgbClr val="BADFE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60" name="Google Shape;560;p48"/>
          <p:cNvSpPr txBox="1"/>
          <p:nvPr/>
        </p:nvSpPr>
        <p:spPr>
          <a:xfrm>
            <a:off x="203917" y="584381"/>
            <a:ext cx="3644400" cy="873600"/>
          </a:xfrm>
          <a:prstGeom prst="rect">
            <a:avLst/>
          </a:prstGeom>
          <a:noFill/>
          <a:ln>
            <a:noFill/>
          </a:ln>
        </p:spPr>
        <p:txBody>
          <a:bodyPr spcFirstLastPara="1" wrap="square" lIns="0" tIns="11425" rIns="0" bIns="0" anchor="t" anchorCtr="0">
            <a:spAutoFit/>
          </a:bodyPr>
          <a:lstStyle/>
          <a:p>
            <a:pPr marL="225425" marR="5080" lvl="0" indent="-213359" algn="l" rtl="0">
              <a:lnSpc>
                <a:spcPct val="100000"/>
              </a:lnSpc>
              <a:spcBef>
                <a:spcPts val="0"/>
              </a:spcBef>
              <a:spcAft>
                <a:spcPts val="0"/>
              </a:spcAft>
              <a:buNone/>
            </a:pPr>
            <a:r>
              <a:rPr lang="en" sz="1400">
                <a:latin typeface="Courier New"/>
                <a:ea typeface="Courier New"/>
                <a:cs typeface="Courier New"/>
                <a:sym typeface="Courier New"/>
              </a:rPr>
              <a:t>int main(int argc, char *argv[]) {  int i;</a:t>
            </a:r>
            <a:endParaRPr sz="1400">
              <a:latin typeface="Courier New"/>
              <a:ea typeface="Courier New"/>
              <a:cs typeface="Courier New"/>
              <a:sym typeface="Courier New"/>
            </a:endParaRPr>
          </a:p>
          <a:p>
            <a:pPr marL="225425" marR="0" lvl="0" indent="0" algn="l" rtl="0">
              <a:lnSpc>
                <a:spcPct val="100000"/>
              </a:lnSpc>
              <a:spcBef>
                <a:spcPts val="0"/>
              </a:spcBef>
              <a:spcAft>
                <a:spcPts val="0"/>
              </a:spcAft>
              <a:buNone/>
            </a:pPr>
            <a:r>
              <a:rPr lang="en" sz="1400">
                <a:latin typeface="Courier New"/>
                <a:ea typeface="Courier New"/>
                <a:cs typeface="Courier New"/>
                <a:sym typeface="Courier New"/>
              </a:rPr>
              <a:t>const int N = 1000;</a:t>
            </a:r>
            <a:endParaRPr sz="1400">
              <a:latin typeface="Courier New"/>
              <a:ea typeface="Courier New"/>
              <a:cs typeface="Courier New"/>
              <a:sym typeface="Courier New"/>
            </a:endParaRPr>
          </a:p>
          <a:p>
            <a:pPr marL="225425" marR="0" lvl="0" indent="0" algn="l" rtl="0">
              <a:lnSpc>
                <a:spcPct val="100000"/>
              </a:lnSpc>
              <a:spcBef>
                <a:spcPts val="0"/>
              </a:spcBef>
              <a:spcAft>
                <a:spcPts val="0"/>
              </a:spcAft>
              <a:buNone/>
            </a:pPr>
            <a:r>
              <a:rPr lang="en" sz="1400">
                <a:latin typeface="Courier New"/>
                <a:ea typeface="Courier New"/>
                <a:cs typeface="Courier New"/>
                <a:sym typeface="Courier New"/>
              </a:rPr>
              <a:t>double u[N], v[N], z[N];</a:t>
            </a:r>
            <a:endParaRPr sz="1400">
              <a:latin typeface="Courier New"/>
              <a:ea typeface="Courier New"/>
              <a:cs typeface="Courier New"/>
              <a:sym typeface="Courier New"/>
            </a:endParaRPr>
          </a:p>
        </p:txBody>
      </p:sp>
      <p:graphicFrame>
        <p:nvGraphicFramePr>
          <p:cNvPr id="561" name="Google Shape;561;p48"/>
          <p:cNvGraphicFramePr/>
          <p:nvPr/>
        </p:nvGraphicFramePr>
        <p:xfrm>
          <a:off x="398227" y="1693742"/>
          <a:ext cx="3000000" cy="3000000"/>
        </p:xfrm>
        <a:graphic>
          <a:graphicData uri="http://schemas.openxmlformats.org/drawingml/2006/table">
            <a:tbl>
              <a:tblPr firstRow="1" bandRow="1">
                <a:noFill/>
                <a:tableStyleId>{FB420127-9F0C-48E6-86BC-73934E5C1D83}</a:tableStyleId>
              </a:tblPr>
              <a:tblGrid>
                <a:gridCol w="1151900">
                  <a:extLst>
                    <a:ext uri="{9D8B030D-6E8A-4147-A177-3AD203B41FA5}">
                      <a16:colId xmlns:a16="http://schemas.microsoft.com/office/drawing/2014/main" val="20000"/>
                    </a:ext>
                  </a:extLst>
                </a:gridCol>
                <a:gridCol w="422900">
                  <a:extLst>
                    <a:ext uri="{9D8B030D-6E8A-4147-A177-3AD203B41FA5}">
                      <a16:colId xmlns:a16="http://schemas.microsoft.com/office/drawing/2014/main" val="20001"/>
                    </a:ext>
                  </a:extLst>
                </a:gridCol>
                <a:gridCol w="320050">
                  <a:extLst>
                    <a:ext uri="{9D8B030D-6E8A-4147-A177-3AD203B41FA5}">
                      <a16:colId xmlns:a16="http://schemas.microsoft.com/office/drawing/2014/main" val="20002"/>
                    </a:ext>
                  </a:extLst>
                </a:gridCol>
                <a:gridCol w="615950">
                  <a:extLst>
                    <a:ext uri="{9D8B030D-6E8A-4147-A177-3AD203B41FA5}">
                      <a16:colId xmlns:a16="http://schemas.microsoft.com/office/drawing/2014/main" val="20003"/>
                    </a:ext>
                  </a:extLst>
                </a:gridCol>
              </a:tblGrid>
              <a:tr h="207000">
                <a:tc>
                  <a:txBody>
                    <a:bodyPr/>
                    <a:lstStyle/>
                    <a:p>
                      <a:pPr marL="31750" marR="0" lvl="0" indent="0" algn="l" rtl="0">
                        <a:lnSpc>
                          <a:spcPct val="102857"/>
                        </a:lnSpc>
                        <a:spcBef>
                          <a:spcPts val="0"/>
                        </a:spcBef>
                        <a:spcAft>
                          <a:spcPts val="0"/>
                        </a:spcAft>
                        <a:buNone/>
                      </a:pPr>
                      <a:r>
                        <a:rPr lang="en" sz="1400" u="none" strike="noStrike" cap="none">
                          <a:latin typeface="Courier New"/>
                          <a:ea typeface="Courier New"/>
                          <a:cs typeface="Courier New"/>
                          <a:sym typeface="Courier New"/>
                        </a:rPr>
                        <a:t>initVector</a:t>
                      </a:r>
                      <a:endParaRPr sz="1400" u="none" strike="noStrike" cap="none">
                        <a:latin typeface="Courier New"/>
                        <a:ea typeface="Courier New"/>
                        <a:cs typeface="Courier New"/>
                        <a:sym typeface="Courier New"/>
                      </a:endParaRPr>
                    </a:p>
                  </a:txBody>
                  <a:tcPr marL="0" marR="0" marT="0" marB="0"/>
                </a:tc>
                <a:tc>
                  <a:txBody>
                    <a:bodyPr/>
                    <a:lstStyle/>
                    <a:p>
                      <a:pPr marL="0" marR="0" lvl="0" indent="0" algn="ctr" rtl="0">
                        <a:lnSpc>
                          <a:spcPct val="102857"/>
                        </a:lnSpc>
                        <a:spcBef>
                          <a:spcPts val="0"/>
                        </a:spcBef>
                        <a:spcAft>
                          <a:spcPts val="0"/>
                        </a:spcAft>
                        <a:buNone/>
                      </a:pPr>
                      <a:r>
                        <a:rPr lang="en" sz="1400" u="none" strike="noStrike" cap="none">
                          <a:latin typeface="Courier New"/>
                          <a:ea typeface="Courier New"/>
                          <a:cs typeface="Courier New"/>
                          <a:sym typeface="Courier New"/>
                        </a:rPr>
                        <a:t>(u,</a:t>
                      </a:r>
                      <a:endParaRPr sz="1400" u="none" strike="noStrike" cap="none">
                        <a:latin typeface="Courier New"/>
                        <a:ea typeface="Courier New"/>
                        <a:cs typeface="Courier New"/>
                        <a:sym typeface="Courier New"/>
                      </a:endParaRPr>
                    </a:p>
                  </a:txBody>
                  <a:tcPr marL="0" marR="0" marT="0" marB="0"/>
                </a:tc>
                <a:tc>
                  <a:txBody>
                    <a:bodyPr/>
                    <a:lstStyle/>
                    <a:p>
                      <a:pPr marL="0" marR="0" lvl="0" indent="0" algn="ctr" rtl="0">
                        <a:lnSpc>
                          <a:spcPct val="102857"/>
                        </a:lnSpc>
                        <a:spcBef>
                          <a:spcPts val="0"/>
                        </a:spcBef>
                        <a:spcAft>
                          <a:spcPts val="0"/>
                        </a:spcAft>
                        <a:buNone/>
                      </a:pPr>
                      <a:r>
                        <a:rPr lang="en" sz="1400" u="none" strike="noStrike" cap="none">
                          <a:latin typeface="Courier New"/>
                          <a:ea typeface="Courier New"/>
                          <a:cs typeface="Courier New"/>
                          <a:sym typeface="Courier New"/>
                        </a:rPr>
                        <a:t>N,</a:t>
                      </a:r>
                      <a:endParaRPr sz="1400" u="none" strike="noStrike" cap="none">
                        <a:latin typeface="Courier New"/>
                        <a:ea typeface="Courier New"/>
                        <a:cs typeface="Courier New"/>
                        <a:sym typeface="Courier New"/>
                      </a:endParaRPr>
                    </a:p>
                  </a:txBody>
                  <a:tcPr marL="0" marR="0" marT="0" marB="0"/>
                </a:tc>
                <a:tc>
                  <a:txBody>
                    <a:bodyPr/>
                    <a:lstStyle/>
                    <a:p>
                      <a:pPr marL="0" marR="26033" lvl="0" indent="0" algn="r" rtl="0">
                        <a:lnSpc>
                          <a:spcPct val="102857"/>
                        </a:lnSpc>
                        <a:spcBef>
                          <a:spcPts val="0"/>
                        </a:spcBef>
                        <a:spcAft>
                          <a:spcPts val="0"/>
                        </a:spcAft>
                        <a:buNone/>
                      </a:pPr>
                      <a:r>
                        <a:rPr lang="en" sz="1400" u="none" strike="noStrike" cap="none">
                          <a:latin typeface="Courier New"/>
                          <a:ea typeface="Courier New"/>
                          <a:cs typeface="Courier New"/>
                          <a:sym typeface="Courier New"/>
                        </a:rPr>
                        <a:t>1.0);</a:t>
                      </a:r>
                      <a:endParaRPr sz="1400" u="none" strike="noStrike" cap="none">
                        <a:latin typeface="Courier New"/>
                        <a:ea typeface="Courier New"/>
                        <a:cs typeface="Courier New"/>
                        <a:sym typeface="Courier New"/>
                      </a:endParaRPr>
                    </a:p>
                  </a:txBody>
                  <a:tcPr marL="0" marR="0" marT="0" marB="0"/>
                </a:tc>
                <a:extLst>
                  <a:ext uri="{0D108BD9-81ED-4DB2-BD59-A6C34878D82A}">
                    <a16:rowId xmlns:a16="http://schemas.microsoft.com/office/drawing/2014/main" val="10000"/>
                  </a:ext>
                </a:extLst>
              </a:tr>
              <a:tr h="213550">
                <a:tc>
                  <a:txBody>
                    <a:bodyPr/>
                    <a:lstStyle/>
                    <a:p>
                      <a:pPr marL="31750" marR="0" lvl="0" indent="0" algn="l" rtl="0">
                        <a:lnSpc>
                          <a:spcPct val="106428"/>
                        </a:lnSpc>
                        <a:spcBef>
                          <a:spcPts val="0"/>
                        </a:spcBef>
                        <a:spcAft>
                          <a:spcPts val="0"/>
                        </a:spcAft>
                        <a:buNone/>
                      </a:pPr>
                      <a:r>
                        <a:rPr lang="en" sz="1400" u="none" strike="noStrike" cap="none">
                          <a:latin typeface="Courier New"/>
                          <a:ea typeface="Courier New"/>
                          <a:cs typeface="Courier New"/>
                          <a:sym typeface="Courier New"/>
                        </a:rPr>
                        <a:t>initVector</a:t>
                      </a:r>
                      <a:endParaRPr sz="1400" u="none" strike="noStrike" cap="none">
                        <a:latin typeface="Courier New"/>
                        <a:ea typeface="Courier New"/>
                        <a:cs typeface="Courier New"/>
                        <a:sym typeface="Courier New"/>
                      </a:endParaRPr>
                    </a:p>
                  </a:txBody>
                  <a:tcPr marL="0" marR="0" marT="0" marB="0"/>
                </a:tc>
                <a:tc>
                  <a:txBody>
                    <a:bodyPr/>
                    <a:lstStyle/>
                    <a:p>
                      <a:pPr marL="0" marR="0" lvl="0" indent="0" algn="ctr" rtl="0">
                        <a:lnSpc>
                          <a:spcPct val="106428"/>
                        </a:lnSpc>
                        <a:spcBef>
                          <a:spcPts val="0"/>
                        </a:spcBef>
                        <a:spcAft>
                          <a:spcPts val="0"/>
                        </a:spcAft>
                        <a:buNone/>
                      </a:pPr>
                      <a:r>
                        <a:rPr lang="en" sz="1400" u="none" strike="noStrike" cap="none">
                          <a:latin typeface="Courier New"/>
                          <a:ea typeface="Courier New"/>
                          <a:cs typeface="Courier New"/>
                          <a:sym typeface="Courier New"/>
                        </a:rPr>
                        <a:t>(v,</a:t>
                      </a:r>
                      <a:endParaRPr sz="1400" u="none" strike="noStrike" cap="none">
                        <a:latin typeface="Courier New"/>
                        <a:ea typeface="Courier New"/>
                        <a:cs typeface="Courier New"/>
                        <a:sym typeface="Courier New"/>
                      </a:endParaRPr>
                    </a:p>
                  </a:txBody>
                  <a:tcPr marL="0" marR="0" marT="0" marB="0"/>
                </a:tc>
                <a:tc>
                  <a:txBody>
                    <a:bodyPr/>
                    <a:lstStyle/>
                    <a:p>
                      <a:pPr marL="1270" marR="0" lvl="0" indent="0" algn="ctr" rtl="0">
                        <a:lnSpc>
                          <a:spcPct val="106428"/>
                        </a:lnSpc>
                        <a:spcBef>
                          <a:spcPts val="0"/>
                        </a:spcBef>
                        <a:spcAft>
                          <a:spcPts val="0"/>
                        </a:spcAft>
                        <a:buNone/>
                      </a:pPr>
                      <a:r>
                        <a:rPr lang="en" sz="1400" u="none" strike="noStrike" cap="none">
                          <a:latin typeface="Courier New"/>
                          <a:ea typeface="Courier New"/>
                          <a:cs typeface="Courier New"/>
                          <a:sym typeface="Courier New"/>
                        </a:rPr>
                        <a:t>N,</a:t>
                      </a:r>
                      <a:endParaRPr sz="1400" u="none" strike="noStrike" cap="none">
                        <a:latin typeface="Courier New"/>
                        <a:ea typeface="Courier New"/>
                        <a:cs typeface="Courier New"/>
                        <a:sym typeface="Courier New"/>
                      </a:endParaRPr>
                    </a:p>
                  </a:txBody>
                  <a:tcPr marL="0" marR="0" marT="0" marB="0"/>
                </a:tc>
                <a:tc>
                  <a:txBody>
                    <a:bodyPr/>
                    <a:lstStyle/>
                    <a:p>
                      <a:pPr marL="0" marR="24130" lvl="0" indent="0" algn="r" rtl="0">
                        <a:lnSpc>
                          <a:spcPct val="106428"/>
                        </a:lnSpc>
                        <a:spcBef>
                          <a:spcPts val="0"/>
                        </a:spcBef>
                        <a:spcAft>
                          <a:spcPts val="0"/>
                        </a:spcAft>
                        <a:buNone/>
                      </a:pPr>
                      <a:r>
                        <a:rPr lang="en" sz="1400" u="none" strike="noStrike" cap="none">
                          <a:latin typeface="Courier New"/>
                          <a:ea typeface="Courier New"/>
                          <a:cs typeface="Courier New"/>
                          <a:sym typeface="Courier New"/>
                        </a:rPr>
                        <a:t>2.0);</a:t>
                      </a:r>
                      <a:endParaRPr sz="1400" u="none" strike="noStrike" cap="none">
                        <a:latin typeface="Courier New"/>
                        <a:ea typeface="Courier New"/>
                        <a:cs typeface="Courier New"/>
                        <a:sym typeface="Courier New"/>
                      </a:endParaRPr>
                    </a:p>
                  </a:txBody>
                  <a:tcPr marL="0" marR="0" marT="0" marB="0"/>
                </a:tc>
                <a:extLst>
                  <a:ext uri="{0D108BD9-81ED-4DB2-BD59-A6C34878D82A}">
                    <a16:rowId xmlns:a16="http://schemas.microsoft.com/office/drawing/2014/main" val="10001"/>
                  </a:ext>
                </a:extLst>
              </a:tr>
              <a:tr h="206800">
                <a:tc>
                  <a:txBody>
                    <a:bodyPr/>
                    <a:lstStyle/>
                    <a:p>
                      <a:pPr marL="31750" marR="0" lvl="0" indent="0" algn="l" rtl="0">
                        <a:lnSpc>
                          <a:spcPct val="106428"/>
                        </a:lnSpc>
                        <a:spcBef>
                          <a:spcPts val="0"/>
                        </a:spcBef>
                        <a:spcAft>
                          <a:spcPts val="0"/>
                        </a:spcAft>
                        <a:buNone/>
                      </a:pPr>
                      <a:r>
                        <a:rPr lang="en" sz="1400" u="none" strike="noStrike" cap="none">
                          <a:latin typeface="Courier New"/>
                          <a:ea typeface="Courier New"/>
                          <a:cs typeface="Courier New"/>
                          <a:sym typeface="Courier New"/>
                        </a:rPr>
                        <a:t>initVector</a:t>
                      </a:r>
                      <a:endParaRPr sz="1400" u="none" strike="noStrike" cap="none">
                        <a:latin typeface="Courier New"/>
                        <a:ea typeface="Courier New"/>
                        <a:cs typeface="Courier New"/>
                        <a:sym typeface="Courier New"/>
                      </a:endParaRPr>
                    </a:p>
                  </a:txBody>
                  <a:tcPr marL="0" marR="0" marT="0" marB="0"/>
                </a:tc>
                <a:tc>
                  <a:txBody>
                    <a:bodyPr/>
                    <a:lstStyle/>
                    <a:p>
                      <a:pPr marL="0" marR="0" lvl="0" indent="0" algn="ctr" rtl="0">
                        <a:lnSpc>
                          <a:spcPct val="106428"/>
                        </a:lnSpc>
                        <a:spcBef>
                          <a:spcPts val="0"/>
                        </a:spcBef>
                        <a:spcAft>
                          <a:spcPts val="0"/>
                        </a:spcAft>
                        <a:buNone/>
                      </a:pPr>
                      <a:r>
                        <a:rPr lang="en" sz="1400" u="none" strike="noStrike" cap="none">
                          <a:latin typeface="Courier New"/>
                          <a:ea typeface="Courier New"/>
                          <a:cs typeface="Courier New"/>
                          <a:sym typeface="Courier New"/>
                        </a:rPr>
                        <a:t>(z,</a:t>
                      </a:r>
                      <a:endParaRPr sz="1400" u="none" strike="noStrike" cap="none">
                        <a:latin typeface="Courier New"/>
                        <a:ea typeface="Courier New"/>
                        <a:cs typeface="Courier New"/>
                        <a:sym typeface="Courier New"/>
                      </a:endParaRPr>
                    </a:p>
                  </a:txBody>
                  <a:tcPr marL="0" marR="0" marT="0" marB="0"/>
                </a:tc>
                <a:tc>
                  <a:txBody>
                    <a:bodyPr/>
                    <a:lstStyle/>
                    <a:p>
                      <a:pPr marL="1270" marR="0" lvl="0" indent="0" algn="ctr" rtl="0">
                        <a:lnSpc>
                          <a:spcPct val="106428"/>
                        </a:lnSpc>
                        <a:spcBef>
                          <a:spcPts val="0"/>
                        </a:spcBef>
                        <a:spcAft>
                          <a:spcPts val="0"/>
                        </a:spcAft>
                        <a:buNone/>
                      </a:pPr>
                      <a:r>
                        <a:rPr lang="en" sz="1400" u="none" strike="noStrike" cap="none">
                          <a:latin typeface="Courier New"/>
                          <a:ea typeface="Courier New"/>
                          <a:cs typeface="Courier New"/>
                          <a:sym typeface="Courier New"/>
                        </a:rPr>
                        <a:t>N,</a:t>
                      </a:r>
                      <a:endParaRPr sz="1400" u="none" strike="noStrike" cap="none">
                        <a:latin typeface="Courier New"/>
                        <a:ea typeface="Courier New"/>
                        <a:cs typeface="Courier New"/>
                        <a:sym typeface="Courier New"/>
                      </a:endParaRPr>
                    </a:p>
                  </a:txBody>
                  <a:tcPr marL="0" marR="0" marT="0" marB="0"/>
                </a:tc>
                <a:tc>
                  <a:txBody>
                    <a:bodyPr/>
                    <a:lstStyle/>
                    <a:p>
                      <a:pPr marL="0" marR="24130" lvl="0" indent="0" algn="r" rtl="0">
                        <a:lnSpc>
                          <a:spcPct val="106428"/>
                        </a:lnSpc>
                        <a:spcBef>
                          <a:spcPts val="0"/>
                        </a:spcBef>
                        <a:spcAft>
                          <a:spcPts val="0"/>
                        </a:spcAft>
                        <a:buNone/>
                      </a:pPr>
                      <a:r>
                        <a:rPr lang="en" sz="1400" u="none" strike="noStrike" cap="none">
                          <a:latin typeface="Courier New"/>
                          <a:ea typeface="Courier New"/>
                          <a:cs typeface="Courier New"/>
                          <a:sym typeface="Courier New"/>
                        </a:rPr>
                        <a:t>0.0);</a:t>
                      </a:r>
                      <a:endParaRPr sz="1400" u="none" strike="noStrike" cap="none">
                        <a:latin typeface="Courier New"/>
                        <a:ea typeface="Courier New"/>
                        <a:cs typeface="Courier New"/>
                        <a:sym typeface="Courier New"/>
                      </a:endParaRPr>
                    </a:p>
                  </a:txBody>
                  <a:tcPr marL="0" marR="0" marT="0" marB="0"/>
                </a:tc>
                <a:extLst>
                  <a:ext uri="{0D108BD9-81ED-4DB2-BD59-A6C34878D82A}">
                    <a16:rowId xmlns:a16="http://schemas.microsoft.com/office/drawing/2014/main" val="10002"/>
                  </a:ext>
                </a:extLst>
              </a:tr>
            </a:tbl>
          </a:graphicData>
        </a:graphic>
      </p:graphicFrame>
      <p:sp>
        <p:nvSpPr>
          <p:cNvPr id="562" name="Google Shape;562;p48"/>
          <p:cNvSpPr txBox="1"/>
          <p:nvPr/>
        </p:nvSpPr>
        <p:spPr>
          <a:xfrm>
            <a:off x="203925" y="2504950"/>
            <a:ext cx="2833200" cy="2624100"/>
          </a:xfrm>
          <a:prstGeom prst="rect">
            <a:avLst/>
          </a:prstGeom>
          <a:noFill/>
          <a:ln>
            <a:noFill/>
          </a:ln>
        </p:spPr>
        <p:txBody>
          <a:bodyPr spcFirstLastPara="1" wrap="square" lIns="0" tIns="12050" rIns="0" bIns="0" anchor="t" anchorCtr="0">
            <a:spAutoFit/>
          </a:bodyPr>
          <a:lstStyle/>
          <a:p>
            <a:pPr marL="225425" marR="0" lvl="0" indent="0" algn="l" rtl="0">
              <a:lnSpc>
                <a:spcPct val="100000"/>
              </a:lnSpc>
              <a:spcBef>
                <a:spcPts val="0"/>
              </a:spcBef>
              <a:spcAft>
                <a:spcPts val="0"/>
              </a:spcAft>
              <a:buNone/>
            </a:pPr>
            <a:r>
              <a:rPr lang="en" sz="1400">
                <a:latin typeface="Courier New"/>
                <a:ea typeface="Courier New"/>
                <a:cs typeface="Courier New"/>
                <a:sym typeface="Courier New"/>
              </a:rPr>
              <a:t>printVector (u, N);</a:t>
            </a:r>
            <a:endParaRPr sz="1400">
              <a:latin typeface="Courier New"/>
              <a:ea typeface="Courier New"/>
              <a:cs typeface="Courier New"/>
              <a:sym typeface="Courier New"/>
            </a:endParaRPr>
          </a:p>
          <a:p>
            <a:pPr marL="225425" marR="0" lvl="0" indent="0" algn="l" rtl="0">
              <a:lnSpc>
                <a:spcPct val="100000"/>
              </a:lnSpc>
              <a:spcBef>
                <a:spcPts val="0"/>
              </a:spcBef>
              <a:spcAft>
                <a:spcPts val="0"/>
              </a:spcAft>
              <a:buNone/>
            </a:pPr>
            <a:r>
              <a:rPr lang="en" sz="1400">
                <a:latin typeface="Courier New"/>
                <a:ea typeface="Courier New"/>
                <a:cs typeface="Courier New"/>
                <a:sym typeface="Courier New"/>
              </a:rPr>
              <a:t>printVector (v, N);</a:t>
            </a:r>
            <a:endParaRPr sz="1400">
              <a:latin typeface="Courier New"/>
              <a:ea typeface="Courier New"/>
              <a:cs typeface="Courier New"/>
              <a:sym typeface="Courier New"/>
            </a:endParaRPr>
          </a:p>
          <a:p>
            <a:pPr marL="0" marR="0" lvl="0" indent="0" algn="l" rtl="0">
              <a:lnSpc>
                <a:spcPct val="100000"/>
              </a:lnSpc>
              <a:spcBef>
                <a:spcPts val="35"/>
              </a:spcBef>
              <a:spcAft>
                <a:spcPts val="0"/>
              </a:spcAft>
              <a:buNone/>
            </a:pPr>
            <a:endParaRPr sz="1450">
              <a:latin typeface="Courier New"/>
              <a:ea typeface="Courier New"/>
              <a:cs typeface="Courier New"/>
              <a:sym typeface="Courier New"/>
            </a:endParaRPr>
          </a:p>
          <a:p>
            <a:pPr marL="225425" marR="0" lvl="0" indent="0" algn="l" rtl="0">
              <a:lnSpc>
                <a:spcPct val="100000"/>
              </a:lnSpc>
              <a:spcBef>
                <a:spcPts val="0"/>
              </a:spcBef>
              <a:spcAft>
                <a:spcPts val="0"/>
              </a:spcAft>
              <a:buNone/>
            </a:pPr>
            <a:r>
              <a:rPr lang="en" sz="1400">
                <a:latin typeface="Courier New"/>
                <a:ea typeface="Courier New"/>
                <a:cs typeface="Courier New"/>
                <a:sym typeface="Courier New"/>
              </a:rPr>
              <a:t>// z = u + v</a:t>
            </a:r>
            <a:endParaRPr sz="1400">
              <a:latin typeface="Courier New"/>
              <a:ea typeface="Courier New"/>
              <a:cs typeface="Courier New"/>
              <a:sym typeface="Courier New"/>
            </a:endParaRPr>
          </a:p>
          <a:p>
            <a:pPr marL="652780" marR="5080" lvl="0" indent="-426720" algn="l" rtl="0">
              <a:lnSpc>
                <a:spcPct val="100000"/>
              </a:lnSpc>
              <a:spcBef>
                <a:spcPts val="5"/>
              </a:spcBef>
              <a:spcAft>
                <a:spcPts val="0"/>
              </a:spcAft>
              <a:buNone/>
            </a:pPr>
            <a:r>
              <a:rPr lang="en" sz="1400">
                <a:latin typeface="Courier New"/>
                <a:ea typeface="Courier New"/>
                <a:cs typeface="Courier New"/>
                <a:sym typeface="Courier New"/>
              </a:rPr>
              <a:t>for (i=0; i&lt;N; i++)  z[i] = u[i] + v[i];</a:t>
            </a:r>
            <a:endParaRPr sz="1400">
              <a:latin typeface="Courier New"/>
              <a:ea typeface="Courier New"/>
              <a:cs typeface="Courier New"/>
              <a:sym typeface="Courier New"/>
            </a:endParaRPr>
          </a:p>
          <a:p>
            <a:pPr marL="0" marR="0" lvl="0" indent="0" algn="l" rtl="0">
              <a:lnSpc>
                <a:spcPct val="100000"/>
              </a:lnSpc>
              <a:spcBef>
                <a:spcPts val="35"/>
              </a:spcBef>
              <a:spcAft>
                <a:spcPts val="0"/>
              </a:spcAft>
              <a:buNone/>
            </a:pPr>
            <a:endParaRPr sz="1450">
              <a:latin typeface="Courier New"/>
              <a:ea typeface="Courier New"/>
              <a:cs typeface="Courier New"/>
              <a:sym typeface="Courier New"/>
            </a:endParaRPr>
          </a:p>
          <a:p>
            <a:pPr marL="225425" marR="427355" lvl="0" indent="0" algn="l" rtl="0">
              <a:lnSpc>
                <a:spcPct val="200100"/>
              </a:lnSpc>
              <a:spcBef>
                <a:spcPts val="5"/>
              </a:spcBef>
              <a:spcAft>
                <a:spcPts val="0"/>
              </a:spcAft>
              <a:buNone/>
            </a:pPr>
            <a:r>
              <a:rPr lang="en" sz="1400">
                <a:latin typeface="Courier New"/>
                <a:ea typeface="Courier New"/>
                <a:cs typeface="Courier New"/>
                <a:sym typeface="Courier New"/>
              </a:rPr>
              <a:t>printVector (z, N);  return 0;</a:t>
            </a:r>
            <a:endParaRPr sz="1400">
              <a:latin typeface="Courier New"/>
              <a:ea typeface="Courier New"/>
              <a:cs typeface="Courier New"/>
              <a:sym typeface="Courier New"/>
            </a:endParaRPr>
          </a:p>
          <a:p>
            <a:pPr marL="12700" marR="0" lvl="0" indent="0" algn="l" rtl="0">
              <a:lnSpc>
                <a:spcPct val="100000"/>
              </a:lnSpc>
              <a:spcBef>
                <a:spcPts val="0"/>
              </a:spcBef>
              <a:spcAft>
                <a:spcPts val="0"/>
              </a:spcAft>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p:txBody>
      </p:sp>
      <p:sp>
        <p:nvSpPr>
          <p:cNvPr id="563" name="Google Shape;563;p48"/>
          <p:cNvSpPr txBox="1"/>
          <p:nvPr/>
        </p:nvSpPr>
        <p:spPr>
          <a:xfrm>
            <a:off x="4418336" y="644454"/>
            <a:ext cx="3537000" cy="15201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 sz="1400" b="1" u="sng">
                <a:solidFill>
                  <a:srgbClr val="FF0000"/>
                </a:solidFill>
                <a:latin typeface="Courier New"/>
                <a:ea typeface="Courier New"/>
                <a:cs typeface="Courier New"/>
                <a:sym typeface="Courier New"/>
              </a:rPr>
              <a:t>  </a:t>
            </a:r>
            <a:r>
              <a:rPr lang="en" sz="1400" b="1">
                <a:solidFill>
                  <a:srgbClr val="FF0000"/>
                </a:solidFill>
                <a:latin typeface="Courier New"/>
                <a:ea typeface="Courier New"/>
                <a:cs typeface="Courier New"/>
                <a:sym typeface="Courier New"/>
              </a:rPr>
              <a:t>global</a:t>
            </a:r>
            <a:r>
              <a:rPr lang="en" sz="1400" b="1" u="sng">
                <a:solidFill>
                  <a:srgbClr val="FF0000"/>
                </a:solidFill>
                <a:latin typeface="Courier New"/>
                <a:ea typeface="Courier New"/>
                <a:cs typeface="Courier New"/>
                <a:sym typeface="Courier New"/>
              </a:rPr>
              <a:t> 	</a:t>
            </a:r>
            <a:endParaRPr sz="1400">
              <a:latin typeface="Courier New"/>
              <a:ea typeface="Courier New"/>
              <a:cs typeface="Courier New"/>
              <a:sym typeface="Courier New"/>
            </a:endParaRPr>
          </a:p>
          <a:p>
            <a:pPr marL="12700" marR="0" lvl="0" indent="0" algn="l" rtl="0">
              <a:lnSpc>
                <a:spcPct val="100000"/>
              </a:lnSpc>
              <a:spcBef>
                <a:spcPts val="0"/>
              </a:spcBef>
              <a:spcAft>
                <a:spcPts val="0"/>
              </a:spcAft>
              <a:buNone/>
            </a:pPr>
            <a:r>
              <a:rPr lang="en" sz="1400">
                <a:latin typeface="Courier New"/>
                <a:ea typeface="Courier New"/>
                <a:cs typeface="Courier New"/>
                <a:sym typeface="Courier New"/>
              </a:rPr>
              <a:t>void gpuVectAdd( const double *u,</a:t>
            </a:r>
            <a:endParaRPr sz="1400">
              <a:latin typeface="Courier New"/>
              <a:ea typeface="Courier New"/>
              <a:cs typeface="Courier New"/>
              <a:sym typeface="Courier New"/>
            </a:endParaRPr>
          </a:p>
          <a:p>
            <a:pPr marL="241300" marR="0" lvl="0" indent="0" algn="l" rtl="0">
              <a:lnSpc>
                <a:spcPct val="100000"/>
              </a:lnSpc>
              <a:spcBef>
                <a:spcPts val="0"/>
              </a:spcBef>
              <a:spcAft>
                <a:spcPts val="0"/>
              </a:spcAft>
              <a:buNone/>
            </a:pPr>
            <a:r>
              <a:rPr lang="en" sz="1400">
                <a:latin typeface="Courier New"/>
                <a:ea typeface="Courier New"/>
                <a:cs typeface="Courier New"/>
                <a:sym typeface="Courier New"/>
              </a:rPr>
              <a:t>const double *v, double *z)</a:t>
            </a:r>
            <a:endParaRPr sz="1400">
              <a:latin typeface="Courier New"/>
              <a:ea typeface="Courier New"/>
              <a:cs typeface="Courier New"/>
              <a:sym typeface="Courier New"/>
            </a:endParaRPr>
          </a:p>
          <a:p>
            <a:pPr marL="332740" marR="111760" lvl="0" indent="-320675" algn="l" rtl="0">
              <a:lnSpc>
                <a:spcPct val="100000"/>
              </a:lnSpc>
              <a:spcBef>
                <a:spcPts val="0"/>
              </a:spcBef>
              <a:spcAft>
                <a:spcPts val="0"/>
              </a:spcAft>
              <a:buNone/>
            </a:pPr>
            <a:r>
              <a:rPr lang="en" sz="1400">
                <a:latin typeface="Courier New"/>
                <a:ea typeface="Courier New"/>
                <a:cs typeface="Courier New"/>
                <a:sym typeface="Courier New"/>
              </a:rPr>
              <a:t>{	// use GPU thread id as index  i = </a:t>
            </a:r>
            <a:r>
              <a:rPr lang="en" sz="1400" b="1">
                <a:solidFill>
                  <a:srgbClr val="FF0000"/>
                </a:solidFill>
                <a:latin typeface="Courier New"/>
                <a:ea typeface="Courier New"/>
                <a:cs typeface="Courier New"/>
                <a:sym typeface="Courier New"/>
              </a:rPr>
              <a:t>threadIdx.x</a:t>
            </a:r>
            <a:r>
              <a:rPr lang="en" sz="1400">
                <a:latin typeface="Courier New"/>
                <a:ea typeface="Courier New"/>
                <a:cs typeface="Courier New"/>
                <a:sym typeface="Courier New"/>
              </a:rPr>
              <a:t>;</a:t>
            </a:r>
            <a:endParaRPr sz="1400">
              <a:latin typeface="Courier New"/>
              <a:ea typeface="Courier New"/>
              <a:cs typeface="Courier New"/>
              <a:sym typeface="Courier New"/>
            </a:endParaRPr>
          </a:p>
          <a:p>
            <a:pPr marL="332740" marR="0" lvl="0" indent="0" algn="l" rtl="0">
              <a:lnSpc>
                <a:spcPct val="100000"/>
              </a:lnSpc>
              <a:spcBef>
                <a:spcPts val="0"/>
              </a:spcBef>
              <a:spcAft>
                <a:spcPts val="0"/>
              </a:spcAft>
              <a:buNone/>
            </a:pPr>
            <a:r>
              <a:rPr lang="en" sz="1400">
                <a:latin typeface="Courier New"/>
                <a:ea typeface="Courier New"/>
                <a:cs typeface="Courier New"/>
                <a:sym typeface="Courier New"/>
              </a:rPr>
              <a:t>z[i] = u[i] + v[i];</a:t>
            </a:r>
            <a:endParaRPr sz="1400">
              <a:latin typeface="Courier New"/>
              <a:ea typeface="Courier New"/>
              <a:cs typeface="Courier New"/>
              <a:sym typeface="Courier New"/>
            </a:endParaRPr>
          </a:p>
          <a:p>
            <a:pPr marL="0" marR="0" lvl="0" indent="0" algn="l" rtl="0">
              <a:lnSpc>
                <a:spcPct val="100000"/>
              </a:lnSpc>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p:txBody>
      </p:sp>
      <p:sp>
        <p:nvSpPr>
          <p:cNvPr id="564" name="Google Shape;564;p48"/>
          <p:cNvSpPr txBox="1"/>
          <p:nvPr/>
        </p:nvSpPr>
        <p:spPr>
          <a:xfrm>
            <a:off x="4418336" y="2504957"/>
            <a:ext cx="3748500" cy="19644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 sz="1400">
                <a:latin typeface="Courier New"/>
                <a:ea typeface="Courier New"/>
                <a:cs typeface="Courier New"/>
                <a:sym typeface="Courier New"/>
              </a:rPr>
              <a:t>int main(int argc, char *argv[]) {</a:t>
            </a:r>
            <a:endParaRPr sz="1400">
              <a:latin typeface="Courier New"/>
              <a:ea typeface="Courier New"/>
              <a:cs typeface="Courier New"/>
              <a:sym typeface="Courier New"/>
            </a:endParaRPr>
          </a:p>
          <a:p>
            <a:pPr marL="226059" marR="0" lvl="0" indent="0" algn="l" rtl="0">
              <a:lnSpc>
                <a:spcPct val="100000"/>
              </a:lnSpc>
              <a:spcBef>
                <a:spcPts val="0"/>
              </a:spcBef>
              <a:spcAft>
                <a:spcPts val="0"/>
              </a:spcAft>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a:p>
            <a:pPr marL="0" marR="0" lvl="0" indent="0" algn="l" rtl="0">
              <a:lnSpc>
                <a:spcPct val="100000"/>
              </a:lnSpc>
              <a:spcBef>
                <a:spcPts val="35"/>
              </a:spcBef>
              <a:spcAft>
                <a:spcPts val="0"/>
              </a:spcAft>
              <a:buNone/>
            </a:pPr>
            <a:endParaRPr sz="1450">
              <a:latin typeface="Courier New"/>
              <a:ea typeface="Courier New"/>
              <a:cs typeface="Courier New"/>
              <a:sym typeface="Courier New"/>
            </a:endParaRPr>
          </a:p>
          <a:p>
            <a:pPr marL="226059" marR="0" lvl="0" indent="0" algn="l" rtl="0">
              <a:lnSpc>
                <a:spcPct val="100000"/>
              </a:lnSpc>
              <a:spcBef>
                <a:spcPts val="5"/>
              </a:spcBef>
              <a:spcAft>
                <a:spcPts val="0"/>
              </a:spcAft>
              <a:buNone/>
            </a:pPr>
            <a:r>
              <a:rPr lang="en" sz="1400">
                <a:latin typeface="Courier New"/>
                <a:ea typeface="Courier New"/>
                <a:cs typeface="Courier New"/>
                <a:sym typeface="Courier New"/>
              </a:rPr>
              <a:t>// z = u + v</a:t>
            </a:r>
            <a:endParaRPr sz="1400">
              <a:latin typeface="Courier New"/>
              <a:ea typeface="Courier New"/>
              <a:cs typeface="Courier New"/>
              <a:sym typeface="Courier New"/>
            </a:endParaRPr>
          </a:p>
          <a:p>
            <a:pPr marL="226059" marR="0" lvl="0" indent="0" algn="l" rtl="0">
              <a:lnSpc>
                <a:spcPct val="100000"/>
              </a:lnSpc>
              <a:spcBef>
                <a:spcPts val="0"/>
              </a:spcBef>
              <a:spcAft>
                <a:spcPts val="0"/>
              </a:spcAft>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a:p>
            <a:pPr marL="439419" marR="0" lvl="0" indent="0" algn="l" rtl="0">
              <a:lnSpc>
                <a:spcPct val="100000"/>
              </a:lnSpc>
              <a:spcBef>
                <a:spcPts val="0"/>
              </a:spcBef>
              <a:spcAft>
                <a:spcPts val="0"/>
              </a:spcAft>
              <a:buNone/>
            </a:pPr>
            <a:r>
              <a:rPr lang="en" sz="1400">
                <a:latin typeface="Courier New"/>
                <a:ea typeface="Courier New"/>
                <a:cs typeface="Courier New"/>
                <a:sym typeface="Courier New"/>
              </a:rPr>
              <a:t>// run on GPU using</a:t>
            </a:r>
            <a:endParaRPr sz="1400">
              <a:latin typeface="Courier New"/>
              <a:ea typeface="Courier New"/>
              <a:cs typeface="Courier New"/>
              <a:sym typeface="Courier New"/>
            </a:endParaRPr>
          </a:p>
          <a:p>
            <a:pPr marL="439419" marR="0" lvl="0" indent="0" algn="l" rtl="0">
              <a:lnSpc>
                <a:spcPct val="100000"/>
              </a:lnSpc>
              <a:spcBef>
                <a:spcPts val="0"/>
              </a:spcBef>
              <a:spcAft>
                <a:spcPts val="0"/>
              </a:spcAft>
              <a:buNone/>
            </a:pPr>
            <a:r>
              <a:rPr lang="en" sz="1400">
                <a:latin typeface="Courier New"/>
                <a:ea typeface="Courier New"/>
                <a:cs typeface="Courier New"/>
                <a:sym typeface="Courier New"/>
              </a:rPr>
              <a:t>// 1 block of N threads in 1D</a:t>
            </a:r>
            <a:endParaRPr sz="1400">
              <a:latin typeface="Courier New"/>
              <a:ea typeface="Courier New"/>
              <a:cs typeface="Courier New"/>
              <a:sym typeface="Courier New"/>
            </a:endParaRPr>
          </a:p>
          <a:p>
            <a:pPr marL="439419" marR="0" lvl="0" indent="0" algn="l" rtl="0">
              <a:lnSpc>
                <a:spcPct val="100000"/>
              </a:lnSpc>
              <a:spcBef>
                <a:spcPts val="5"/>
              </a:spcBef>
              <a:spcAft>
                <a:spcPts val="0"/>
              </a:spcAft>
              <a:buNone/>
            </a:pPr>
            <a:r>
              <a:rPr lang="en" sz="1400">
                <a:latin typeface="Courier New"/>
                <a:ea typeface="Courier New"/>
                <a:cs typeface="Courier New"/>
                <a:sym typeface="Courier New"/>
              </a:rPr>
              <a:t>gpuVectAdd </a:t>
            </a:r>
            <a:r>
              <a:rPr lang="en" sz="1400" b="1">
                <a:solidFill>
                  <a:srgbClr val="FF0000"/>
                </a:solidFill>
                <a:latin typeface="Courier New"/>
                <a:ea typeface="Courier New"/>
                <a:cs typeface="Courier New"/>
                <a:sym typeface="Courier New"/>
              </a:rPr>
              <a:t>&lt;&lt;&lt;1,N&gt;&gt;&gt; </a:t>
            </a:r>
            <a:r>
              <a:rPr lang="en" sz="1400">
                <a:latin typeface="Courier New"/>
                <a:ea typeface="Courier New"/>
                <a:cs typeface="Courier New"/>
                <a:sym typeface="Courier New"/>
              </a:rPr>
              <a:t>(u, v, z);</a:t>
            </a:r>
            <a:endParaRPr sz="1400">
              <a:latin typeface="Courier New"/>
              <a:ea typeface="Courier New"/>
              <a:cs typeface="Courier New"/>
              <a:sym typeface="Courier New"/>
            </a:endParaRPr>
          </a:p>
          <a:p>
            <a:pPr marL="226059" marR="0" lvl="0" indent="0" algn="l" rtl="0">
              <a:lnSpc>
                <a:spcPct val="100000"/>
              </a:lnSpc>
              <a:spcBef>
                <a:spcPts val="0"/>
              </a:spcBef>
              <a:spcAft>
                <a:spcPts val="0"/>
              </a:spcAft>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p:txBody>
      </p:sp>
      <p:sp>
        <p:nvSpPr>
          <p:cNvPr id="565" name="Google Shape;565;p48"/>
          <p:cNvSpPr txBox="1"/>
          <p:nvPr/>
        </p:nvSpPr>
        <p:spPr>
          <a:xfrm>
            <a:off x="4557776" y="4662296"/>
            <a:ext cx="345300" cy="2271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p:txBody>
      </p:sp>
      <p:sp>
        <p:nvSpPr>
          <p:cNvPr id="566" name="Google Shape;566;p48"/>
          <p:cNvSpPr txBox="1"/>
          <p:nvPr/>
        </p:nvSpPr>
        <p:spPr>
          <a:xfrm>
            <a:off x="4344161" y="4875657"/>
            <a:ext cx="132000" cy="2271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49"/>
          <p:cNvSpPr txBox="1"/>
          <p:nvPr/>
        </p:nvSpPr>
        <p:spPr>
          <a:xfrm>
            <a:off x="78739" y="663512"/>
            <a:ext cx="4747800" cy="259200"/>
          </a:xfrm>
          <a:prstGeom prst="rect">
            <a:avLst/>
          </a:prstGeom>
          <a:noFill/>
          <a:ln>
            <a:noFill/>
          </a:ln>
        </p:spPr>
        <p:txBody>
          <a:bodyPr spcFirstLastPara="1" wrap="square" lIns="0" tIns="12700" rIns="0" bIns="0" anchor="t" anchorCtr="0">
            <a:spAutoFit/>
          </a:bodyPr>
          <a:lstStyle/>
          <a:p>
            <a:pPr marL="299085" marR="0" lvl="0" indent="-274319" algn="l" rtl="0">
              <a:lnSpc>
                <a:spcPct val="100000"/>
              </a:lnSpc>
              <a:spcBef>
                <a:spcPts val="0"/>
              </a:spcBef>
              <a:spcAft>
                <a:spcPts val="0"/>
              </a:spcAft>
              <a:buSzPts val="1600"/>
              <a:buChar char="•"/>
            </a:pPr>
            <a:r>
              <a:rPr lang="en" sz="1600"/>
              <a:t>threads are organized into blocks of threads</a:t>
            </a:r>
            <a:endParaRPr sz="1600"/>
          </a:p>
        </p:txBody>
      </p:sp>
      <p:sp>
        <p:nvSpPr>
          <p:cNvPr id="572" name="Google Shape;572;p49"/>
          <p:cNvSpPr txBox="1"/>
          <p:nvPr/>
        </p:nvSpPr>
        <p:spPr>
          <a:xfrm>
            <a:off x="822756" y="912875"/>
            <a:ext cx="3812400" cy="751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 sz="1200">
                <a:latin typeface="Helvetica Neue"/>
                <a:ea typeface="Helvetica Neue"/>
                <a:cs typeface="Helvetica Neue"/>
                <a:sym typeface="Helvetica Neue"/>
              </a:rPr>
              <a:t>blocks can be 1D, 2D, 3D sized in threads</a:t>
            </a:r>
            <a:endParaRPr sz="1200">
              <a:latin typeface="Helvetica Neue"/>
              <a:ea typeface="Helvetica Neue"/>
              <a:cs typeface="Helvetica Neue"/>
              <a:sym typeface="Helvetica Neue"/>
            </a:endParaRPr>
          </a:p>
          <a:p>
            <a:pPr marL="12700" marR="5080" lvl="0" indent="0" algn="l" rtl="0">
              <a:lnSpc>
                <a:spcPct val="100000"/>
              </a:lnSpc>
              <a:spcBef>
                <a:spcPts val="0"/>
              </a:spcBef>
              <a:spcAft>
                <a:spcPts val="0"/>
              </a:spcAft>
              <a:buNone/>
            </a:pPr>
            <a:r>
              <a:rPr lang="en" sz="1200">
                <a:latin typeface="Helvetica Neue"/>
                <a:ea typeface="Helvetica Neue"/>
                <a:cs typeface="Helvetica Neue"/>
                <a:sym typeface="Helvetica Neue"/>
              </a:rPr>
              <a:t>blocks can be organized into a 1D, 2D, 3D grid of blocks  each block of threads will be executed independently</a:t>
            </a:r>
            <a:endParaRPr sz="1200">
              <a:latin typeface="Helvetica Neue"/>
              <a:ea typeface="Helvetica Neue"/>
              <a:cs typeface="Helvetica Neue"/>
              <a:sym typeface="Helvetica Neue"/>
            </a:endParaRPr>
          </a:p>
        </p:txBody>
      </p:sp>
      <p:sp>
        <p:nvSpPr>
          <p:cNvPr id="573" name="Google Shape;573;p49"/>
          <p:cNvSpPr txBox="1"/>
          <p:nvPr/>
        </p:nvSpPr>
        <p:spPr>
          <a:xfrm>
            <a:off x="784131" y="1705706"/>
            <a:ext cx="3618900" cy="382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 sz="1200">
                <a:latin typeface="Helvetica Neue"/>
                <a:ea typeface="Helvetica Neue"/>
                <a:cs typeface="Helvetica Neue"/>
                <a:sym typeface="Helvetica Neue"/>
              </a:rPr>
              <a:t>no assumption is made on the blocks execution order</a:t>
            </a:r>
            <a:endParaRPr sz="1200">
              <a:latin typeface="Helvetica Neue"/>
              <a:ea typeface="Helvetica Neue"/>
              <a:cs typeface="Helvetica Neue"/>
              <a:sym typeface="Helvetica Neue"/>
            </a:endParaRPr>
          </a:p>
        </p:txBody>
      </p:sp>
      <p:sp>
        <p:nvSpPr>
          <p:cNvPr id="574" name="Google Shape;574;p49"/>
          <p:cNvSpPr txBox="1"/>
          <p:nvPr/>
        </p:nvSpPr>
        <p:spPr>
          <a:xfrm>
            <a:off x="117339" y="2076847"/>
            <a:ext cx="3663300" cy="259200"/>
          </a:xfrm>
          <a:prstGeom prst="rect">
            <a:avLst/>
          </a:prstGeom>
          <a:noFill/>
          <a:ln>
            <a:noFill/>
          </a:ln>
        </p:spPr>
        <p:txBody>
          <a:bodyPr spcFirstLastPara="1" wrap="square" lIns="0" tIns="12700" rIns="0" bIns="0" anchor="t" anchorCtr="0">
            <a:spAutoFit/>
          </a:bodyPr>
          <a:lstStyle/>
          <a:p>
            <a:pPr marL="299085" marR="0" lvl="0" indent="-274319" algn="l" rtl="0">
              <a:lnSpc>
                <a:spcPct val="100000"/>
              </a:lnSpc>
              <a:spcBef>
                <a:spcPts val="0"/>
              </a:spcBef>
              <a:spcAft>
                <a:spcPts val="0"/>
              </a:spcAft>
              <a:buSzPts val="1600"/>
              <a:buChar char="•"/>
            </a:pPr>
            <a:r>
              <a:rPr lang="en" sz="1600"/>
              <a:t>each block has a unique block ID</a:t>
            </a:r>
            <a:endParaRPr sz="1600"/>
          </a:p>
        </p:txBody>
      </p:sp>
      <p:sp>
        <p:nvSpPr>
          <p:cNvPr id="575" name="Google Shape;575;p49"/>
          <p:cNvSpPr txBox="1"/>
          <p:nvPr/>
        </p:nvSpPr>
        <p:spPr>
          <a:xfrm>
            <a:off x="784131" y="2380646"/>
            <a:ext cx="4647600" cy="382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 sz="1200">
                <a:latin typeface="Helvetica Neue"/>
                <a:ea typeface="Helvetica Neue"/>
                <a:cs typeface="Helvetica Neue"/>
                <a:sym typeface="Helvetica Neue"/>
              </a:rPr>
              <a:t>the block ID is accessible within the CUDA kernel through the built-in</a:t>
            </a:r>
            <a:endParaRPr sz="1200">
              <a:latin typeface="Helvetica Neue"/>
              <a:ea typeface="Helvetica Neue"/>
              <a:cs typeface="Helvetica Neue"/>
              <a:sym typeface="Helvetica Neue"/>
            </a:endParaRPr>
          </a:p>
        </p:txBody>
      </p:sp>
      <p:sp>
        <p:nvSpPr>
          <p:cNvPr id="576" name="Google Shape;576;p49"/>
          <p:cNvSpPr txBox="1"/>
          <p:nvPr/>
        </p:nvSpPr>
        <p:spPr>
          <a:xfrm>
            <a:off x="117339" y="2870906"/>
            <a:ext cx="5800800" cy="507300"/>
          </a:xfrm>
          <a:prstGeom prst="rect">
            <a:avLst/>
          </a:prstGeom>
          <a:noFill/>
          <a:ln>
            <a:noFill/>
          </a:ln>
        </p:spPr>
        <p:txBody>
          <a:bodyPr spcFirstLastPara="1" wrap="square" lIns="0" tIns="12700" rIns="0" bIns="0" anchor="t" anchorCtr="0">
            <a:spAutoFit/>
          </a:bodyPr>
          <a:lstStyle/>
          <a:p>
            <a:pPr marL="756285" marR="0" lvl="0" indent="0" algn="l" rtl="0">
              <a:lnSpc>
                <a:spcPct val="100833"/>
              </a:lnSpc>
              <a:spcBef>
                <a:spcPts val="0"/>
              </a:spcBef>
              <a:spcAft>
                <a:spcPts val="0"/>
              </a:spcAft>
              <a:buNone/>
            </a:pPr>
            <a:r>
              <a:rPr lang="en" sz="1600" b="1"/>
              <a:t>blockIdx </a:t>
            </a:r>
            <a:r>
              <a:rPr lang="en" sz="1600"/>
              <a:t>variable</a:t>
            </a:r>
            <a:endParaRPr sz="1600"/>
          </a:p>
          <a:p>
            <a:pPr marL="299085" marR="0" lvl="0" indent="-274319" algn="l" rtl="0">
              <a:lnSpc>
                <a:spcPct val="107222"/>
              </a:lnSpc>
              <a:spcBef>
                <a:spcPts val="0"/>
              </a:spcBef>
              <a:spcAft>
                <a:spcPts val="0"/>
              </a:spcAft>
              <a:buSzPts val="1600"/>
              <a:buFont typeface="Helvetica Neue"/>
              <a:buChar char="•"/>
            </a:pPr>
            <a:r>
              <a:rPr lang="en" sz="1600"/>
              <a:t>The built-in variable </a:t>
            </a:r>
            <a:r>
              <a:rPr lang="en" sz="1600" b="1"/>
              <a:t>blockIdx </a:t>
            </a:r>
            <a:r>
              <a:rPr lang="en" sz="1600"/>
              <a:t>is a 3-component vector</a:t>
            </a:r>
            <a:endParaRPr sz="1600"/>
          </a:p>
        </p:txBody>
      </p:sp>
      <p:sp>
        <p:nvSpPr>
          <p:cNvPr id="577" name="Google Shape;577;p49"/>
          <p:cNvSpPr txBox="1"/>
          <p:nvPr/>
        </p:nvSpPr>
        <p:spPr>
          <a:xfrm>
            <a:off x="861356" y="3366492"/>
            <a:ext cx="2580600" cy="382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 sz="1200">
                <a:latin typeface="Helvetica Neue"/>
                <a:ea typeface="Helvetica Neue"/>
                <a:cs typeface="Helvetica Neue"/>
                <a:sym typeface="Helvetica Neue"/>
              </a:rPr>
              <a:t>use .x, .y, .z to access its components</a:t>
            </a:r>
            <a:endParaRPr sz="1200">
              <a:latin typeface="Helvetica Neue"/>
              <a:ea typeface="Helvetica Neue"/>
              <a:cs typeface="Helvetica Neue"/>
              <a:sym typeface="Helvetica Neue"/>
            </a:endParaRPr>
          </a:p>
        </p:txBody>
      </p:sp>
      <p:grpSp>
        <p:nvGrpSpPr>
          <p:cNvPr id="578" name="Google Shape;578;p49"/>
          <p:cNvGrpSpPr/>
          <p:nvPr/>
        </p:nvGrpSpPr>
        <p:grpSpPr>
          <a:xfrm>
            <a:off x="6448044" y="744093"/>
            <a:ext cx="2468879" cy="1195864"/>
            <a:chOff x="6448044" y="992124"/>
            <a:chExt cx="2468879" cy="1594485"/>
          </a:xfrm>
        </p:grpSpPr>
        <p:sp>
          <p:nvSpPr>
            <p:cNvPr id="579" name="Google Shape;579;p49"/>
            <p:cNvSpPr/>
            <p:nvPr/>
          </p:nvSpPr>
          <p:spPr>
            <a:xfrm>
              <a:off x="6448044" y="992124"/>
              <a:ext cx="2468879" cy="1594485"/>
            </a:xfrm>
            <a:custGeom>
              <a:avLst/>
              <a:gdLst/>
              <a:ahLst/>
              <a:cxnLst/>
              <a:rect l="l" t="t" r="r" b="b"/>
              <a:pathLst>
                <a:path w="2468879" h="1594485" extrusionOk="0">
                  <a:moveTo>
                    <a:pt x="2468879" y="0"/>
                  </a:moveTo>
                  <a:lnTo>
                    <a:pt x="0" y="0"/>
                  </a:lnTo>
                  <a:lnTo>
                    <a:pt x="0" y="1594103"/>
                  </a:lnTo>
                  <a:lnTo>
                    <a:pt x="2468879" y="1594103"/>
                  </a:lnTo>
                  <a:lnTo>
                    <a:pt x="2468879" y="0"/>
                  </a:lnTo>
                  <a:close/>
                </a:path>
              </a:pathLst>
            </a:custGeom>
            <a:solidFill>
              <a:srgbClr val="99FF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80" name="Google Shape;580;p49"/>
            <p:cNvSpPr/>
            <p:nvPr/>
          </p:nvSpPr>
          <p:spPr>
            <a:xfrm>
              <a:off x="6448044" y="992124"/>
              <a:ext cx="2468879" cy="1594485"/>
            </a:xfrm>
            <a:custGeom>
              <a:avLst/>
              <a:gdLst/>
              <a:ahLst/>
              <a:cxnLst/>
              <a:rect l="l" t="t" r="r" b="b"/>
              <a:pathLst>
                <a:path w="2468879" h="1594485" extrusionOk="0">
                  <a:moveTo>
                    <a:pt x="0" y="1594103"/>
                  </a:moveTo>
                  <a:lnTo>
                    <a:pt x="2468879" y="1594103"/>
                  </a:lnTo>
                  <a:lnTo>
                    <a:pt x="2468879" y="0"/>
                  </a:lnTo>
                  <a:lnTo>
                    <a:pt x="0" y="0"/>
                  </a:lnTo>
                  <a:lnTo>
                    <a:pt x="0" y="1594103"/>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81" name="Google Shape;581;p49"/>
          <p:cNvSpPr txBox="1"/>
          <p:nvPr/>
        </p:nvSpPr>
        <p:spPr>
          <a:xfrm>
            <a:off x="7565897" y="754475"/>
            <a:ext cx="217200" cy="1269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 sz="750" b="1">
                <a:solidFill>
                  <a:srgbClr val="003300"/>
                </a:solidFill>
                <a:latin typeface="Arial"/>
                <a:ea typeface="Arial"/>
                <a:cs typeface="Arial"/>
                <a:sym typeface="Arial"/>
              </a:rPr>
              <a:t>Grid</a:t>
            </a:r>
            <a:endParaRPr sz="750">
              <a:latin typeface="Arial"/>
              <a:ea typeface="Arial"/>
              <a:cs typeface="Arial"/>
              <a:sym typeface="Arial"/>
            </a:endParaRPr>
          </a:p>
        </p:txBody>
      </p:sp>
      <p:sp>
        <p:nvSpPr>
          <p:cNvPr id="582" name="Google Shape;582;p49"/>
          <p:cNvSpPr txBox="1"/>
          <p:nvPr/>
        </p:nvSpPr>
        <p:spPr>
          <a:xfrm>
            <a:off x="6548628" y="1477899"/>
            <a:ext cx="707400" cy="407400"/>
          </a:xfrm>
          <a:prstGeom prst="rect">
            <a:avLst/>
          </a:prstGeom>
          <a:solidFill>
            <a:srgbClr val="FFCC00"/>
          </a:solidFill>
          <a:ln w="9525" cap="flat" cmpd="sng">
            <a:solidFill>
              <a:srgbClr val="959595"/>
            </a:solidFill>
            <a:prstDash val="solid"/>
            <a:round/>
            <a:headEnd type="none" w="sm" len="sm"/>
            <a:tailEnd type="none" w="sm" len="sm"/>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800">
              <a:latin typeface="Times New Roman"/>
              <a:ea typeface="Times New Roman"/>
              <a:cs typeface="Times New Roman"/>
              <a:sym typeface="Times New Roman"/>
            </a:endParaRPr>
          </a:p>
          <a:p>
            <a:pPr marL="0" marR="0" lvl="0" indent="0" algn="ctr" rtl="0">
              <a:lnSpc>
                <a:spcPct val="116666"/>
              </a:lnSpc>
              <a:spcBef>
                <a:spcPts val="565"/>
              </a:spcBef>
              <a:spcAft>
                <a:spcPts val="0"/>
              </a:spcAft>
              <a:buNone/>
            </a:pPr>
            <a:r>
              <a:rPr lang="en" sz="750">
                <a:latin typeface="Helvetica Neue"/>
                <a:ea typeface="Helvetica Neue"/>
                <a:cs typeface="Helvetica Neue"/>
                <a:sym typeface="Helvetica Neue"/>
              </a:rPr>
              <a:t>Block</a:t>
            </a:r>
            <a:endParaRPr sz="750">
              <a:latin typeface="Helvetica Neue"/>
              <a:ea typeface="Helvetica Neue"/>
              <a:cs typeface="Helvetica Neue"/>
              <a:sym typeface="Helvetica Neue"/>
            </a:endParaRPr>
          </a:p>
          <a:p>
            <a:pPr marL="1270" marR="0" lvl="0" indent="0" algn="ctr" rtl="0">
              <a:lnSpc>
                <a:spcPct val="115000"/>
              </a:lnSpc>
              <a:spcBef>
                <a:spcPts val="0"/>
              </a:spcBef>
              <a:spcAft>
                <a:spcPts val="0"/>
              </a:spcAft>
              <a:buNone/>
            </a:pPr>
            <a:r>
              <a:rPr lang="en" sz="500">
                <a:latin typeface="Helvetica Neue"/>
                <a:ea typeface="Helvetica Neue"/>
                <a:cs typeface="Helvetica Neue"/>
                <a:sym typeface="Helvetica Neue"/>
              </a:rPr>
              <a:t>(0,1)</a:t>
            </a:r>
            <a:endParaRPr sz="500">
              <a:latin typeface="Helvetica Neue"/>
              <a:ea typeface="Helvetica Neue"/>
              <a:cs typeface="Helvetica Neue"/>
              <a:sym typeface="Helvetica Neue"/>
            </a:endParaRPr>
          </a:p>
        </p:txBody>
      </p:sp>
      <p:sp>
        <p:nvSpPr>
          <p:cNvPr id="583" name="Google Shape;583;p49"/>
          <p:cNvSpPr txBox="1"/>
          <p:nvPr/>
        </p:nvSpPr>
        <p:spPr>
          <a:xfrm>
            <a:off x="7341107" y="1477899"/>
            <a:ext cx="707400" cy="408600"/>
          </a:xfrm>
          <a:prstGeom prst="rect">
            <a:avLst/>
          </a:prstGeom>
          <a:solidFill>
            <a:srgbClr val="FFCC00"/>
          </a:solidFill>
          <a:ln w="9525" cap="flat" cmpd="sng">
            <a:solidFill>
              <a:srgbClr val="959595"/>
            </a:solidFill>
            <a:prstDash val="solid"/>
            <a:round/>
            <a:headEnd type="none" w="sm" len="sm"/>
            <a:tailEnd type="none" w="sm" len="sm"/>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800">
              <a:latin typeface="Times New Roman"/>
              <a:ea typeface="Times New Roman"/>
              <a:cs typeface="Times New Roman"/>
              <a:sym typeface="Times New Roman"/>
            </a:endParaRPr>
          </a:p>
          <a:p>
            <a:pPr marL="635" marR="0" lvl="0" indent="0" algn="ctr" rtl="0">
              <a:lnSpc>
                <a:spcPct val="116666"/>
              </a:lnSpc>
              <a:spcBef>
                <a:spcPts val="575"/>
              </a:spcBef>
              <a:spcAft>
                <a:spcPts val="0"/>
              </a:spcAft>
              <a:buNone/>
            </a:pPr>
            <a:r>
              <a:rPr lang="en" sz="750">
                <a:latin typeface="Helvetica Neue"/>
                <a:ea typeface="Helvetica Neue"/>
                <a:cs typeface="Helvetica Neue"/>
                <a:sym typeface="Helvetica Neue"/>
              </a:rPr>
              <a:t>Block</a:t>
            </a:r>
            <a:endParaRPr sz="750">
              <a:latin typeface="Helvetica Neue"/>
              <a:ea typeface="Helvetica Neue"/>
              <a:cs typeface="Helvetica Neue"/>
              <a:sym typeface="Helvetica Neue"/>
            </a:endParaRPr>
          </a:p>
          <a:p>
            <a:pPr marL="3810" marR="0" lvl="0" indent="0" algn="ctr" rtl="0">
              <a:lnSpc>
                <a:spcPct val="115000"/>
              </a:lnSpc>
              <a:spcBef>
                <a:spcPts val="0"/>
              </a:spcBef>
              <a:spcAft>
                <a:spcPts val="0"/>
              </a:spcAft>
              <a:buNone/>
            </a:pPr>
            <a:r>
              <a:rPr lang="en" sz="500">
                <a:latin typeface="Helvetica Neue"/>
                <a:ea typeface="Helvetica Neue"/>
                <a:cs typeface="Helvetica Neue"/>
                <a:sym typeface="Helvetica Neue"/>
              </a:rPr>
              <a:t>(1,1)</a:t>
            </a:r>
            <a:endParaRPr sz="500">
              <a:latin typeface="Helvetica Neue"/>
              <a:ea typeface="Helvetica Neue"/>
              <a:cs typeface="Helvetica Neue"/>
              <a:sym typeface="Helvetica Neue"/>
            </a:endParaRPr>
          </a:p>
        </p:txBody>
      </p:sp>
      <p:sp>
        <p:nvSpPr>
          <p:cNvPr id="584" name="Google Shape;584;p49"/>
          <p:cNvSpPr txBox="1"/>
          <p:nvPr/>
        </p:nvSpPr>
        <p:spPr>
          <a:xfrm>
            <a:off x="8127492" y="1480184"/>
            <a:ext cx="707400" cy="408000"/>
          </a:xfrm>
          <a:prstGeom prst="rect">
            <a:avLst/>
          </a:prstGeom>
          <a:solidFill>
            <a:srgbClr val="FFCC00"/>
          </a:solidFill>
          <a:ln w="9525" cap="flat" cmpd="sng">
            <a:solidFill>
              <a:srgbClr val="959595"/>
            </a:solidFill>
            <a:prstDash val="solid"/>
            <a:round/>
            <a:headEnd type="none" w="sm" len="sm"/>
            <a:tailEnd type="none" w="sm" len="sm"/>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800">
              <a:latin typeface="Times New Roman"/>
              <a:ea typeface="Times New Roman"/>
              <a:cs typeface="Times New Roman"/>
              <a:sym typeface="Times New Roman"/>
            </a:endParaRPr>
          </a:p>
          <a:p>
            <a:pPr marL="1270" marR="0" lvl="0" indent="0" algn="ctr" rtl="0">
              <a:lnSpc>
                <a:spcPct val="116666"/>
              </a:lnSpc>
              <a:spcBef>
                <a:spcPts val="570"/>
              </a:spcBef>
              <a:spcAft>
                <a:spcPts val="0"/>
              </a:spcAft>
              <a:buNone/>
            </a:pPr>
            <a:r>
              <a:rPr lang="en" sz="750">
                <a:latin typeface="Helvetica Neue"/>
                <a:ea typeface="Helvetica Neue"/>
                <a:cs typeface="Helvetica Neue"/>
                <a:sym typeface="Helvetica Neue"/>
              </a:rPr>
              <a:t>Block</a:t>
            </a:r>
            <a:endParaRPr sz="750">
              <a:latin typeface="Helvetica Neue"/>
              <a:ea typeface="Helvetica Neue"/>
              <a:cs typeface="Helvetica Neue"/>
              <a:sym typeface="Helvetica Neue"/>
            </a:endParaRPr>
          </a:p>
          <a:p>
            <a:pPr marL="4445" marR="0" lvl="0" indent="0" algn="ctr" rtl="0">
              <a:lnSpc>
                <a:spcPct val="115000"/>
              </a:lnSpc>
              <a:spcBef>
                <a:spcPts val="0"/>
              </a:spcBef>
              <a:spcAft>
                <a:spcPts val="0"/>
              </a:spcAft>
              <a:buNone/>
            </a:pPr>
            <a:r>
              <a:rPr lang="en" sz="500">
                <a:latin typeface="Helvetica Neue"/>
                <a:ea typeface="Helvetica Neue"/>
                <a:cs typeface="Helvetica Neue"/>
                <a:sym typeface="Helvetica Neue"/>
              </a:rPr>
              <a:t>(2,1)</a:t>
            </a:r>
            <a:endParaRPr sz="500">
              <a:latin typeface="Helvetica Neue"/>
              <a:ea typeface="Helvetica Neue"/>
              <a:cs typeface="Helvetica Neue"/>
              <a:sym typeface="Helvetica Neue"/>
            </a:endParaRPr>
          </a:p>
        </p:txBody>
      </p:sp>
      <p:sp>
        <p:nvSpPr>
          <p:cNvPr id="585" name="Google Shape;585;p49"/>
          <p:cNvSpPr txBox="1"/>
          <p:nvPr/>
        </p:nvSpPr>
        <p:spPr>
          <a:xfrm>
            <a:off x="6548628" y="958977"/>
            <a:ext cx="707400" cy="405900"/>
          </a:xfrm>
          <a:prstGeom prst="rect">
            <a:avLst/>
          </a:prstGeom>
          <a:solidFill>
            <a:srgbClr val="FFCC00"/>
          </a:solidFill>
          <a:ln w="9525" cap="flat" cmpd="sng">
            <a:solidFill>
              <a:srgbClr val="959595"/>
            </a:solidFill>
            <a:prstDash val="solid"/>
            <a:round/>
            <a:headEnd type="none" w="sm" len="sm"/>
            <a:tailEnd type="none" w="sm" len="sm"/>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800">
              <a:latin typeface="Times New Roman"/>
              <a:ea typeface="Times New Roman"/>
              <a:cs typeface="Times New Roman"/>
              <a:sym typeface="Times New Roman"/>
            </a:endParaRPr>
          </a:p>
          <a:p>
            <a:pPr marL="635" marR="0" lvl="0" indent="0" algn="ctr" rtl="0">
              <a:lnSpc>
                <a:spcPct val="116666"/>
              </a:lnSpc>
              <a:spcBef>
                <a:spcPts val="555"/>
              </a:spcBef>
              <a:spcAft>
                <a:spcPts val="0"/>
              </a:spcAft>
              <a:buNone/>
            </a:pPr>
            <a:r>
              <a:rPr lang="en" sz="750">
                <a:latin typeface="Helvetica Neue"/>
                <a:ea typeface="Helvetica Neue"/>
                <a:cs typeface="Helvetica Neue"/>
                <a:sym typeface="Helvetica Neue"/>
              </a:rPr>
              <a:t>Block</a:t>
            </a:r>
            <a:endParaRPr sz="750">
              <a:latin typeface="Helvetica Neue"/>
              <a:ea typeface="Helvetica Neue"/>
              <a:cs typeface="Helvetica Neue"/>
              <a:sym typeface="Helvetica Neue"/>
            </a:endParaRPr>
          </a:p>
          <a:p>
            <a:pPr marL="3175" marR="0" lvl="0" indent="0" algn="ctr" rtl="0">
              <a:lnSpc>
                <a:spcPct val="115000"/>
              </a:lnSpc>
              <a:spcBef>
                <a:spcPts val="0"/>
              </a:spcBef>
              <a:spcAft>
                <a:spcPts val="0"/>
              </a:spcAft>
              <a:buNone/>
            </a:pPr>
            <a:r>
              <a:rPr lang="en" sz="500">
                <a:latin typeface="Helvetica Neue"/>
                <a:ea typeface="Helvetica Neue"/>
                <a:cs typeface="Helvetica Neue"/>
                <a:sym typeface="Helvetica Neue"/>
              </a:rPr>
              <a:t>(0,0)</a:t>
            </a:r>
            <a:endParaRPr sz="500">
              <a:latin typeface="Helvetica Neue"/>
              <a:ea typeface="Helvetica Neue"/>
              <a:cs typeface="Helvetica Neue"/>
              <a:sym typeface="Helvetica Neue"/>
            </a:endParaRPr>
          </a:p>
        </p:txBody>
      </p:sp>
      <p:sp>
        <p:nvSpPr>
          <p:cNvPr id="586" name="Google Shape;586;p49"/>
          <p:cNvSpPr txBox="1"/>
          <p:nvPr/>
        </p:nvSpPr>
        <p:spPr>
          <a:xfrm>
            <a:off x="7341107" y="958977"/>
            <a:ext cx="710700" cy="407400"/>
          </a:xfrm>
          <a:prstGeom prst="rect">
            <a:avLst/>
          </a:prstGeom>
          <a:solidFill>
            <a:srgbClr val="FFCC00"/>
          </a:solidFill>
          <a:ln w="9525" cap="flat" cmpd="sng">
            <a:solidFill>
              <a:srgbClr val="959595"/>
            </a:solidFill>
            <a:prstDash val="solid"/>
            <a:round/>
            <a:headEnd type="none" w="sm" len="sm"/>
            <a:tailEnd type="none" w="sm" len="sm"/>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800">
              <a:latin typeface="Times New Roman"/>
              <a:ea typeface="Times New Roman"/>
              <a:cs typeface="Times New Roman"/>
              <a:sym typeface="Times New Roman"/>
            </a:endParaRPr>
          </a:p>
          <a:p>
            <a:pPr marL="0" marR="0" lvl="0" indent="0" algn="ctr" rtl="0">
              <a:lnSpc>
                <a:spcPct val="116666"/>
              </a:lnSpc>
              <a:spcBef>
                <a:spcPts val="565"/>
              </a:spcBef>
              <a:spcAft>
                <a:spcPts val="0"/>
              </a:spcAft>
              <a:buNone/>
            </a:pPr>
            <a:r>
              <a:rPr lang="en" sz="750">
                <a:latin typeface="Helvetica Neue"/>
                <a:ea typeface="Helvetica Neue"/>
                <a:cs typeface="Helvetica Neue"/>
                <a:sym typeface="Helvetica Neue"/>
              </a:rPr>
              <a:t>Block</a:t>
            </a:r>
            <a:endParaRPr sz="750">
              <a:latin typeface="Helvetica Neue"/>
              <a:ea typeface="Helvetica Neue"/>
              <a:cs typeface="Helvetica Neue"/>
              <a:sym typeface="Helvetica Neue"/>
            </a:endParaRPr>
          </a:p>
          <a:p>
            <a:pPr marL="3175" marR="0" lvl="0" indent="0" algn="ctr" rtl="0">
              <a:lnSpc>
                <a:spcPct val="115000"/>
              </a:lnSpc>
              <a:spcBef>
                <a:spcPts val="0"/>
              </a:spcBef>
              <a:spcAft>
                <a:spcPts val="0"/>
              </a:spcAft>
              <a:buNone/>
            </a:pPr>
            <a:r>
              <a:rPr lang="en" sz="500">
                <a:latin typeface="Helvetica Neue"/>
                <a:ea typeface="Helvetica Neue"/>
                <a:cs typeface="Helvetica Neue"/>
                <a:sym typeface="Helvetica Neue"/>
              </a:rPr>
              <a:t>(1,0)</a:t>
            </a:r>
            <a:endParaRPr sz="500">
              <a:latin typeface="Helvetica Neue"/>
              <a:ea typeface="Helvetica Neue"/>
              <a:cs typeface="Helvetica Neue"/>
              <a:sym typeface="Helvetica Neue"/>
            </a:endParaRPr>
          </a:p>
        </p:txBody>
      </p:sp>
      <p:sp>
        <p:nvSpPr>
          <p:cNvPr id="587" name="Google Shape;587;p49"/>
          <p:cNvSpPr txBox="1"/>
          <p:nvPr/>
        </p:nvSpPr>
        <p:spPr>
          <a:xfrm>
            <a:off x="8127492" y="961262"/>
            <a:ext cx="707400" cy="406500"/>
          </a:xfrm>
          <a:prstGeom prst="rect">
            <a:avLst/>
          </a:prstGeom>
          <a:solidFill>
            <a:srgbClr val="FFCC00"/>
          </a:solidFill>
          <a:ln w="9525" cap="flat" cmpd="sng">
            <a:solidFill>
              <a:srgbClr val="959595"/>
            </a:solidFill>
            <a:prstDash val="solid"/>
            <a:round/>
            <a:headEnd type="none" w="sm" len="sm"/>
            <a:tailEnd type="none" w="sm" len="sm"/>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800">
              <a:latin typeface="Times New Roman"/>
              <a:ea typeface="Times New Roman"/>
              <a:cs typeface="Times New Roman"/>
              <a:sym typeface="Times New Roman"/>
            </a:endParaRPr>
          </a:p>
          <a:p>
            <a:pPr marL="3175" marR="0" lvl="0" indent="0" algn="ctr" rtl="0">
              <a:lnSpc>
                <a:spcPct val="116666"/>
              </a:lnSpc>
              <a:spcBef>
                <a:spcPts val="560"/>
              </a:spcBef>
              <a:spcAft>
                <a:spcPts val="0"/>
              </a:spcAft>
              <a:buNone/>
            </a:pPr>
            <a:r>
              <a:rPr lang="en" sz="750">
                <a:latin typeface="Helvetica Neue"/>
                <a:ea typeface="Helvetica Neue"/>
                <a:cs typeface="Helvetica Neue"/>
                <a:sym typeface="Helvetica Neue"/>
              </a:rPr>
              <a:t>Block</a:t>
            </a:r>
            <a:endParaRPr sz="750">
              <a:latin typeface="Helvetica Neue"/>
              <a:ea typeface="Helvetica Neue"/>
              <a:cs typeface="Helvetica Neue"/>
              <a:sym typeface="Helvetica Neue"/>
            </a:endParaRPr>
          </a:p>
          <a:p>
            <a:pPr marL="6350" marR="0" lvl="0" indent="0" algn="ctr" rtl="0">
              <a:lnSpc>
                <a:spcPct val="115000"/>
              </a:lnSpc>
              <a:spcBef>
                <a:spcPts val="0"/>
              </a:spcBef>
              <a:spcAft>
                <a:spcPts val="0"/>
              </a:spcAft>
              <a:buNone/>
            </a:pPr>
            <a:r>
              <a:rPr lang="en" sz="500">
                <a:latin typeface="Helvetica Neue"/>
                <a:ea typeface="Helvetica Neue"/>
                <a:cs typeface="Helvetica Neue"/>
                <a:sym typeface="Helvetica Neue"/>
              </a:rPr>
              <a:t>(2,0)</a:t>
            </a:r>
            <a:endParaRPr sz="500">
              <a:latin typeface="Helvetica Neue"/>
              <a:ea typeface="Helvetica Neue"/>
              <a:cs typeface="Helvetica Neue"/>
              <a:sym typeface="Helvetica Neue"/>
            </a:endParaRPr>
          </a:p>
        </p:txBody>
      </p:sp>
      <p:grpSp>
        <p:nvGrpSpPr>
          <p:cNvPr id="588" name="Google Shape;588;p49"/>
          <p:cNvGrpSpPr/>
          <p:nvPr/>
        </p:nvGrpSpPr>
        <p:grpSpPr>
          <a:xfrm>
            <a:off x="5974080" y="1492758"/>
            <a:ext cx="2860928" cy="1993583"/>
            <a:chOff x="5974080" y="1990344"/>
            <a:chExt cx="2860928" cy="2658110"/>
          </a:xfrm>
        </p:grpSpPr>
        <p:sp>
          <p:nvSpPr>
            <p:cNvPr id="589" name="Google Shape;589;p49"/>
            <p:cNvSpPr/>
            <p:nvPr/>
          </p:nvSpPr>
          <p:spPr>
            <a:xfrm>
              <a:off x="5974080" y="1990344"/>
              <a:ext cx="2840990" cy="2658110"/>
            </a:xfrm>
            <a:custGeom>
              <a:avLst/>
              <a:gdLst/>
              <a:ahLst/>
              <a:cxnLst/>
              <a:rect l="l" t="t" r="r" b="b"/>
              <a:pathLst>
                <a:path w="2840990" h="2658110" extrusionOk="0">
                  <a:moveTo>
                    <a:pt x="1359408" y="0"/>
                  </a:moveTo>
                  <a:lnTo>
                    <a:pt x="0" y="929639"/>
                  </a:lnTo>
                </a:path>
                <a:path w="2840990" h="2658110" extrusionOk="0">
                  <a:moveTo>
                    <a:pt x="1359408" y="499871"/>
                  </a:moveTo>
                  <a:lnTo>
                    <a:pt x="21336" y="2657855"/>
                  </a:lnTo>
                </a:path>
                <a:path w="2840990" h="2658110" extrusionOk="0">
                  <a:moveTo>
                    <a:pt x="2072640" y="0"/>
                  </a:moveTo>
                  <a:lnTo>
                    <a:pt x="2840736" y="981455"/>
                  </a:lnTo>
                </a:path>
                <a:path w="2840990" h="2658110" extrusionOk="0">
                  <a:moveTo>
                    <a:pt x="2072640" y="499871"/>
                  </a:moveTo>
                  <a:lnTo>
                    <a:pt x="2840736" y="2657855"/>
                  </a:lnTo>
                </a:path>
              </a:pathLst>
            </a:custGeom>
            <a:noFill/>
            <a:ln w="12175" cap="flat" cmpd="sng">
              <a:solidFill>
                <a:srgbClr val="000000"/>
              </a:solidFill>
              <a:prstDash val="dash"/>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90" name="Google Shape;590;p49"/>
            <p:cNvSpPr/>
            <p:nvPr/>
          </p:nvSpPr>
          <p:spPr>
            <a:xfrm>
              <a:off x="5975604" y="2945892"/>
              <a:ext cx="2859404" cy="1689100"/>
            </a:xfrm>
            <a:custGeom>
              <a:avLst/>
              <a:gdLst/>
              <a:ahLst/>
              <a:cxnLst/>
              <a:rect l="l" t="t" r="r" b="b"/>
              <a:pathLst>
                <a:path w="2859404" h="1689100" extrusionOk="0">
                  <a:moveTo>
                    <a:pt x="2859024" y="0"/>
                  </a:moveTo>
                  <a:lnTo>
                    <a:pt x="0" y="0"/>
                  </a:lnTo>
                  <a:lnTo>
                    <a:pt x="0" y="1688592"/>
                  </a:lnTo>
                  <a:lnTo>
                    <a:pt x="2859024" y="1688592"/>
                  </a:lnTo>
                  <a:lnTo>
                    <a:pt x="2859024" y="0"/>
                  </a:lnTo>
                  <a:close/>
                </a:path>
              </a:pathLst>
            </a:custGeom>
            <a:solidFill>
              <a:srgbClr val="FFC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91" name="Google Shape;591;p49"/>
            <p:cNvSpPr/>
            <p:nvPr/>
          </p:nvSpPr>
          <p:spPr>
            <a:xfrm>
              <a:off x="5975604" y="2945892"/>
              <a:ext cx="2859404" cy="1689100"/>
            </a:xfrm>
            <a:custGeom>
              <a:avLst/>
              <a:gdLst/>
              <a:ahLst/>
              <a:cxnLst/>
              <a:rect l="l" t="t" r="r" b="b"/>
              <a:pathLst>
                <a:path w="2859404" h="1689100" extrusionOk="0">
                  <a:moveTo>
                    <a:pt x="0" y="1688592"/>
                  </a:moveTo>
                  <a:lnTo>
                    <a:pt x="2859024" y="1688592"/>
                  </a:lnTo>
                  <a:lnTo>
                    <a:pt x="2859024" y="0"/>
                  </a:lnTo>
                  <a:lnTo>
                    <a:pt x="0" y="0"/>
                  </a:lnTo>
                  <a:lnTo>
                    <a:pt x="0" y="1688592"/>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graphicFrame>
        <p:nvGraphicFramePr>
          <p:cNvPr id="592" name="Google Shape;592;p49"/>
          <p:cNvGraphicFramePr/>
          <p:nvPr/>
        </p:nvGraphicFramePr>
        <p:xfrm>
          <a:off x="6038088" y="2279141"/>
          <a:ext cx="3000000" cy="3000000"/>
        </p:xfrm>
        <a:graphic>
          <a:graphicData uri="http://schemas.openxmlformats.org/drawingml/2006/table">
            <a:tbl>
              <a:tblPr firstRow="1" bandRow="1">
                <a:noFill/>
                <a:tableStyleId>{FB420127-9F0C-48E6-86BC-73934E5C1D83}</a:tableStyleId>
              </a:tblPr>
              <a:tblGrid>
                <a:gridCol w="545475">
                  <a:extLst>
                    <a:ext uri="{9D8B030D-6E8A-4147-A177-3AD203B41FA5}">
                      <a16:colId xmlns:a16="http://schemas.microsoft.com/office/drawing/2014/main" val="20000"/>
                    </a:ext>
                  </a:extLst>
                </a:gridCol>
                <a:gridCol w="546725">
                  <a:extLst>
                    <a:ext uri="{9D8B030D-6E8A-4147-A177-3AD203B41FA5}">
                      <a16:colId xmlns:a16="http://schemas.microsoft.com/office/drawing/2014/main" val="20001"/>
                    </a:ext>
                  </a:extLst>
                </a:gridCol>
                <a:gridCol w="545475">
                  <a:extLst>
                    <a:ext uri="{9D8B030D-6E8A-4147-A177-3AD203B41FA5}">
                      <a16:colId xmlns:a16="http://schemas.microsoft.com/office/drawing/2014/main" val="20002"/>
                    </a:ext>
                  </a:extLst>
                </a:gridCol>
                <a:gridCol w="545475">
                  <a:extLst>
                    <a:ext uri="{9D8B030D-6E8A-4147-A177-3AD203B41FA5}">
                      <a16:colId xmlns:a16="http://schemas.microsoft.com/office/drawing/2014/main" val="20003"/>
                    </a:ext>
                  </a:extLst>
                </a:gridCol>
                <a:gridCol w="546725">
                  <a:extLst>
                    <a:ext uri="{9D8B030D-6E8A-4147-A177-3AD203B41FA5}">
                      <a16:colId xmlns:a16="http://schemas.microsoft.com/office/drawing/2014/main" val="20004"/>
                    </a:ext>
                  </a:extLst>
                </a:gridCol>
              </a:tblGrid>
              <a:tr h="275450">
                <a:tc>
                  <a:txBody>
                    <a:bodyPr/>
                    <a:lstStyle/>
                    <a:p>
                      <a:pPr marL="0" marR="0" lvl="0" indent="0" algn="ctr" rtl="0">
                        <a:lnSpc>
                          <a:spcPct val="116250"/>
                        </a:lnSpc>
                        <a:spcBef>
                          <a:spcPts val="0"/>
                        </a:spcBef>
                        <a:spcAft>
                          <a:spcPts val="0"/>
                        </a:spcAft>
                        <a:buNone/>
                      </a:pPr>
                      <a:r>
                        <a:rPr lang="en" sz="600" u="none" strike="noStrike" cap="none">
                          <a:latin typeface="Calibri"/>
                          <a:ea typeface="Calibri"/>
                          <a:cs typeface="Calibri"/>
                          <a:sym typeface="Calibri"/>
                        </a:rPr>
                        <a:t>Thread</a:t>
                      </a:r>
                      <a:endParaRPr sz="600" u="none" strike="noStrike" cap="none">
                        <a:latin typeface="Calibri"/>
                        <a:ea typeface="Calibri"/>
                        <a:cs typeface="Calibri"/>
                        <a:sym typeface="Calibri"/>
                      </a:endParaRPr>
                    </a:p>
                    <a:p>
                      <a:pPr marL="0" marR="0" lvl="0" indent="0" algn="ctr" rtl="0">
                        <a:lnSpc>
                          <a:spcPct val="114000"/>
                        </a:lnSpc>
                        <a:spcBef>
                          <a:spcPts val="0"/>
                        </a:spcBef>
                        <a:spcAft>
                          <a:spcPts val="0"/>
                        </a:spcAft>
                        <a:buNone/>
                      </a:pPr>
                      <a:r>
                        <a:rPr lang="en" sz="400" u="none" strike="noStrike" cap="none">
                          <a:latin typeface="Calibri"/>
                          <a:ea typeface="Calibri"/>
                          <a:cs typeface="Calibri"/>
                          <a:sym typeface="Calibri"/>
                        </a:rPr>
                        <a:t>(0,0)</a:t>
                      </a:r>
                      <a:endParaRPr sz="400" u="none" strike="noStrike" cap="none">
                        <a:latin typeface="Calibri"/>
                        <a:ea typeface="Calibri"/>
                        <a:cs typeface="Calibri"/>
                        <a:sym typeface="Calibri"/>
                      </a:endParaRPr>
                    </a:p>
                  </a:txBody>
                  <a:tcPr marL="0" marR="0" marT="2190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12700" cap="flat" cmpd="sng">
                      <a:solidFill>
                        <a:srgbClr val="959595"/>
                      </a:solidFill>
                      <a:prstDash val="solid"/>
                      <a:round/>
                      <a:headEnd type="none" w="sm" len="sm"/>
                      <a:tailEnd type="none" w="sm" len="sm"/>
                    </a:lnB>
                    <a:solidFill>
                      <a:srgbClr val="FFFFFF"/>
                    </a:solidFill>
                  </a:tcPr>
                </a:tc>
                <a:tc>
                  <a:txBody>
                    <a:bodyPr/>
                    <a:lstStyle/>
                    <a:p>
                      <a:pPr marL="0" marR="0" lvl="0" indent="0" algn="ctr" rtl="0">
                        <a:lnSpc>
                          <a:spcPct val="116250"/>
                        </a:lnSpc>
                        <a:spcBef>
                          <a:spcPts val="0"/>
                        </a:spcBef>
                        <a:spcAft>
                          <a:spcPts val="0"/>
                        </a:spcAft>
                        <a:buNone/>
                      </a:pPr>
                      <a:r>
                        <a:rPr lang="en" sz="600" u="none" strike="noStrike" cap="none">
                          <a:latin typeface="Calibri"/>
                          <a:ea typeface="Calibri"/>
                          <a:cs typeface="Calibri"/>
                          <a:sym typeface="Calibri"/>
                        </a:rPr>
                        <a:t>Thread</a:t>
                      </a:r>
                      <a:endParaRPr sz="600" u="none" strike="noStrike" cap="none">
                        <a:latin typeface="Calibri"/>
                        <a:ea typeface="Calibri"/>
                        <a:cs typeface="Calibri"/>
                        <a:sym typeface="Calibri"/>
                      </a:endParaRPr>
                    </a:p>
                    <a:p>
                      <a:pPr marL="0" marR="0" lvl="0" indent="0" algn="ctr" rtl="0">
                        <a:lnSpc>
                          <a:spcPct val="114000"/>
                        </a:lnSpc>
                        <a:spcBef>
                          <a:spcPts val="0"/>
                        </a:spcBef>
                        <a:spcAft>
                          <a:spcPts val="0"/>
                        </a:spcAft>
                        <a:buNone/>
                      </a:pPr>
                      <a:r>
                        <a:rPr lang="en" sz="400" u="none" strike="noStrike" cap="none">
                          <a:latin typeface="Calibri"/>
                          <a:ea typeface="Calibri"/>
                          <a:cs typeface="Calibri"/>
                          <a:sym typeface="Calibri"/>
                        </a:rPr>
                        <a:t>(1,0)</a:t>
                      </a:r>
                      <a:endParaRPr sz="400" u="none" strike="noStrike" cap="none">
                        <a:latin typeface="Calibri"/>
                        <a:ea typeface="Calibri"/>
                        <a:cs typeface="Calibri"/>
                        <a:sym typeface="Calibri"/>
                      </a:endParaRPr>
                    </a:p>
                  </a:txBody>
                  <a:tcPr marL="0" marR="0" marT="21900" marB="0">
                    <a:lnL w="9525" cap="flat" cmpd="sng">
                      <a:solidFill>
                        <a:srgbClr val="959595"/>
                      </a:solidFill>
                      <a:prstDash val="solid"/>
                      <a:round/>
                      <a:headEnd type="none" w="sm" len="sm"/>
                      <a:tailEnd type="none" w="sm" len="sm"/>
                    </a:lnL>
                    <a:lnR w="12700"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12700" cap="flat" cmpd="sng">
                      <a:solidFill>
                        <a:srgbClr val="959595"/>
                      </a:solidFill>
                      <a:prstDash val="solid"/>
                      <a:round/>
                      <a:headEnd type="none" w="sm" len="sm"/>
                      <a:tailEnd type="none" w="sm" len="sm"/>
                    </a:lnB>
                    <a:solidFill>
                      <a:srgbClr val="FFFFFF"/>
                    </a:solidFill>
                  </a:tcPr>
                </a:tc>
                <a:tc>
                  <a:txBody>
                    <a:bodyPr/>
                    <a:lstStyle/>
                    <a:p>
                      <a:pPr marL="0" marR="0" lvl="0" indent="0" algn="ctr" rtl="0">
                        <a:lnSpc>
                          <a:spcPct val="116250"/>
                        </a:lnSpc>
                        <a:spcBef>
                          <a:spcPts val="0"/>
                        </a:spcBef>
                        <a:spcAft>
                          <a:spcPts val="0"/>
                        </a:spcAft>
                        <a:buNone/>
                      </a:pPr>
                      <a:r>
                        <a:rPr lang="en" sz="600" u="none" strike="noStrike" cap="none">
                          <a:latin typeface="Calibri"/>
                          <a:ea typeface="Calibri"/>
                          <a:cs typeface="Calibri"/>
                          <a:sym typeface="Calibri"/>
                        </a:rPr>
                        <a:t>Thread</a:t>
                      </a:r>
                      <a:endParaRPr sz="600" u="none" strike="noStrike" cap="none">
                        <a:latin typeface="Calibri"/>
                        <a:ea typeface="Calibri"/>
                        <a:cs typeface="Calibri"/>
                        <a:sym typeface="Calibri"/>
                      </a:endParaRPr>
                    </a:p>
                    <a:p>
                      <a:pPr marL="0" marR="0" lvl="0" indent="0" algn="ctr" rtl="0">
                        <a:lnSpc>
                          <a:spcPct val="114000"/>
                        </a:lnSpc>
                        <a:spcBef>
                          <a:spcPts val="0"/>
                        </a:spcBef>
                        <a:spcAft>
                          <a:spcPts val="0"/>
                        </a:spcAft>
                        <a:buNone/>
                      </a:pPr>
                      <a:r>
                        <a:rPr lang="en" sz="400" u="none" strike="noStrike" cap="none">
                          <a:latin typeface="Calibri"/>
                          <a:ea typeface="Calibri"/>
                          <a:cs typeface="Calibri"/>
                          <a:sym typeface="Calibri"/>
                        </a:rPr>
                        <a:t>(2,0)</a:t>
                      </a:r>
                      <a:endParaRPr sz="400" u="none" strike="noStrike" cap="none">
                        <a:latin typeface="Calibri"/>
                        <a:ea typeface="Calibri"/>
                        <a:cs typeface="Calibri"/>
                        <a:sym typeface="Calibri"/>
                      </a:endParaRPr>
                    </a:p>
                  </a:txBody>
                  <a:tcPr marL="0" marR="0" marT="21900" marB="0">
                    <a:lnL w="12700" cap="flat" cmpd="sng">
                      <a:solidFill>
                        <a:srgbClr val="959595"/>
                      </a:solidFill>
                      <a:prstDash val="solid"/>
                      <a:round/>
                      <a:headEnd type="none" w="sm" len="sm"/>
                      <a:tailEnd type="none" w="sm" len="sm"/>
                    </a:lnL>
                    <a:lnR w="12700"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12700" cap="flat" cmpd="sng">
                      <a:solidFill>
                        <a:srgbClr val="959595"/>
                      </a:solidFill>
                      <a:prstDash val="solid"/>
                      <a:round/>
                      <a:headEnd type="none" w="sm" len="sm"/>
                      <a:tailEnd type="none" w="sm" len="sm"/>
                    </a:lnB>
                    <a:solidFill>
                      <a:srgbClr val="FFFFFF"/>
                    </a:solidFill>
                  </a:tcPr>
                </a:tc>
                <a:tc>
                  <a:txBody>
                    <a:bodyPr/>
                    <a:lstStyle/>
                    <a:p>
                      <a:pPr marL="0" marR="0" lvl="0" indent="0" algn="ctr" rtl="0">
                        <a:lnSpc>
                          <a:spcPct val="116250"/>
                        </a:lnSpc>
                        <a:spcBef>
                          <a:spcPts val="0"/>
                        </a:spcBef>
                        <a:spcAft>
                          <a:spcPts val="0"/>
                        </a:spcAft>
                        <a:buNone/>
                      </a:pPr>
                      <a:r>
                        <a:rPr lang="en" sz="600" u="none" strike="noStrike" cap="none">
                          <a:latin typeface="Calibri"/>
                          <a:ea typeface="Calibri"/>
                          <a:cs typeface="Calibri"/>
                          <a:sym typeface="Calibri"/>
                        </a:rPr>
                        <a:t>Thread</a:t>
                      </a:r>
                      <a:endParaRPr sz="600" u="none" strike="noStrike" cap="none">
                        <a:latin typeface="Calibri"/>
                        <a:ea typeface="Calibri"/>
                        <a:cs typeface="Calibri"/>
                        <a:sym typeface="Calibri"/>
                      </a:endParaRPr>
                    </a:p>
                    <a:p>
                      <a:pPr marL="0" marR="0" lvl="0" indent="0" algn="ctr" rtl="0">
                        <a:lnSpc>
                          <a:spcPct val="114000"/>
                        </a:lnSpc>
                        <a:spcBef>
                          <a:spcPts val="0"/>
                        </a:spcBef>
                        <a:spcAft>
                          <a:spcPts val="0"/>
                        </a:spcAft>
                        <a:buNone/>
                      </a:pPr>
                      <a:r>
                        <a:rPr lang="en" sz="400" u="none" strike="noStrike" cap="none">
                          <a:latin typeface="Calibri"/>
                          <a:ea typeface="Calibri"/>
                          <a:cs typeface="Calibri"/>
                          <a:sym typeface="Calibri"/>
                        </a:rPr>
                        <a:t>(3,0)</a:t>
                      </a:r>
                      <a:endParaRPr sz="400" u="none" strike="noStrike" cap="none">
                        <a:latin typeface="Calibri"/>
                        <a:ea typeface="Calibri"/>
                        <a:cs typeface="Calibri"/>
                        <a:sym typeface="Calibri"/>
                      </a:endParaRPr>
                    </a:p>
                  </a:txBody>
                  <a:tcPr marL="0" marR="0" marT="21900" marB="0">
                    <a:lnL w="12700" cap="flat" cmpd="sng">
                      <a:solidFill>
                        <a:srgbClr val="959595"/>
                      </a:solidFill>
                      <a:prstDash val="solid"/>
                      <a:round/>
                      <a:headEnd type="none" w="sm" len="sm"/>
                      <a:tailEnd type="none" w="sm" len="sm"/>
                    </a:lnL>
                    <a:lnR w="12700"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12700" cap="flat" cmpd="sng">
                      <a:solidFill>
                        <a:srgbClr val="959595"/>
                      </a:solidFill>
                      <a:prstDash val="solid"/>
                      <a:round/>
                      <a:headEnd type="none" w="sm" len="sm"/>
                      <a:tailEnd type="none" w="sm" len="sm"/>
                    </a:lnB>
                    <a:solidFill>
                      <a:srgbClr val="FFFFFF"/>
                    </a:solidFill>
                  </a:tcPr>
                </a:tc>
                <a:tc>
                  <a:txBody>
                    <a:bodyPr/>
                    <a:lstStyle/>
                    <a:p>
                      <a:pPr marL="0" marR="0" lvl="0" indent="0" algn="ctr" rtl="0">
                        <a:lnSpc>
                          <a:spcPct val="116250"/>
                        </a:lnSpc>
                        <a:spcBef>
                          <a:spcPts val="0"/>
                        </a:spcBef>
                        <a:spcAft>
                          <a:spcPts val="0"/>
                        </a:spcAft>
                        <a:buNone/>
                      </a:pPr>
                      <a:r>
                        <a:rPr lang="en" sz="600" u="none" strike="noStrike" cap="none">
                          <a:latin typeface="Calibri"/>
                          <a:ea typeface="Calibri"/>
                          <a:cs typeface="Calibri"/>
                          <a:sym typeface="Calibri"/>
                        </a:rPr>
                        <a:t>Thread</a:t>
                      </a:r>
                      <a:endParaRPr sz="600" u="none" strike="noStrike" cap="none">
                        <a:latin typeface="Calibri"/>
                        <a:ea typeface="Calibri"/>
                        <a:cs typeface="Calibri"/>
                        <a:sym typeface="Calibri"/>
                      </a:endParaRPr>
                    </a:p>
                    <a:p>
                      <a:pPr marL="0" marR="0" lvl="0" indent="0" algn="ctr" rtl="0">
                        <a:lnSpc>
                          <a:spcPct val="114000"/>
                        </a:lnSpc>
                        <a:spcBef>
                          <a:spcPts val="0"/>
                        </a:spcBef>
                        <a:spcAft>
                          <a:spcPts val="0"/>
                        </a:spcAft>
                        <a:buNone/>
                      </a:pPr>
                      <a:r>
                        <a:rPr lang="en" sz="400" u="none" strike="noStrike" cap="none">
                          <a:latin typeface="Calibri"/>
                          <a:ea typeface="Calibri"/>
                          <a:cs typeface="Calibri"/>
                          <a:sym typeface="Calibri"/>
                        </a:rPr>
                        <a:t>(4,0)</a:t>
                      </a:r>
                      <a:endParaRPr sz="400" u="none" strike="noStrike" cap="none">
                        <a:latin typeface="Calibri"/>
                        <a:ea typeface="Calibri"/>
                        <a:cs typeface="Calibri"/>
                        <a:sym typeface="Calibri"/>
                      </a:endParaRPr>
                    </a:p>
                  </a:txBody>
                  <a:tcPr marL="0" marR="0" marT="22850" marB="0">
                    <a:lnL w="12700"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12700" cap="flat" cmpd="sng">
                      <a:solidFill>
                        <a:srgbClr val="959595"/>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277750">
                <a:tc>
                  <a:txBody>
                    <a:bodyPr/>
                    <a:lstStyle/>
                    <a:p>
                      <a:pPr marL="0" marR="0" lvl="0" indent="0" algn="ctr" rtl="0">
                        <a:lnSpc>
                          <a:spcPct val="116250"/>
                        </a:lnSpc>
                        <a:spcBef>
                          <a:spcPts val="0"/>
                        </a:spcBef>
                        <a:spcAft>
                          <a:spcPts val="0"/>
                        </a:spcAft>
                        <a:buNone/>
                      </a:pPr>
                      <a:r>
                        <a:rPr lang="en" sz="600" u="none" strike="noStrike" cap="none">
                          <a:latin typeface="Calibri"/>
                          <a:ea typeface="Calibri"/>
                          <a:cs typeface="Calibri"/>
                          <a:sym typeface="Calibri"/>
                        </a:rPr>
                        <a:t>Thread</a:t>
                      </a:r>
                      <a:endParaRPr sz="600" u="none" strike="noStrike" cap="none">
                        <a:latin typeface="Calibri"/>
                        <a:ea typeface="Calibri"/>
                        <a:cs typeface="Calibri"/>
                        <a:sym typeface="Calibri"/>
                      </a:endParaRPr>
                    </a:p>
                    <a:p>
                      <a:pPr marL="0" marR="0" lvl="0" indent="0" algn="ctr" rtl="0">
                        <a:lnSpc>
                          <a:spcPct val="114000"/>
                        </a:lnSpc>
                        <a:spcBef>
                          <a:spcPts val="0"/>
                        </a:spcBef>
                        <a:spcAft>
                          <a:spcPts val="0"/>
                        </a:spcAft>
                        <a:buNone/>
                      </a:pPr>
                      <a:r>
                        <a:rPr lang="en" sz="400" u="none" strike="noStrike" cap="none">
                          <a:latin typeface="Calibri"/>
                          <a:ea typeface="Calibri"/>
                          <a:cs typeface="Calibri"/>
                          <a:sym typeface="Calibri"/>
                        </a:rPr>
                        <a:t>(0,1)</a:t>
                      </a:r>
                      <a:endParaRPr sz="400" u="none" strike="noStrike" cap="none">
                        <a:latin typeface="Calibri"/>
                        <a:ea typeface="Calibri"/>
                        <a:cs typeface="Calibri"/>
                        <a:sym typeface="Calibri"/>
                      </a:endParaRPr>
                    </a:p>
                  </a:txBody>
                  <a:tcPr marL="0" marR="0" marT="23825"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12700" cap="flat" cmpd="sng">
                      <a:solidFill>
                        <a:srgbClr val="959595"/>
                      </a:solidFill>
                      <a:prstDash val="solid"/>
                      <a:round/>
                      <a:headEnd type="none" w="sm" len="sm"/>
                      <a:tailEnd type="none" w="sm" len="sm"/>
                    </a:lnT>
                    <a:lnB w="19050" cap="flat" cmpd="sng">
                      <a:solidFill>
                        <a:srgbClr val="959595"/>
                      </a:solidFill>
                      <a:prstDash val="solid"/>
                      <a:round/>
                      <a:headEnd type="none" w="sm" len="sm"/>
                      <a:tailEnd type="none" w="sm" len="sm"/>
                    </a:lnB>
                    <a:solidFill>
                      <a:srgbClr val="FFFFFF"/>
                    </a:solidFill>
                  </a:tcPr>
                </a:tc>
                <a:tc>
                  <a:txBody>
                    <a:bodyPr/>
                    <a:lstStyle/>
                    <a:p>
                      <a:pPr marL="0" marR="0" lvl="0" indent="0" algn="ctr" rtl="0">
                        <a:lnSpc>
                          <a:spcPct val="116250"/>
                        </a:lnSpc>
                        <a:spcBef>
                          <a:spcPts val="0"/>
                        </a:spcBef>
                        <a:spcAft>
                          <a:spcPts val="0"/>
                        </a:spcAft>
                        <a:buNone/>
                      </a:pPr>
                      <a:r>
                        <a:rPr lang="en" sz="600" u="none" strike="noStrike" cap="none">
                          <a:latin typeface="Calibri"/>
                          <a:ea typeface="Calibri"/>
                          <a:cs typeface="Calibri"/>
                          <a:sym typeface="Calibri"/>
                        </a:rPr>
                        <a:t>Thread</a:t>
                      </a:r>
                      <a:endParaRPr sz="600" u="none" strike="noStrike" cap="none">
                        <a:latin typeface="Calibri"/>
                        <a:ea typeface="Calibri"/>
                        <a:cs typeface="Calibri"/>
                        <a:sym typeface="Calibri"/>
                      </a:endParaRPr>
                    </a:p>
                    <a:p>
                      <a:pPr marL="0" marR="0" lvl="0" indent="0" algn="ctr" rtl="0">
                        <a:lnSpc>
                          <a:spcPct val="114000"/>
                        </a:lnSpc>
                        <a:spcBef>
                          <a:spcPts val="0"/>
                        </a:spcBef>
                        <a:spcAft>
                          <a:spcPts val="0"/>
                        </a:spcAft>
                        <a:buNone/>
                      </a:pPr>
                      <a:r>
                        <a:rPr lang="en" sz="400" u="none" strike="noStrike" cap="none">
                          <a:latin typeface="Calibri"/>
                          <a:ea typeface="Calibri"/>
                          <a:cs typeface="Calibri"/>
                          <a:sym typeface="Calibri"/>
                        </a:rPr>
                        <a:t>(1,1)</a:t>
                      </a:r>
                      <a:endParaRPr sz="400" u="none" strike="noStrike" cap="none">
                        <a:latin typeface="Calibri"/>
                        <a:ea typeface="Calibri"/>
                        <a:cs typeface="Calibri"/>
                        <a:sym typeface="Calibri"/>
                      </a:endParaRPr>
                    </a:p>
                  </a:txBody>
                  <a:tcPr marL="0" marR="0" marT="23825" marB="0">
                    <a:lnL w="9525" cap="flat" cmpd="sng">
                      <a:solidFill>
                        <a:srgbClr val="959595"/>
                      </a:solidFill>
                      <a:prstDash val="solid"/>
                      <a:round/>
                      <a:headEnd type="none" w="sm" len="sm"/>
                      <a:tailEnd type="none" w="sm" len="sm"/>
                    </a:lnL>
                    <a:lnR w="12700" cap="flat" cmpd="sng">
                      <a:solidFill>
                        <a:srgbClr val="959595"/>
                      </a:solidFill>
                      <a:prstDash val="solid"/>
                      <a:round/>
                      <a:headEnd type="none" w="sm" len="sm"/>
                      <a:tailEnd type="none" w="sm" len="sm"/>
                    </a:lnR>
                    <a:lnT w="12700" cap="flat" cmpd="sng">
                      <a:solidFill>
                        <a:srgbClr val="959595"/>
                      </a:solidFill>
                      <a:prstDash val="solid"/>
                      <a:round/>
                      <a:headEnd type="none" w="sm" len="sm"/>
                      <a:tailEnd type="none" w="sm" len="sm"/>
                    </a:lnT>
                    <a:lnB w="19050" cap="flat" cmpd="sng">
                      <a:solidFill>
                        <a:srgbClr val="959595"/>
                      </a:solidFill>
                      <a:prstDash val="solid"/>
                      <a:round/>
                      <a:headEnd type="none" w="sm" len="sm"/>
                      <a:tailEnd type="none" w="sm" len="sm"/>
                    </a:lnB>
                    <a:solidFill>
                      <a:srgbClr val="FFFFFF"/>
                    </a:solidFill>
                  </a:tcPr>
                </a:tc>
                <a:tc>
                  <a:txBody>
                    <a:bodyPr/>
                    <a:lstStyle/>
                    <a:p>
                      <a:pPr marL="0" marR="0" lvl="0" indent="0" algn="ctr" rtl="0">
                        <a:lnSpc>
                          <a:spcPct val="116250"/>
                        </a:lnSpc>
                        <a:spcBef>
                          <a:spcPts val="0"/>
                        </a:spcBef>
                        <a:spcAft>
                          <a:spcPts val="0"/>
                        </a:spcAft>
                        <a:buNone/>
                      </a:pPr>
                      <a:r>
                        <a:rPr lang="en" sz="600" u="none" strike="noStrike" cap="none">
                          <a:latin typeface="Calibri"/>
                          <a:ea typeface="Calibri"/>
                          <a:cs typeface="Calibri"/>
                          <a:sym typeface="Calibri"/>
                        </a:rPr>
                        <a:t>Thread</a:t>
                      </a:r>
                      <a:endParaRPr sz="600" u="none" strike="noStrike" cap="none">
                        <a:latin typeface="Calibri"/>
                        <a:ea typeface="Calibri"/>
                        <a:cs typeface="Calibri"/>
                        <a:sym typeface="Calibri"/>
                      </a:endParaRPr>
                    </a:p>
                    <a:p>
                      <a:pPr marL="0" marR="0" lvl="0" indent="0" algn="ctr" rtl="0">
                        <a:lnSpc>
                          <a:spcPct val="114000"/>
                        </a:lnSpc>
                        <a:spcBef>
                          <a:spcPts val="0"/>
                        </a:spcBef>
                        <a:spcAft>
                          <a:spcPts val="0"/>
                        </a:spcAft>
                        <a:buNone/>
                      </a:pPr>
                      <a:r>
                        <a:rPr lang="en" sz="400" u="none" strike="noStrike" cap="none">
                          <a:latin typeface="Calibri"/>
                          <a:ea typeface="Calibri"/>
                          <a:cs typeface="Calibri"/>
                          <a:sym typeface="Calibri"/>
                        </a:rPr>
                        <a:t>(2,1)</a:t>
                      </a:r>
                      <a:endParaRPr sz="400" u="none" strike="noStrike" cap="none">
                        <a:latin typeface="Calibri"/>
                        <a:ea typeface="Calibri"/>
                        <a:cs typeface="Calibri"/>
                        <a:sym typeface="Calibri"/>
                      </a:endParaRPr>
                    </a:p>
                  </a:txBody>
                  <a:tcPr marL="0" marR="0" marT="23825" marB="0">
                    <a:lnL w="12700" cap="flat" cmpd="sng">
                      <a:solidFill>
                        <a:srgbClr val="959595"/>
                      </a:solidFill>
                      <a:prstDash val="solid"/>
                      <a:round/>
                      <a:headEnd type="none" w="sm" len="sm"/>
                      <a:tailEnd type="none" w="sm" len="sm"/>
                    </a:lnL>
                    <a:lnR w="12700" cap="flat" cmpd="sng">
                      <a:solidFill>
                        <a:srgbClr val="959595"/>
                      </a:solidFill>
                      <a:prstDash val="solid"/>
                      <a:round/>
                      <a:headEnd type="none" w="sm" len="sm"/>
                      <a:tailEnd type="none" w="sm" len="sm"/>
                    </a:lnR>
                    <a:lnT w="12700" cap="flat" cmpd="sng">
                      <a:solidFill>
                        <a:srgbClr val="959595"/>
                      </a:solidFill>
                      <a:prstDash val="solid"/>
                      <a:round/>
                      <a:headEnd type="none" w="sm" len="sm"/>
                      <a:tailEnd type="none" w="sm" len="sm"/>
                    </a:lnT>
                    <a:lnB w="19050" cap="flat" cmpd="sng">
                      <a:solidFill>
                        <a:srgbClr val="959595"/>
                      </a:solidFill>
                      <a:prstDash val="solid"/>
                      <a:round/>
                      <a:headEnd type="none" w="sm" len="sm"/>
                      <a:tailEnd type="none" w="sm" len="sm"/>
                    </a:lnB>
                    <a:solidFill>
                      <a:srgbClr val="FFFFFF"/>
                    </a:solidFill>
                  </a:tcPr>
                </a:tc>
                <a:tc>
                  <a:txBody>
                    <a:bodyPr/>
                    <a:lstStyle/>
                    <a:p>
                      <a:pPr marL="0" marR="0" lvl="0" indent="0" algn="ctr" rtl="0">
                        <a:lnSpc>
                          <a:spcPct val="116250"/>
                        </a:lnSpc>
                        <a:spcBef>
                          <a:spcPts val="0"/>
                        </a:spcBef>
                        <a:spcAft>
                          <a:spcPts val="0"/>
                        </a:spcAft>
                        <a:buNone/>
                      </a:pPr>
                      <a:r>
                        <a:rPr lang="en" sz="600" u="none" strike="noStrike" cap="none">
                          <a:latin typeface="Calibri"/>
                          <a:ea typeface="Calibri"/>
                          <a:cs typeface="Calibri"/>
                          <a:sym typeface="Calibri"/>
                        </a:rPr>
                        <a:t>Thread</a:t>
                      </a:r>
                      <a:endParaRPr sz="600" u="none" strike="noStrike" cap="none">
                        <a:latin typeface="Calibri"/>
                        <a:ea typeface="Calibri"/>
                        <a:cs typeface="Calibri"/>
                        <a:sym typeface="Calibri"/>
                      </a:endParaRPr>
                    </a:p>
                    <a:p>
                      <a:pPr marL="0" marR="0" lvl="0" indent="0" algn="ctr" rtl="0">
                        <a:lnSpc>
                          <a:spcPct val="114000"/>
                        </a:lnSpc>
                        <a:spcBef>
                          <a:spcPts val="0"/>
                        </a:spcBef>
                        <a:spcAft>
                          <a:spcPts val="0"/>
                        </a:spcAft>
                        <a:buNone/>
                      </a:pPr>
                      <a:r>
                        <a:rPr lang="en" sz="400" u="none" strike="noStrike" cap="none">
                          <a:latin typeface="Calibri"/>
                          <a:ea typeface="Calibri"/>
                          <a:cs typeface="Calibri"/>
                          <a:sym typeface="Calibri"/>
                        </a:rPr>
                        <a:t>(3,1)</a:t>
                      </a:r>
                      <a:endParaRPr sz="400" u="none" strike="noStrike" cap="none">
                        <a:latin typeface="Calibri"/>
                        <a:ea typeface="Calibri"/>
                        <a:cs typeface="Calibri"/>
                        <a:sym typeface="Calibri"/>
                      </a:endParaRPr>
                    </a:p>
                  </a:txBody>
                  <a:tcPr marL="0" marR="0" marT="23825" marB="0">
                    <a:lnL w="12700" cap="flat" cmpd="sng">
                      <a:solidFill>
                        <a:srgbClr val="959595"/>
                      </a:solidFill>
                      <a:prstDash val="solid"/>
                      <a:round/>
                      <a:headEnd type="none" w="sm" len="sm"/>
                      <a:tailEnd type="none" w="sm" len="sm"/>
                    </a:lnL>
                    <a:lnR w="12700" cap="flat" cmpd="sng">
                      <a:solidFill>
                        <a:srgbClr val="959595"/>
                      </a:solidFill>
                      <a:prstDash val="solid"/>
                      <a:round/>
                      <a:headEnd type="none" w="sm" len="sm"/>
                      <a:tailEnd type="none" w="sm" len="sm"/>
                    </a:lnR>
                    <a:lnT w="12700" cap="flat" cmpd="sng">
                      <a:solidFill>
                        <a:srgbClr val="959595"/>
                      </a:solidFill>
                      <a:prstDash val="solid"/>
                      <a:round/>
                      <a:headEnd type="none" w="sm" len="sm"/>
                      <a:tailEnd type="none" w="sm" len="sm"/>
                    </a:lnT>
                    <a:lnB w="19050" cap="flat" cmpd="sng">
                      <a:solidFill>
                        <a:srgbClr val="959595"/>
                      </a:solidFill>
                      <a:prstDash val="solid"/>
                      <a:round/>
                      <a:headEnd type="none" w="sm" len="sm"/>
                      <a:tailEnd type="none" w="sm" len="sm"/>
                    </a:lnB>
                    <a:solidFill>
                      <a:srgbClr val="FFFFFF"/>
                    </a:solidFill>
                  </a:tcPr>
                </a:tc>
                <a:tc>
                  <a:txBody>
                    <a:bodyPr/>
                    <a:lstStyle/>
                    <a:p>
                      <a:pPr marL="0" marR="0" lvl="0" indent="0" algn="ctr" rtl="0">
                        <a:lnSpc>
                          <a:spcPct val="116250"/>
                        </a:lnSpc>
                        <a:spcBef>
                          <a:spcPts val="0"/>
                        </a:spcBef>
                        <a:spcAft>
                          <a:spcPts val="0"/>
                        </a:spcAft>
                        <a:buNone/>
                      </a:pPr>
                      <a:r>
                        <a:rPr lang="en" sz="600" u="none" strike="noStrike" cap="none">
                          <a:latin typeface="Calibri"/>
                          <a:ea typeface="Calibri"/>
                          <a:cs typeface="Calibri"/>
                          <a:sym typeface="Calibri"/>
                        </a:rPr>
                        <a:t>Thread</a:t>
                      </a:r>
                      <a:endParaRPr sz="600" u="none" strike="noStrike" cap="none">
                        <a:latin typeface="Calibri"/>
                        <a:ea typeface="Calibri"/>
                        <a:cs typeface="Calibri"/>
                        <a:sym typeface="Calibri"/>
                      </a:endParaRPr>
                    </a:p>
                    <a:p>
                      <a:pPr marL="0" marR="0" lvl="0" indent="0" algn="ctr" rtl="0">
                        <a:lnSpc>
                          <a:spcPct val="114000"/>
                        </a:lnSpc>
                        <a:spcBef>
                          <a:spcPts val="0"/>
                        </a:spcBef>
                        <a:spcAft>
                          <a:spcPts val="0"/>
                        </a:spcAft>
                        <a:buNone/>
                      </a:pPr>
                      <a:r>
                        <a:rPr lang="en" sz="400" u="none" strike="noStrike" cap="none">
                          <a:latin typeface="Calibri"/>
                          <a:ea typeface="Calibri"/>
                          <a:cs typeface="Calibri"/>
                          <a:sym typeface="Calibri"/>
                        </a:rPr>
                        <a:t>(4,1)</a:t>
                      </a:r>
                      <a:endParaRPr sz="400" u="none" strike="noStrike" cap="none">
                        <a:latin typeface="Calibri"/>
                        <a:ea typeface="Calibri"/>
                        <a:cs typeface="Calibri"/>
                        <a:sym typeface="Calibri"/>
                      </a:endParaRPr>
                    </a:p>
                  </a:txBody>
                  <a:tcPr marL="0" marR="0" marT="24775" marB="0">
                    <a:lnL w="12700"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12700" cap="flat" cmpd="sng">
                      <a:solidFill>
                        <a:srgbClr val="959595"/>
                      </a:solidFill>
                      <a:prstDash val="solid"/>
                      <a:round/>
                      <a:headEnd type="none" w="sm" len="sm"/>
                      <a:tailEnd type="none" w="sm" len="sm"/>
                    </a:lnT>
                    <a:lnB w="19050" cap="flat" cmpd="sng">
                      <a:solidFill>
                        <a:srgbClr val="959595"/>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278900">
                <a:tc>
                  <a:txBody>
                    <a:bodyPr/>
                    <a:lstStyle/>
                    <a:p>
                      <a:pPr marL="0" marR="0" lvl="0" indent="0" algn="ctr" rtl="0">
                        <a:lnSpc>
                          <a:spcPct val="116250"/>
                        </a:lnSpc>
                        <a:spcBef>
                          <a:spcPts val="0"/>
                        </a:spcBef>
                        <a:spcAft>
                          <a:spcPts val="0"/>
                        </a:spcAft>
                        <a:buNone/>
                      </a:pPr>
                      <a:r>
                        <a:rPr lang="en" sz="600" u="none" strike="noStrike" cap="none">
                          <a:latin typeface="Calibri"/>
                          <a:ea typeface="Calibri"/>
                          <a:cs typeface="Calibri"/>
                          <a:sym typeface="Calibri"/>
                        </a:rPr>
                        <a:t>Thread</a:t>
                      </a:r>
                      <a:endParaRPr sz="600" u="none" strike="noStrike" cap="none">
                        <a:latin typeface="Calibri"/>
                        <a:ea typeface="Calibri"/>
                        <a:cs typeface="Calibri"/>
                        <a:sym typeface="Calibri"/>
                      </a:endParaRPr>
                    </a:p>
                    <a:p>
                      <a:pPr marL="0" marR="0" lvl="0" indent="0" algn="ctr" rtl="0">
                        <a:lnSpc>
                          <a:spcPct val="114000"/>
                        </a:lnSpc>
                        <a:spcBef>
                          <a:spcPts val="0"/>
                        </a:spcBef>
                        <a:spcAft>
                          <a:spcPts val="0"/>
                        </a:spcAft>
                        <a:buNone/>
                      </a:pPr>
                      <a:r>
                        <a:rPr lang="en" sz="400" u="none" strike="noStrike" cap="none">
                          <a:latin typeface="Calibri"/>
                          <a:ea typeface="Calibri"/>
                          <a:cs typeface="Calibri"/>
                          <a:sym typeface="Calibri"/>
                        </a:rPr>
                        <a:t>(0,2)</a:t>
                      </a:r>
                      <a:endParaRPr sz="400" u="none" strike="noStrike" cap="none">
                        <a:latin typeface="Calibri"/>
                        <a:ea typeface="Calibri"/>
                        <a:cs typeface="Calibri"/>
                        <a:sym typeface="Calibri"/>
                      </a:endParaRPr>
                    </a:p>
                  </a:txBody>
                  <a:tcPr marL="0" marR="0" marT="24775"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19050" cap="flat" cmpd="sng">
                      <a:solidFill>
                        <a:srgbClr val="959595"/>
                      </a:solidFill>
                      <a:prstDash val="solid"/>
                      <a:round/>
                      <a:headEnd type="none" w="sm" len="sm"/>
                      <a:tailEnd type="none" w="sm" len="sm"/>
                    </a:lnT>
                    <a:lnB w="19050" cap="flat" cmpd="sng">
                      <a:solidFill>
                        <a:srgbClr val="959595"/>
                      </a:solidFill>
                      <a:prstDash val="solid"/>
                      <a:round/>
                      <a:headEnd type="none" w="sm" len="sm"/>
                      <a:tailEnd type="none" w="sm" len="sm"/>
                    </a:lnB>
                    <a:solidFill>
                      <a:srgbClr val="FFFFFF"/>
                    </a:solidFill>
                  </a:tcPr>
                </a:tc>
                <a:tc>
                  <a:txBody>
                    <a:bodyPr/>
                    <a:lstStyle/>
                    <a:p>
                      <a:pPr marL="0" marR="0" lvl="0" indent="0" algn="ctr" rtl="0">
                        <a:lnSpc>
                          <a:spcPct val="116250"/>
                        </a:lnSpc>
                        <a:spcBef>
                          <a:spcPts val="0"/>
                        </a:spcBef>
                        <a:spcAft>
                          <a:spcPts val="0"/>
                        </a:spcAft>
                        <a:buNone/>
                      </a:pPr>
                      <a:r>
                        <a:rPr lang="en" sz="600" u="none" strike="noStrike" cap="none">
                          <a:latin typeface="Calibri"/>
                          <a:ea typeface="Calibri"/>
                          <a:cs typeface="Calibri"/>
                          <a:sym typeface="Calibri"/>
                        </a:rPr>
                        <a:t>Thread</a:t>
                      </a:r>
                      <a:endParaRPr sz="600" u="none" strike="noStrike" cap="none">
                        <a:latin typeface="Calibri"/>
                        <a:ea typeface="Calibri"/>
                        <a:cs typeface="Calibri"/>
                        <a:sym typeface="Calibri"/>
                      </a:endParaRPr>
                    </a:p>
                    <a:p>
                      <a:pPr marL="0" marR="0" lvl="0" indent="0" algn="ctr" rtl="0">
                        <a:lnSpc>
                          <a:spcPct val="114000"/>
                        </a:lnSpc>
                        <a:spcBef>
                          <a:spcPts val="0"/>
                        </a:spcBef>
                        <a:spcAft>
                          <a:spcPts val="0"/>
                        </a:spcAft>
                        <a:buNone/>
                      </a:pPr>
                      <a:r>
                        <a:rPr lang="en" sz="400" u="none" strike="noStrike" cap="none">
                          <a:latin typeface="Calibri"/>
                          <a:ea typeface="Calibri"/>
                          <a:cs typeface="Calibri"/>
                          <a:sym typeface="Calibri"/>
                        </a:rPr>
                        <a:t>(1,2)</a:t>
                      </a:r>
                      <a:endParaRPr sz="400" u="none" strike="noStrike" cap="none">
                        <a:latin typeface="Calibri"/>
                        <a:ea typeface="Calibri"/>
                        <a:cs typeface="Calibri"/>
                        <a:sym typeface="Calibri"/>
                      </a:endParaRPr>
                    </a:p>
                  </a:txBody>
                  <a:tcPr marL="0" marR="0" marT="24775" marB="0">
                    <a:lnL w="9525" cap="flat" cmpd="sng">
                      <a:solidFill>
                        <a:srgbClr val="959595"/>
                      </a:solidFill>
                      <a:prstDash val="solid"/>
                      <a:round/>
                      <a:headEnd type="none" w="sm" len="sm"/>
                      <a:tailEnd type="none" w="sm" len="sm"/>
                    </a:lnL>
                    <a:lnR w="12700" cap="flat" cmpd="sng">
                      <a:solidFill>
                        <a:srgbClr val="959595"/>
                      </a:solidFill>
                      <a:prstDash val="solid"/>
                      <a:round/>
                      <a:headEnd type="none" w="sm" len="sm"/>
                      <a:tailEnd type="none" w="sm" len="sm"/>
                    </a:lnR>
                    <a:lnT w="19050" cap="flat" cmpd="sng">
                      <a:solidFill>
                        <a:srgbClr val="959595"/>
                      </a:solidFill>
                      <a:prstDash val="solid"/>
                      <a:round/>
                      <a:headEnd type="none" w="sm" len="sm"/>
                      <a:tailEnd type="none" w="sm" len="sm"/>
                    </a:lnT>
                    <a:lnB w="19050" cap="flat" cmpd="sng">
                      <a:solidFill>
                        <a:srgbClr val="959595"/>
                      </a:solidFill>
                      <a:prstDash val="solid"/>
                      <a:round/>
                      <a:headEnd type="none" w="sm" len="sm"/>
                      <a:tailEnd type="none" w="sm" len="sm"/>
                    </a:lnB>
                    <a:solidFill>
                      <a:srgbClr val="FFFFFF"/>
                    </a:solidFill>
                  </a:tcPr>
                </a:tc>
                <a:tc>
                  <a:txBody>
                    <a:bodyPr/>
                    <a:lstStyle/>
                    <a:p>
                      <a:pPr marL="0" marR="0" lvl="0" indent="0" algn="ctr" rtl="0">
                        <a:lnSpc>
                          <a:spcPct val="116250"/>
                        </a:lnSpc>
                        <a:spcBef>
                          <a:spcPts val="0"/>
                        </a:spcBef>
                        <a:spcAft>
                          <a:spcPts val="0"/>
                        </a:spcAft>
                        <a:buNone/>
                      </a:pPr>
                      <a:r>
                        <a:rPr lang="en" sz="600" u="none" strike="noStrike" cap="none">
                          <a:latin typeface="Calibri"/>
                          <a:ea typeface="Calibri"/>
                          <a:cs typeface="Calibri"/>
                          <a:sym typeface="Calibri"/>
                        </a:rPr>
                        <a:t>Thread</a:t>
                      </a:r>
                      <a:endParaRPr sz="600" u="none" strike="noStrike" cap="none">
                        <a:latin typeface="Calibri"/>
                        <a:ea typeface="Calibri"/>
                        <a:cs typeface="Calibri"/>
                        <a:sym typeface="Calibri"/>
                      </a:endParaRPr>
                    </a:p>
                    <a:p>
                      <a:pPr marL="0" marR="0" lvl="0" indent="0" algn="ctr" rtl="0">
                        <a:lnSpc>
                          <a:spcPct val="114000"/>
                        </a:lnSpc>
                        <a:spcBef>
                          <a:spcPts val="0"/>
                        </a:spcBef>
                        <a:spcAft>
                          <a:spcPts val="0"/>
                        </a:spcAft>
                        <a:buNone/>
                      </a:pPr>
                      <a:r>
                        <a:rPr lang="en" sz="400" u="none" strike="noStrike" cap="none">
                          <a:latin typeface="Calibri"/>
                          <a:ea typeface="Calibri"/>
                          <a:cs typeface="Calibri"/>
                          <a:sym typeface="Calibri"/>
                        </a:rPr>
                        <a:t>(2,2)</a:t>
                      </a:r>
                      <a:endParaRPr sz="400" u="none" strike="noStrike" cap="none">
                        <a:latin typeface="Calibri"/>
                        <a:ea typeface="Calibri"/>
                        <a:cs typeface="Calibri"/>
                        <a:sym typeface="Calibri"/>
                      </a:endParaRPr>
                    </a:p>
                  </a:txBody>
                  <a:tcPr marL="0" marR="0" marT="24775" marB="0">
                    <a:lnL w="12700" cap="flat" cmpd="sng">
                      <a:solidFill>
                        <a:srgbClr val="959595"/>
                      </a:solidFill>
                      <a:prstDash val="solid"/>
                      <a:round/>
                      <a:headEnd type="none" w="sm" len="sm"/>
                      <a:tailEnd type="none" w="sm" len="sm"/>
                    </a:lnL>
                    <a:lnR w="12700" cap="flat" cmpd="sng">
                      <a:solidFill>
                        <a:srgbClr val="959595"/>
                      </a:solidFill>
                      <a:prstDash val="solid"/>
                      <a:round/>
                      <a:headEnd type="none" w="sm" len="sm"/>
                      <a:tailEnd type="none" w="sm" len="sm"/>
                    </a:lnR>
                    <a:lnT w="19050" cap="flat" cmpd="sng">
                      <a:solidFill>
                        <a:srgbClr val="959595"/>
                      </a:solidFill>
                      <a:prstDash val="solid"/>
                      <a:round/>
                      <a:headEnd type="none" w="sm" len="sm"/>
                      <a:tailEnd type="none" w="sm" len="sm"/>
                    </a:lnT>
                    <a:lnB w="19050" cap="flat" cmpd="sng">
                      <a:solidFill>
                        <a:srgbClr val="959595"/>
                      </a:solidFill>
                      <a:prstDash val="solid"/>
                      <a:round/>
                      <a:headEnd type="none" w="sm" len="sm"/>
                      <a:tailEnd type="none" w="sm" len="sm"/>
                    </a:lnB>
                    <a:solidFill>
                      <a:srgbClr val="FFFFFF"/>
                    </a:solidFill>
                  </a:tcPr>
                </a:tc>
                <a:tc>
                  <a:txBody>
                    <a:bodyPr/>
                    <a:lstStyle/>
                    <a:p>
                      <a:pPr marL="0" marR="0" lvl="0" indent="0" algn="ctr" rtl="0">
                        <a:lnSpc>
                          <a:spcPct val="116250"/>
                        </a:lnSpc>
                        <a:spcBef>
                          <a:spcPts val="0"/>
                        </a:spcBef>
                        <a:spcAft>
                          <a:spcPts val="0"/>
                        </a:spcAft>
                        <a:buNone/>
                      </a:pPr>
                      <a:r>
                        <a:rPr lang="en" sz="600" u="none" strike="noStrike" cap="none">
                          <a:latin typeface="Calibri"/>
                          <a:ea typeface="Calibri"/>
                          <a:cs typeface="Calibri"/>
                          <a:sym typeface="Calibri"/>
                        </a:rPr>
                        <a:t>Thread</a:t>
                      </a:r>
                      <a:endParaRPr sz="600" u="none" strike="noStrike" cap="none">
                        <a:latin typeface="Calibri"/>
                        <a:ea typeface="Calibri"/>
                        <a:cs typeface="Calibri"/>
                        <a:sym typeface="Calibri"/>
                      </a:endParaRPr>
                    </a:p>
                    <a:p>
                      <a:pPr marL="0" marR="0" lvl="0" indent="0" algn="ctr" rtl="0">
                        <a:lnSpc>
                          <a:spcPct val="114000"/>
                        </a:lnSpc>
                        <a:spcBef>
                          <a:spcPts val="0"/>
                        </a:spcBef>
                        <a:spcAft>
                          <a:spcPts val="0"/>
                        </a:spcAft>
                        <a:buNone/>
                      </a:pPr>
                      <a:r>
                        <a:rPr lang="en" sz="400" u="none" strike="noStrike" cap="none">
                          <a:latin typeface="Calibri"/>
                          <a:ea typeface="Calibri"/>
                          <a:cs typeface="Calibri"/>
                          <a:sym typeface="Calibri"/>
                        </a:rPr>
                        <a:t>(3,2)</a:t>
                      </a:r>
                      <a:endParaRPr sz="400" u="none" strike="noStrike" cap="none">
                        <a:latin typeface="Calibri"/>
                        <a:ea typeface="Calibri"/>
                        <a:cs typeface="Calibri"/>
                        <a:sym typeface="Calibri"/>
                      </a:endParaRPr>
                    </a:p>
                  </a:txBody>
                  <a:tcPr marL="0" marR="0" marT="24775" marB="0">
                    <a:lnL w="12700" cap="flat" cmpd="sng">
                      <a:solidFill>
                        <a:srgbClr val="959595"/>
                      </a:solidFill>
                      <a:prstDash val="solid"/>
                      <a:round/>
                      <a:headEnd type="none" w="sm" len="sm"/>
                      <a:tailEnd type="none" w="sm" len="sm"/>
                    </a:lnL>
                    <a:lnR w="12700" cap="flat" cmpd="sng">
                      <a:solidFill>
                        <a:srgbClr val="959595"/>
                      </a:solidFill>
                      <a:prstDash val="solid"/>
                      <a:round/>
                      <a:headEnd type="none" w="sm" len="sm"/>
                      <a:tailEnd type="none" w="sm" len="sm"/>
                    </a:lnR>
                    <a:lnT w="19050" cap="flat" cmpd="sng">
                      <a:solidFill>
                        <a:srgbClr val="959595"/>
                      </a:solidFill>
                      <a:prstDash val="solid"/>
                      <a:round/>
                      <a:headEnd type="none" w="sm" len="sm"/>
                      <a:tailEnd type="none" w="sm" len="sm"/>
                    </a:lnT>
                    <a:lnB w="19050" cap="flat" cmpd="sng">
                      <a:solidFill>
                        <a:srgbClr val="959595"/>
                      </a:solidFill>
                      <a:prstDash val="solid"/>
                      <a:round/>
                      <a:headEnd type="none" w="sm" len="sm"/>
                      <a:tailEnd type="none" w="sm" len="sm"/>
                    </a:lnB>
                    <a:solidFill>
                      <a:srgbClr val="FFFFFF"/>
                    </a:solidFill>
                  </a:tcPr>
                </a:tc>
                <a:tc>
                  <a:txBody>
                    <a:bodyPr/>
                    <a:lstStyle/>
                    <a:p>
                      <a:pPr marL="0" marR="0" lvl="0" indent="0" algn="ctr" rtl="0">
                        <a:lnSpc>
                          <a:spcPct val="116250"/>
                        </a:lnSpc>
                        <a:spcBef>
                          <a:spcPts val="0"/>
                        </a:spcBef>
                        <a:spcAft>
                          <a:spcPts val="0"/>
                        </a:spcAft>
                        <a:buNone/>
                      </a:pPr>
                      <a:r>
                        <a:rPr lang="en" sz="600" u="none" strike="noStrike" cap="none">
                          <a:latin typeface="Calibri"/>
                          <a:ea typeface="Calibri"/>
                          <a:cs typeface="Calibri"/>
                          <a:sym typeface="Calibri"/>
                        </a:rPr>
                        <a:t>Thread</a:t>
                      </a:r>
                      <a:endParaRPr sz="600" u="none" strike="noStrike" cap="none">
                        <a:latin typeface="Calibri"/>
                        <a:ea typeface="Calibri"/>
                        <a:cs typeface="Calibri"/>
                        <a:sym typeface="Calibri"/>
                      </a:endParaRPr>
                    </a:p>
                    <a:p>
                      <a:pPr marL="0" marR="0" lvl="0" indent="0" algn="ctr" rtl="0">
                        <a:lnSpc>
                          <a:spcPct val="114000"/>
                        </a:lnSpc>
                        <a:spcBef>
                          <a:spcPts val="0"/>
                        </a:spcBef>
                        <a:spcAft>
                          <a:spcPts val="0"/>
                        </a:spcAft>
                        <a:buNone/>
                      </a:pPr>
                      <a:r>
                        <a:rPr lang="en" sz="400" u="none" strike="noStrike" cap="none">
                          <a:latin typeface="Calibri"/>
                          <a:ea typeface="Calibri"/>
                          <a:cs typeface="Calibri"/>
                          <a:sym typeface="Calibri"/>
                        </a:rPr>
                        <a:t>(4,2)</a:t>
                      </a:r>
                      <a:endParaRPr sz="400" u="none" strike="noStrike" cap="none">
                        <a:latin typeface="Calibri"/>
                        <a:ea typeface="Calibri"/>
                        <a:cs typeface="Calibri"/>
                        <a:sym typeface="Calibri"/>
                      </a:endParaRPr>
                    </a:p>
                  </a:txBody>
                  <a:tcPr marL="0" marR="0" marT="27150" marB="0">
                    <a:lnL w="12700"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19050" cap="flat" cmpd="sng">
                      <a:solidFill>
                        <a:srgbClr val="959595"/>
                      </a:solidFill>
                      <a:prstDash val="solid"/>
                      <a:round/>
                      <a:headEnd type="none" w="sm" len="sm"/>
                      <a:tailEnd type="none" w="sm" len="sm"/>
                    </a:lnT>
                    <a:lnB w="19050" cap="flat" cmpd="sng">
                      <a:solidFill>
                        <a:srgbClr val="959595"/>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276600">
                <a:tc>
                  <a:txBody>
                    <a:bodyPr/>
                    <a:lstStyle/>
                    <a:p>
                      <a:pPr marL="0" marR="0" lvl="0" indent="0" algn="ctr" rtl="0">
                        <a:lnSpc>
                          <a:spcPct val="116250"/>
                        </a:lnSpc>
                        <a:spcBef>
                          <a:spcPts val="0"/>
                        </a:spcBef>
                        <a:spcAft>
                          <a:spcPts val="0"/>
                        </a:spcAft>
                        <a:buNone/>
                      </a:pPr>
                      <a:r>
                        <a:rPr lang="en" sz="600" u="none" strike="noStrike" cap="none">
                          <a:latin typeface="Calibri"/>
                          <a:ea typeface="Calibri"/>
                          <a:cs typeface="Calibri"/>
                          <a:sym typeface="Calibri"/>
                        </a:rPr>
                        <a:t>Thread</a:t>
                      </a:r>
                      <a:endParaRPr sz="600" u="none" strike="noStrike" cap="none">
                        <a:latin typeface="Calibri"/>
                        <a:ea typeface="Calibri"/>
                        <a:cs typeface="Calibri"/>
                        <a:sym typeface="Calibri"/>
                      </a:endParaRPr>
                    </a:p>
                    <a:p>
                      <a:pPr marL="0" marR="0" lvl="0" indent="0" algn="ctr" rtl="0">
                        <a:lnSpc>
                          <a:spcPct val="114000"/>
                        </a:lnSpc>
                        <a:spcBef>
                          <a:spcPts val="0"/>
                        </a:spcBef>
                        <a:spcAft>
                          <a:spcPts val="0"/>
                        </a:spcAft>
                        <a:buNone/>
                      </a:pPr>
                      <a:r>
                        <a:rPr lang="en" sz="400" u="none" strike="noStrike" cap="none">
                          <a:latin typeface="Calibri"/>
                          <a:ea typeface="Calibri"/>
                          <a:cs typeface="Calibri"/>
                          <a:sym typeface="Calibri"/>
                        </a:rPr>
                        <a:t>(0,3)</a:t>
                      </a:r>
                      <a:endParaRPr sz="400" u="none" strike="noStrike" cap="none">
                        <a:latin typeface="Calibri"/>
                        <a:ea typeface="Calibri"/>
                        <a:cs typeface="Calibri"/>
                        <a:sym typeface="Calibri"/>
                      </a:endParaRPr>
                    </a:p>
                  </a:txBody>
                  <a:tcPr marL="0" marR="0" marT="2335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19050"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FFFFFF"/>
                    </a:solidFill>
                  </a:tcPr>
                </a:tc>
                <a:tc>
                  <a:txBody>
                    <a:bodyPr/>
                    <a:lstStyle/>
                    <a:p>
                      <a:pPr marL="0" marR="0" lvl="0" indent="0" algn="ctr" rtl="0">
                        <a:lnSpc>
                          <a:spcPct val="116250"/>
                        </a:lnSpc>
                        <a:spcBef>
                          <a:spcPts val="0"/>
                        </a:spcBef>
                        <a:spcAft>
                          <a:spcPts val="0"/>
                        </a:spcAft>
                        <a:buNone/>
                      </a:pPr>
                      <a:r>
                        <a:rPr lang="en" sz="600" u="none" strike="noStrike" cap="none">
                          <a:latin typeface="Calibri"/>
                          <a:ea typeface="Calibri"/>
                          <a:cs typeface="Calibri"/>
                          <a:sym typeface="Calibri"/>
                        </a:rPr>
                        <a:t>Thread</a:t>
                      </a:r>
                      <a:endParaRPr sz="600" u="none" strike="noStrike" cap="none">
                        <a:latin typeface="Calibri"/>
                        <a:ea typeface="Calibri"/>
                        <a:cs typeface="Calibri"/>
                        <a:sym typeface="Calibri"/>
                      </a:endParaRPr>
                    </a:p>
                    <a:p>
                      <a:pPr marL="0" marR="0" lvl="0" indent="0" algn="ctr" rtl="0">
                        <a:lnSpc>
                          <a:spcPct val="114000"/>
                        </a:lnSpc>
                        <a:spcBef>
                          <a:spcPts val="0"/>
                        </a:spcBef>
                        <a:spcAft>
                          <a:spcPts val="0"/>
                        </a:spcAft>
                        <a:buNone/>
                      </a:pPr>
                      <a:r>
                        <a:rPr lang="en" sz="400" u="none" strike="noStrike" cap="none">
                          <a:latin typeface="Calibri"/>
                          <a:ea typeface="Calibri"/>
                          <a:cs typeface="Calibri"/>
                          <a:sym typeface="Calibri"/>
                        </a:rPr>
                        <a:t>(1,3)</a:t>
                      </a:r>
                      <a:endParaRPr sz="400" u="none" strike="noStrike" cap="none">
                        <a:latin typeface="Calibri"/>
                        <a:ea typeface="Calibri"/>
                        <a:cs typeface="Calibri"/>
                        <a:sym typeface="Calibri"/>
                      </a:endParaRPr>
                    </a:p>
                  </a:txBody>
                  <a:tcPr marL="0" marR="0" marT="23350" marB="0">
                    <a:lnL w="9525" cap="flat" cmpd="sng">
                      <a:solidFill>
                        <a:srgbClr val="959595"/>
                      </a:solidFill>
                      <a:prstDash val="solid"/>
                      <a:round/>
                      <a:headEnd type="none" w="sm" len="sm"/>
                      <a:tailEnd type="none" w="sm" len="sm"/>
                    </a:lnL>
                    <a:lnR w="12700" cap="flat" cmpd="sng">
                      <a:solidFill>
                        <a:srgbClr val="959595"/>
                      </a:solidFill>
                      <a:prstDash val="solid"/>
                      <a:round/>
                      <a:headEnd type="none" w="sm" len="sm"/>
                      <a:tailEnd type="none" w="sm" len="sm"/>
                    </a:lnR>
                    <a:lnT w="19050"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FFFFFF"/>
                    </a:solidFill>
                  </a:tcPr>
                </a:tc>
                <a:tc>
                  <a:txBody>
                    <a:bodyPr/>
                    <a:lstStyle/>
                    <a:p>
                      <a:pPr marL="0" marR="0" lvl="0" indent="0" algn="ctr" rtl="0">
                        <a:lnSpc>
                          <a:spcPct val="116250"/>
                        </a:lnSpc>
                        <a:spcBef>
                          <a:spcPts val="0"/>
                        </a:spcBef>
                        <a:spcAft>
                          <a:spcPts val="0"/>
                        </a:spcAft>
                        <a:buNone/>
                      </a:pPr>
                      <a:r>
                        <a:rPr lang="en" sz="600" u="none" strike="noStrike" cap="none">
                          <a:latin typeface="Calibri"/>
                          <a:ea typeface="Calibri"/>
                          <a:cs typeface="Calibri"/>
                          <a:sym typeface="Calibri"/>
                        </a:rPr>
                        <a:t>Thread</a:t>
                      </a:r>
                      <a:endParaRPr sz="600" u="none" strike="noStrike" cap="none">
                        <a:latin typeface="Calibri"/>
                        <a:ea typeface="Calibri"/>
                        <a:cs typeface="Calibri"/>
                        <a:sym typeface="Calibri"/>
                      </a:endParaRPr>
                    </a:p>
                    <a:p>
                      <a:pPr marL="0" marR="0" lvl="0" indent="0" algn="ctr" rtl="0">
                        <a:lnSpc>
                          <a:spcPct val="114000"/>
                        </a:lnSpc>
                        <a:spcBef>
                          <a:spcPts val="0"/>
                        </a:spcBef>
                        <a:spcAft>
                          <a:spcPts val="0"/>
                        </a:spcAft>
                        <a:buNone/>
                      </a:pPr>
                      <a:r>
                        <a:rPr lang="en" sz="400" u="none" strike="noStrike" cap="none">
                          <a:latin typeface="Calibri"/>
                          <a:ea typeface="Calibri"/>
                          <a:cs typeface="Calibri"/>
                          <a:sym typeface="Calibri"/>
                        </a:rPr>
                        <a:t>(2,3)</a:t>
                      </a:r>
                      <a:endParaRPr sz="400" u="none" strike="noStrike" cap="none">
                        <a:latin typeface="Calibri"/>
                        <a:ea typeface="Calibri"/>
                        <a:cs typeface="Calibri"/>
                        <a:sym typeface="Calibri"/>
                      </a:endParaRPr>
                    </a:p>
                  </a:txBody>
                  <a:tcPr marL="0" marR="0" marT="23350" marB="0">
                    <a:lnL w="12700" cap="flat" cmpd="sng">
                      <a:solidFill>
                        <a:srgbClr val="959595"/>
                      </a:solidFill>
                      <a:prstDash val="solid"/>
                      <a:round/>
                      <a:headEnd type="none" w="sm" len="sm"/>
                      <a:tailEnd type="none" w="sm" len="sm"/>
                    </a:lnL>
                    <a:lnR w="12700" cap="flat" cmpd="sng">
                      <a:solidFill>
                        <a:srgbClr val="959595"/>
                      </a:solidFill>
                      <a:prstDash val="solid"/>
                      <a:round/>
                      <a:headEnd type="none" w="sm" len="sm"/>
                      <a:tailEnd type="none" w="sm" len="sm"/>
                    </a:lnR>
                    <a:lnT w="19050"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FFFFFF"/>
                    </a:solidFill>
                  </a:tcPr>
                </a:tc>
                <a:tc>
                  <a:txBody>
                    <a:bodyPr/>
                    <a:lstStyle/>
                    <a:p>
                      <a:pPr marL="0" marR="0" lvl="0" indent="0" algn="ctr" rtl="0">
                        <a:lnSpc>
                          <a:spcPct val="116250"/>
                        </a:lnSpc>
                        <a:spcBef>
                          <a:spcPts val="0"/>
                        </a:spcBef>
                        <a:spcAft>
                          <a:spcPts val="0"/>
                        </a:spcAft>
                        <a:buNone/>
                      </a:pPr>
                      <a:r>
                        <a:rPr lang="en" sz="600" u="none" strike="noStrike" cap="none">
                          <a:latin typeface="Calibri"/>
                          <a:ea typeface="Calibri"/>
                          <a:cs typeface="Calibri"/>
                          <a:sym typeface="Calibri"/>
                        </a:rPr>
                        <a:t>Thread</a:t>
                      </a:r>
                      <a:endParaRPr sz="600" u="none" strike="noStrike" cap="none">
                        <a:latin typeface="Calibri"/>
                        <a:ea typeface="Calibri"/>
                        <a:cs typeface="Calibri"/>
                        <a:sym typeface="Calibri"/>
                      </a:endParaRPr>
                    </a:p>
                    <a:p>
                      <a:pPr marL="0" marR="0" lvl="0" indent="0" algn="ctr" rtl="0">
                        <a:lnSpc>
                          <a:spcPct val="114000"/>
                        </a:lnSpc>
                        <a:spcBef>
                          <a:spcPts val="0"/>
                        </a:spcBef>
                        <a:spcAft>
                          <a:spcPts val="0"/>
                        </a:spcAft>
                        <a:buNone/>
                      </a:pPr>
                      <a:r>
                        <a:rPr lang="en" sz="400" u="none" strike="noStrike" cap="none">
                          <a:latin typeface="Calibri"/>
                          <a:ea typeface="Calibri"/>
                          <a:cs typeface="Calibri"/>
                          <a:sym typeface="Calibri"/>
                        </a:rPr>
                        <a:t>(3,3)</a:t>
                      </a:r>
                      <a:endParaRPr sz="400" u="none" strike="noStrike" cap="none">
                        <a:latin typeface="Calibri"/>
                        <a:ea typeface="Calibri"/>
                        <a:cs typeface="Calibri"/>
                        <a:sym typeface="Calibri"/>
                      </a:endParaRPr>
                    </a:p>
                  </a:txBody>
                  <a:tcPr marL="0" marR="0" marT="23350" marB="0">
                    <a:lnL w="12700" cap="flat" cmpd="sng">
                      <a:solidFill>
                        <a:srgbClr val="959595"/>
                      </a:solidFill>
                      <a:prstDash val="solid"/>
                      <a:round/>
                      <a:headEnd type="none" w="sm" len="sm"/>
                      <a:tailEnd type="none" w="sm" len="sm"/>
                    </a:lnL>
                    <a:lnR w="12700" cap="flat" cmpd="sng">
                      <a:solidFill>
                        <a:srgbClr val="959595"/>
                      </a:solidFill>
                      <a:prstDash val="solid"/>
                      <a:round/>
                      <a:headEnd type="none" w="sm" len="sm"/>
                      <a:tailEnd type="none" w="sm" len="sm"/>
                    </a:lnR>
                    <a:lnT w="19050"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FFFFFF"/>
                    </a:solidFill>
                  </a:tcPr>
                </a:tc>
                <a:tc>
                  <a:txBody>
                    <a:bodyPr/>
                    <a:lstStyle/>
                    <a:p>
                      <a:pPr marL="0" marR="0" lvl="0" indent="0" algn="ctr" rtl="0">
                        <a:lnSpc>
                          <a:spcPct val="116250"/>
                        </a:lnSpc>
                        <a:spcBef>
                          <a:spcPts val="0"/>
                        </a:spcBef>
                        <a:spcAft>
                          <a:spcPts val="0"/>
                        </a:spcAft>
                        <a:buNone/>
                      </a:pPr>
                      <a:r>
                        <a:rPr lang="en" sz="600" u="none" strike="noStrike" cap="none">
                          <a:latin typeface="Calibri"/>
                          <a:ea typeface="Calibri"/>
                          <a:cs typeface="Calibri"/>
                          <a:sym typeface="Calibri"/>
                        </a:rPr>
                        <a:t>Thread</a:t>
                      </a:r>
                      <a:endParaRPr sz="600" u="none" strike="noStrike" cap="none">
                        <a:latin typeface="Calibri"/>
                        <a:ea typeface="Calibri"/>
                        <a:cs typeface="Calibri"/>
                        <a:sym typeface="Calibri"/>
                      </a:endParaRPr>
                    </a:p>
                    <a:p>
                      <a:pPr marL="0" marR="0" lvl="0" indent="0" algn="ctr" rtl="0">
                        <a:lnSpc>
                          <a:spcPct val="114000"/>
                        </a:lnSpc>
                        <a:spcBef>
                          <a:spcPts val="0"/>
                        </a:spcBef>
                        <a:spcAft>
                          <a:spcPts val="0"/>
                        </a:spcAft>
                        <a:buNone/>
                      </a:pPr>
                      <a:r>
                        <a:rPr lang="en" sz="400" u="none" strike="noStrike" cap="none">
                          <a:latin typeface="Calibri"/>
                          <a:ea typeface="Calibri"/>
                          <a:cs typeface="Calibri"/>
                          <a:sym typeface="Calibri"/>
                        </a:rPr>
                        <a:t>(4,3)</a:t>
                      </a:r>
                      <a:endParaRPr sz="400" u="none" strike="noStrike" cap="none">
                        <a:latin typeface="Calibri"/>
                        <a:ea typeface="Calibri"/>
                        <a:cs typeface="Calibri"/>
                        <a:sym typeface="Calibri"/>
                      </a:endParaRPr>
                    </a:p>
                  </a:txBody>
                  <a:tcPr marL="0" marR="0" marT="25725" marB="0">
                    <a:lnL w="12700"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19050"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bl>
          </a:graphicData>
        </a:graphic>
      </p:graphicFrame>
      <p:sp>
        <p:nvSpPr>
          <p:cNvPr id="593" name="Google Shape;593;p49"/>
          <p:cNvSpPr txBox="1"/>
          <p:nvPr/>
        </p:nvSpPr>
        <p:spPr>
          <a:xfrm>
            <a:off x="2613608" y="3614223"/>
            <a:ext cx="3916800" cy="1416000"/>
          </a:xfrm>
          <a:prstGeom prst="rect">
            <a:avLst/>
          </a:prstGeom>
          <a:noFill/>
          <a:ln w="39600" cap="flat" cmpd="sng">
            <a:solidFill>
              <a:srgbClr val="333399"/>
            </a:solidFill>
            <a:prstDash val="solid"/>
            <a:round/>
            <a:headEnd type="none" w="sm" len="sm"/>
            <a:tailEnd type="none" w="sm" len="sm"/>
          </a:ln>
        </p:spPr>
        <p:txBody>
          <a:bodyPr spcFirstLastPara="1" wrap="square" lIns="0" tIns="79375" rIns="0" bIns="0" anchor="t" anchorCtr="0">
            <a:spAutoFit/>
          </a:bodyPr>
          <a:lstStyle/>
          <a:p>
            <a:pPr marL="91440" marR="0" lvl="0" indent="0" algn="l" rtl="0">
              <a:lnSpc>
                <a:spcPct val="100000"/>
              </a:lnSpc>
              <a:spcBef>
                <a:spcPts val="0"/>
              </a:spcBef>
              <a:spcAft>
                <a:spcPts val="0"/>
              </a:spcAft>
              <a:buNone/>
            </a:pPr>
            <a:r>
              <a:rPr lang="en" sz="1050">
                <a:latin typeface="Courier New"/>
                <a:ea typeface="Courier New"/>
                <a:cs typeface="Courier New"/>
                <a:sym typeface="Courier New"/>
              </a:rPr>
              <a:t>blockIdx:</a:t>
            </a:r>
            <a:endParaRPr sz="1050">
              <a:latin typeface="Courier New"/>
              <a:ea typeface="Courier New"/>
              <a:cs typeface="Courier New"/>
              <a:sym typeface="Courier New"/>
            </a:endParaRPr>
          </a:p>
          <a:p>
            <a:pPr marL="91440" marR="0" lvl="0" indent="0" algn="l" rtl="0">
              <a:lnSpc>
                <a:spcPct val="100000"/>
              </a:lnSpc>
              <a:spcBef>
                <a:spcPts val="60"/>
              </a:spcBef>
              <a:spcAft>
                <a:spcPts val="0"/>
              </a:spcAft>
              <a:buNone/>
            </a:pPr>
            <a:r>
              <a:rPr lang="en" sz="1050">
                <a:latin typeface="Helvetica Neue"/>
                <a:ea typeface="Helvetica Neue"/>
                <a:cs typeface="Helvetica Neue"/>
                <a:sym typeface="Helvetica Neue"/>
              </a:rPr>
              <a:t>block coordinates inside the grid</a:t>
            </a:r>
            <a:endParaRPr sz="1050">
              <a:latin typeface="Helvetica Neue"/>
              <a:ea typeface="Helvetica Neue"/>
              <a:cs typeface="Helvetica Neue"/>
              <a:sym typeface="Helvetica Neue"/>
            </a:endParaRPr>
          </a:p>
          <a:p>
            <a:pPr marL="0" marR="0" lvl="0" indent="0" algn="l" rtl="0">
              <a:lnSpc>
                <a:spcPct val="100000"/>
              </a:lnSpc>
              <a:spcBef>
                <a:spcPts val="15"/>
              </a:spcBef>
              <a:spcAft>
                <a:spcPts val="0"/>
              </a:spcAft>
              <a:buNone/>
            </a:pPr>
            <a:endParaRPr sz="1100">
              <a:latin typeface="Helvetica Neue"/>
              <a:ea typeface="Helvetica Neue"/>
              <a:cs typeface="Helvetica Neue"/>
              <a:sym typeface="Helvetica Neue"/>
            </a:endParaRPr>
          </a:p>
          <a:p>
            <a:pPr marL="91440" marR="0" lvl="0" indent="0" algn="l" rtl="0">
              <a:lnSpc>
                <a:spcPct val="100000"/>
              </a:lnSpc>
              <a:spcBef>
                <a:spcPts val="0"/>
              </a:spcBef>
              <a:spcAft>
                <a:spcPts val="0"/>
              </a:spcAft>
              <a:buNone/>
            </a:pPr>
            <a:r>
              <a:rPr lang="en" sz="1050">
                <a:latin typeface="Courier New"/>
                <a:ea typeface="Courier New"/>
                <a:cs typeface="Courier New"/>
                <a:sym typeface="Courier New"/>
              </a:rPr>
              <a:t>blockDim:</a:t>
            </a:r>
            <a:endParaRPr sz="1050">
              <a:latin typeface="Courier New"/>
              <a:ea typeface="Courier New"/>
              <a:cs typeface="Courier New"/>
              <a:sym typeface="Courier New"/>
            </a:endParaRPr>
          </a:p>
          <a:p>
            <a:pPr marL="91440" marR="0" lvl="0" indent="0" algn="l" rtl="0">
              <a:lnSpc>
                <a:spcPct val="100000"/>
              </a:lnSpc>
              <a:spcBef>
                <a:spcPts val="60"/>
              </a:spcBef>
              <a:spcAft>
                <a:spcPts val="0"/>
              </a:spcAft>
              <a:buNone/>
            </a:pPr>
            <a:r>
              <a:rPr lang="en" sz="1050">
                <a:latin typeface="Helvetica Neue"/>
                <a:ea typeface="Helvetica Neue"/>
                <a:cs typeface="Helvetica Neue"/>
                <a:sym typeface="Helvetica Neue"/>
              </a:rPr>
              <a:t>block dimensions in thread units</a:t>
            </a:r>
            <a:endParaRPr sz="1050">
              <a:latin typeface="Helvetica Neue"/>
              <a:ea typeface="Helvetica Neue"/>
              <a:cs typeface="Helvetica Neue"/>
              <a:sym typeface="Helvetica Neue"/>
            </a:endParaRPr>
          </a:p>
          <a:p>
            <a:pPr marL="0" marR="0" lvl="0" indent="0" algn="l" rtl="0">
              <a:lnSpc>
                <a:spcPct val="100000"/>
              </a:lnSpc>
              <a:spcBef>
                <a:spcPts val="20"/>
              </a:spcBef>
              <a:spcAft>
                <a:spcPts val="0"/>
              </a:spcAft>
              <a:buNone/>
            </a:pPr>
            <a:endParaRPr sz="1100">
              <a:latin typeface="Helvetica Neue"/>
              <a:ea typeface="Helvetica Neue"/>
              <a:cs typeface="Helvetica Neue"/>
              <a:sym typeface="Helvetica Neue"/>
            </a:endParaRPr>
          </a:p>
          <a:p>
            <a:pPr marL="91440" marR="0" lvl="0" indent="0" algn="l" rtl="0">
              <a:lnSpc>
                <a:spcPct val="100000"/>
              </a:lnSpc>
              <a:spcBef>
                <a:spcPts val="0"/>
              </a:spcBef>
              <a:spcAft>
                <a:spcPts val="0"/>
              </a:spcAft>
              <a:buNone/>
            </a:pPr>
            <a:r>
              <a:rPr lang="en" sz="1050">
                <a:latin typeface="Courier New"/>
                <a:ea typeface="Courier New"/>
                <a:cs typeface="Courier New"/>
                <a:sym typeface="Courier New"/>
              </a:rPr>
              <a:t>gridDim:</a:t>
            </a:r>
            <a:endParaRPr sz="1050">
              <a:latin typeface="Courier New"/>
              <a:ea typeface="Courier New"/>
              <a:cs typeface="Courier New"/>
              <a:sym typeface="Courier New"/>
            </a:endParaRPr>
          </a:p>
          <a:p>
            <a:pPr marL="91440" marR="0" lvl="0" indent="0" algn="l" rtl="0">
              <a:lnSpc>
                <a:spcPct val="100000"/>
              </a:lnSpc>
              <a:spcBef>
                <a:spcPts val="60"/>
              </a:spcBef>
              <a:spcAft>
                <a:spcPts val="0"/>
              </a:spcAft>
              <a:buNone/>
            </a:pPr>
            <a:r>
              <a:rPr lang="en" sz="1050">
                <a:latin typeface="Helvetica Neue"/>
                <a:ea typeface="Helvetica Neue"/>
                <a:cs typeface="Helvetica Neue"/>
                <a:sym typeface="Helvetica Neue"/>
              </a:rPr>
              <a:t>grid dimensions in block units</a:t>
            </a:r>
            <a:endParaRPr sz="1050">
              <a:latin typeface="Helvetica Neue"/>
              <a:ea typeface="Helvetica Neue"/>
              <a:cs typeface="Helvetica Neue"/>
              <a:sym typeface="Helvetica Neue"/>
            </a:endParaRPr>
          </a:p>
        </p:txBody>
      </p:sp>
      <p:sp>
        <p:nvSpPr>
          <p:cNvPr id="594" name="Google Shape;594;p49"/>
          <p:cNvSpPr txBox="1">
            <a:spLocks noGrp="1"/>
          </p:cNvSpPr>
          <p:nvPr>
            <p:ph type="title"/>
          </p:nvPr>
        </p:nvSpPr>
        <p:spPr>
          <a:xfrm>
            <a:off x="0" y="8100"/>
            <a:ext cx="9144000" cy="4926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0" tIns="0" rIns="0" bIns="0" anchor="t" anchorCtr="0">
            <a:spAutoFit/>
          </a:bodyPr>
          <a:lstStyle/>
          <a:p>
            <a:pPr marL="0" lvl="0" indent="0" algn="l" rtl="0">
              <a:spcBef>
                <a:spcPts val="0"/>
              </a:spcBef>
              <a:spcAft>
                <a:spcPts val="0"/>
              </a:spcAft>
              <a:buNone/>
            </a:pPr>
            <a:r>
              <a:rPr lang="en" b="1">
                <a:solidFill>
                  <a:srgbClr val="073763"/>
                </a:solidFill>
              </a:rPr>
              <a:t>CUDA Threads</a:t>
            </a:r>
            <a:endParaRPr b="1">
              <a:solidFill>
                <a:srgbClr val="07376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50"/>
          <p:cNvSpPr txBox="1"/>
          <p:nvPr/>
        </p:nvSpPr>
        <p:spPr>
          <a:xfrm>
            <a:off x="8761856" y="4846396"/>
            <a:ext cx="221100" cy="2277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 sz="1400">
                <a:latin typeface="Helvetica Neue"/>
                <a:ea typeface="Helvetica Neue"/>
                <a:cs typeface="Helvetica Neue"/>
                <a:sym typeface="Helvetica Neue"/>
              </a:rPr>
              <a:t>26</a:t>
            </a:r>
            <a:endParaRPr sz="1400">
              <a:latin typeface="Helvetica Neue"/>
              <a:ea typeface="Helvetica Neue"/>
              <a:cs typeface="Helvetica Neue"/>
              <a:sym typeface="Helvetica Neue"/>
            </a:endParaRPr>
          </a:p>
        </p:txBody>
      </p:sp>
      <p:sp>
        <p:nvSpPr>
          <p:cNvPr id="600" name="Google Shape;600;p50"/>
          <p:cNvSpPr txBox="1"/>
          <p:nvPr/>
        </p:nvSpPr>
        <p:spPr>
          <a:xfrm>
            <a:off x="973825" y="899800"/>
            <a:ext cx="7382400" cy="3842400"/>
          </a:xfrm>
          <a:prstGeom prst="rect">
            <a:avLst/>
          </a:prstGeom>
          <a:noFill/>
          <a:ln w="39600" cap="flat" cmpd="sng">
            <a:solidFill>
              <a:srgbClr val="BADFE2"/>
            </a:solidFill>
            <a:prstDash val="solid"/>
            <a:round/>
            <a:headEnd type="none" w="sm" len="sm"/>
            <a:tailEnd type="none" w="sm" len="sm"/>
          </a:ln>
        </p:spPr>
        <p:txBody>
          <a:bodyPr spcFirstLastPara="1" wrap="square" lIns="0" tIns="26025" rIns="0" bIns="0" anchor="t" anchorCtr="0">
            <a:noAutofit/>
          </a:bodyPr>
          <a:lstStyle/>
          <a:p>
            <a:pPr marL="144145" marR="0" lvl="0" indent="0" algn="l" rtl="0">
              <a:lnSpc>
                <a:spcPct val="100000"/>
              </a:lnSpc>
              <a:spcBef>
                <a:spcPts val="0"/>
              </a:spcBef>
              <a:spcAft>
                <a:spcPts val="0"/>
              </a:spcAft>
              <a:buNone/>
            </a:pPr>
            <a:r>
              <a:rPr lang="en" sz="1000" b="1" u="sng">
                <a:solidFill>
                  <a:srgbClr val="FF0000"/>
                </a:solidFill>
                <a:latin typeface="Courier New"/>
                <a:ea typeface="Courier New"/>
                <a:cs typeface="Courier New"/>
                <a:sym typeface="Courier New"/>
              </a:rPr>
              <a:t>  </a:t>
            </a:r>
            <a:r>
              <a:rPr lang="en" sz="1000" b="1">
                <a:solidFill>
                  <a:srgbClr val="FF0000"/>
                </a:solidFill>
                <a:latin typeface="Courier New"/>
                <a:ea typeface="Courier New"/>
                <a:cs typeface="Courier New"/>
                <a:sym typeface="Courier New"/>
              </a:rPr>
              <a:t>global</a:t>
            </a:r>
            <a:r>
              <a:rPr lang="en" sz="1000" b="1" u="sng">
                <a:solidFill>
                  <a:srgbClr val="FF0000"/>
                </a:solidFill>
                <a:latin typeface="Courier New"/>
                <a:ea typeface="Courier New"/>
                <a:cs typeface="Courier New"/>
                <a:sym typeface="Courier New"/>
              </a:rPr>
              <a:t> 	</a:t>
            </a:r>
            <a:endParaRPr sz="1000">
              <a:latin typeface="Courier New"/>
              <a:ea typeface="Courier New"/>
              <a:cs typeface="Courier New"/>
              <a:sym typeface="Courier New"/>
            </a:endParaRPr>
          </a:p>
          <a:p>
            <a:pPr marL="144145" marR="0" lvl="0" indent="0" algn="l" rtl="0">
              <a:lnSpc>
                <a:spcPct val="100000"/>
              </a:lnSpc>
              <a:spcBef>
                <a:spcPts val="5"/>
              </a:spcBef>
              <a:spcAft>
                <a:spcPts val="0"/>
              </a:spcAft>
              <a:buNone/>
            </a:pPr>
            <a:r>
              <a:rPr lang="en" sz="1000">
                <a:latin typeface="Courier New"/>
                <a:ea typeface="Courier New"/>
                <a:cs typeface="Courier New"/>
                <a:sym typeface="Courier New"/>
              </a:rPr>
              <a:t>void gpuVectAdd( int N, const double *u, const double *v, double *z)</a:t>
            </a:r>
            <a:endParaRPr sz="1000">
              <a:latin typeface="Courier New"/>
              <a:ea typeface="Courier New"/>
              <a:cs typeface="Courier New"/>
              <a:sym typeface="Courier New"/>
            </a:endParaRPr>
          </a:p>
          <a:p>
            <a:pPr marL="144145" marR="0" lvl="0" indent="0" algn="l" rtl="0">
              <a:lnSpc>
                <a:spcPct val="100000"/>
              </a:lnSpc>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p>
            <a:pPr marL="418465" marR="0" lvl="0" indent="0" algn="l" rtl="0">
              <a:lnSpc>
                <a:spcPct val="100000"/>
              </a:lnSpc>
              <a:spcBef>
                <a:spcPts val="0"/>
              </a:spcBef>
              <a:spcAft>
                <a:spcPts val="0"/>
              </a:spcAft>
              <a:buNone/>
            </a:pPr>
            <a:r>
              <a:rPr lang="en" sz="1000">
                <a:latin typeface="Courier New"/>
                <a:ea typeface="Courier New"/>
                <a:cs typeface="Courier New"/>
                <a:sym typeface="Courier New"/>
              </a:rPr>
              <a:t>// use GPU thread id as index</a:t>
            </a:r>
            <a:endParaRPr sz="1000">
              <a:latin typeface="Courier New"/>
              <a:ea typeface="Courier New"/>
              <a:cs typeface="Courier New"/>
              <a:sym typeface="Courier New"/>
            </a:endParaRPr>
          </a:p>
          <a:p>
            <a:pPr marL="418465" marR="0" lvl="0" indent="0" algn="l" rtl="0">
              <a:lnSpc>
                <a:spcPct val="100000"/>
              </a:lnSpc>
              <a:spcBef>
                <a:spcPts val="0"/>
              </a:spcBef>
              <a:spcAft>
                <a:spcPts val="0"/>
              </a:spcAft>
              <a:buNone/>
            </a:pPr>
            <a:r>
              <a:rPr lang="en" sz="1000">
                <a:latin typeface="Courier New"/>
                <a:ea typeface="Courier New"/>
                <a:cs typeface="Courier New"/>
                <a:sym typeface="Courier New"/>
              </a:rPr>
              <a:t>index = </a:t>
            </a:r>
            <a:r>
              <a:rPr lang="en" sz="1000" b="1">
                <a:solidFill>
                  <a:srgbClr val="FF0000"/>
                </a:solidFill>
                <a:latin typeface="Courier New"/>
                <a:ea typeface="Courier New"/>
                <a:cs typeface="Courier New"/>
                <a:sym typeface="Courier New"/>
              </a:rPr>
              <a:t>blockIdx.x * blockDim.x + threadIdx.x</a:t>
            </a:r>
            <a:r>
              <a:rPr lang="en" sz="1000">
                <a:latin typeface="Courier New"/>
                <a:ea typeface="Courier New"/>
                <a:cs typeface="Courier New"/>
                <a:sym typeface="Courier New"/>
              </a:rPr>
              <a:t>;</a:t>
            </a:r>
            <a:endParaRPr sz="1000">
              <a:latin typeface="Courier New"/>
              <a:ea typeface="Courier New"/>
              <a:cs typeface="Courier New"/>
              <a:sym typeface="Courier New"/>
            </a:endParaRPr>
          </a:p>
          <a:p>
            <a:pPr marL="0" marR="0" lvl="0" indent="0" algn="l" rtl="0">
              <a:lnSpc>
                <a:spcPct val="100000"/>
              </a:lnSpc>
              <a:spcBef>
                <a:spcPts val="25"/>
              </a:spcBef>
              <a:spcAft>
                <a:spcPts val="0"/>
              </a:spcAft>
              <a:buNone/>
            </a:pPr>
            <a:endParaRPr sz="1050">
              <a:latin typeface="Courier New"/>
              <a:ea typeface="Courier New"/>
              <a:cs typeface="Courier New"/>
              <a:sym typeface="Courier New"/>
            </a:endParaRPr>
          </a:p>
          <a:p>
            <a:pPr marL="418465" marR="4286250" lvl="0" indent="0" algn="l" rtl="0">
              <a:lnSpc>
                <a:spcPct val="100000"/>
              </a:lnSpc>
              <a:spcBef>
                <a:spcPts val="0"/>
              </a:spcBef>
              <a:spcAft>
                <a:spcPts val="0"/>
              </a:spcAft>
              <a:buNone/>
            </a:pPr>
            <a:r>
              <a:rPr lang="en" sz="1000">
                <a:latin typeface="Courier New"/>
                <a:ea typeface="Courier New"/>
                <a:cs typeface="Courier New"/>
                <a:sym typeface="Courier New"/>
              </a:rPr>
              <a:t>// check out of border access  if ( index &lt; N ) {</a:t>
            </a:r>
            <a:endParaRPr sz="1000">
              <a:latin typeface="Courier New"/>
              <a:ea typeface="Courier New"/>
              <a:cs typeface="Courier New"/>
              <a:sym typeface="Courier New"/>
            </a:endParaRPr>
          </a:p>
          <a:p>
            <a:pPr marL="692785" marR="0" lvl="0" indent="0" algn="l" rtl="0">
              <a:lnSpc>
                <a:spcPct val="100000"/>
              </a:lnSpc>
              <a:spcBef>
                <a:spcPts val="0"/>
              </a:spcBef>
              <a:spcAft>
                <a:spcPts val="0"/>
              </a:spcAft>
              <a:buNone/>
            </a:pPr>
            <a:r>
              <a:rPr lang="en" sz="1000">
                <a:latin typeface="Courier New"/>
                <a:ea typeface="Courier New"/>
                <a:cs typeface="Courier New"/>
                <a:sym typeface="Courier New"/>
              </a:rPr>
              <a:t>z[index] = u[index] + v[index];</a:t>
            </a:r>
            <a:endParaRPr sz="1000">
              <a:latin typeface="Courier New"/>
              <a:ea typeface="Courier New"/>
              <a:cs typeface="Courier New"/>
              <a:sym typeface="Courier New"/>
            </a:endParaRPr>
          </a:p>
          <a:p>
            <a:pPr marL="418465" marR="0" lvl="0" indent="0" algn="l" rtl="0">
              <a:lnSpc>
                <a:spcPct val="100000"/>
              </a:lnSpc>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p>
            <a:pPr marL="144145" marR="0" lvl="0" indent="0" algn="l" rtl="0">
              <a:lnSpc>
                <a:spcPct val="100000"/>
              </a:lnSpc>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p>
            <a:pPr marL="0" marR="0" lvl="0" indent="0" algn="l" rtl="0">
              <a:lnSpc>
                <a:spcPct val="100000"/>
              </a:lnSpc>
              <a:spcBef>
                <a:spcPts val="25"/>
              </a:spcBef>
              <a:spcAft>
                <a:spcPts val="0"/>
              </a:spcAft>
              <a:buNone/>
            </a:pPr>
            <a:endParaRPr sz="1050">
              <a:latin typeface="Courier New"/>
              <a:ea typeface="Courier New"/>
              <a:cs typeface="Courier New"/>
              <a:sym typeface="Courier New"/>
            </a:endParaRPr>
          </a:p>
          <a:p>
            <a:pPr marL="144145" marR="0" lvl="0" indent="0" algn="l" rtl="0">
              <a:lnSpc>
                <a:spcPct val="100000"/>
              </a:lnSpc>
              <a:spcBef>
                <a:spcPts val="0"/>
              </a:spcBef>
              <a:spcAft>
                <a:spcPts val="0"/>
              </a:spcAft>
              <a:buNone/>
            </a:pPr>
            <a:r>
              <a:rPr lang="en" sz="1000">
                <a:latin typeface="Courier New"/>
                <a:ea typeface="Courier New"/>
                <a:cs typeface="Courier New"/>
                <a:sym typeface="Courier New"/>
              </a:rPr>
              <a:t>int main(int argc, char *argv[]) {</a:t>
            </a:r>
            <a:endParaRPr sz="1000">
              <a:latin typeface="Courier New"/>
              <a:ea typeface="Courier New"/>
              <a:cs typeface="Courier New"/>
              <a:sym typeface="Courier New"/>
            </a:endParaRPr>
          </a:p>
          <a:p>
            <a:pPr marL="327025" marR="0" lvl="0" indent="0" algn="l" rtl="0">
              <a:lnSpc>
                <a:spcPct val="100000"/>
              </a:lnSpc>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p>
            <a:pPr marL="0" marR="0" lvl="0" indent="0" algn="l" rtl="0">
              <a:lnSpc>
                <a:spcPct val="100000"/>
              </a:lnSpc>
              <a:spcBef>
                <a:spcPts val="25"/>
              </a:spcBef>
              <a:spcAft>
                <a:spcPts val="0"/>
              </a:spcAft>
              <a:buNone/>
            </a:pPr>
            <a:endParaRPr sz="1050">
              <a:latin typeface="Courier New"/>
              <a:ea typeface="Courier New"/>
              <a:cs typeface="Courier New"/>
              <a:sym typeface="Courier New"/>
            </a:endParaRPr>
          </a:p>
          <a:p>
            <a:pPr marL="327025" marR="4932045" lvl="0" indent="0" algn="l" rtl="0">
              <a:lnSpc>
                <a:spcPct val="100000"/>
              </a:lnSpc>
              <a:spcBef>
                <a:spcPts val="0"/>
              </a:spcBef>
              <a:spcAft>
                <a:spcPts val="0"/>
              </a:spcAft>
              <a:buNone/>
            </a:pPr>
            <a:r>
              <a:rPr lang="en" sz="1000">
                <a:latin typeface="Courier New"/>
                <a:ea typeface="Courier New"/>
                <a:cs typeface="Courier New"/>
                <a:sym typeface="Courier New"/>
              </a:rPr>
              <a:t>// use 1D block threads  dim3 blockSize = 512;</a:t>
            </a:r>
            <a:endParaRPr sz="1000">
              <a:latin typeface="Courier New"/>
              <a:ea typeface="Courier New"/>
              <a:cs typeface="Courier New"/>
              <a:sym typeface="Courier New"/>
            </a:endParaRPr>
          </a:p>
          <a:p>
            <a:pPr marL="0" marR="0" lvl="0" indent="0" algn="l" rtl="0">
              <a:lnSpc>
                <a:spcPct val="100000"/>
              </a:lnSpc>
              <a:spcBef>
                <a:spcPts val="25"/>
              </a:spcBef>
              <a:spcAft>
                <a:spcPts val="0"/>
              </a:spcAft>
              <a:buNone/>
            </a:pPr>
            <a:endParaRPr sz="1050">
              <a:latin typeface="Courier New"/>
              <a:ea typeface="Courier New"/>
              <a:cs typeface="Courier New"/>
              <a:sym typeface="Courier New"/>
            </a:endParaRPr>
          </a:p>
          <a:p>
            <a:pPr marL="327025" marR="0" lvl="0" indent="0" algn="l" rtl="0">
              <a:lnSpc>
                <a:spcPct val="100000"/>
              </a:lnSpc>
              <a:spcBef>
                <a:spcPts val="0"/>
              </a:spcBef>
              <a:spcAft>
                <a:spcPts val="0"/>
              </a:spcAft>
              <a:buNone/>
            </a:pPr>
            <a:r>
              <a:rPr lang="en" sz="1000">
                <a:latin typeface="Courier New"/>
                <a:ea typeface="Courier New"/>
                <a:cs typeface="Courier New"/>
                <a:sym typeface="Courier New"/>
              </a:rPr>
              <a:t>// use 1D grid blocks</a:t>
            </a:r>
            <a:endParaRPr sz="1000">
              <a:latin typeface="Courier New"/>
              <a:ea typeface="Courier New"/>
              <a:cs typeface="Courier New"/>
              <a:sym typeface="Courier New"/>
            </a:endParaRPr>
          </a:p>
          <a:p>
            <a:pPr marL="327025" marR="0" lvl="0" indent="0" algn="l" rtl="0">
              <a:lnSpc>
                <a:spcPct val="100000"/>
              </a:lnSpc>
              <a:spcBef>
                <a:spcPts val="0"/>
              </a:spcBef>
              <a:spcAft>
                <a:spcPts val="0"/>
              </a:spcAft>
              <a:buNone/>
            </a:pPr>
            <a:r>
              <a:rPr lang="en" sz="1000">
                <a:latin typeface="Courier New"/>
                <a:ea typeface="Courier New"/>
                <a:cs typeface="Courier New"/>
                <a:sym typeface="Courier New"/>
              </a:rPr>
              <a:t>dim3 gridSize = (N + blockSize-1) / blockSize.x;</a:t>
            </a:r>
            <a:endParaRPr sz="1000">
              <a:latin typeface="Courier New"/>
              <a:ea typeface="Courier New"/>
              <a:cs typeface="Courier New"/>
              <a:sym typeface="Courier New"/>
            </a:endParaRPr>
          </a:p>
          <a:p>
            <a:pPr marL="0" marR="0" lvl="0" indent="0" algn="l" rtl="0">
              <a:lnSpc>
                <a:spcPct val="100000"/>
              </a:lnSpc>
              <a:spcBef>
                <a:spcPts val="30"/>
              </a:spcBef>
              <a:spcAft>
                <a:spcPts val="0"/>
              </a:spcAft>
              <a:buNone/>
            </a:pPr>
            <a:endParaRPr sz="1050">
              <a:latin typeface="Courier New"/>
              <a:ea typeface="Courier New"/>
              <a:cs typeface="Courier New"/>
              <a:sym typeface="Courier New"/>
            </a:endParaRPr>
          </a:p>
          <a:p>
            <a:pPr marL="327025" marR="0" lvl="0" indent="0" algn="l" rtl="0">
              <a:lnSpc>
                <a:spcPct val="100000"/>
              </a:lnSpc>
              <a:spcBef>
                <a:spcPts val="0"/>
              </a:spcBef>
              <a:spcAft>
                <a:spcPts val="0"/>
              </a:spcAft>
              <a:buNone/>
            </a:pPr>
            <a:r>
              <a:rPr lang="en" sz="1000">
                <a:latin typeface="Courier New"/>
                <a:ea typeface="Courier New"/>
                <a:cs typeface="Courier New"/>
                <a:sym typeface="Courier New"/>
              </a:rPr>
              <a:t>gpuVectAdd </a:t>
            </a:r>
            <a:r>
              <a:rPr lang="en" sz="1000" b="1">
                <a:solidFill>
                  <a:srgbClr val="FF0000"/>
                </a:solidFill>
                <a:latin typeface="Courier New"/>
                <a:ea typeface="Courier New"/>
                <a:cs typeface="Courier New"/>
                <a:sym typeface="Courier New"/>
              </a:rPr>
              <a:t>&lt;&lt;&lt; gridSize,blockSize &gt;&gt;&gt; </a:t>
            </a:r>
            <a:r>
              <a:rPr lang="en" sz="1000">
                <a:latin typeface="Courier New"/>
                <a:ea typeface="Courier New"/>
                <a:cs typeface="Courier New"/>
                <a:sym typeface="Courier New"/>
              </a:rPr>
              <a:t>(N, u, v, z);</a:t>
            </a:r>
            <a:endParaRPr sz="1000">
              <a:latin typeface="Courier New"/>
              <a:ea typeface="Courier New"/>
              <a:cs typeface="Courier New"/>
              <a:sym typeface="Courier New"/>
            </a:endParaRPr>
          </a:p>
          <a:p>
            <a:pPr marL="327025" marR="0" lvl="0" indent="0" algn="l" rtl="0">
              <a:lnSpc>
                <a:spcPct val="100000"/>
              </a:lnSpc>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p:txBody>
      </p:sp>
      <p:sp>
        <p:nvSpPr>
          <p:cNvPr id="601" name="Google Shape;601;p50"/>
          <p:cNvSpPr txBox="1"/>
          <p:nvPr/>
        </p:nvSpPr>
        <p:spPr>
          <a:xfrm>
            <a:off x="1105611" y="4390110"/>
            <a:ext cx="117600" cy="19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p:txBody>
      </p:sp>
      <p:sp>
        <p:nvSpPr>
          <p:cNvPr id="602" name="Google Shape;602;p50"/>
          <p:cNvSpPr txBox="1">
            <a:spLocks noGrp="1"/>
          </p:cNvSpPr>
          <p:nvPr>
            <p:ph type="title"/>
          </p:nvPr>
        </p:nvSpPr>
        <p:spPr>
          <a:xfrm>
            <a:off x="0" y="8100"/>
            <a:ext cx="9144000" cy="4926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0" tIns="0" rIns="0" bIns="0" anchor="t" anchorCtr="0">
            <a:spAutoFit/>
          </a:bodyPr>
          <a:lstStyle/>
          <a:p>
            <a:pPr marL="0" lvl="0" indent="0" algn="l" rtl="0">
              <a:spcBef>
                <a:spcPts val="0"/>
              </a:spcBef>
              <a:spcAft>
                <a:spcPts val="0"/>
              </a:spcAft>
              <a:buNone/>
            </a:pPr>
            <a:r>
              <a:rPr lang="en" b="1">
                <a:solidFill>
                  <a:srgbClr val="073763"/>
                </a:solidFill>
              </a:rPr>
              <a:t>Simple 1D CUDA vector add</a:t>
            </a:r>
            <a:endParaRPr b="1">
              <a:solidFill>
                <a:srgbClr val="07376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51"/>
          <p:cNvSpPr txBox="1"/>
          <p:nvPr/>
        </p:nvSpPr>
        <p:spPr>
          <a:xfrm>
            <a:off x="572500" y="3790963"/>
            <a:ext cx="6651000" cy="1004700"/>
          </a:xfrm>
          <a:prstGeom prst="rect">
            <a:avLst/>
          </a:prstGeom>
          <a:noFill/>
          <a:ln w="39600" cap="flat" cmpd="sng">
            <a:solidFill>
              <a:srgbClr val="BADFE2"/>
            </a:solidFill>
            <a:prstDash val="solid"/>
            <a:round/>
            <a:headEnd type="none" w="sm" len="sm"/>
            <a:tailEnd type="none" w="sm" len="sm"/>
          </a:ln>
        </p:spPr>
        <p:txBody>
          <a:bodyPr spcFirstLastPara="1" wrap="square" lIns="0" tIns="85725" rIns="0" bIns="0" anchor="t" anchorCtr="0">
            <a:spAutoFit/>
          </a:bodyPr>
          <a:lstStyle/>
          <a:p>
            <a:pPr marL="91440" marR="0" lvl="0" indent="0" algn="l" rtl="0">
              <a:lnSpc>
                <a:spcPct val="119555"/>
              </a:lnSpc>
              <a:spcBef>
                <a:spcPts val="0"/>
              </a:spcBef>
              <a:spcAft>
                <a:spcPts val="0"/>
              </a:spcAft>
              <a:buNone/>
            </a:pPr>
            <a:r>
              <a:rPr lang="en" sz="1350" b="1">
                <a:latin typeface="Courier New"/>
                <a:ea typeface="Courier New"/>
                <a:cs typeface="Courier New"/>
                <a:sym typeface="Courier New"/>
              </a:rPr>
              <a:t>i </a:t>
            </a:r>
            <a:r>
              <a:rPr lang="en" sz="1350">
                <a:latin typeface="Courier New"/>
                <a:ea typeface="Courier New"/>
                <a:cs typeface="Courier New"/>
                <a:sym typeface="Courier New"/>
              </a:rPr>
              <a:t>= blockIdx.x * blockDim.x + threadIdx.x;</a:t>
            </a:r>
            <a:endParaRPr sz="1350">
              <a:latin typeface="Courier New"/>
              <a:ea typeface="Courier New"/>
              <a:cs typeface="Courier New"/>
              <a:sym typeface="Courier New"/>
            </a:endParaRPr>
          </a:p>
          <a:p>
            <a:pPr marL="91440" marR="0" lvl="0" indent="0" algn="l" rtl="0">
              <a:lnSpc>
                <a:spcPct val="119555"/>
              </a:lnSpc>
              <a:spcBef>
                <a:spcPts val="0"/>
              </a:spcBef>
              <a:spcAft>
                <a:spcPts val="0"/>
              </a:spcAft>
              <a:buNone/>
            </a:pPr>
            <a:r>
              <a:rPr lang="en" sz="1350" b="1">
                <a:solidFill>
                  <a:srgbClr val="333399"/>
                </a:solidFill>
                <a:latin typeface="Courier New"/>
                <a:ea typeface="Courier New"/>
                <a:cs typeface="Courier New"/>
                <a:sym typeface="Courier New"/>
              </a:rPr>
              <a:t>j </a:t>
            </a:r>
            <a:r>
              <a:rPr lang="en" sz="1350">
                <a:latin typeface="Courier New"/>
                <a:ea typeface="Courier New"/>
                <a:cs typeface="Courier New"/>
                <a:sym typeface="Courier New"/>
              </a:rPr>
              <a:t>= blockIdx.y * blockDim.y + threadIdx.y;</a:t>
            </a:r>
            <a:endParaRPr sz="1350">
              <a:latin typeface="Courier New"/>
              <a:ea typeface="Courier New"/>
              <a:cs typeface="Courier New"/>
              <a:sym typeface="Courier New"/>
            </a:endParaRPr>
          </a:p>
          <a:p>
            <a:pPr marL="0" marR="0" lvl="0" indent="0" algn="l" rtl="0">
              <a:lnSpc>
                <a:spcPct val="100000"/>
              </a:lnSpc>
              <a:spcBef>
                <a:spcPts val="45"/>
              </a:spcBef>
              <a:spcAft>
                <a:spcPts val="0"/>
              </a:spcAft>
              <a:buNone/>
            </a:pPr>
            <a:endParaRPr sz="1350">
              <a:latin typeface="Courier New"/>
              <a:ea typeface="Courier New"/>
              <a:cs typeface="Courier New"/>
              <a:sym typeface="Courier New"/>
            </a:endParaRPr>
          </a:p>
          <a:p>
            <a:pPr marL="91440" marR="0" lvl="0" indent="0" algn="l" rtl="0">
              <a:lnSpc>
                <a:spcPct val="100000"/>
              </a:lnSpc>
              <a:spcBef>
                <a:spcPts val="0"/>
              </a:spcBef>
              <a:spcAft>
                <a:spcPts val="0"/>
              </a:spcAft>
              <a:buNone/>
            </a:pPr>
            <a:r>
              <a:rPr lang="en" sz="1350" b="1">
                <a:latin typeface="Courier New"/>
                <a:ea typeface="Courier New"/>
                <a:cs typeface="Courier New"/>
                <a:sym typeface="Courier New"/>
              </a:rPr>
              <a:t>index </a:t>
            </a:r>
            <a:r>
              <a:rPr lang="en" sz="1350">
                <a:latin typeface="Courier New"/>
                <a:ea typeface="Courier New"/>
                <a:cs typeface="Courier New"/>
                <a:sym typeface="Courier New"/>
              </a:rPr>
              <a:t>= </a:t>
            </a:r>
            <a:r>
              <a:rPr lang="en" sz="1350" b="1">
                <a:solidFill>
                  <a:srgbClr val="333399"/>
                </a:solidFill>
                <a:latin typeface="Courier New"/>
                <a:ea typeface="Courier New"/>
                <a:cs typeface="Courier New"/>
                <a:sym typeface="Courier New"/>
              </a:rPr>
              <a:t>j </a:t>
            </a:r>
            <a:r>
              <a:rPr lang="en" sz="1350" b="1">
                <a:latin typeface="Courier New"/>
                <a:ea typeface="Courier New"/>
                <a:cs typeface="Courier New"/>
                <a:sym typeface="Courier New"/>
              </a:rPr>
              <a:t>* </a:t>
            </a:r>
            <a:r>
              <a:rPr lang="en" sz="1350" b="1">
                <a:solidFill>
                  <a:srgbClr val="00AF50"/>
                </a:solidFill>
                <a:latin typeface="Courier New"/>
                <a:ea typeface="Courier New"/>
                <a:cs typeface="Courier New"/>
                <a:sym typeface="Courier New"/>
              </a:rPr>
              <a:t>gridDim.x * blockDim.x </a:t>
            </a:r>
            <a:r>
              <a:rPr lang="en" sz="1350" b="1">
                <a:latin typeface="Courier New"/>
                <a:ea typeface="Courier New"/>
                <a:cs typeface="Courier New"/>
                <a:sym typeface="Courier New"/>
              </a:rPr>
              <a:t>+ i</a:t>
            </a:r>
            <a:r>
              <a:rPr lang="en" sz="1350">
                <a:latin typeface="Courier New"/>
                <a:ea typeface="Courier New"/>
                <a:cs typeface="Courier New"/>
                <a:sym typeface="Courier New"/>
              </a:rPr>
              <a:t>;</a:t>
            </a:r>
            <a:endParaRPr sz="1350">
              <a:latin typeface="Courier New"/>
              <a:ea typeface="Courier New"/>
              <a:cs typeface="Courier New"/>
              <a:sym typeface="Courier New"/>
            </a:endParaRPr>
          </a:p>
        </p:txBody>
      </p:sp>
      <p:sp>
        <p:nvSpPr>
          <p:cNvPr id="608" name="Google Shape;608;p51"/>
          <p:cNvSpPr txBox="1"/>
          <p:nvPr/>
        </p:nvSpPr>
        <p:spPr>
          <a:xfrm>
            <a:off x="6146291" y="945260"/>
            <a:ext cx="2913900" cy="1918200"/>
          </a:xfrm>
          <a:prstGeom prst="rect">
            <a:avLst/>
          </a:prstGeom>
          <a:noFill/>
          <a:ln w="39600" cap="flat" cmpd="sng">
            <a:solidFill>
              <a:srgbClr val="000000"/>
            </a:solidFill>
            <a:prstDash val="solid"/>
            <a:round/>
            <a:headEnd type="none" w="sm" len="sm"/>
            <a:tailEnd type="none" w="sm" len="sm"/>
          </a:ln>
        </p:spPr>
        <p:txBody>
          <a:bodyPr spcFirstLastPara="1" wrap="square" lIns="0" tIns="79375" rIns="0" bIns="0" anchor="t" anchorCtr="0">
            <a:spAutoFit/>
          </a:bodyPr>
          <a:lstStyle/>
          <a:p>
            <a:pPr marL="90805" marR="0" lvl="0" indent="0" algn="l" rtl="0">
              <a:lnSpc>
                <a:spcPct val="100000"/>
              </a:lnSpc>
              <a:spcBef>
                <a:spcPts val="0"/>
              </a:spcBef>
              <a:spcAft>
                <a:spcPts val="0"/>
              </a:spcAft>
              <a:buNone/>
            </a:pPr>
            <a:r>
              <a:rPr lang="en" sz="1050">
                <a:latin typeface="Courier New"/>
                <a:ea typeface="Courier New"/>
                <a:cs typeface="Courier New"/>
                <a:sym typeface="Courier New"/>
              </a:rPr>
              <a:t>threadIdx:</a:t>
            </a:r>
            <a:endParaRPr sz="1050">
              <a:latin typeface="Courier New"/>
              <a:ea typeface="Courier New"/>
              <a:cs typeface="Courier New"/>
              <a:sym typeface="Courier New"/>
            </a:endParaRPr>
          </a:p>
          <a:p>
            <a:pPr marL="90805" marR="0" lvl="0" indent="0" algn="l" rtl="0">
              <a:lnSpc>
                <a:spcPct val="100000"/>
              </a:lnSpc>
              <a:spcBef>
                <a:spcPts val="60"/>
              </a:spcBef>
              <a:spcAft>
                <a:spcPts val="0"/>
              </a:spcAft>
              <a:buNone/>
            </a:pPr>
            <a:r>
              <a:rPr lang="en" sz="1050">
                <a:latin typeface="Helvetica Neue"/>
                <a:ea typeface="Helvetica Neue"/>
                <a:cs typeface="Helvetica Neue"/>
                <a:sym typeface="Helvetica Neue"/>
              </a:rPr>
              <a:t>thread coordinates inside a block</a:t>
            </a:r>
            <a:endParaRPr sz="1050">
              <a:latin typeface="Helvetica Neue"/>
              <a:ea typeface="Helvetica Neue"/>
              <a:cs typeface="Helvetica Neue"/>
              <a:sym typeface="Helvetica Neue"/>
            </a:endParaRPr>
          </a:p>
          <a:p>
            <a:pPr marL="0" marR="0" lvl="0" indent="0" algn="l" rtl="0">
              <a:lnSpc>
                <a:spcPct val="100000"/>
              </a:lnSpc>
              <a:spcBef>
                <a:spcPts val="15"/>
              </a:spcBef>
              <a:spcAft>
                <a:spcPts val="0"/>
              </a:spcAft>
              <a:buNone/>
            </a:pPr>
            <a:endParaRPr sz="1100">
              <a:latin typeface="Helvetica Neue"/>
              <a:ea typeface="Helvetica Neue"/>
              <a:cs typeface="Helvetica Neue"/>
              <a:sym typeface="Helvetica Neue"/>
            </a:endParaRPr>
          </a:p>
          <a:p>
            <a:pPr marL="90805" marR="0" lvl="0" indent="0" algn="l" rtl="0">
              <a:lnSpc>
                <a:spcPct val="100000"/>
              </a:lnSpc>
              <a:spcBef>
                <a:spcPts val="0"/>
              </a:spcBef>
              <a:spcAft>
                <a:spcPts val="0"/>
              </a:spcAft>
              <a:buNone/>
            </a:pPr>
            <a:r>
              <a:rPr lang="en" sz="1050">
                <a:latin typeface="Courier New"/>
                <a:ea typeface="Courier New"/>
                <a:cs typeface="Courier New"/>
                <a:sym typeface="Courier New"/>
              </a:rPr>
              <a:t>blockIdx:</a:t>
            </a:r>
            <a:endParaRPr sz="1050">
              <a:latin typeface="Courier New"/>
              <a:ea typeface="Courier New"/>
              <a:cs typeface="Courier New"/>
              <a:sym typeface="Courier New"/>
            </a:endParaRPr>
          </a:p>
          <a:p>
            <a:pPr marL="90805" marR="0" lvl="0" indent="0" algn="l" rtl="0">
              <a:lnSpc>
                <a:spcPct val="100000"/>
              </a:lnSpc>
              <a:spcBef>
                <a:spcPts val="60"/>
              </a:spcBef>
              <a:spcAft>
                <a:spcPts val="0"/>
              </a:spcAft>
              <a:buNone/>
            </a:pPr>
            <a:r>
              <a:rPr lang="en" sz="1050">
                <a:latin typeface="Helvetica Neue"/>
                <a:ea typeface="Helvetica Neue"/>
                <a:cs typeface="Helvetica Neue"/>
                <a:sym typeface="Helvetica Neue"/>
              </a:rPr>
              <a:t>block coordinates inside the grid</a:t>
            </a:r>
            <a:endParaRPr sz="1050">
              <a:latin typeface="Helvetica Neue"/>
              <a:ea typeface="Helvetica Neue"/>
              <a:cs typeface="Helvetica Neue"/>
              <a:sym typeface="Helvetica Neue"/>
            </a:endParaRPr>
          </a:p>
          <a:p>
            <a:pPr marL="0" marR="0" lvl="0" indent="0" algn="l" rtl="0">
              <a:lnSpc>
                <a:spcPct val="100000"/>
              </a:lnSpc>
              <a:spcBef>
                <a:spcPts val="15"/>
              </a:spcBef>
              <a:spcAft>
                <a:spcPts val="0"/>
              </a:spcAft>
              <a:buNone/>
            </a:pPr>
            <a:endParaRPr sz="1100">
              <a:latin typeface="Helvetica Neue"/>
              <a:ea typeface="Helvetica Neue"/>
              <a:cs typeface="Helvetica Neue"/>
              <a:sym typeface="Helvetica Neue"/>
            </a:endParaRPr>
          </a:p>
          <a:p>
            <a:pPr marL="90805" marR="0" lvl="0" indent="0" algn="l" rtl="0">
              <a:lnSpc>
                <a:spcPct val="100000"/>
              </a:lnSpc>
              <a:spcBef>
                <a:spcPts val="0"/>
              </a:spcBef>
              <a:spcAft>
                <a:spcPts val="0"/>
              </a:spcAft>
              <a:buNone/>
            </a:pPr>
            <a:r>
              <a:rPr lang="en" sz="1050">
                <a:latin typeface="Courier New"/>
                <a:ea typeface="Courier New"/>
                <a:cs typeface="Courier New"/>
                <a:sym typeface="Courier New"/>
              </a:rPr>
              <a:t>blockDim:</a:t>
            </a:r>
            <a:endParaRPr sz="1050">
              <a:latin typeface="Courier New"/>
              <a:ea typeface="Courier New"/>
              <a:cs typeface="Courier New"/>
              <a:sym typeface="Courier New"/>
            </a:endParaRPr>
          </a:p>
          <a:p>
            <a:pPr marL="90805" marR="0" lvl="0" indent="0" algn="l" rtl="0">
              <a:lnSpc>
                <a:spcPct val="100000"/>
              </a:lnSpc>
              <a:spcBef>
                <a:spcPts val="60"/>
              </a:spcBef>
              <a:spcAft>
                <a:spcPts val="0"/>
              </a:spcAft>
              <a:buNone/>
            </a:pPr>
            <a:r>
              <a:rPr lang="en" sz="1050">
                <a:latin typeface="Helvetica Neue"/>
                <a:ea typeface="Helvetica Neue"/>
                <a:cs typeface="Helvetica Neue"/>
                <a:sym typeface="Helvetica Neue"/>
              </a:rPr>
              <a:t>block dimensions in thread units</a:t>
            </a:r>
            <a:endParaRPr sz="1050">
              <a:latin typeface="Helvetica Neue"/>
              <a:ea typeface="Helvetica Neue"/>
              <a:cs typeface="Helvetica Neue"/>
              <a:sym typeface="Helvetica Neue"/>
            </a:endParaRPr>
          </a:p>
          <a:p>
            <a:pPr marL="0" marR="0" lvl="0" indent="0" algn="l" rtl="0">
              <a:lnSpc>
                <a:spcPct val="100000"/>
              </a:lnSpc>
              <a:spcBef>
                <a:spcPts val="15"/>
              </a:spcBef>
              <a:spcAft>
                <a:spcPts val="0"/>
              </a:spcAft>
              <a:buNone/>
            </a:pPr>
            <a:endParaRPr sz="1100">
              <a:latin typeface="Helvetica Neue"/>
              <a:ea typeface="Helvetica Neue"/>
              <a:cs typeface="Helvetica Neue"/>
              <a:sym typeface="Helvetica Neue"/>
            </a:endParaRPr>
          </a:p>
          <a:p>
            <a:pPr marL="90805" marR="0" lvl="0" indent="0" algn="l" rtl="0">
              <a:lnSpc>
                <a:spcPct val="100000"/>
              </a:lnSpc>
              <a:spcBef>
                <a:spcPts val="5"/>
              </a:spcBef>
              <a:spcAft>
                <a:spcPts val="0"/>
              </a:spcAft>
              <a:buNone/>
            </a:pPr>
            <a:r>
              <a:rPr lang="en" sz="1050">
                <a:latin typeface="Courier New"/>
                <a:ea typeface="Courier New"/>
                <a:cs typeface="Courier New"/>
                <a:sym typeface="Courier New"/>
              </a:rPr>
              <a:t>gridDim:</a:t>
            </a:r>
            <a:endParaRPr sz="1050">
              <a:latin typeface="Courier New"/>
              <a:ea typeface="Courier New"/>
              <a:cs typeface="Courier New"/>
              <a:sym typeface="Courier New"/>
            </a:endParaRPr>
          </a:p>
          <a:p>
            <a:pPr marL="90805" marR="0" lvl="0" indent="0" algn="l" rtl="0">
              <a:lnSpc>
                <a:spcPct val="100000"/>
              </a:lnSpc>
              <a:spcBef>
                <a:spcPts val="60"/>
              </a:spcBef>
              <a:spcAft>
                <a:spcPts val="0"/>
              </a:spcAft>
              <a:buNone/>
            </a:pPr>
            <a:r>
              <a:rPr lang="en" sz="1050">
                <a:latin typeface="Helvetica Neue"/>
                <a:ea typeface="Helvetica Neue"/>
                <a:cs typeface="Helvetica Neue"/>
                <a:sym typeface="Helvetica Neue"/>
              </a:rPr>
              <a:t>grid dimensions in block units</a:t>
            </a:r>
            <a:endParaRPr sz="1050">
              <a:latin typeface="Helvetica Neue"/>
              <a:ea typeface="Helvetica Neue"/>
              <a:cs typeface="Helvetica Neue"/>
              <a:sym typeface="Helvetica Neue"/>
            </a:endParaRPr>
          </a:p>
        </p:txBody>
      </p:sp>
      <p:grpSp>
        <p:nvGrpSpPr>
          <p:cNvPr id="609" name="Google Shape;609;p51"/>
          <p:cNvGrpSpPr/>
          <p:nvPr/>
        </p:nvGrpSpPr>
        <p:grpSpPr>
          <a:xfrm>
            <a:off x="659891" y="888110"/>
            <a:ext cx="1786255" cy="617220"/>
            <a:chOff x="659891" y="1184147"/>
            <a:chExt cx="1786255" cy="822960"/>
          </a:xfrm>
        </p:grpSpPr>
        <p:sp>
          <p:nvSpPr>
            <p:cNvPr id="610" name="Google Shape;610;p51"/>
            <p:cNvSpPr/>
            <p:nvPr/>
          </p:nvSpPr>
          <p:spPr>
            <a:xfrm>
              <a:off x="659891" y="1184147"/>
              <a:ext cx="1786255" cy="822960"/>
            </a:xfrm>
            <a:custGeom>
              <a:avLst/>
              <a:gdLst/>
              <a:ahLst/>
              <a:cxnLst/>
              <a:rect l="l" t="t" r="r" b="b"/>
              <a:pathLst>
                <a:path w="1786255" h="822960" extrusionOk="0">
                  <a:moveTo>
                    <a:pt x="1786127" y="0"/>
                  </a:moveTo>
                  <a:lnTo>
                    <a:pt x="0" y="0"/>
                  </a:lnTo>
                  <a:lnTo>
                    <a:pt x="0" y="822960"/>
                  </a:lnTo>
                  <a:lnTo>
                    <a:pt x="1786127" y="822960"/>
                  </a:lnTo>
                  <a:lnTo>
                    <a:pt x="1786127" y="0"/>
                  </a:lnTo>
                  <a:close/>
                </a:path>
              </a:pathLst>
            </a:custGeom>
            <a:solidFill>
              <a:srgbClr val="FFCC00">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11" name="Google Shape;611;p51"/>
            <p:cNvSpPr/>
            <p:nvPr/>
          </p:nvSpPr>
          <p:spPr>
            <a:xfrm>
              <a:off x="659891" y="1184147"/>
              <a:ext cx="1786255" cy="822960"/>
            </a:xfrm>
            <a:custGeom>
              <a:avLst/>
              <a:gdLst/>
              <a:ahLst/>
              <a:cxnLst/>
              <a:rect l="l" t="t" r="r" b="b"/>
              <a:pathLst>
                <a:path w="1786255" h="822960" extrusionOk="0">
                  <a:moveTo>
                    <a:pt x="0" y="822960"/>
                  </a:moveTo>
                  <a:lnTo>
                    <a:pt x="1786127" y="822960"/>
                  </a:lnTo>
                  <a:lnTo>
                    <a:pt x="1786127" y="0"/>
                  </a:lnTo>
                  <a:lnTo>
                    <a:pt x="0" y="0"/>
                  </a:lnTo>
                  <a:lnTo>
                    <a:pt x="0" y="822960"/>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612" name="Google Shape;612;p51"/>
          <p:cNvSpPr txBox="1"/>
          <p:nvPr/>
        </p:nvSpPr>
        <p:spPr>
          <a:xfrm>
            <a:off x="1436624" y="1165727"/>
            <a:ext cx="229800" cy="1353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 sz="800">
                <a:latin typeface="Helvetica Neue"/>
                <a:ea typeface="Helvetica Neue"/>
                <a:cs typeface="Helvetica Neue"/>
                <a:sym typeface="Helvetica Neue"/>
              </a:rPr>
              <a:t>(0,0)</a:t>
            </a:r>
            <a:endParaRPr sz="800">
              <a:latin typeface="Helvetica Neue"/>
              <a:ea typeface="Helvetica Neue"/>
              <a:cs typeface="Helvetica Neue"/>
              <a:sym typeface="Helvetica Neue"/>
            </a:endParaRPr>
          </a:p>
        </p:txBody>
      </p:sp>
      <p:grpSp>
        <p:nvGrpSpPr>
          <p:cNvPr id="613" name="Google Shape;613;p51"/>
          <p:cNvGrpSpPr/>
          <p:nvPr/>
        </p:nvGrpSpPr>
        <p:grpSpPr>
          <a:xfrm>
            <a:off x="2430779" y="888110"/>
            <a:ext cx="1783079" cy="617220"/>
            <a:chOff x="2430779" y="1184147"/>
            <a:chExt cx="1783079" cy="822960"/>
          </a:xfrm>
        </p:grpSpPr>
        <p:sp>
          <p:nvSpPr>
            <p:cNvPr id="614" name="Google Shape;614;p51"/>
            <p:cNvSpPr/>
            <p:nvPr/>
          </p:nvSpPr>
          <p:spPr>
            <a:xfrm>
              <a:off x="2430779" y="1184147"/>
              <a:ext cx="1783079" cy="822960"/>
            </a:xfrm>
            <a:custGeom>
              <a:avLst/>
              <a:gdLst/>
              <a:ahLst/>
              <a:cxnLst/>
              <a:rect l="l" t="t" r="r" b="b"/>
              <a:pathLst>
                <a:path w="1783079" h="822960" extrusionOk="0">
                  <a:moveTo>
                    <a:pt x="1783080" y="0"/>
                  </a:moveTo>
                  <a:lnTo>
                    <a:pt x="0" y="0"/>
                  </a:lnTo>
                  <a:lnTo>
                    <a:pt x="0" y="822960"/>
                  </a:lnTo>
                  <a:lnTo>
                    <a:pt x="1783080" y="822960"/>
                  </a:lnTo>
                  <a:lnTo>
                    <a:pt x="1783080" y="0"/>
                  </a:lnTo>
                  <a:close/>
                </a:path>
              </a:pathLst>
            </a:custGeom>
            <a:solidFill>
              <a:srgbClr val="FFCC00">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15" name="Google Shape;615;p51"/>
            <p:cNvSpPr/>
            <p:nvPr/>
          </p:nvSpPr>
          <p:spPr>
            <a:xfrm>
              <a:off x="2430779" y="1184147"/>
              <a:ext cx="1783079" cy="822960"/>
            </a:xfrm>
            <a:custGeom>
              <a:avLst/>
              <a:gdLst/>
              <a:ahLst/>
              <a:cxnLst/>
              <a:rect l="l" t="t" r="r" b="b"/>
              <a:pathLst>
                <a:path w="1783079" h="822960" extrusionOk="0">
                  <a:moveTo>
                    <a:pt x="0" y="822960"/>
                  </a:moveTo>
                  <a:lnTo>
                    <a:pt x="1783080" y="822960"/>
                  </a:lnTo>
                  <a:lnTo>
                    <a:pt x="1783080" y="0"/>
                  </a:lnTo>
                  <a:lnTo>
                    <a:pt x="0" y="0"/>
                  </a:lnTo>
                  <a:lnTo>
                    <a:pt x="0" y="822960"/>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616" name="Google Shape;616;p51"/>
          <p:cNvSpPr txBox="1"/>
          <p:nvPr/>
        </p:nvSpPr>
        <p:spPr>
          <a:xfrm>
            <a:off x="3206876" y="1165727"/>
            <a:ext cx="229800" cy="1353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 sz="800">
                <a:latin typeface="Helvetica Neue"/>
                <a:ea typeface="Helvetica Neue"/>
                <a:cs typeface="Helvetica Neue"/>
                <a:sym typeface="Helvetica Neue"/>
              </a:rPr>
              <a:t>(1,0)</a:t>
            </a:r>
            <a:endParaRPr sz="800">
              <a:latin typeface="Helvetica Neue"/>
              <a:ea typeface="Helvetica Neue"/>
              <a:cs typeface="Helvetica Neue"/>
              <a:sym typeface="Helvetica Neue"/>
            </a:endParaRPr>
          </a:p>
        </p:txBody>
      </p:sp>
      <p:grpSp>
        <p:nvGrpSpPr>
          <p:cNvPr id="617" name="Google Shape;617;p51"/>
          <p:cNvGrpSpPr/>
          <p:nvPr/>
        </p:nvGrpSpPr>
        <p:grpSpPr>
          <a:xfrm>
            <a:off x="4216908" y="888110"/>
            <a:ext cx="1786254" cy="617220"/>
            <a:chOff x="4216908" y="1184147"/>
            <a:chExt cx="1786254" cy="822960"/>
          </a:xfrm>
        </p:grpSpPr>
        <p:sp>
          <p:nvSpPr>
            <p:cNvPr id="618" name="Google Shape;618;p51"/>
            <p:cNvSpPr/>
            <p:nvPr/>
          </p:nvSpPr>
          <p:spPr>
            <a:xfrm>
              <a:off x="4216908" y="1184147"/>
              <a:ext cx="1786254" cy="822960"/>
            </a:xfrm>
            <a:custGeom>
              <a:avLst/>
              <a:gdLst/>
              <a:ahLst/>
              <a:cxnLst/>
              <a:rect l="l" t="t" r="r" b="b"/>
              <a:pathLst>
                <a:path w="1786254" h="822960" extrusionOk="0">
                  <a:moveTo>
                    <a:pt x="1786127" y="0"/>
                  </a:moveTo>
                  <a:lnTo>
                    <a:pt x="0" y="0"/>
                  </a:lnTo>
                  <a:lnTo>
                    <a:pt x="0" y="822960"/>
                  </a:lnTo>
                  <a:lnTo>
                    <a:pt x="1786127" y="822960"/>
                  </a:lnTo>
                  <a:lnTo>
                    <a:pt x="1786127" y="0"/>
                  </a:lnTo>
                  <a:close/>
                </a:path>
              </a:pathLst>
            </a:custGeom>
            <a:solidFill>
              <a:srgbClr val="FFCC00">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19" name="Google Shape;619;p51"/>
            <p:cNvSpPr/>
            <p:nvPr/>
          </p:nvSpPr>
          <p:spPr>
            <a:xfrm>
              <a:off x="4216908" y="1184147"/>
              <a:ext cx="1786254" cy="822960"/>
            </a:xfrm>
            <a:custGeom>
              <a:avLst/>
              <a:gdLst/>
              <a:ahLst/>
              <a:cxnLst/>
              <a:rect l="l" t="t" r="r" b="b"/>
              <a:pathLst>
                <a:path w="1786254" h="822960" extrusionOk="0">
                  <a:moveTo>
                    <a:pt x="0" y="822960"/>
                  </a:moveTo>
                  <a:lnTo>
                    <a:pt x="1786127" y="822960"/>
                  </a:lnTo>
                  <a:lnTo>
                    <a:pt x="1786127" y="0"/>
                  </a:lnTo>
                  <a:lnTo>
                    <a:pt x="0" y="0"/>
                  </a:lnTo>
                  <a:lnTo>
                    <a:pt x="0" y="822960"/>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620" name="Google Shape;620;p51"/>
          <p:cNvSpPr txBox="1"/>
          <p:nvPr/>
        </p:nvSpPr>
        <p:spPr>
          <a:xfrm>
            <a:off x="4994909" y="1165727"/>
            <a:ext cx="229800" cy="1353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 sz="800">
                <a:latin typeface="Helvetica Neue"/>
                <a:ea typeface="Helvetica Neue"/>
                <a:cs typeface="Helvetica Neue"/>
                <a:sym typeface="Helvetica Neue"/>
              </a:rPr>
              <a:t>(2,0)</a:t>
            </a:r>
            <a:endParaRPr sz="800">
              <a:latin typeface="Helvetica Neue"/>
              <a:ea typeface="Helvetica Neue"/>
              <a:cs typeface="Helvetica Neue"/>
              <a:sym typeface="Helvetica Neue"/>
            </a:endParaRPr>
          </a:p>
        </p:txBody>
      </p:sp>
      <p:grpSp>
        <p:nvGrpSpPr>
          <p:cNvPr id="621" name="Google Shape;621;p51"/>
          <p:cNvGrpSpPr/>
          <p:nvPr/>
        </p:nvGrpSpPr>
        <p:grpSpPr>
          <a:xfrm>
            <a:off x="659891" y="1521333"/>
            <a:ext cx="1783080" cy="619601"/>
            <a:chOff x="659891" y="2028444"/>
            <a:chExt cx="1783080" cy="826135"/>
          </a:xfrm>
        </p:grpSpPr>
        <p:sp>
          <p:nvSpPr>
            <p:cNvPr id="622" name="Google Shape;622;p51"/>
            <p:cNvSpPr/>
            <p:nvPr/>
          </p:nvSpPr>
          <p:spPr>
            <a:xfrm>
              <a:off x="659891" y="2028444"/>
              <a:ext cx="1783080" cy="826135"/>
            </a:xfrm>
            <a:custGeom>
              <a:avLst/>
              <a:gdLst/>
              <a:ahLst/>
              <a:cxnLst/>
              <a:rect l="l" t="t" r="r" b="b"/>
              <a:pathLst>
                <a:path w="1783080" h="826135" extrusionOk="0">
                  <a:moveTo>
                    <a:pt x="1783080" y="0"/>
                  </a:moveTo>
                  <a:lnTo>
                    <a:pt x="0" y="0"/>
                  </a:lnTo>
                  <a:lnTo>
                    <a:pt x="0" y="826008"/>
                  </a:lnTo>
                  <a:lnTo>
                    <a:pt x="1783080" y="826008"/>
                  </a:lnTo>
                  <a:lnTo>
                    <a:pt x="1783080" y="0"/>
                  </a:lnTo>
                  <a:close/>
                </a:path>
              </a:pathLst>
            </a:custGeom>
            <a:solidFill>
              <a:srgbClr val="FFCC00">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23" name="Google Shape;623;p51"/>
            <p:cNvSpPr/>
            <p:nvPr/>
          </p:nvSpPr>
          <p:spPr>
            <a:xfrm>
              <a:off x="659891" y="2028444"/>
              <a:ext cx="1783080" cy="826135"/>
            </a:xfrm>
            <a:custGeom>
              <a:avLst/>
              <a:gdLst/>
              <a:ahLst/>
              <a:cxnLst/>
              <a:rect l="l" t="t" r="r" b="b"/>
              <a:pathLst>
                <a:path w="1783080" h="826135" extrusionOk="0">
                  <a:moveTo>
                    <a:pt x="0" y="826008"/>
                  </a:moveTo>
                  <a:lnTo>
                    <a:pt x="1783080" y="826008"/>
                  </a:lnTo>
                  <a:lnTo>
                    <a:pt x="1783080" y="0"/>
                  </a:lnTo>
                  <a:lnTo>
                    <a:pt x="0" y="0"/>
                  </a:lnTo>
                  <a:lnTo>
                    <a:pt x="0" y="826008"/>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624" name="Google Shape;624;p51"/>
          <p:cNvSpPr txBox="1"/>
          <p:nvPr/>
        </p:nvSpPr>
        <p:spPr>
          <a:xfrm>
            <a:off x="1435100" y="1799653"/>
            <a:ext cx="229800" cy="1347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 sz="800">
                <a:latin typeface="Helvetica Neue"/>
                <a:ea typeface="Helvetica Neue"/>
                <a:cs typeface="Helvetica Neue"/>
                <a:sym typeface="Helvetica Neue"/>
              </a:rPr>
              <a:t>(0,1)</a:t>
            </a:r>
            <a:endParaRPr sz="800">
              <a:latin typeface="Helvetica Neue"/>
              <a:ea typeface="Helvetica Neue"/>
              <a:cs typeface="Helvetica Neue"/>
              <a:sym typeface="Helvetica Neue"/>
            </a:endParaRPr>
          </a:p>
        </p:txBody>
      </p:sp>
      <p:grpSp>
        <p:nvGrpSpPr>
          <p:cNvPr id="625" name="Google Shape;625;p51"/>
          <p:cNvGrpSpPr/>
          <p:nvPr/>
        </p:nvGrpSpPr>
        <p:grpSpPr>
          <a:xfrm>
            <a:off x="2427732" y="1521333"/>
            <a:ext cx="1786254" cy="619601"/>
            <a:chOff x="2427732" y="2028444"/>
            <a:chExt cx="1786254" cy="826135"/>
          </a:xfrm>
        </p:grpSpPr>
        <p:sp>
          <p:nvSpPr>
            <p:cNvPr id="626" name="Google Shape;626;p51"/>
            <p:cNvSpPr/>
            <p:nvPr/>
          </p:nvSpPr>
          <p:spPr>
            <a:xfrm>
              <a:off x="2427732" y="2028444"/>
              <a:ext cx="1786254" cy="792480"/>
            </a:xfrm>
            <a:custGeom>
              <a:avLst/>
              <a:gdLst/>
              <a:ahLst/>
              <a:cxnLst/>
              <a:rect l="l" t="t" r="r" b="b"/>
              <a:pathLst>
                <a:path w="1786254" h="792480" extrusionOk="0">
                  <a:moveTo>
                    <a:pt x="0" y="792480"/>
                  </a:moveTo>
                  <a:lnTo>
                    <a:pt x="1786127" y="792480"/>
                  </a:lnTo>
                  <a:lnTo>
                    <a:pt x="1786127" y="0"/>
                  </a:lnTo>
                  <a:lnTo>
                    <a:pt x="0" y="0"/>
                  </a:lnTo>
                  <a:lnTo>
                    <a:pt x="0" y="792480"/>
                  </a:lnTo>
                  <a:close/>
                </a:path>
              </a:pathLst>
            </a:custGeom>
            <a:solidFill>
              <a:srgbClr val="FFCC00">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27" name="Google Shape;627;p51"/>
            <p:cNvSpPr/>
            <p:nvPr/>
          </p:nvSpPr>
          <p:spPr>
            <a:xfrm>
              <a:off x="2427732" y="2028444"/>
              <a:ext cx="1786254" cy="826135"/>
            </a:xfrm>
            <a:custGeom>
              <a:avLst/>
              <a:gdLst/>
              <a:ahLst/>
              <a:cxnLst/>
              <a:rect l="l" t="t" r="r" b="b"/>
              <a:pathLst>
                <a:path w="1786254" h="826135" extrusionOk="0">
                  <a:moveTo>
                    <a:pt x="0" y="826008"/>
                  </a:moveTo>
                  <a:lnTo>
                    <a:pt x="1786127" y="826008"/>
                  </a:lnTo>
                  <a:lnTo>
                    <a:pt x="1786127" y="0"/>
                  </a:lnTo>
                  <a:lnTo>
                    <a:pt x="0" y="0"/>
                  </a:lnTo>
                  <a:lnTo>
                    <a:pt x="0" y="826008"/>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628" name="Google Shape;628;p51"/>
          <p:cNvSpPr txBox="1"/>
          <p:nvPr/>
        </p:nvSpPr>
        <p:spPr>
          <a:xfrm>
            <a:off x="3205352" y="1799653"/>
            <a:ext cx="229800" cy="1347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 sz="800">
                <a:latin typeface="Helvetica Neue"/>
                <a:ea typeface="Helvetica Neue"/>
                <a:cs typeface="Helvetica Neue"/>
                <a:sym typeface="Helvetica Neue"/>
              </a:rPr>
              <a:t>(1,1)</a:t>
            </a:r>
            <a:endParaRPr sz="800">
              <a:latin typeface="Helvetica Neue"/>
              <a:ea typeface="Helvetica Neue"/>
              <a:cs typeface="Helvetica Neue"/>
              <a:sym typeface="Helvetica Neue"/>
            </a:endParaRPr>
          </a:p>
        </p:txBody>
      </p:sp>
      <p:grpSp>
        <p:nvGrpSpPr>
          <p:cNvPr id="629" name="Google Shape;629;p51"/>
          <p:cNvGrpSpPr/>
          <p:nvPr/>
        </p:nvGrpSpPr>
        <p:grpSpPr>
          <a:xfrm>
            <a:off x="4216908" y="1521333"/>
            <a:ext cx="1783079" cy="619601"/>
            <a:chOff x="4216908" y="2028444"/>
            <a:chExt cx="1783079" cy="826135"/>
          </a:xfrm>
        </p:grpSpPr>
        <p:sp>
          <p:nvSpPr>
            <p:cNvPr id="630" name="Google Shape;630;p51"/>
            <p:cNvSpPr/>
            <p:nvPr/>
          </p:nvSpPr>
          <p:spPr>
            <a:xfrm>
              <a:off x="4216908" y="2028444"/>
              <a:ext cx="1783079" cy="826135"/>
            </a:xfrm>
            <a:custGeom>
              <a:avLst/>
              <a:gdLst/>
              <a:ahLst/>
              <a:cxnLst/>
              <a:rect l="l" t="t" r="r" b="b"/>
              <a:pathLst>
                <a:path w="1783079" h="826135" extrusionOk="0">
                  <a:moveTo>
                    <a:pt x="1783080" y="0"/>
                  </a:moveTo>
                  <a:lnTo>
                    <a:pt x="0" y="0"/>
                  </a:lnTo>
                  <a:lnTo>
                    <a:pt x="0" y="826008"/>
                  </a:lnTo>
                  <a:lnTo>
                    <a:pt x="1783080" y="826008"/>
                  </a:lnTo>
                  <a:lnTo>
                    <a:pt x="1783080" y="0"/>
                  </a:lnTo>
                  <a:close/>
                </a:path>
              </a:pathLst>
            </a:custGeom>
            <a:solidFill>
              <a:srgbClr val="FFCC00">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31" name="Google Shape;631;p51"/>
            <p:cNvSpPr/>
            <p:nvPr/>
          </p:nvSpPr>
          <p:spPr>
            <a:xfrm>
              <a:off x="4216908" y="2028444"/>
              <a:ext cx="1783079" cy="826135"/>
            </a:xfrm>
            <a:custGeom>
              <a:avLst/>
              <a:gdLst/>
              <a:ahLst/>
              <a:cxnLst/>
              <a:rect l="l" t="t" r="r" b="b"/>
              <a:pathLst>
                <a:path w="1783079" h="826135" extrusionOk="0">
                  <a:moveTo>
                    <a:pt x="0" y="826008"/>
                  </a:moveTo>
                  <a:lnTo>
                    <a:pt x="1783080" y="826008"/>
                  </a:lnTo>
                  <a:lnTo>
                    <a:pt x="1783080" y="0"/>
                  </a:lnTo>
                  <a:lnTo>
                    <a:pt x="0" y="0"/>
                  </a:lnTo>
                  <a:lnTo>
                    <a:pt x="0" y="826008"/>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632" name="Google Shape;632;p51"/>
          <p:cNvSpPr txBox="1"/>
          <p:nvPr/>
        </p:nvSpPr>
        <p:spPr>
          <a:xfrm>
            <a:off x="4993004" y="1799653"/>
            <a:ext cx="229800" cy="1347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 sz="800">
                <a:latin typeface="Helvetica Neue"/>
                <a:ea typeface="Helvetica Neue"/>
                <a:cs typeface="Helvetica Neue"/>
                <a:sym typeface="Helvetica Neue"/>
              </a:rPr>
              <a:t>(2,1)</a:t>
            </a:r>
            <a:endParaRPr sz="800">
              <a:latin typeface="Helvetica Neue"/>
              <a:ea typeface="Helvetica Neue"/>
              <a:cs typeface="Helvetica Neue"/>
              <a:sym typeface="Helvetica Neue"/>
            </a:endParaRPr>
          </a:p>
        </p:txBody>
      </p:sp>
      <p:grpSp>
        <p:nvGrpSpPr>
          <p:cNvPr id="633" name="Google Shape;633;p51"/>
          <p:cNvGrpSpPr/>
          <p:nvPr/>
        </p:nvGrpSpPr>
        <p:grpSpPr>
          <a:xfrm>
            <a:off x="659891" y="2152269"/>
            <a:ext cx="1786255" cy="619601"/>
            <a:chOff x="659891" y="2869692"/>
            <a:chExt cx="1786255" cy="826135"/>
          </a:xfrm>
        </p:grpSpPr>
        <p:sp>
          <p:nvSpPr>
            <p:cNvPr id="634" name="Google Shape;634;p51"/>
            <p:cNvSpPr/>
            <p:nvPr/>
          </p:nvSpPr>
          <p:spPr>
            <a:xfrm>
              <a:off x="659891" y="2869692"/>
              <a:ext cx="1786255" cy="826135"/>
            </a:xfrm>
            <a:custGeom>
              <a:avLst/>
              <a:gdLst/>
              <a:ahLst/>
              <a:cxnLst/>
              <a:rect l="l" t="t" r="r" b="b"/>
              <a:pathLst>
                <a:path w="1786255" h="826135" extrusionOk="0">
                  <a:moveTo>
                    <a:pt x="1786127" y="0"/>
                  </a:moveTo>
                  <a:lnTo>
                    <a:pt x="0" y="0"/>
                  </a:lnTo>
                  <a:lnTo>
                    <a:pt x="0" y="826008"/>
                  </a:lnTo>
                  <a:lnTo>
                    <a:pt x="1786127" y="826008"/>
                  </a:lnTo>
                  <a:lnTo>
                    <a:pt x="1786127" y="0"/>
                  </a:lnTo>
                  <a:close/>
                </a:path>
              </a:pathLst>
            </a:custGeom>
            <a:solidFill>
              <a:srgbClr val="FFCC00">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35" name="Google Shape;635;p51"/>
            <p:cNvSpPr/>
            <p:nvPr/>
          </p:nvSpPr>
          <p:spPr>
            <a:xfrm>
              <a:off x="659891" y="2869692"/>
              <a:ext cx="1786255" cy="826135"/>
            </a:xfrm>
            <a:custGeom>
              <a:avLst/>
              <a:gdLst/>
              <a:ahLst/>
              <a:cxnLst/>
              <a:rect l="l" t="t" r="r" b="b"/>
              <a:pathLst>
                <a:path w="1786255" h="826135" extrusionOk="0">
                  <a:moveTo>
                    <a:pt x="0" y="826008"/>
                  </a:moveTo>
                  <a:lnTo>
                    <a:pt x="1786127" y="826008"/>
                  </a:lnTo>
                  <a:lnTo>
                    <a:pt x="1786127" y="0"/>
                  </a:lnTo>
                  <a:lnTo>
                    <a:pt x="0" y="0"/>
                  </a:lnTo>
                  <a:lnTo>
                    <a:pt x="0" y="826008"/>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636" name="Google Shape;636;p51"/>
          <p:cNvSpPr txBox="1"/>
          <p:nvPr/>
        </p:nvSpPr>
        <p:spPr>
          <a:xfrm>
            <a:off x="1436624" y="2430779"/>
            <a:ext cx="229800" cy="1347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 sz="800">
                <a:latin typeface="Helvetica Neue"/>
                <a:ea typeface="Helvetica Neue"/>
                <a:cs typeface="Helvetica Neue"/>
                <a:sym typeface="Helvetica Neue"/>
              </a:rPr>
              <a:t>(0,2)</a:t>
            </a:r>
            <a:endParaRPr sz="800">
              <a:latin typeface="Helvetica Neue"/>
              <a:ea typeface="Helvetica Neue"/>
              <a:cs typeface="Helvetica Neue"/>
              <a:sym typeface="Helvetica Neue"/>
            </a:endParaRPr>
          </a:p>
        </p:txBody>
      </p:sp>
      <p:sp>
        <p:nvSpPr>
          <p:cNvPr id="637" name="Google Shape;637;p51"/>
          <p:cNvSpPr txBox="1"/>
          <p:nvPr/>
        </p:nvSpPr>
        <p:spPr>
          <a:xfrm>
            <a:off x="3219576" y="2447450"/>
            <a:ext cx="204600" cy="123000"/>
          </a:xfrm>
          <a:prstGeom prst="rect">
            <a:avLst/>
          </a:prstGeom>
          <a:noFill/>
          <a:ln>
            <a:noFill/>
          </a:ln>
        </p:spPr>
        <p:txBody>
          <a:bodyPr spcFirstLastPara="1" wrap="square" lIns="0" tIns="0" rIns="0" bIns="0" anchor="t" anchorCtr="0">
            <a:spAutoFit/>
          </a:bodyPr>
          <a:lstStyle/>
          <a:p>
            <a:pPr marL="0" marR="0" lvl="0" indent="0" algn="l" rtl="0">
              <a:lnSpc>
                <a:spcPct val="109375"/>
              </a:lnSpc>
              <a:spcBef>
                <a:spcPts val="0"/>
              </a:spcBef>
              <a:spcAft>
                <a:spcPts val="0"/>
              </a:spcAft>
              <a:buNone/>
            </a:pPr>
            <a:r>
              <a:rPr lang="en" sz="800">
                <a:latin typeface="Helvetica Neue"/>
                <a:ea typeface="Helvetica Neue"/>
                <a:cs typeface="Helvetica Neue"/>
                <a:sym typeface="Helvetica Neue"/>
              </a:rPr>
              <a:t>(1,2)</a:t>
            </a:r>
            <a:endParaRPr sz="800">
              <a:latin typeface="Helvetica Neue"/>
              <a:ea typeface="Helvetica Neue"/>
              <a:cs typeface="Helvetica Neue"/>
              <a:sym typeface="Helvetica Neue"/>
            </a:endParaRPr>
          </a:p>
        </p:txBody>
      </p:sp>
      <p:grpSp>
        <p:nvGrpSpPr>
          <p:cNvPr id="638" name="Google Shape;638;p51"/>
          <p:cNvGrpSpPr/>
          <p:nvPr/>
        </p:nvGrpSpPr>
        <p:grpSpPr>
          <a:xfrm>
            <a:off x="659891" y="2152269"/>
            <a:ext cx="5343270" cy="1250537"/>
            <a:chOff x="659891" y="2869692"/>
            <a:chExt cx="5343270" cy="1667383"/>
          </a:xfrm>
        </p:grpSpPr>
        <p:sp>
          <p:nvSpPr>
            <p:cNvPr id="639" name="Google Shape;639;p51"/>
            <p:cNvSpPr/>
            <p:nvPr/>
          </p:nvSpPr>
          <p:spPr>
            <a:xfrm>
              <a:off x="4216907" y="2869692"/>
              <a:ext cx="1786254" cy="826135"/>
            </a:xfrm>
            <a:custGeom>
              <a:avLst/>
              <a:gdLst/>
              <a:ahLst/>
              <a:cxnLst/>
              <a:rect l="l" t="t" r="r" b="b"/>
              <a:pathLst>
                <a:path w="1786254" h="826135" extrusionOk="0">
                  <a:moveTo>
                    <a:pt x="1786127" y="0"/>
                  </a:moveTo>
                  <a:lnTo>
                    <a:pt x="0" y="0"/>
                  </a:lnTo>
                  <a:lnTo>
                    <a:pt x="0" y="826008"/>
                  </a:lnTo>
                  <a:lnTo>
                    <a:pt x="1786127" y="826008"/>
                  </a:lnTo>
                  <a:lnTo>
                    <a:pt x="1786127" y="0"/>
                  </a:lnTo>
                  <a:close/>
                </a:path>
              </a:pathLst>
            </a:custGeom>
            <a:solidFill>
              <a:srgbClr val="FFCC00">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40" name="Google Shape;640;p51"/>
            <p:cNvSpPr/>
            <p:nvPr/>
          </p:nvSpPr>
          <p:spPr>
            <a:xfrm>
              <a:off x="4216907" y="2869692"/>
              <a:ext cx="1786254" cy="826135"/>
            </a:xfrm>
            <a:custGeom>
              <a:avLst/>
              <a:gdLst/>
              <a:ahLst/>
              <a:cxnLst/>
              <a:rect l="l" t="t" r="r" b="b"/>
              <a:pathLst>
                <a:path w="1786254" h="826135" extrusionOk="0">
                  <a:moveTo>
                    <a:pt x="0" y="826008"/>
                  </a:moveTo>
                  <a:lnTo>
                    <a:pt x="1786127" y="826008"/>
                  </a:lnTo>
                  <a:lnTo>
                    <a:pt x="1786127" y="0"/>
                  </a:lnTo>
                  <a:lnTo>
                    <a:pt x="0" y="0"/>
                  </a:lnTo>
                  <a:lnTo>
                    <a:pt x="0" y="826008"/>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41" name="Google Shape;641;p51"/>
            <p:cNvSpPr/>
            <p:nvPr/>
          </p:nvSpPr>
          <p:spPr>
            <a:xfrm>
              <a:off x="659891" y="3710940"/>
              <a:ext cx="1783080" cy="826135"/>
            </a:xfrm>
            <a:custGeom>
              <a:avLst/>
              <a:gdLst/>
              <a:ahLst/>
              <a:cxnLst/>
              <a:rect l="l" t="t" r="r" b="b"/>
              <a:pathLst>
                <a:path w="1783080" h="826135" extrusionOk="0">
                  <a:moveTo>
                    <a:pt x="1783080" y="0"/>
                  </a:moveTo>
                  <a:lnTo>
                    <a:pt x="0" y="0"/>
                  </a:lnTo>
                  <a:lnTo>
                    <a:pt x="0" y="826008"/>
                  </a:lnTo>
                  <a:lnTo>
                    <a:pt x="1783080" y="826008"/>
                  </a:lnTo>
                  <a:lnTo>
                    <a:pt x="1783080" y="0"/>
                  </a:lnTo>
                  <a:close/>
                </a:path>
              </a:pathLst>
            </a:custGeom>
            <a:solidFill>
              <a:srgbClr val="FFCC00">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42" name="Google Shape;642;p51"/>
            <p:cNvSpPr/>
            <p:nvPr/>
          </p:nvSpPr>
          <p:spPr>
            <a:xfrm>
              <a:off x="659891" y="3710940"/>
              <a:ext cx="1783080" cy="826135"/>
            </a:xfrm>
            <a:custGeom>
              <a:avLst/>
              <a:gdLst/>
              <a:ahLst/>
              <a:cxnLst/>
              <a:rect l="l" t="t" r="r" b="b"/>
              <a:pathLst>
                <a:path w="1783080" h="826135" extrusionOk="0">
                  <a:moveTo>
                    <a:pt x="0" y="826008"/>
                  </a:moveTo>
                  <a:lnTo>
                    <a:pt x="1783080" y="826008"/>
                  </a:lnTo>
                  <a:lnTo>
                    <a:pt x="1783080" y="0"/>
                  </a:lnTo>
                  <a:lnTo>
                    <a:pt x="0" y="0"/>
                  </a:lnTo>
                  <a:lnTo>
                    <a:pt x="0" y="826008"/>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643" name="Google Shape;643;p51"/>
          <p:cNvSpPr txBox="1"/>
          <p:nvPr/>
        </p:nvSpPr>
        <p:spPr>
          <a:xfrm>
            <a:off x="1435100" y="3061906"/>
            <a:ext cx="229800" cy="1347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 sz="800">
                <a:latin typeface="Helvetica Neue"/>
                <a:ea typeface="Helvetica Neue"/>
                <a:cs typeface="Helvetica Neue"/>
                <a:sym typeface="Helvetica Neue"/>
              </a:rPr>
              <a:t>(0,3)</a:t>
            </a:r>
            <a:endParaRPr sz="800">
              <a:latin typeface="Helvetica Neue"/>
              <a:ea typeface="Helvetica Neue"/>
              <a:cs typeface="Helvetica Neue"/>
              <a:sym typeface="Helvetica Neue"/>
            </a:endParaRPr>
          </a:p>
        </p:txBody>
      </p:sp>
      <p:grpSp>
        <p:nvGrpSpPr>
          <p:cNvPr id="644" name="Google Shape;644;p51"/>
          <p:cNvGrpSpPr/>
          <p:nvPr/>
        </p:nvGrpSpPr>
        <p:grpSpPr>
          <a:xfrm>
            <a:off x="2427732" y="2783205"/>
            <a:ext cx="1786254" cy="619601"/>
            <a:chOff x="2427732" y="3710940"/>
            <a:chExt cx="1786254" cy="826135"/>
          </a:xfrm>
        </p:grpSpPr>
        <p:sp>
          <p:nvSpPr>
            <p:cNvPr id="645" name="Google Shape;645;p51"/>
            <p:cNvSpPr/>
            <p:nvPr/>
          </p:nvSpPr>
          <p:spPr>
            <a:xfrm>
              <a:off x="2427732" y="3741420"/>
              <a:ext cx="1786254" cy="795654"/>
            </a:xfrm>
            <a:custGeom>
              <a:avLst/>
              <a:gdLst/>
              <a:ahLst/>
              <a:cxnLst/>
              <a:rect l="l" t="t" r="r" b="b"/>
              <a:pathLst>
                <a:path w="1786254" h="795654" extrusionOk="0">
                  <a:moveTo>
                    <a:pt x="0" y="795527"/>
                  </a:moveTo>
                  <a:lnTo>
                    <a:pt x="1786127" y="795527"/>
                  </a:lnTo>
                  <a:lnTo>
                    <a:pt x="1786127" y="0"/>
                  </a:lnTo>
                  <a:lnTo>
                    <a:pt x="0" y="0"/>
                  </a:lnTo>
                  <a:lnTo>
                    <a:pt x="0" y="795527"/>
                  </a:lnTo>
                  <a:close/>
                </a:path>
              </a:pathLst>
            </a:custGeom>
            <a:solidFill>
              <a:srgbClr val="FFCC00">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46" name="Google Shape;646;p51"/>
            <p:cNvSpPr/>
            <p:nvPr/>
          </p:nvSpPr>
          <p:spPr>
            <a:xfrm>
              <a:off x="2427732" y="3710940"/>
              <a:ext cx="1786254" cy="826135"/>
            </a:xfrm>
            <a:custGeom>
              <a:avLst/>
              <a:gdLst/>
              <a:ahLst/>
              <a:cxnLst/>
              <a:rect l="l" t="t" r="r" b="b"/>
              <a:pathLst>
                <a:path w="1786254" h="826135" extrusionOk="0">
                  <a:moveTo>
                    <a:pt x="0" y="826008"/>
                  </a:moveTo>
                  <a:lnTo>
                    <a:pt x="1786127" y="826008"/>
                  </a:lnTo>
                  <a:lnTo>
                    <a:pt x="1786127" y="0"/>
                  </a:lnTo>
                  <a:lnTo>
                    <a:pt x="0" y="0"/>
                  </a:lnTo>
                  <a:lnTo>
                    <a:pt x="0" y="826008"/>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647" name="Google Shape;647;p51"/>
          <p:cNvSpPr txBox="1"/>
          <p:nvPr/>
        </p:nvSpPr>
        <p:spPr>
          <a:xfrm>
            <a:off x="3205352" y="3061906"/>
            <a:ext cx="229800" cy="1347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 sz="800">
                <a:latin typeface="Helvetica Neue"/>
                <a:ea typeface="Helvetica Neue"/>
                <a:cs typeface="Helvetica Neue"/>
                <a:sym typeface="Helvetica Neue"/>
              </a:rPr>
              <a:t>(1,3)</a:t>
            </a:r>
            <a:endParaRPr sz="800">
              <a:latin typeface="Helvetica Neue"/>
              <a:ea typeface="Helvetica Neue"/>
              <a:cs typeface="Helvetica Neue"/>
              <a:sym typeface="Helvetica Neue"/>
            </a:endParaRPr>
          </a:p>
        </p:txBody>
      </p:sp>
      <p:grpSp>
        <p:nvGrpSpPr>
          <p:cNvPr id="648" name="Google Shape;648;p51"/>
          <p:cNvGrpSpPr/>
          <p:nvPr/>
        </p:nvGrpSpPr>
        <p:grpSpPr>
          <a:xfrm>
            <a:off x="4216908" y="2783205"/>
            <a:ext cx="1783079" cy="619601"/>
            <a:chOff x="4216908" y="3710940"/>
            <a:chExt cx="1783079" cy="826135"/>
          </a:xfrm>
        </p:grpSpPr>
        <p:sp>
          <p:nvSpPr>
            <p:cNvPr id="649" name="Google Shape;649;p51"/>
            <p:cNvSpPr/>
            <p:nvPr/>
          </p:nvSpPr>
          <p:spPr>
            <a:xfrm>
              <a:off x="4216908" y="3710940"/>
              <a:ext cx="1783079" cy="826135"/>
            </a:xfrm>
            <a:custGeom>
              <a:avLst/>
              <a:gdLst/>
              <a:ahLst/>
              <a:cxnLst/>
              <a:rect l="l" t="t" r="r" b="b"/>
              <a:pathLst>
                <a:path w="1783079" h="826135" extrusionOk="0">
                  <a:moveTo>
                    <a:pt x="1783080" y="0"/>
                  </a:moveTo>
                  <a:lnTo>
                    <a:pt x="0" y="0"/>
                  </a:lnTo>
                  <a:lnTo>
                    <a:pt x="0" y="826008"/>
                  </a:lnTo>
                  <a:lnTo>
                    <a:pt x="1783080" y="826008"/>
                  </a:lnTo>
                  <a:lnTo>
                    <a:pt x="1783080" y="0"/>
                  </a:lnTo>
                  <a:close/>
                </a:path>
              </a:pathLst>
            </a:custGeom>
            <a:solidFill>
              <a:srgbClr val="FFCC00">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50" name="Google Shape;650;p51"/>
            <p:cNvSpPr/>
            <p:nvPr/>
          </p:nvSpPr>
          <p:spPr>
            <a:xfrm>
              <a:off x="4216908" y="3710940"/>
              <a:ext cx="1783079" cy="826135"/>
            </a:xfrm>
            <a:custGeom>
              <a:avLst/>
              <a:gdLst/>
              <a:ahLst/>
              <a:cxnLst/>
              <a:rect l="l" t="t" r="r" b="b"/>
              <a:pathLst>
                <a:path w="1783079" h="826135" extrusionOk="0">
                  <a:moveTo>
                    <a:pt x="0" y="826008"/>
                  </a:moveTo>
                  <a:lnTo>
                    <a:pt x="1783080" y="826008"/>
                  </a:lnTo>
                  <a:lnTo>
                    <a:pt x="1783080" y="0"/>
                  </a:lnTo>
                  <a:lnTo>
                    <a:pt x="0" y="0"/>
                  </a:lnTo>
                  <a:lnTo>
                    <a:pt x="0" y="826008"/>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651" name="Google Shape;651;p51"/>
          <p:cNvSpPr txBox="1"/>
          <p:nvPr/>
        </p:nvSpPr>
        <p:spPr>
          <a:xfrm>
            <a:off x="4993004" y="3061906"/>
            <a:ext cx="230400" cy="1347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 sz="800">
                <a:latin typeface="Helvetica Neue"/>
                <a:ea typeface="Helvetica Neue"/>
                <a:cs typeface="Helvetica Neue"/>
                <a:sym typeface="Helvetica Neue"/>
              </a:rPr>
              <a:t>(2,3)</a:t>
            </a:r>
            <a:endParaRPr sz="800">
              <a:latin typeface="Helvetica Neue"/>
              <a:ea typeface="Helvetica Neue"/>
              <a:cs typeface="Helvetica Neue"/>
              <a:sym typeface="Helvetica Neue"/>
            </a:endParaRPr>
          </a:p>
        </p:txBody>
      </p:sp>
      <p:sp>
        <p:nvSpPr>
          <p:cNvPr id="652" name="Google Shape;652;p51"/>
          <p:cNvSpPr/>
          <p:nvPr/>
        </p:nvSpPr>
        <p:spPr>
          <a:xfrm>
            <a:off x="669036" y="3300983"/>
            <a:ext cx="5334000" cy="194309"/>
          </a:xfrm>
          <a:custGeom>
            <a:avLst/>
            <a:gdLst/>
            <a:ahLst/>
            <a:cxnLst/>
            <a:rect l="l" t="t" r="r" b="b"/>
            <a:pathLst>
              <a:path w="5334000" h="259079" extrusionOk="0">
                <a:moveTo>
                  <a:pt x="155448" y="0"/>
                </a:moveTo>
                <a:lnTo>
                  <a:pt x="0" y="129539"/>
                </a:lnTo>
                <a:lnTo>
                  <a:pt x="155448" y="259080"/>
                </a:lnTo>
                <a:lnTo>
                  <a:pt x="155448" y="155448"/>
                </a:lnTo>
                <a:lnTo>
                  <a:pt x="129527" y="155448"/>
                </a:lnTo>
                <a:lnTo>
                  <a:pt x="129527" y="103631"/>
                </a:lnTo>
                <a:lnTo>
                  <a:pt x="155448" y="103631"/>
                </a:lnTo>
                <a:lnTo>
                  <a:pt x="155448" y="0"/>
                </a:lnTo>
                <a:close/>
              </a:path>
              <a:path w="5334000" h="259079" extrusionOk="0">
                <a:moveTo>
                  <a:pt x="5178552" y="0"/>
                </a:moveTo>
                <a:lnTo>
                  <a:pt x="5178552" y="259080"/>
                </a:lnTo>
                <a:lnTo>
                  <a:pt x="5302910" y="155448"/>
                </a:lnTo>
                <a:lnTo>
                  <a:pt x="5204460" y="155448"/>
                </a:lnTo>
                <a:lnTo>
                  <a:pt x="5204460" y="103631"/>
                </a:lnTo>
                <a:lnTo>
                  <a:pt x="5302910" y="103631"/>
                </a:lnTo>
                <a:lnTo>
                  <a:pt x="5178552" y="0"/>
                </a:lnTo>
                <a:close/>
              </a:path>
              <a:path w="5334000" h="259079" extrusionOk="0">
                <a:moveTo>
                  <a:pt x="155448" y="103631"/>
                </a:moveTo>
                <a:lnTo>
                  <a:pt x="129527" y="103631"/>
                </a:lnTo>
                <a:lnTo>
                  <a:pt x="129527" y="155448"/>
                </a:lnTo>
                <a:lnTo>
                  <a:pt x="155448" y="155448"/>
                </a:lnTo>
                <a:lnTo>
                  <a:pt x="155448" y="103631"/>
                </a:lnTo>
                <a:close/>
              </a:path>
              <a:path w="5334000" h="259079" extrusionOk="0">
                <a:moveTo>
                  <a:pt x="5178552" y="103631"/>
                </a:moveTo>
                <a:lnTo>
                  <a:pt x="155448" y="103631"/>
                </a:lnTo>
                <a:lnTo>
                  <a:pt x="155448" y="155448"/>
                </a:lnTo>
                <a:lnTo>
                  <a:pt x="5178552" y="155448"/>
                </a:lnTo>
                <a:lnTo>
                  <a:pt x="5178552" y="103631"/>
                </a:lnTo>
                <a:close/>
              </a:path>
              <a:path w="5334000" h="259079" extrusionOk="0">
                <a:moveTo>
                  <a:pt x="5302910" y="103631"/>
                </a:moveTo>
                <a:lnTo>
                  <a:pt x="5204460" y="103631"/>
                </a:lnTo>
                <a:lnTo>
                  <a:pt x="5204460" y="155448"/>
                </a:lnTo>
                <a:lnTo>
                  <a:pt x="5302910" y="155448"/>
                </a:lnTo>
                <a:lnTo>
                  <a:pt x="5334000" y="129539"/>
                </a:lnTo>
                <a:lnTo>
                  <a:pt x="5302910" y="103631"/>
                </a:lnTo>
                <a:close/>
              </a:path>
            </a:pathLst>
          </a:custGeom>
          <a:solidFill>
            <a:srgbClr val="00AF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53" name="Google Shape;653;p51"/>
          <p:cNvSpPr txBox="1"/>
          <p:nvPr/>
        </p:nvSpPr>
        <p:spPr>
          <a:xfrm>
            <a:off x="1660398" y="3184970"/>
            <a:ext cx="2259900" cy="4272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 sz="1350" b="1">
                <a:solidFill>
                  <a:srgbClr val="00AF50"/>
                </a:solidFill>
                <a:latin typeface="Courier New"/>
                <a:ea typeface="Courier New"/>
                <a:cs typeface="Courier New"/>
                <a:sym typeface="Courier New"/>
              </a:rPr>
              <a:t>gridDim.x * blockDim.x</a:t>
            </a:r>
            <a:endParaRPr sz="1350">
              <a:latin typeface="Courier New"/>
              <a:ea typeface="Courier New"/>
              <a:cs typeface="Courier New"/>
              <a:sym typeface="Courier New"/>
            </a:endParaRPr>
          </a:p>
        </p:txBody>
      </p:sp>
      <p:graphicFrame>
        <p:nvGraphicFramePr>
          <p:cNvPr id="654" name="Google Shape;654;p51"/>
          <p:cNvGraphicFramePr/>
          <p:nvPr/>
        </p:nvGraphicFramePr>
        <p:xfrm>
          <a:off x="2550541" y="2177815"/>
          <a:ext cx="3000000" cy="3000000"/>
        </p:xfrm>
        <a:graphic>
          <a:graphicData uri="http://schemas.openxmlformats.org/drawingml/2006/table">
            <a:tbl>
              <a:tblPr firstRow="1" bandRow="1">
                <a:noFill/>
                <a:tableStyleId>{FB420127-9F0C-48E6-86BC-73934E5C1D83}</a:tableStyleId>
              </a:tblPr>
              <a:tblGrid>
                <a:gridCol w="267325">
                  <a:extLst>
                    <a:ext uri="{9D8B030D-6E8A-4147-A177-3AD203B41FA5}">
                      <a16:colId xmlns:a16="http://schemas.microsoft.com/office/drawing/2014/main" val="20000"/>
                    </a:ext>
                  </a:extLst>
                </a:gridCol>
                <a:gridCol w="341625">
                  <a:extLst>
                    <a:ext uri="{9D8B030D-6E8A-4147-A177-3AD203B41FA5}">
                      <a16:colId xmlns:a16="http://schemas.microsoft.com/office/drawing/2014/main" val="20001"/>
                    </a:ext>
                  </a:extLst>
                </a:gridCol>
                <a:gridCol w="341625">
                  <a:extLst>
                    <a:ext uri="{9D8B030D-6E8A-4147-A177-3AD203B41FA5}">
                      <a16:colId xmlns:a16="http://schemas.microsoft.com/office/drawing/2014/main" val="20002"/>
                    </a:ext>
                  </a:extLst>
                </a:gridCol>
                <a:gridCol w="340350">
                  <a:extLst>
                    <a:ext uri="{9D8B030D-6E8A-4147-A177-3AD203B41FA5}">
                      <a16:colId xmlns:a16="http://schemas.microsoft.com/office/drawing/2014/main" val="20003"/>
                    </a:ext>
                  </a:extLst>
                </a:gridCol>
                <a:gridCol w="375275">
                  <a:extLst>
                    <a:ext uri="{9D8B030D-6E8A-4147-A177-3AD203B41FA5}">
                      <a16:colId xmlns:a16="http://schemas.microsoft.com/office/drawing/2014/main" val="20004"/>
                    </a:ext>
                  </a:extLst>
                </a:gridCol>
                <a:gridCol w="1028700">
                  <a:extLst>
                    <a:ext uri="{9D8B030D-6E8A-4147-A177-3AD203B41FA5}">
                      <a16:colId xmlns:a16="http://schemas.microsoft.com/office/drawing/2014/main" val="20005"/>
                    </a:ext>
                  </a:extLst>
                </a:gridCol>
              </a:tblGrid>
              <a:tr h="127625">
                <a:tc>
                  <a:txBody>
                    <a:bodyPr/>
                    <a:lstStyle/>
                    <a:p>
                      <a:pPr marL="25400" marR="0" lvl="0" indent="0" algn="l" rtl="0">
                        <a:lnSpc>
                          <a:spcPct val="100000"/>
                        </a:lnSpc>
                        <a:spcBef>
                          <a:spcPts val="0"/>
                        </a:spcBef>
                        <a:spcAft>
                          <a:spcPts val="0"/>
                        </a:spcAft>
                        <a:buNone/>
                      </a:pPr>
                      <a:r>
                        <a:rPr lang="en" sz="400" u="none" strike="noStrike" cap="none">
                          <a:latin typeface="Calibri"/>
                          <a:ea typeface="Calibri"/>
                          <a:cs typeface="Calibri"/>
                          <a:sym typeface="Calibri"/>
                        </a:rPr>
                        <a:t>(0,0)</a:t>
                      </a:r>
                      <a:endParaRPr sz="400" u="none" strike="noStrike" cap="none">
                        <a:latin typeface="Calibri"/>
                        <a:ea typeface="Calibri"/>
                        <a:cs typeface="Calibri"/>
                        <a:sym typeface="Calibri"/>
                      </a:endParaRPr>
                    </a:p>
                  </a:txBody>
                  <a:tcPr marL="0" marR="0" marT="37625" marB="0">
                    <a:solidFill>
                      <a:srgbClr val="FFFFFF"/>
                    </a:solidFill>
                  </a:tcPr>
                </a:tc>
                <a:tc>
                  <a:txBody>
                    <a:bodyPr/>
                    <a:lstStyle/>
                    <a:p>
                      <a:pPr marL="0" marR="76200" lvl="0" indent="0" algn="r" rtl="0">
                        <a:lnSpc>
                          <a:spcPct val="100000"/>
                        </a:lnSpc>
                        <a:spcBef>
                          <a:spcPts val="0"/>
                        </a:spcBef>
                        <a:spcAft>
                          <a:spcPts val="0"/>
                        </a:spcAft>
                        <a:buNone/>
                      </a:pPr>
                      <a:r>
                        <a:rPr lang="en" sz="400" u="none" strike="noStrike" cap="none">
                          <a:latin typeface="Calibri"/>
                          <a:ea typeface="Calibri"/>
                          <a:cs typeface="Calibri"/>
                          <a:sym typeface="Calibri"/>
                        </a:rPr>
                        <a:t>(1,0)</a:t>
                      </a:r>
                      <a:endParaRPr sz="400" u="none" strike="noStrike" cap="none">
                        <a:latin typeface="Calibri"/>
                        <a:ea typeface="Calibri"/>
                        <a:cs typeface="Calibri"/>
                        <a:sym typeface="Calibri"/>
                      </a:endParaRPr>
                    </a:p>
                  </a:txBody>
                  <a:tcPr marL="0" marR="0" marT="37625" marB="0">
                    <a:solidFill>
                      <a:srgbClr val="FFFFFF"/>
                    </a:solidFill>
                  </a:tcPr>
                </a:tc>
                <a:tc>
                  <a:txBody>
                    <a:bodyPr/>
                    <a:lstStyle/>
                    <a:p>
                      <a:pPr marL="0" marR="0" lvl="0" indent="0" algn="ctr" rtl="0">
                        <a:lnSpc>
                          <a:spcPct val="100000"/>
                        </a:lnSpc>
                        <a:spcBef>
                          <a:spcPts val="0"/>
                        </a:spcBef>
                        <a:spcAft>
                          <a:spcPts val="0"/>
                        </a:spcAft>
                        <a:buNone/>
                      </a:pPr>
                      <a:r>
                        <a:rPr lang="en" sz="400" u="none" strike="noStrike" cap="none">
                          <a:latin typeface="Calibri"/>
                          <a:ea typeface="Calibri"/>
                          <a:cs typeface="Calibri"/>
                          <a:sym typeface="Calibri"/>
                        </a:rPr>
                        <a:t>(2,0)</a:t>
                      </a:r>
                      <a:endParaRPr sz="400" u="none" strike="noStrike" cap="none">
                        <a:latin typeface="Calibri"/>
                        <a:ea typeface="Calibri"/>
                        <a:cs typeface="Calibri"/>
                        <a:sym typeface="Calibri"/>
                      </a:endParaRPr>
                    </a:p>
                  </a:txBody>
                  <a:tcPr marL="0" marR="0" marT="37625" marB="0">
                    <a:solidFill>
                      <a:srgbClr val="FFFFFF"/>
                    </a:solidFill>
                  </a:tcPr>
                </a:tc>
                <a:tc>
                  <a:txBody>
                    <a:bodyPr/>
                    <a:lstStyle/>
                    <a:p>
                      <a:pPr marL="76200" marR="0" lvl="0" indent="0" algn="l" rtl="0">
                        <a:lnSpc>
                          <a:spcPct val="100000"/>
                        </a:lnSpc>
                        <a:spcBef>
                          <a:spcPts val="0"/>
                        </a:spcBef>
                        <a:spcAft>
                          <a:spcPts val="0"/>
                        </a:spcAft>
                        <a:buNone/>
                      </a:pPr>
                      <a:r>
                        <a:rPr lang="en" sz="400" u="none" strike="noStrike" cap="none">
                          <a:latin typeface="Calibri"/>
                          <a:ea typeface="Calibri"/>
                          <a:cs typeface="Calibri"/>
                          <a:sym typeface="Calibri"/>
                        </a:rPr>
                        <a:t>(3,0)</a:t>
                      </a:r>
                      <a:endParaRPr sz="400" u="none" strike="noStrike" cap="none">
                        <a:latin typeface="Calibri"/>
                        <a:ea typeface="Calibri"/>
                        <a:cs typeface="Calibri"/>
                        <a:sym typeface="Calibri"/>
                      </a:endParaRPr>
                    </a:p>
                  </a:txBody>
                  <a:tcPr marL="0" marR="0" marT="37625" marB="0">
                    <a:solidFill>
                      <a:srgbClr val="FFFFFF"/>
                    </a:solidFill>
                  </a:tcPr>
                </a:tc>
                <a:tc>
                  <a:txBody>
                    <a:bodyPr/>
                    <a:lstStyle/>
                    <a:p>
                      <a:pPr marL="76200" marR="0" lvl="0" indent="0" algn="l" rtl="0">
                        <a:lnSpc>
                          <a:spcPct val="100000"/>
                        </a:lnSpc>
                        <a:spcBef>
                          <a:spcPts val="0"/>
                        </a:spcBef>
                        <a:spcAft>
                          <a:spcPts val="0"/>
                        </a:spcAft>
                        <a:buNone/>
                      </a:pPr>
                      <a:r>
                        <a:rPr lang="en" sz="400" u="none" strike="noStrike" cap="none">
                          <a:latin typeface="Calibri"/>
                          <a:ea typeface="Calibri"/>
                          <a:cs typeface="Calibri"/>
                          <a:sym typeface="Calibri"/>
                        </a:rPr>
                        <a:t>(4,0)</a:t>
                      </a:r>
                      <a:endParaRPr sz="400" u="none" strike="noStrike" cap="none">
                        <a:latin typeface="Calibri"/>
                        <a:ea typeface="Calibri"/>
                        <a:cs typeface="Calibri"/>
                        <a:sym typeface="Calibri"/>
                      </a:endParaRPr>
                    </a:p>
                  </a:txBody>
                  <a:tcPr marL="0" marR="0" marT="39050" marB="0">
                    <a:solidFill>
                      <a:srgbClr val="FFFFFF"/>
                    </a:solidFill>
                  </a:tcPr>
                </a:tc>
                <a:tc rowSpan="2">
                  <a:txBody>
                    <a:bodyPr/>
                    <a:lstStyle/>
                    <a:p>
                      <a:pPr marL="0" marR="0" lvl="0" indent="0" algn="l" rtl="0">
                        <a:lnSpc>
                          <a:spcPct val="100000"/>
                        </a:lnSpc>
                        <a:spcBef>
                          <a:spcPts val="0"/>
                        </a:spcBef>
                        <a:spcAft>
                          <a:spcPts val="0"/>
                        </a:spcAft>
                        <a:buNone/>
                      </a:pPr>
                      <a:endParaRPr sz="800" u="none" strike="noStrike" cap="none">
                        <a:latin typeface="Times New Roman"/>
                        <a:ea typeface="Times New Roman"/>
                        <a:cs typeface="Times New Roman"/>
                        <a:sym typeface="Times New Roman"/>
                      </a:endParaRPr>
                    </a:p>
                  </a:txBody>
                  <a:tcPr marL="0" marR="0" marT="0" marB="0">
                    <a:solidFill>
                      <a:srgbClr val="FFE57F"/>
                    </a:solidFill>
                  </a:tcPr>
                </a:tc>
                <a:extLst>
                  <a:ext uri="{0D108BD9-81ED-4DB2-BD59-A6C34878D82A}">
                    <a16:rowId xmlns:a16="http://schemas.microsoft.com/office/drawing/2014/main" val="10000"/>
                  </a:ext>
                </a:extLst>
              </a:tr>
              <a:tr h="142025">
                <a:tc>
                  <a:txBody>
                    <a:bodyPr/>
                    <a:lstStyle/>
                    <a:p>
                      <a:pPr marL="0" marR="0" lvl="0" indent="0" algn="l" rtl="0">
                        <a:lnSpc>
                          <a:spcPct val="100000"/>
                        </a:lnSpc>
                        <a:spcBef>
                          <a:spcPts val="0"/>
                        </a:spcBef>
                        <a:spcAft>
                          <a:spcPts val="0"/>
                        </a:spcAft>
                        <a:buNone/>
                      </a:pPr>
                      <a:endParaRPr sz="400" u="none" strike="noStrike" cap="none">
                        <a:latin typeface="Times New Roman"/>
                        <a:ea typeface="Times New Roman"/>
                        <a:cs typeface="Times New Roman"/>
                        <a:sym typeface="Times New Roman"/>
                      </a:endParaRPr>
                    </a:p>
                    <a:p>
                      <a:pPr marL="25400" marR="0" lvl="0" indent="0" algn="l" rtl="0">
                        <a:lnSpc>
                          <a:spcPct val="100000"/>
                        </a:lnSpc>
                        <a:spcBef>
                          <a:spcPts val="0"/>
                        </a:spcBef>
                        <a:spcAft>
                          <a:spcPts val="0"/>
                        </a:spcAft>
                        <a:buNone/>
                      </a:pPr>
                      <a:r>
                        <a:rPr lang="en" sz="400" u="none" strike="noStrike" cap="none">
                          <a:latin typeface="Calibri"/>
                          <a:ea typeface="Calibri"/>
                          <a:cs typeface="Calibri"/>
                          <a:sym typeface="Calibri"/>
                        </a:rPr>
                        <a:t>(0,1)</a:t>
                      </a:r>
                      <a:endParaRPr sz="400" u="none" strike="noStrike" cap="none">
                        <a:latin typeface="Calibri"/>
                        <a:ea typeface="Calibri"/>
                        <a:cs typeface="Calibri"/>
                        <a:sym typeface="Calibri"/>
                      </a:endParaRPr>
                    </a:p>
                  </a:txBody>
                  <a:tcPr marL="0" marR="0" marT="950" marB="0">
                    <a:solidFill>
                      <a:srgbClr val="FFFFFF"/>
                    </a:solidFill>
                  </a:tcPr>
                </a:tc>
                <a:tc>
                  <a:txBody>
                    <a:bodyPr/>
                    <a:lstStyle/>
                    <a:p>
                      <a:pPr marL="0" marR="0" lvl="0" indent="0" algn="l" rtl="0">
                        <a:lnSpc>
                          <a:spcPct val="100000"/>
                        </a:lnSpc>
                        <a:spcBef>
                          <a:spcPts val="0"/>
                        </a:spcBef>
                        <a:spcAft>
                          <a:spcPts val="0"/>
                        </a:spcAft>
                        <a:buNone/>
                      </a:pPr>
                      <a:endParaRPr sz="400" u="none" strike="noStrike" cap="none">
                        <a:latin typeface="Times New Roman"/>
                        <a:ea typeface="Times New Roman"/>
                        <a:cs typeface="Times New Roman"/>
                        <a:sym typeface="Times New Roman"/>
                      </a:endParaRPr>
                    </a:p>
                    <a:p>
                      <a:pPr marL="0" marR="76200" lvl="0" indent="0" algn="r" rtl="0">
                        <a:lnSpc>
                          <a:spcPct val="100000"/>
                        </a:lnSpc>
                        <a:spcBef>
                          <a:spcPts val="0"/>
                        </a:spcBef>
                        <a:spcAft>
                          <a:spcPts val="0"/>
                        </a:spcAft>
                        <a:buNone/>
                      </a:pPr>
                      <a:r>
                        <a:rPr lang="en" sz="400" u="none" strike="noStrike" cap="none">
                          <a:latin typeface="Calibri"/>
                          <a:ea typeface="Calibri"/>
                          <a:cs typeface="Calibri"/>
                          <a:sym typeface="Calibri"/>
                        </a:rPr>
                        <a:t>(1,1)</a:t>
                      </a:r>
                      <a:endParaRPr sz="400" u="none" strike="noStrike" cap="none">
                        <a:latin typeface="Calibri"/>
                        <a:ea typeface="Calibri"/>
                        <a:cs typeface="Calibri"/>
                        <a:sym typeface="Calibri"/>
                      </a:endParaRPr>
                    </a:p>
                  </a:txBody>
                  <a:tcPr marL="0" marR="0" marT="950" marB="0">
                    <a:solidFill>
                      <a:srgbClr val="FFFFFF"/>
                    </a:solidFill>
                  </a:tcPr>
                </a:tc>
                <a:tc>
                  <a:txBody>
                    <a:bodyPr/>
                    <a:lstStyle/>
                    <a:p>
                      <a:pPr marL="0" marR="0" lvl="0" indent="0" algn="l" rtl="0">
                        <a:lnSpc>
                          <a:spcPct val="100000"/>
                        </a:lnSpc>
                        <a:spcBef>
                          <a:spcPts val="0"/>
                        </a:spcBef>
                        <a:spcAft>
                          <a:spcPts val="0"/>
                        </a:spcAft>
                        <a:buNone/>
                      </a:pPr>
                      <a:endParaRPr sz="4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 sz="400" u="none" strike="noStrike" cap="none">
                          <a:latin typeface="Calibri"/>
                          <a:ea typeface="Calibri"/>
                          <a:cs typeface="Calibri"/>
                          <a:sym typeface="Calibri"/>
                        </a:rPr>
                        <a:t>(2,1)</a:t>
                      </a:r>
                      <a:endParaRPr sz="400" u="none" strike="noStrike" cap="none">
                        <a:latin typeface="Calibri"/>
                        <a:ea typeface="Calibri"/>
                        <a:cs typeface="Calibri"/>
                        <a:sym typeface="Calibri"/>
                      </a:endParaRPr>
                    </a:p>
                  </a:txBody>
                  <a:tcPr marL="0" marR="0" marT="950" marB="0">
                    <a:solidFill>
                      <a:srgbClr val="FFFFFF"/>
                    </a:solidFill>
                  </a:tcPr>
                </a:tc>
                <a:tc>
                  <a:txBody>
                    <a:bodyPr/>
                    <a:lstStyle/>
                    <a:p>
                      <a:pPr marL="0" marR="0" lvl="0" indent="0" algn="l" rtl="0">
                        <a:lnSpc>
                          <a:spcPct val="100000"/>
                        </a:lnSpc>
                        <a:spcBef>
                          <a:spcPts val="0"/>
                        </a:spcBef>
                        <a:spcAft>
                          <a:spcPts val="0"/>
                        </a:spcAft>
                        <a:buNone/>
                      </a:pPr>
                      <a:endParaRPr sz="400" u="none" strike="noStrike" cap="none">
                        <a:latin typeface="Times New Roman"/>
                        <a:ea typeface="Times New Roman"/>
                        <a:cs typeface="Times New Roman"/>
                        <a:sym typeface="Times New Roman"/>
                      </a:endParaRPr>
                    </a:p>
                    <a:p>
                      <a:pPr marL="76200" marR="0" lvl="0" indent="0" algn="l" rtl="0">
                        <a:lnSpc>
                          <a:spcPct val="100000"/>
                        </a:lnSpc>
                        <a:spcBef>
                          <a:spcPts val="0"/>
                        </a:spcBef>
                        <a:spcAft>
                          <a:spcPts val="0"/>
                        </a:spcAft>
                        <a:buNone/>
                      </a:pPr>
                      <a:r>
                        <a:rPr lang="en" sz="400" u="none" strike="noStrike" cap="none">
                          <a:latin typeface="Calibri"/>
                          <a:ea typeface="Calibri"/>
                          <a:cs typeface="Calibri"/>
                          <a:sym typeface="Calibri"/>
                        </a:rPr>
                        <a:t>(3,1)</a:t>
                      </a:r>
                      <a:endParaRPr sz="400" u="none" strike="noStrike" cap="none">
                        <a:latin typeface="Calibri"/>
                        <a:ea typeface="Calibri"/>
                        <a:cs typeface="Calibri"/>
                        <a:sym typeface="Calibri"/>
                      </a:endParaRPr>
                    </a:p>
                  </a:txBody>
                  <a:tcPr marL="0" marR="0" marT="950" marB="0">
                    <a:solidFill>
                      <a:srgbClr val="FFFFFF"/>
                    </a:solidFill>
                  </a:tcPr>
                </a:tc>
                <a:tc>
                  <a:txBody>
                    <a:bodyPr/>
                    <a:lstStyle/>
                    <a:p>
                      <a:pPr marL="0" marR="0" lvl="0" indent="0" algn="l" rtl="0">
                        <a:lnSpc>
                          <a:spcPct val="100000"/>
                        </a:lnSpc>
                        <a:spcBef>
                          <a:spcPts val="0"/>
                        </a:spcBef>
                        <a:spcAft>
                          <a:spcPts val="0"/>
                        </a:spcAft>
                        <a:buNone/>
                      </a:pPr>
                      <a:endParaRPr sz="400" u="none" strike="noStrike" cap="none">
                        <a:latin typeface="Times New Roman"/>
                        <a:ea typeface="Times New Roman"/>
                        <a:cs typeface="Times New Roman"/>
                        <a:sym typeface="Times New Roman"/>
                      </a:endParaRPr>
                    </a:p>
                    <a:p>
                      <a:pPr marL="76200" marR="0" lvl="0" indent="0" algn="l" rtl="0">
                        <a:lnSpc>
                          <a:spcPct val="100000"/>
                        </a:lnSpc>
                        <a:spcBef>
                          <a:spcPts val="0"/>
                        </a:spcBef>
                        <a:spcAft>
                          <a:spcPts val="0"/>
                        </a:spcAft>
                        <a:buNone/>
                      </a:pPr>
                      <a:r>
                        <a:rPr lang="en" sz="400" u="none" strike="noStrike" cap="none">
                          <a:latin typeface="Calibri"/>
                          <a:ea typeface="Calibri"/>
                          <a:cs typeface="Calibri"/>
                          <a:sym typeface="Calibri"/>
                        </a:rPr>
                        <a:t>(4,1)</a:t>
                      </a:r>
                      <a:endParaRPr sz="400" u="none" strike="noStrike" cap="none">
                        <a:latin typeface="Calibri"/>
                        <a:ea typeface="Calibri"/>
                        <a:cs typeface="Calibri"/>
                        <a:sym typeface="Calibri"/>
                      </a:endParaRPr>
                    </a:p>
                  </a:txBody>
                  <a:tcPr marL="0" marR="0" marT="1925" marB="0">
                    <a:solidFill>
                      <a:srgbClr val="FFFFFF"/>
                    </a:solidFill>
                  </a:tcPr>
                </a:tc>
                <a:tc vMerge="1">
                  <a:txBody>
                    <a:bodyPr/>
                    <a:lstStyle/>
                    <a:p>
                      <a:endParaRPr lang="it-IT"/>
                    </a:p>
                  </a:txBody>
                  <a:tcPr/>
                </a:tc>
                <a:extLst>
                  <a:ext uri="{0D108BD9-81ED-4DB2-BD59-A6C34878D82A}">
                    <a16:rowId xmlns:a16="http://schemas.microsoft.com/office/drawing/2014/main" val="10001"/>
                  </a:ext>
                </a:extLst>
              </a:tr>
              <a:tr h="82675">
                <a:tc>
                  <a:txBody>
                    <a:bodyPr/>
                    <a:lstStyle/>
                    <a:p>
                      <a:pPr marL="0" marR="0" lvl="0" indent="0" algn="l" rtl="0">
                        <a:lnSpc>
                          <a:spcPct val="100000"/>
                        </a:lnSpc>
                        <a:spcBef>
                          <a:spcPts val="0"/>
                        </a:spcBef>
                        <a:spcAft>
                          <a:spcPts val="0"/>
                        </a:spcAft>
                        <a:buNone/>
                      </a:pPr>
                      <a:endParaRPr sz="400" u="none" strike="noStrike" cap="none">
                        <a:latin typeface="Times New Roman"/>
                        <a:ea typeface="Times New Roman"/>
                        <a:cs typeface="Times New Roman"/>
                        <a:sym typeface="Times New Roman"/>
                      </a:endParaRPr>
                    </a:p>
                  </a:txBody>
                  <a:tcPr marL="0" marR="0" marT="0" marB="0">
                    <a:solidFill>
                      <a:srgbClr val="FFFFFF"/>
                    </a:solidFill>
                  </a:tcPr>
                </a:tc>
                <a:tc>
                  <a:txBody>
                    <a:bodyPr/>
                    <a:lstStyle/>
                    <a:p>
                      <a:pPr marL="0" marR="0" lvl="0" indent="0" algn="l" rtl="0">
                        <a:lnSpc>
                          <a:spcPct val="100000"/>
                        </a:lnSpc>
                        <a:spcBef>
                          <a:spcPts val="0"/>
                        </a:spcBef>
                        <a:spcAft>
                          <a:spcPts val="0"/>
                        </a:spcAft>
                        <a:buNone/>
                      </a:pPr>
                      <a:endParaRPr sz="400" u="none" strike="noStrike" cap="none">
                        <a:latin typeface="Times New Roman"/>
                        <a:ea typeface="Times New Roman"/>
                        <a:cs typeface="Times New Roman"/>
                        <a:sym typeface="Times New Roman"/>
                      </a:endParaRPr>
                    </a:p>
                  </a:txBody>
                  <a:tcPr marL="0" marR="0" marT="0" marB="0">
                    <a:solidFill>
                      <a:srgbClr val="FFFFFF"/>
                    </a:solidFill>
                  </a:tcPr>
                </a:tc>
                <a:tc>
                  <a:txBody>
                    <a:bodyPr/>
                    <a:lstStyle/>
                    <a:p>
                      <a:pPr marL="0" marR="0" lvl="0" indent="0" algn="l" rtl="0">
                        <a:lnSpc>
                          <a:spcPct val="100000"/>
                        </a:lnSpc>
                        <a:spcBef>
                          <a:spcPts val="0"/>
                        </a:spcBef>
                        <a:spcAft>
                          <a:spcPts val="0"/>
                        </a:spcAft>
                        <a:buNone/>
                      </a:pPr>
                      <a:endParaRPr sz="400" u="none" strike="noStrike" cap="none">
                        <a:latin typeface="Times New Roman"/>
                        <a:ea typeface="Times New Roman"/>
                        <a:cs typeface="Times New Roman"/>
                        <a:sym typeface="Times New Roman"/>
                      </a:endParaRPr>
                    </a:p>
                  </a:txBody>
                  <a:tcPr marL="0" marR="0" marT="0" marB="0">
                    <a:solidFill>
                      <a:srgbClr val="FFFFFF"/>
                    </a:solidFill>
                  </a:tcPr>
                </a:tc>
                <a:tc>
                  <a:txBody>
                    <a:bodyPr/>
                    <a:lstStyle/>
                    <a:p>
                      <a:pPr marL="0" marR="0" lvl="0" indent="0" algn="l" rtl="0">
                        <a:lnSpc>
                          <a:spcPct val="100000"/>
                        </a:lnSpc>
                        <a:spcBef>
                          <a:spcPts val="0"/>
                        </a:spcBef>
                        <a:spcAft>
                          <a:spcPts val="0"/>
                        </a:spcAft>
                        <a:buNone/>
                      </a:pPr>
                      <a:endParaRPr sz="400" u="none" strike="noStrike" cap="none">
                        <a:latin typeface="Times New Roman"/>
                        <a:ea typeface="Times New Roman"/>
                        <a:cs typeface="Times New Roman"/>
                        <a:sym typeface="Times New Roman"/>
                      </a:endParaRPr>
                    </a:p>
                  </a:txBody>
                  <a:tcPr marL="0" marR="0" marT="0" marB="0">
                    <a:solidFill>
                      <a:srgbClr val="FFFFFF"/>
                    </a:solidFill>
                  </a:tcPr>
                </a:tc>
                <a:tc>
                  <a:txBody>
                    <a:bodyPr/>
                    <a:lstStyle/>
                    <a:p>
                      <a:pPr marL="0" marR="0" lvl="0" indent="0" algn="l" rtl="0">
                        <a:lnSpc>
                          <a:spcPct val="100000"/>
                        </a:lnSpc>
                        <a:spcBef>
                          <a:spcPts val="0"/>
                        </a:spcBef>
                        <a:spcAft>
                          <a:spcPts val="0"/>
                        </a:spcAft>
                        <a:buNone/>
                      </a:pPr>
                      <a:endParaRPr sz="400" u="none" strike="noStrike" cap="none">
                        <a:latin typeface="Times New Roman"/>
                        <a:ea typeface="Times New Roman"/>
                        <a:cs typeface="Times New Roman"/>
                        <a:sym typeface="Times New Roman"/>
                      </a:endParaRPr>
                    </a:p>
                  </a:txBody>
                  <a:tcPr marL="0" marR="0" marT="0" marB="0">
                    <a:solidFill>
                      <a:srgbClr val="FFFFFF"/>
                    </a:solidFill>
                  </a:tcPr>
                </a:tc>
                <a:tc>
                  <a:txBody>
                    <a:bodyPr/>
                    <a:lstStyle/>
                    <a:p>
                      <a:pPr marL="0" marR="12700" lvl="0" indent="0" algn="r" rtl="0">
                        <a:lnSpc>
                          <a:spcPct val="96250"/>
                        </a:lnSpc>
                        <a:spcBef>
                          <a:spcPts val="0"/>
                        </a:spcBef>
                        <a:spcAft>
                          <a:spcPts val="0"/>
                        </a:spcAft>
                        <a:buNone/>
                      </a:pPr>
                      <a:r>
                        <a:rPr lang="en" sz="600" u="none" strike="noStrike" cap="none">
                          <a:latin typeface="Helvetica Neue"/>
                          <a:ea typeface="Helvetica Neue"/>
                          <a:cs typeface="Helvetica Neue"/>
                          <a:sym typeface="Helvetica Neue"/>
                        </a:rPr>
                        <a:t>(2,2)</a:t>
                      </a:r>
                      <a:endParaRPr sz="600" u="none" strike="noStrike" cap="none">
                        <a:latin typeface="Helvetica Neue"/>
                        <a:ea typeface="Helvetica Neue"/>
                        <a:cs typeface="Helvetica Neue"/>
                        <a:sym typeface="Helvetica Neue"/>
                      </a:endParaRPr>
                    </a:p>
                  </a:txBody>
                  <a:tcPr marL="0" marR="0" marT="0" marB="0">
                    <a:solidFill>
                      <a:srgbClr val="FFE57F"/>
                    </a:solidFill>
                  </a:tcPr>
                </a:tc>
                <a:extLst>
                  <a:ext uri="{0D108BD9-81ED-4DB2-BD59-A6C34878D82A}">
                    <a16:rowId xmlns:a16="http://schemas.microsoft.com/office/drawing/2014/main" val="10002"/>
                  </a:ext>
                </a:extLst>
              </a:tr>
              <a:tr h="49825">
                <a:tc>
                  <a:txBody>
                    <a:bodyPr/>
                    <a:lstStyle/>
                    <a:p>
                      <a:pPr marL="25400" marR="0" lvl="0" indent="0" algn="l" rtl="0">
                        <a:lnSpc>
                          <a:spcPct val="85000"/>
                        </a:lnSpc>
                        <a:spcBef>
                          <a:spcPts val="0"/>
                        </a:spcBef>
                        <a:spcAft>
                          <a:spcPts val="0"/>
                        </a:spcAft>
                        <a:buNone/>
                      </a:pPr>
                      <a:r>
                        <a:rPr lang="en" sz="400" u="none" strike="noStrike" cap="none">
                          <a:latin typeface="Calibri"/>
                          <a:ea typeface="Calibri"/>
                          <a:cs typeface="Calibri"/>
                          <a:sym typeface="Calibri"/>
                        </a:rPr>
                        <a:t>(0,2)</a:t>
                      </a:r>
                      <a:endParaRPr sz="400" u="none" strike="noStrike" cap="none">
                        <a:latin typeface="Calibri"/>
                        <a:ea typeface="Calibri"/>
                        <a:cs typeface="Calibri"/>
                        <a:sym typeface="Calibri"/>
                      </a:endParaRPr>
                    </a:p>
                  </a:txBody>
                  <a:tcPr marL="0" marR="0" marT="0" marB="0">
                    <a:solidFill>
                      <a:srgbClr val="FFFFFF"/>
                    </a:solidFill>
                  </a:tcPr>
                </a:tc>
                <a:tc>
                  <a:txBody>
                    <a:bodyPr/>
                    <a:lstStyle/>
                    <a:p>
                      <a:pPr marL="0" marR="76200" lvl="0" indent="0" algn="r" rtl="0">
                        <a:lnSpc>
                          <a:spcPct val="85000"/>
                        </a:lnSpc>
                        <a:spcBef>
                          <a:spcPts val="0"/>
                        </a:spcBef>
                        <a:spcAft>
                          <a:spcPts val="0"/>
                        </a:spcAft>
                        <a:buNone/>
                      </a:pPr>
                      <a:r>
                        <a:rPr lang="en" sz="400" u="none" strike="noStrike" cap="none">
                          <a:latin typeface="Calibri"/>
                          <a:ea typeface="Calibri"/>
                          <a:cs typeface="Calibri"/>
                          <a:sym typeface="Calibri"/>
                        </a:rPr>
                        <a:t>(1,2)</a:t>
                      </a:r>
                      <a:endParaRPr sz="400" u="none" strike="noStrike" cap="none">
                        <a:latin typeface="Calibri"/>
                        <a:ea typeface="Calibri"/>
                        <a:cs typeface="Calibri"/>
                        <a:sym typeface="Calibri"/>
                      </a:endParaRPr>
                    </a:p>
                  </a:txBody>
                  <a:tcPr marL="0" marR="0" marT="0" marB="0">
                    <a:solidFill>
                      <a:srgbClr val="FFFFFF"/>
                    </a:solidFill>
                  </a:tcPr>
                </a:tc>
                <a:tc>
                  <a:txBody>
                    <a:bodyPr/>
                    <a:lstStyle/>
                    <a:p>
                      <a:pPr marL="0" marR="0" lvl="0" indent="0" algn="ctr" rtl="0">
                        <a:lnSpc>
                          <a:spcPct val="85000"/>
                        </a:lnSpc>
                        <a:spcBef>
                          <a:spcPts val="0"/>
                        </a:spcBef>
                        <a:spcAft>
                          <a:spcPts val="0"/>
                        </a:spcAft>
                        <a:buNone/>
                      </a:pPr>
                      <a:r>
                        <a:rPr lang="en" sz="400" u="none" strike="noStrike" cap="none">
                          <a:latin typeface="Calibri"/>
                          <a:ea typeface="Calibri"/>
                          <a:cs typeface="Calibri"/>
                          <a:sym typeface="Calibri"/>
                        </a:rPr>
                        <a:t>(2,2)</a:t>
                      </a:r>
                      <a:endParaRPr sz="400" u="none" strike="noStrike" cap="none">
                        <a:latin typeface="Calibri"/>
                        <a:ea typeface="Calibri"/>
                        <a:cs typeface="Calibri"/>
                        <a:sym typeface="Calibri"/>
                      </a:endParaRPr>
                    </a:p>
                  </a:txBody>
                  <a:tcPr marL="0" marR="0" marT="0" marB="0">
                    <a:solidFill>
                      <a:srgbClr val="FFFFFF"/>
                    </a:solidFill>
                  </a:tcPr>
                </a:tc>
                <a:tc>
                  <a:txBody>
                    <a:bodyPr/>
                    <a:lstStyle/>
                    <a:p>
                      <a:pPr marL="76200" marR="0" lvl="0" indent="0" algn="l" rtl="0">
                        <a:lnSpc>
                          <a:spcPct val="85000"/>
                        </a:lnSpc>
                        <a:spcBef>
                          <a:spcPts val="0"/>
                        </a:spcBef>
                        <a:spcAft>
                          <a:spcPts val="0"/>
                        </a:spcAft>
                        <a:buNone/>
                      </a:pPr>
                      <a:r>
                        <a:rPr lang="en" sz="400" u="none" strike="noStrike" cap="none">
                          <a:latin typeface="Calibri"/>
                          <a:ea typeface="Calibri"/>
                          <a:cs typeface="Calibri"/>
                          <a:sym typeface="Calibri"/>
                        </a:rPr>
                        <a:t>(3,2)</a:t>
                      </a:r>
                      <a:endParaRPr sz="400" u="none" strike="noStrike" cap="none">
                        <a:latin typeface="Calibri"/>
                        <a:ea typeface="Calibri"/>
                        <a:cs typeface="Calibri"/>
                        <a:sym typeface="Calibri"/>
                      </a:endParaRPr>
                    </a:p>
                  </a:txBody>
                  <a:tcPr marL="0" marR="0" marT="0" marB="0">
                    <a:solidFill>
                      <a:srgbClr val="FFFFFF"/>
                    </a:solidFill>
                  </a:tcPr>
                </a:tc>
                <a:tc>
                  <a:txBody>
                    <a:bodyPr/>
                    <a:lstStyle/>
                    <a:p>
                      <a:pPr marL="76200" marR="0" lvl="0" indent="0" algn="l" rtl="0">
                        <a:lnSpc>
                          <a:spcPct val="85000"/>
                        </a:lnSpc>
                        <a:spcBef>
                          <a:spcPts val="0"/>
                        </a:spcBef>
                        <a:spcAft>
                          <a:spcPts val="0"/>
                        </a:spcAft>
                        <a:buNone/>
                      </a:pPr>
                      <a:r>
                        <a:rPr lang="en" sz="400" u="none" strike="noStrike" cap="none">
                          <a:latin typeface="Calibri"/>
                          <a:ea typeface="Calibri"/>
                          <a:cs typeface="Calibri"/>
                          <a:sym typeface="Calibri"/>
                        </a:rPr>
                        <a:t>(4,2)</a:t>
                      </a:r>
                      <a:endParaRPr sz="400" u="none" strike="noStrike" cap="none">
                        <a:latin typeface="Calibri"/>
                        <a:ea typeface="Calibri"/>
                        <a:cs typeface="Calibri"/>
                        <a:sym typeface="Calibri"/>
                      </a:endParaRPr>
                    </a:p>
                  </a:txBody>
                  <a:tcPr marL="0" marR="0" marT="0" marB="0">
                    <a:solidFill>
                      <a:srgbClr val="FFFFFF"/>
                    </a:solidFill>
                  </a:tcPr>
                </a:tc>
                <a:tc>
                  <a:txBody>
                    <a:bodyPr/>
                    <a:lstStyle/>
                    <a:p>
                      <a:pPr marL="0" marR="0" lvl="0" indent="0" algn="l" rtl="0">
                        <a:lnSpc>
                          <a:spcPct val="100000"/>
                        </a:lnSpc>
                        <a:spcBef>
                          <a:spcPts val="0"/>
                        </a:spcBef>
                        <a:spcAft>
                          <a:spcPts val="0"/>
                        </a:spcAft>
                        <a:buNone/>
                      </a:pPr>
                      <a:endParaRPr sz="200" u="none" strike="noStrike" cap="none">
                        <a:latin typeface="Times New Roman"/>
                        <a:ea typeface="Times New Roman"/>
                        <a:cs typeface="Times New Roman"/>
                        <a:sym typeface="Times New Roman"/>
                      </a:endParaRPr>
                    </a:p>
                  </a:txBody>
                  <a:tcPr marL="0" marR="0" marT="0" marB="0">
                    <a:solidFill>
                      <a:srgbClr val="FFE57F"/>
                    </a:solidFill>
                  </a:tcPr>
                </a:tc>
                <a:extLst>
                  <a:ext uri="{0D108BD9-81ED-4DB2-BD59-A6C34878D82A}">
                    <a16:rowId xmlns:a16="http://schemas.microsoft.com/office/drawing/2014/main" val="10003"/>
                  </a:ext>
                </a:extLst>
              </a:tr>
              <a:tr h="141600">
                <a:tc gridSpan="6">
                  <a:txBody>
                    <a:bodyPr/>
                    <a:lstStyle/>
                    <a:p>
                      <a:pPr marL="1028700" marR="0" lvl="0" indent="0" algn="l" rtl="0">
                        <a:lnSpc>
                          <a:spcPct val="85555"/>
                        </a:lnSpc>
                        <a:spcBef>
                          <a:spcPts val="0"/>
                        </a:spcBef>
                        <a:spcAft>
                          <a:spcPts val="0"/>
                        </a:spcAft>
                        <a:buNone/>
                      </a:pPr>
                      <a:r>
                        <a:rPr lang="en" sz="1000" b="1" u="none" strike="noStrike" cap="none">
                          <a:latin typeface="Courier New"/>
                          <a:ea typeface="Courier New"/>
                          <a:cs typeface="Courier New"/>
                          <a:sym typeface="Courier New"/>
                        </a:rPr>
                        <a:t>*(index)</a:t>
                      </a:r>
                      <a:endParaRPr sz="1000" u="none" strike="noStrike" cap="none">
                        <a:latin typeface="Courier New"/>
                        <a:ea typeface="Courier New"/>
                        <a:cs typeface="Courier New"/>
                        <a:sym typeface="Courier New"/>
                      </a:endParaRPr>
                    </a:p>
                    <a:p>
                      <a:pPr marL="25400" marR="0" lvl="0" indent="0" algn="l" rtl="0">
                        <a:lnSpc>
                          <a:spcPct val="47000"/>
                        </a:lnSpc>
                        <a:spcBef>
                          <a:spcPts val="0"/>
                        </a:spcBef>
                        <a:spcAft>
                          <a:spcPts val="0"/>
                        </a:spcAft>
                        <a:buNone/>
                      </a:pPr>
                      <a:r>
                        <a:rPr lang="en" sz="400" u="none" strike="noStrike" cap="none">
                          <a:latin typeface="Calibri"/>
                          <a:ea typeface="Calibri"/>
                          <a:cs typeface="Calibri"/>
                          <a:sym typeface="Calibri"/>
                        </a:rPr>
                        <a:t>(0,3)	(1,3)	(2,3)	(3,3)	(4,3)</a:t>
                      </a:r>
                      <a:endParaRPr sz="400" u="none" strike="noStrike" cap="none">
                        <a:latin typeface="Calibri"/>
                        <a:ea typeface="Calibri"/>
                        <a:cs typeface="Calibri"/>
                        <a:sym typeface="Calibri"/>
                      </a:endParaRPr>
                    </a:p>
                  </a:txBody>
                  <a:tcPr marL="0" marR="0" marT="0" marB="0"/>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10004"/>
                  </a:ext>
                </a:extLst>
              </a:tr>
            </a:tbl>
          </a:graphicData>
        </a:graphic>
      </p:graphicFrame>
      <p:grpSp>
        <p:nvGrpSpPr>
          <p:cNvPr id="655" name="Google Shape;655;p51"/>
          <p:cNvGrpSpPr/>
          <p:nvPr/>
        </p:nvGrpSpPr>
        <p:grpSpPr>
          <a:xfrm>
            <a:off x="659891" y="2115692"/>
            <a:ext cx="3560190" cy="690562"/>
            <a:chOff x="659891" y="2820923"/>
            <a:chExt cx="3560190" cy="920750"/>
          </a:xfrm>
        </p:grpSpPr>
        <p:sp>
          <p:nvSpPr>
            <p:cNvPr id="656" name="Google Shape;656;p51"/>
            <p:cNvSpPr/>
            <p:nvPr/>
          </p:nvSpPr>
          <p:spPr>
            <a:xfrm>
              <a:off x="2433827" y="2820923"/>
              <a:ext cx="1786254" cy="920750"/>
            </a:xfrm>
            <a:custGeom>
              <a:avLst/>
              <a:gdLst/>
              <a:ahLst/>
              <a:cxnLst/>
              <a:rect l="l" t="t" r="r" b="b"/>
              <a:pathLst>
                <a:path w="1786254" h="920750" extrusionOk="0">
                  <a:moveTo>
                    <a:pt x="1786127" y="0"/>
                  </a:moveTo>
                  <a:lnTo>
                    <a:pt x="0" y="0"/>
                  </a:lnTo>
                  <a:lnTo>
                    <a:pt x="0" y="920495"/>
                  </a:lnTo>
                  <a:lnTo>
                    <a:pt x="1786127" y="920495"/>
                  </a:lnTo>
                  <a:lnTo>
                    <a:pt x="1786127" y="0"/>
                  </a:lnTo>
                  <a:close/>
                </a:path>
              </a:pathLst>
            </a:custGeom>
            <a:solidFill>
              <a:srgbClr val="FFC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57" name="Google Shape;657;p51"/>
            <p:cNvSpPr/>
            <p:nvPr/>
          </p:nvSpPr>
          <p:spPr>
            <a:xfrm>
              <a:off x="2433827" y="2820923"/>
              <a:ext cx="1786254" cy="920750"/>
            </a:xfrm>
            <a:custGeom>
              <a:avLst/>
              <a:gdLst/>
              <a:ahLst/>
              <a:cxnLst/>
              <a:rect l="l" t="t" r="r" b="b"/>
              <a:pathLst>
                <a:path w="1786254" h="920750" extrusionOk="0">
                  <a:moveTo>
                    <a:pt x="0" y="920495"/>
                  </a:moveTo>
                  <a:lnTo>
                    <a:pt x="1786127" y="920495"/>
                  </a:lnTo>
                  <a:lnTo>
                    <a:pt x="1786127" y="0"/>
                  </a:lnTo>
                  <a:lnTo>
                    <a:pt x="0" y="0"/>
                  </a:lnTo>
                  <a:lnTo>
                    <a:pt x="0" y="920495"/>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58" name="Google Shape;658;p51"/>
            <p:cNvSpPr/>
            <p:nvPr/>
          </p:nvSpPr>
          <p:spPr>
            <a:xfrm>
              <a:off x="2476499" y="2872739"/>
              <a:ext cx="341630" cy="201294"/>
            </a:xfrm>
            <a:custGeom>
              <a:avLst/>
              <a:gdLst/>
              <a:ahLst/>
              <a:cxnLst/>
              <a:rect l="l" t="t" r="r" b="b"/>
              <a:pathLst>
                <a:path w="341630" h="201294" extrusionOk="0">
                  <a:moveTo>
                    <a:pt x="341375" y="0"/>
                  </a:moveTo>
                  <a:lnTo>
                    <a:pt x="0" y="0"/>
                  </a:lnTo>
                  <a:lnTo>
                    <a:pt x="0" y="201167"/>
                  </a:lnTo>
                  <a:lnTo>
                    <a:pt x="341375" y="201167"/>
                  </a:lnTo>
                  <a:lnTo>
                    <a:pt x="341375"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59" name="Google Shape;659;p51"/>
            <p:cNvSpPr/>
            <p:nvPr/>
          </p:nvSpPr>
          <p:spPr>
            <a:xfrm>
              <a:off x="2476499" y="2872739"/>
              <a:ext cx="341630" cy="201294"/>
            </a:xfrm>
            <a:custGeom>
              <a:avLst/>
              <a:gdLst/>
              <a:ahLst/>
              <a:cxnLst/>
              <a:rect l="l" t="t" r="r" b="b"/>
              <a:pathLst>
                <a:path w="341630" h="201294" extrusionOk="0">
                  <a:moveTo>
                    <a:pt x="0" y="201167"/>
                  </a:moveTo>
                  <a:lnTo>
                    <a:pt x="341375" y="201167"/>
                  </a:lnTo>
                  <a:lnTo>
                    <a:pt x="341375" y="0"/>
                  </a:lnTo>
                  <a:lnTo>
                    <a:pt x="0" y="0"/>
                  </a:lnTo>
                  <a:lnTo>
                    <a:pt x="0" y="201167"/>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60" name="Google Shape;660;p51"/>
            <p:cNvSpPr/>
            <p:nvPr/>
          </p:nvSpPr>
          <p:spPr>
            <a:xfrm>
              <a:off x="2817875" y="2872739"/>
              <a:ext cx="341630" cy="201294"/>
            </a:xfrm>
            <a:custGeom>
              <a:avLst/>
              <a:gdLst/>
              <a:ahLst/>
              <a:cxnLst/>
              <a:rect l="l" t="t" r="r" b="b"/>
              <a:pathLst>
                <a:path w="341630" h="201294" extrusionOk="0">
                  <a:moveTo>
                    <a:pt x="341375" y="0"/>
                  </a:moveTo>
                  <a:lnTo>
                    <a:pt x="0" y="0"/>
                  </a:lnTo>
                  <a:lnTo>
                    <a:pt x="0" y="201167"/>
                  </a:lnTo>
                  <a:lnTo>
                    <a:pt x="341375" y="201167"/>
                  </a:lnTo>
                  <a:lnTo>
                    <a:pt x="341375"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61" name="Google Shape;661;p51"/>
            <p:cNvSpPr/>
            <p:nvPr/>
          </p:nvSpPr>
          <p:spPr>
            <a:xfrm>
              <a:off x="2817875" y="2872739"/>
              <a:ext cx="341630" cy="201294"/>
            </a:xfrm>
            <a:custGeom>
              <a:avLst/>
              <a:gdLst/>
              <a:ahLst/>
              <a:cxnLst/>
              <a:rect l="l" t="t" r="r" b="b"/>
              <a:pathLst>
                <a:path w="341630" h="201294" extrusionOk="0">
                  <a:moveTo>
                    <a:pt x="0" y="201167"/>
                  </a:moveTo>
                  <a:lnTo>
                    <a:pt x="341375" y="201167"/>
                  </a:lnTo>
                  <a:lnTo>
                    <a:pt x="341375" y="0"/>
                  </a:lnTo>
                  <a:lnTo>
                    <a:pt x="0" y="0"/>
                  </a:lnTo>
                  <a:lnTo>
                    <a:pt x="0" y="201167"/>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62" name="Google Shape;662;p51"/>
            <p:cNvSpPr/>
            <p:nvPr/>
          </p:nvSpPr>
          <p:spPr>
            <a:xfrm>
              <a:off x="3159252" y="2872739"/>
              <a:ext cx="341629" cy="201294"/>
            </a:xfrm>
            <a:custGeom>
              <a:avLst/>
              <a:gdLst/>
              <a:ahLst/>
              <a:cxnLst/>
              <a:rect l="l" t="t" r="r" b="b"/>
              <a:pathLst>
                <a:path w="341629" h="201294" extrusionOk="0">
                  <a:moveTo>
                    <a:pt x="341375" y="0"/>
                  </a:moveTo>
                  <a:lnTo>
                    <a:pt x="0" y="0"/>
                  </a:lnTo>
                  <a:lnTo>
                    <a:pt x="0" y="201167"/>
                  </a:lnTo>
                  <a:lnTo>
                    <a:pt x="341375" y="201167"/>
                  </a:lnTo>
                  <a:lnTo>
                    <a:pt x="341375"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63" name="Google Shape;663;p51"/>
            <p:cNvSpPr/>
            <p:nvPr/>
          </p:nvSpPr>
          <p:spPr>
            <a:xfrm>
              <a:off x="3159252" y="2872739"/>
              <a:ext cx="341629" cy="201294"/>
            </a:xfrm>
            <a:custGeom>
              <a:avLst/>
              <a:gdLst/>
              <a:ahLst/>
              <a:cxnLst/>
              <a:rect l="l" t="t" r="r" b="b"/>
              <a:pathLst>
                <a:path w="341629" h="201294" extrusionOk="0">
                  <a:moveTo>
                    <a:pt x="0" y="201167"/>
                  </a:moveTo>
                  <a:lnTo>
                    <a:pt x="341375" y="201167"/>
                  </a:lnTo>
                  <a:lnTo>
                    <a:pt x="341375" y="0"/>
                  </a:lnTo>
                  <a:lnTo>
                    <a:pt x="0" y="0"/>
                  </a:lnTo>
                  <a:lnTo>
                    <a:pt x="0" y="201167"/>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64" name="Google Shape;664;p51"/>
            <p:cNvSpPr/>
            <p:nvPr/>
          </p:nvSpPr>
          <p:spPr>
            <a:xfrm>
              <a:off x="3500627" y="2872739"/>
              <a:ext cx="341629" cy="201294"/>
            </a:xfrm>
            <a:custGeom>
              <a:avLst/>
              <a:gdLst/>
              <a:ahLst/>
              <a:cxnLst/>
              <a:rect l="l" t="t" r="r" b="b"/>
              <a:pathLst>
                <a:path w="341629" h="201294" extrusionOk="0">
                  <a:moveTo>
                    <a:pt x="341375" y="0"/>
                  </a:moveTo>
                  <a:lnTo>
                    <a:pt x="0" y="0"/>
                  </a:lnTo>
                  <a:lnTo>
                    <a:pt x="0" y="201167"/>
                  </a:lnTo>
                  <a:lnTo>
                    <a:pt x="341375" y="201167"/>
                  </a:lnTo>
                  <a:lnTo>
                    <a:pt x="341375"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65" name="Google Shape;665;p51"/>
            <p:cNvSpPr/>
            <p:nvPr/>
          </p:nvSpPr>
          <p:spPr>
            <a:xfrm>
              <a:off x="3500627" y="2872739"/>
              <a:ext cx="341629" cy="201294"/>
            </a:xfrm>
            <a:custGeom>
              <a:avLst/>
              <a:gdLst/>
              <a:ahLst/>
              <a:cxnLst/>
              <a:rect l="l" t="t" r="r" b="b"/>
              <a:pathLst>
                <a:path w="341629" h="201294" extrusionOk="0">
                  <a:moveTo>
                    <a:pt x="0" y="201167"/>
                  </a:moveTo>
                  <a:lnTo>
                    <a:pt x="341375" y="201167"/>
                  </a:lnTo>
                  <a:lnTo>
                    <a:pt x="341375" y="0"/>
                  </a:lnTo>
                  <a:lnTo>
                    <a:pt x="0" y="0"/>
                  </a:lnTo>
                  <a:lnTo>
                    <a:pt x="0" y="201167"/>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66" name="Google Shape;666;p51"/>
            <p:cNvSpPr/>
            <p:nvPr/>
          </p:nvSpPr>
          <p:spPr>
            <a:xfrm>
              <a:off x="3838956" y="2875787"/>
              <a:ext cx="344804" cy="198119"/>
            </a:xfrm>
            <a:custGeom>
              <a:avLst/>
              <a:gdLst/>
              <a:ahLst/>
              <a:cxnLst/>
              <a:rect l="l" t="t" r="r" b="b"/>
              <a:pathLst>
                <a:path w="344804" h="198119" extrusionOk="0">
                  <a:moveTo>
                    <a:pt x="344424" y="0"/>
                  </a:moveTo>
                  <a:lnTo>
                    <a:pt x="0" y="0"/>
                  </a:lnTo>
                  <a:lnTo>
                    <a:pt x="0" y="198120"/>
                  </a:lnTo>
                  <a:lnTo>
                    <a:pt x="344424" y="198120"/>
                  </a:lnTo>
                  <a:lnTo>
                    <a:pt x="344424"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67" name="Google Shape;667;p51"/>
            <p:cNvSpPr/>
            <p:nvPr/>
          </p:nvSpPr>
          <p:spPr>
            <a:xfrm>
              <a:off x="3838956" y="2875787"/>
              <a:ext cx="344804" cy="198119"/>
            </a:xfrm>
            <a:custGeom>
              <a:avLst/>
              <a:gdLst/>
              <a:ahLst/>
              <a:cxnLst/>
              <a:rect l="l" t="t" r="r" b="b"/>
              <a:pathLst>
                <a:path w="344804" h="198119" extrusionOk="0">
                  <a:moveTo>
                    <a:pt x="0" y="198120"/>
                  </a:moveTo>
                  <a:lnTo>
                    <a:pt x="344424" y="198120"/>
                  </a:lnTo>
                  <a:lnTo>
                    <a:pt x="344424" y="0"/>
                  </a:lnTo>
                  <a:lnTo>
                    <a:pt x="0" y="0"/>
                  </a:lnTo>
                  <a:lnTo>
                    <a:pt x="0" y="198120"/>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68" name="Google Shape;668;p51"/>
            <p:cNvSpPr/>
            <p:nvPr/>
          </p:nvSpPr>
          <p:spPr>
            <a:xfrm>
              <a:off x="2476499" y="3073907"/>
              <a:ext cx="341630" cy="201295"/>
            </a:xfrm>
            <a:custGeom>
              <a:avLst/>
              <a:gdLst/>
              <a:ahLst/>
              <a:cxnLst/>
              <a:rect l="l" t="t" r="r" b="b"/>
              <a:pathLst>
                <a:path w="341630" h="201295" extrusionOk="0">
                  <a:moveTo>
                    <a:pt x="341375" y="0"/>
                  </a:moveTo>
                  <a:lnTo>
                    <a:pt x="0" y="0"/>
                  </a:lnTo>
                  <a:lnTo>
                    <a:pt x="0" y="201167"/>
                  </a:lnTo>
                  <a:lnTo>
                    <a:pt x="341375" y="201167"/>
                  </a:lnTo>
                  <a:lnTo>
                    <a:pt x="341375"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69" name="Google Shape;669;p51"/>
            <p:cNvSpPr/>
            <p:nvPr/>
          </p:nvSpPr>
          <p:spPr>
            <a:xfrm>
              <a:off x="2476499" y="3073907"/>
              <a:ext cx="341630" cy="201295"/>
            </a:xfrm>
            <a:custGeom>
              <a:avLst/>
              <a:gdLst/>
              <a:ahLst/>
              <a:cxnLst/>
              <a:rect l="l" t="t" r="r" b="b"/>
              <a:pathLst>
                <a:path w="341630" h="201295" extrusionOk="0">
                  <a:moveTo>
                    <a:pt x="0" y="201167"/>
                  </a:moveTo>
                  <a:lnTo>
                    <a:pt x="341375" y="201167"/>
                  </a:lnTo>
                  <a:lnTo>
                    <a:pt x="341375" y="0"/>
                  </a:lnTo>
                  <a:lnTo>
                    <a:pt x="0" y="0"/>
                  </a:lnTo>
                  <a:lnTo>
                    <a:pt x="0" y="201167"/>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70" name="Google Shape;670;p51"/>
            <p:cNvSpPr/>
            <p:nvPr/>
          </p:nvSpPr>
          <p:spPr>
            <a:xfrm>
              <a:off x="2817875" y="3073907"/>
              <a:ext cx="341630" cy="201295"/>
            </a:xfrm>
            <a:custGeom>
              <a:avLst/>
              <a:gdLst/>
              <a:ahLst/>
              <a:cxnLst/>
              <a:rect l="l" t="t" r="r" b="b"/>
              <a:pathLst>
                <a:path w="341630" h="201295" extrusionOk="0">
                  <a:moveTo>
                    <a:pt x="341375" y="0"/>
                  </a:moveTo>
                  <a:lnTo>
                    <a:pt x="0" y="0"/>
                  </a:lnTo>
                  <a:lnTo>
                    <a:pt x="0" y="201167"/>
                  </a:lnTo>
                  <a:lnTo>
                    <a:pt x="341375" y="201167"/>
                  </a:lnTo>
                  <a:lnTo>
                    <a:pt x="341375"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71" name="Google Shape;671;p51"/>
            <p:cNvSpPr/>
            <p:nvPr/>
          </p:nvSpPr>
          <p:spPr>
            <a:xfrm>
              <a:off x="2817875" y="3073907"/>
              <a:ext cx="341630" cy="201295"/>
            </a:xfrm>
            <a:custGeom>
              <a:avLst/>
              <a:gdLst/>
              <a:ahLst/>
              <a:cxnLst/>
              <a:rect l="l" t="t" r="r" b="b"/>
              <a:pathLst>
                <a:path w="341630" h="201295" extrusionOk="0">
                  <a:moveTo>
                    <a:pt x="0" y="201167"/>
                  </a:moveTo>
                  <a:lnTo>
                    <a:pt x="341375" y="201167"/>
                  </a:lnTo>
                  <a:lnTo>
                    <a:pt x="341375" y="0"/>
                  </a:lnTo>
                  <a:lnTo>
                    <a:pt x="0" y="0"/>
                  </a:lnTo>
                  <a:lnTo>
                    <a:pt x="0" y="201167"/>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72" name="Google Shape;672;p51"/>
            <p:cNvSpPr/>
            <p:nvPr/>
          </p:nvSpPr>
          <p:spPr>
            <a:xfrm>
              <a:off x="3159252" y="3073907"/>
              <a:ext cx="341629" cy="201295"/>
            </a:xfrm>
            <a:custGeom>
              <a:avLst/>
              <a:gdLst/>
              <a:ahLst/>
              <a:cxnLst/>
              <a:rect l="l" t="t" r="r" b="b"/>
              <a:pathLst>
                <a:path w="341629" h="201295" extrusionOk="0">
                  <a:moveTo>
                    <a:pt x="341375" y="0"/>
                  </a:moveTo>
                  <a:lnTo>
                    <a:pt x="0" y="0"/>
                  </a:lnTo>
                  <a:lnTo>
                    <a:pt x="0" y="201167"/>
                  </a:lnTo>
                  <a:lnTo>
                    <a:pt x="341375" y="201167"/>
                  </a:lnTo>
                  <a:lnTo>
                    <a:pt x="341375"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73" name="Google Shape;673;p51"/>
            <p:cNvSpPr/>
            <p:nvPr/>
          </p:nvSpPr>
          <p:spPr>
            <a:xfrm>
              <a:off x="3159252" y="3073907"/>
              <a:ext cx="341629" cy="201295"/>
            </a:xfrm>
            <a:custGeom>
              <a:avLst/>
              <a:gdLst/>
              <a:ahLst/>
              <a:cxnLst/>
              <a:rect l="l" t="t" r="r" b="b"/>
              <a:pathLst>
                <a:path w="341629" h="201295" extrusionOk="0">
                  <a:moveTo>
                    <a:pt x="0" y="201167"/>
                  </a:moveTo>
                  <a:lnTo>
                    <a:pt x="341375" y="201167"/>
                  </a:lnTo>
                  <a:lnTo>
                    <a:pt x="341375" y="0"/>
                  </a:lnTo>
                  <a:lnTo>
                    <a:pt x="0" y="0"/>
                  </a:lnTo>
                  <a:lnTo>
                    <a:pt x="0" y="201167"/>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74" name="Google Shape;674;p51"/>
            <p:cNvSpPr/>
            <p:nvPr/>
          </p:nvSpPr>
          <p:spPr>
            <a:xfrm>
              <a:off x="3500627" y="3073907"/>
              <a:ext cx="341629" cy="201295"/>
            </a:xfrm>
            <a:custGeom>
              <a:avLst/>
              <a:gdLst/>
              <a:ahLst/>
              <a:cxnLst/>
              <a:rect l="l" t="t" r="r" b="b"/>
              <a:pathLst>
                <a:path w="341629" h="201295" extrusionOk="0">
                  <a:moveTo>
                    <a:pt x="341375" y="0"/>
                  </a:moveTo>
                  <a:lnTo>
                    <a:pt x="0" y="0"/>
                  </a:lnTo>
                  <a:lnTo>
                    <a:pt x="0" y="201167"/>
                  </a:lnTo>
                  <a:lnTo>
                    <a:pt x="341375" y="201167"/>
                  </a:lnTo>
                  <a:lnTo>
                    <a:pt x="341375"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75" name="Google Shape;675;p51"/>
            <p:cNvSpPr/>
            <p:nvPr/>
          </p:nvSpPr>
          <p:spPr>
            <a:xfrm>
              <a:off x="3500627" y="3073907"/>
              <a:ext cx="341629" cy="201295"/>
            </a:xfrm>
            <a:custGeom>
              <a:avLst/>
              <a:gdLst/>
              <a:ahLst/>
              <a:cxnLst/>
              <a:rect l="l" t="t" r="r" b="b"/>
              <a:pathLst>
                <a:path w="341629" h="201295" extrusionOk="0">
                  <a:moveTo>
                    <a:pt x="0" y="201167"/>
                  </a:moveTo>
                  <a:lnTo>
                    <a:pt x="341375" y="201167"/>
                  </a:lnTo>
                  <a:lnTo>
                    <a:pt x="341375" y="0"/>
                  </a:lnTo>
                  <a:lnTo>
                    <a:pt x="0" y="0"/>
                  </a:lnTo>
                  <a:lnTo>
                    <a:pt x="0" y="201167"/>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76" name="Google Shape;676;p51"/>
            <p:cNvSpPr/>
            <p:nvPr/>
          </p:nvSpPr>
          <p:spPr>
            <a:xfrm>
              <a:off x="3838956" y="3076955"/>
              <a:ext cx="344804" cy="198120"/>
            </a:xfrm>
            <a:custGeom>
              <a:avLst/>
              <a:gdLst/>
              <a:ahLst/>
              <a:cxnLst/>
              <a:rect l="l" t="t" r="r" b="b"/>
              <a:pathLst>
                <a:path w="344804" h="198120" extrusionOk="0">
                  <a:moveTo>
                    <a:pt x="344424" y="0"/>
                  </a:moveTo>
                  <a:lnTo>
                    <a:pt x="0" y="0"/>
                  </a:lnTo>
                  <a:lnTo>
                    <a:pt x="0" y="198120"/>
                  </a:lnTo>
                  <a:lnTo>
                    <a:pt x="344424" y="198120"/>
                  </a:lnTo>
                  <a:lnTo>
                    <a:pt x="344424"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77" name="Google Shape;677;p51"/>
            <p:cNvSpPr/>
            <p:nvPr/>
          </p:nvSpPr>
          <p:spPr>
            <a:xfrm>
              <a:off x="3838956" y="3076955"/>
              <a:ext cx="344804" cy="198120"/>
            </a:xfrm>
            <a:custGeom>
              <a:avLst/>
              <a:gdLst/>
              <a:ahLst/>
              <a:cxnLst/>
              <a:rect l="l" t="t" r="r" b="b"/>
              <a:pathLst>
                <a:path w="344804" h="198120" extrusionOk="0">
                  <a:moveTo>
                    <a:pt x="0" y="198120"/>
                  </a:moveTo>
                  <a:lnTo>
                    <a:pt x="344424" y="198120"/>
                  </a:lnTo>
                  <a:lnTo>
                    <a:pt x="344424" y="0"/>
                  </a:lnTo>
                  <a:lnTo>
                    <a:pt x="0" y="0"/>
                  </a:lnTo>
                  <a:lnTo>
                    <a:pt x="0" y="198120"/>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78" name="Google Shape;678;p51"/>
            <p:cNvSpPr/>
            <p:nvPr/>
          </p:nvSpPr>
          <p:spPr>
            <a:xfrm>
              <a:off x="2476499" y="3278123"/>
              <a:ext cx="341630" cy="198120"/>
            </a:xfrm>
            <a:custGeom>
              <a:avLst/>
              <a:gdLst/>
              <a:ahLst/>
              <a:cxnLst/>
              <a:rect l="l" t="t" r="r" b="b"/>
              <a:pathLst>
                <a:path w="341630" h="198120" extrusionOk="0">
                  <a:moveTo>
                    <a:pt x="341375" y="0"/>
                  </a:moveTo>
                  <a:lnTo>
                    <a:pt x="0" y="0"/>
                  </a:lnTo>
                  <a:lnTo>
                    <a:pt x="0" y="198120"/>
                  </a:lnTo>
                  <a:lnTo>
                    <a:pt x="341375" y="198120"/>
                  </a:lnTo>
                  <a:lnTo>
                    <a:pt x="341375"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79" name="Google Shape;679;p51"/>
            <p:cNvSpPr/>
            <p:nvPr/>
          </p:nvSpPr>
          <p:spPr>
            <a:xfrm>
              <a:off x="2476499" y="3278123"/>
              <a:ext cx="341630" cy="198120"/>
            </a:xfrm>
            <a:custGeom>
              <a:avLst/>
              <a:gdLst/>
              <a:ahLst/>
              <a:cxnLst/>
              <a:rect l="l" t="t" r="r" b="b"/>
              <a:pathLst>
                <a:path w="341630" h="198120" extrusionOk="0">
                  <a:moveTo>
                    <a:pt x="0" y="198120"/>
                  </a:moveTo>
                  <a:lnTo>
                    <a:pt x="341375" y="198120"/>
                  </a:lnTo>
                  <a:lnTo>
                    <a:pt x="341375" y="0"/>
                  </a:lnTo>
                  <a:lnTo>
                    <a:pt x="0" y="0"/>
                  </a:lnTo>
                  <a:lnTo>
                    <a:pt x="0" y="198120"/>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80" name="Google Shape;680;p51"/>
            <p:cNvSpPr/>
            <p:nvPr/>
          </p:nvSpPr>
          <p:spPr>
            <a:xfrm>
              <a:off x="2817875" y="3278123"/>
              <a:ext cx="341630" cy="198120"/>
            </a:xfrm>
            <a:custGeom>
              <a:avLst/>
              <a:gdLst/>
              <a:ahLst/>
              <a:cxnLst/>
              <a:rect l="l" t="t" r="r" b="b"/>
              <a:pathLst>
                <a:path w="341630" h="198120" extrusionOk="0">
                  <a:moveTo>
                    <a:pt x="341375" y="0"/>
                  </a:moveTo>
                  <a:lnTo>
                    <a:pt x="0" y="0"/>
                  </a:lnTo>
                  <a:lnTo>
                    <a:pt x="0" y="198120"/>
                  </a:lnTo>
                  <a:lnTo>
                    <a:pt x="341375" y="198120"/>
                  </a:lnTo>
                  <a:lnTo>
                    <a:pt x="341375"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81" name="Google Shape;681;p51"/>
            <p:cNvSpPr/>
            <p:nvPr/>
          </p:nvSpPr>
          <p:spPr>
            <a:xfrm>
              <a:off x="2817875" y="3278123"/>
              <a:ext cx="341630" cy="198120"/>
            </a:xfrm>
            <a:custGeom>
              <a:avLst/>
              <a:gdLst/>
              <a:ahLst/>
              <a:cxnLst/>
              <a:rect l="l" t="t" r="r" b="b"/>
              <a:pathLst>
                <a:path w="341630" h="198120" extrusionOk="0">
                  <a:moveTo>
                    <a:pt x="0" y="198120"/>
                  </a:moveTo>
                  <a:lnTo>
                    <a:pt x="341375" y="198120"/>
                  </a:lnTo>
                  <a:lnTo>
                    <a:pt x="341375" y="0"/>
                  </a:lnTo>
                  <a:lnTo>
                    <a:pt x="0" y="0"/>
                  </a:lnTo>
                  <a:lnTo>
                    <a:pt x="0" y="198120"/>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82" name="Google Shape;682;p51"/>
            <p:cNvSpPr/>
            <p:nvPr/>
          </p:nvSpPr>
          <p:spPr>
            <a:xfrm>
              <a:off x="3159252" y="3278123"/>
              <a:ext cx="341629" cy="198120"/>
            </a:xfrm>
            <a:custGeom>
              <a:avLst/>
              <a:gdLst/>
              <a:ahLst/>
              <a:cxnLst/>
              <a:rect l="l" t="t" r="r" b="b"/>
              <a:pathLst>
                <a:path w="341629" h="198120" extrusionOk="0">
                  <a:moveTo>
                    <a:pt x="341375" y="0"/>
                  </a:moveTo>
                  <a:lnTo>
                    <a:pt x="0" y="0"/>
                  </a:lnTo>
                  <a:lnTo>
                    <a:pt x="0" y="198120"/>
                  </a:lnTo>
                  <a:lnTo>
                    <a:pt x="341375" y="198120"/>
                  </a:lnTo>
                  <a:lnTo>
                    <a:pt x="341375"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83" name="Google Shape;683;p51"/>
            <p:cNvSpPr/>
            <p:nvPr/>
          </p:nvSpPr>
          <p:spPr>
            <a:xfrm>
              <a:off x="3159252" y="3278123"/>
              <a:ext cx="341629" cy="198120"/>
            </a:xfrm>
            <a:custGeom>
              <a:avLst/>
              <a:gdLst/>
              <a:ahLst/>
              <a:cxnLst/>
              <a:rect l="l" t="t" r="r" b="b"/>
              <a:pathLst>
                <a:path w="341629" h="198120" extrusionOk="0">
                  <a:moveTo>
                    <a:pt x="0" y="198120"/>
                  </a:moveTo>
                  <a:lnTo>
                    <a:pt x="341375" y="198120"/>
                  </a:lnTo>
                  <a:lnTo>
                    <a:pt x="341375" y="0"/>
                  </a:lnTo>
                  <a:lnTo>
                    <a:pt x="0" y="0"/>
                  </a:lnTo>
                  <a:lnTo>
                    <a:pt x="0" y="198120"/>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84" name="Google Shape;684;p51"/>
            <p:cNvSpPr/>
            <p:nvPr/>
          </p:nvSpPr>
          <p:spPr>
            <a:xfrm>
              <a:off x="3500627" y="3278123"/>
              <a:ext cx="341629" cy="198120"/>
            </a:xfrm>
            <a:custGeom>
              <a:avLst/>
              <a:gdLst/>
              <a:ahLst/>
              <a:cxnLst/>
              <a:rect l="l" t="t" r="r" b="b"/>
              <a:pathLst>
                <a:path w="341629" h="198120" extrusionOk="0">
                  <a:moveTo>
                    <a:pt x="341375" y="0"/>
                  </a:moveTo>
                  <a:lnTo>
                    <a:pt x="0" y="0"/>
                  </a:lnTo>
                  <a:lnTo>
                    <a:pt x="0" y="198120"/>
                  </a:lnTo>
                  <a:lnTo>
                    <a:pt x="341375" y="198120"/>
                  </a:lnTo>
                  <a:lnTo>
                    <a:pt x="341375"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85" name="Google Shape;685;p51"/>
            <p:cNvSpPr/>
            <p:nvPr/>
          </p:nvSpPr>
          <p:spPr>
            <a:xfrm>
              <a:off x="3500627" y="3278123"/>
              <a:ext cx="341629" cy="198120"/>
            </a:xfrm>
            <a:custGeom>
              <a:avLst/>
              <a:gdLst/>
              <a:ahLst/>
              <a:cxnLst/>
              <a:rect l="l" t="t" r="r" b="b"/>
              <a:pathLst>
                <a:path w="341629" h="198120" extrusionOk="0">
                  <a:moveTo>
                    <a:pt x="0" y="198120"/>
                  </a:moveTo>
                  <a:lnTo>
                    <a:pt x="341375" y="198120"/>
                  </a:lnTo>
                  <a:lnTo>
                    <a:pt x="341375" y="0"/>
                  </a:lnTo>
                  <a:lnTo>
                    <a:pt x="0" y="0"/>
                  </a:lnTo>
                  <a:lnTo>
                    <a:pt x="0" y="198120"/>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86" name="Google Shape;686;p51"/>
            <p:cNvSpPr/>
            <p:nvPr/>
          </p:nvSpPr>
          <p:spPr>
            <a:xfrm>
              <a:off x="3838956" y="3278123"/>
              <a:ext cx="344804" cy="198120"/>
            </a:xfrm>
            <a:custGeom>
              <a:avLst/>
              <a:gdLst/>
              <a:ahLst/>
              <a:cxnLst/>
              <a:rect l="l" t="t" r="r" b="b"/>
              <a:pathLst>
                <a:path w="344804" h="198120" extrusionOk="0">
                  <a:moveTo>
                    <a:pt x="344424" y="0"/>
                  </a:moveTo>
                  <a:lnTo>
                    <a:pt x="0" y="0"/>
                  </a:lnTo>
                  <a:lnTo>
                    <a:pt x="0" y="198120"/>
                  </a:lnTo>
                  <a:lnTo>
                    <a:pt x="344424" y="198120"/>
                  </a:lnTo>
                  <a:lnTo>
                    <a:pt x="344424"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87" name="Google Shape;687;p51"/>
            <p:cNvSpPr/>
            <p:nvPr/>
          </p:nvSpPr>
          <p:spPr>
            <a:xfrm>
              <a:off x="3838956" y="3278123"/>
              <a:ext cx="344804" cy="198120"/>
            </a:xfrm>
            <a:custGeom>
              <a:avLst/>
              <a:gdLst/>
              <a:ahLst/>
              <a:cxnLst/>
              <a:rect l="l" t="t" r="r" b="b"/>
              <a:pathLst>
                <a:path w="344804" h="198120" extrusionOk="0">
                  <a:moveTo>
                    <a:pt x="0" y="198120"/>
                  </a:moveTo>
                  <a:lnTo>
                    <a:pt x="344424" y="198120"/>
                  </a:lnTo>
                  <a:lnTo>
                    <a:pt x="344424" y="0"/>
                  </a:lnTo>
                  <a:lnTo>
                    <a:pt x="0" y="0"/>
                  </a:lnTo>
                  <a:lnTo>
                    <a:pt x="0" y="198120"/>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88" name="Google Shape;688;p51"/>
            <p:cNvSpPr/>
            <p:nvPr/>
          </p:nvSpPr>
          <p:spPr>
            <a:xfrm>
              <a:off x="2476499" y="3479291"/>
              <a:ext cx="341630" cy="198120"/>
            </a:xfrm>
            <a:custGeom>
              <a:avLst/>
              <a:gdLst/>
              <a:ahLst/>
              <a:cxnLst/>
              <a:rect l="l" t="t" r="r" b="b"/>
              <a:pathLst>
                <a:path w="341630" h="198120" extrusionOk="0">
                  <a:moveTo>
                    <a:pt x="341375" y="0"/>
                  </a:moveTo>
                  <a:lnTo>
                    <a:pt x="0" y="0"/>
                  </a:lnTo>
                  <a:lnTo>
                    <a:pt x="0" y="198120"/>
                  </a:lnTo>
                  <a:lnTo>
                    <a:pt x="341375" y="198120"/>
                  </a:lnTo>
                  <a:lnTo>
                    <a:pt x="341375"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89" name="Google Shape;689;p51"/>
            <p:cNvSpPr/>
            <p:nvPr/>
          </p:nvSpPr>
          <p:spPr>
            <a:xfrm>
              <a:off x="2476499" y="3479291"/>
              <a:ext cx="341630" cy="198120"/>
            </a:xfrm>
            <a:custGeom>
              <a:avLst/>
              <a:gdLst/>
              <a:ahLst/>
              <a:cxnLst/>
              <a:rect l="l" t="t" r="r" b="b"/>
              <a:pathLst>
                <a:path w="341630" h="198120" extrusionOk="0">
                  <a:moveTo>
                    <a:pt x="0" y="198120"/>
                  </a:moveTo>
                  <a:lnTo>
                    <a:pt x="341375" y="198120"/>
                  </a:lnTo>
                  <a:lnTo>
                    <a:pt x="341375" y="0"/>
                  </a:lnTo>
                  <a:lnTo>
                    <a:pt x="0" y="0"/>
                  </a:lnTo>
                  <a:lnTo>
                    <a:pt x="0" y="198120"/>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90" name="Google Shape;690;p51"/>
            <p:cNvSpPr/>
            <p:nvPr/>
          </p:nvSpPr>
          <p:spPr>
            <a:xfrm>
              <a:off x="2817875" y="3479291"/>
              <a:ext cx="341630" cy="198120"/>
            </a:xfrm>
            <a:custGeom>
              <a:avLst/>
              <a:gdLst/>
              <a:ahLst/>
              <a:cxnLst/>
              <a:rect l="l" t="t" r="r" b="b"/>
              <a:pathLst>
                <a:path w="341630" h="198120" extrusionOk="0">
                  <a:moveTo>
                    <a:pt x="341375" y="0"/>
                  </a:moveTo>
                  <a:lnTo>
                    <a:pt x="0" y="0"/>
                  </a:lnTo>
                  <a:lnTo>
                    <a:pt x="0" y="198120"/>
                  </a:lnTo>
                  <a:lnTo>
                    <a:pt x="341375" y="198120"/>
                  </a:lnTo>
                  <a:lnTo>
                    <a:pt x="341375"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91" name="Google Shape;691;p51"/>
            <p:cNvSpPr/>
            <p:nvPr/>
          </p:nvSpPr>
          <p:spPr>
            <a:xfrm>
              <a:off x="2817875" y="3479291"/>
              <a:ext cx="341630" cy="198120"/>
            </a:xfrm>
            <a:custGeom>
              <a:avLst/>
              <a:gdLst/>
              <a:ahLst/>
              <a:cxnLst/>
              <a:rect l="l" t="t" r="r" b="b"/>
              <a:pathLst>
                <a:path w="341630" h="198120" extrusionOk="0">
                  <a:moveTo>
                    <a:pt x="0" y="198120"/>
                  </a:moveTo>
                  <a:lnTo>
                    <a:pt x="341375" y="198120"/>
                  </a:lnTo>
                  <a:lnTo>
                    <a:pt x="341375" y="0"/>
                  </a:lnTo>
                  <a:lnTo>
                    <a:pt x="0" y="0"/>
                  </a:lnTo>
                  <a:lnTo>
                    <a:pt x="0" y="198120"/>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92" name="Google Shape;692;p51"/>
            <p:cNvSpPr/>
            <p:nvPr/>
          </p:nvSpPr>
          <p:spPr>
            <a:xfrm>
              <a:off x="3159252" y="3479291"/>
              <a:ext cx="341629" cy="198120"/>
            </a:xfrm>
            <a:custGeom>
              <a:avLst/>
              <a:gdLst/>
              <a:ahLst/>
              <a:cxnLst/>
              <a:rect l="l" t="t" r="r" b="b"/>
              <a:pathLst>
                <a:path w="341629" h="198120" extrusionOk="0">
                  <a:moveTo>
                    <a:pt x="341375" y="0"/>
                  </a:moveTo>
                  <a:lnTo>
                    <a:pt x="0" y="0"/>
                  </a:lnTo>
                  <a:lnTo>
                    <a:pt x="0" y="198120"/>
                  </a:lnTo>
                  <a:lnTo>
                    <a:pt x="341375" y="198120"/>
                  </a:lnTo>
                  <a:lnTo>
                    <a:pt x="341375"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93" name="Google Shape;693;p51"/>
            <p:cNvSpPr/>
            <p:nvPr/>
          </p:nvSpPr>
          <p:spPr>
            <a:xfrm>
              <a:off x="3159252" y="3479291"/>
              <a:ext cx="341629" cy="198120"/>
            </a:xfrm>
            <a:custGeom>
              <a:avLst/>
              <a:gdLst/>
              <a:ahLst/>
              <a:cxnLst/>
              <a:rect l="l" t="t" r="r" b="b"/>
              <a:pathLst>
                <a:path w="341629" h="198120" extrusionOk="0">
                  <a:moveTo>
                    <a:pt x="0" y="198120"/>
                  </a:moveTo>
                  <a:lnTo>
                    <a:pt x="341375" y="198120"/>
                  </a:lnTo>
                  <a:lnTo>
                    <a:pt x="341375" y="0"/>
                  </a:lnTo>
                  <a:lnTo>
                    <a:pt x="0" y="0"/>
                  </a:lnTo>
                  <a:lnTo>
                    <a:pt x="0" y="198120"/>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94" name="Google Shape;694;p51"/>
            <p:cNvSpPr/>
            <p:nvPr/>
          </p:nvSpPr>
          <p:spPr>
            <a:xfrm>
              <a:off x="3500627" y="3479291"/>
              <a:ext cx="341629" cy="198120"/>
            </a:xfrm>
            <a:custGeom>
              <a:avLst/>
              <a:gdLst/>
              <a:ahLst/>
              <a:cxnLst/>
              <a:rect l="l" t="t" r="r" b="b"/>
              <a:pathLst>
                <a:path w="341629" h="198120" extrusionOk="0">
                  <a:moveTo>
                    <a:pt x="341375" y="0"/>
                  </a:moveTo>
                  <a:lnTo>
                    <a:pt x="0" y="0"/>
                  </a:lnTo>
                  <a:lnTo>
                    <a:pt x="0" y="198120"/>
                  </a:lnTo>
                  <a:lnTo>
                    <a:pt x="341375" y="198120"/>
                  </a:lnTo>
                  <a:lnTo>
                    <a:pt x="341375"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95" name="Google Shape;695;p51"/>
            <p:cNvSpPr/>
            <p:nvPr/>
          </p:nvSpPr>
          <p:spPr>
            <a:xfrm>
              <a:off x="3500627" y="3479291"/>
              <a:ext cx="341629" cy="198120"/>
            </a:xfrm>
            <a:custGeom>
              <a:avLst/>
              <a:gdLst/>
              <a:ahLst/>
              <a:cxnLst/>
              <a:rect l="l" t="t" r="r" b="b"/>
              <a:pathLst>
                <a:path w="341629" h="198120" extrusionOk="0">
                  <a:moveTo>
                    <a:pt x="0" y="198120"/>
                  </a:moveTo>
                  <a:lnTo>
                    <a:pt x="341375" y="198120"/>
                  </a:lnTo>
                  <a:lnTo>
                    <a:pt x="341375" y="0"/>
                  </a:lnTo>
                  <a:lnTo>
                    <a:pt x="0" y="0"/>
                  </a:lnTo>
                  <a:lnTo>
                    <a:pt x="0" y="198120"/>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96" name="Google Shape;696;p51"/>
            <p:cNvSpPr/>
            <p:nvPr/>
          </p:nvSpPr>
          <p:spPr>
            <a:xfrm>
              <a:off x="3838956" y="3479291"/>
              <a:ext cx="344804" cy="198120"/>
            </a:xfrm>
            <a:custGeom>
              <a:avLst/>
              <a:gdLst/>
              <a:ahLst/>
              <a:cxnLst/>
              <a:rect l="l" t="t" r="r" b="b"/>
              <a:pathLst>
                <a:path w="344804" h="198120" extrusionOk="0">
                  <a:moveTo>
                    <a:pt x="344424" y="0"/>
                  </a:moveTo>
                  <a:lnTo>
                    <a:pt x="0" y="0"/>
                  </a:lnTo>
                  <a:lnTo>
                    <a:pt x="0" y="198120"/>
                  </a:lnTo>
                  <a:lnTo>
                    <a:pt x="344424" y="198120"/>
                  </a:lnTo>
                  <a:lnTo>
                    <a:pt x="344424"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97" name="Google Shape;697;p51"/>
            <p:cNvSpPr/>
            <p:nvPr/>
          </p:nvSpPr>
          <p:spPr>
            <a:xfrm>
              <a:off x="3838956" y="3479291"/>
              <a:ext cx="344804" cy="198120"/>
            </a:xfrm>
            <a:custGeom>
              <a:avLst/>
              <a:gdLst/>
              <a:ahLst/>
              <a:cxnLst/>
              <a:rect l="l" t="t" r="r" b="b"/>
              <a:pathLst>
                <a:path w="344804" h="198120" extrusionOk="0">
                  <a:moveTo>
                    <a:pt x="0" y="198120"/>
                  </a:moveTo>
                  <a:lnTo>
                    <a:pt x="344424" y="198120"/>
                  </a:lnTo>
                  <a:lnTo>
                    <a:pt x="344424" y="0"/>
                  </a:lnTo>
                  <a:lnTo>
                    <a:pt x="0" y="0"/>
                  </a:lnTo>
                  <a:lnTo>
                    <a:pt x="0" y="198120"/>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98" name="Google Shape;698;p51"/>
            <p:cNvSpPr/>
            <p:nvPr/>
          </p:nvSpPr>
          <p:spPr>
            <a:xfrm>
              <a:off x="659891" y="3328415"/>
              <a:ext cx="3200400" cy="200025"/>
            </a:xfrm>
            <a:custGeom>
              <a:avLst/>
              <a:gdLst/>
              <a:ahLst/>
              <a:cxnLst/>
              <a:rect l="l" t="t" r="r" b="b"/>
              <a:pathLst>
                <a:path w="3200400" h="200025" extrusionOk="0">
                  <a:moveTo>
                    <a:pt x="3081528" y="120385"/>
                  </a:moveTo>
                  <a:lnTo>
                    <a:pt x="3081528" y="199644"/>
                  </a:lnTo>
                  <a:lnTo>
                    <a:pt x="3176747" y="120396"/>
                  </a:lnTo>
                  <a:lnTo>
                    <a:pt x="3081528" y="120385"/>
                  </a:lnTo>
                  <a:close/>
                </a:path>
                <a:path w="3200400" h="200025" extrusionOk="0">
                  <a:moveTo>
                    <a:pt x="118922" y="0"/>
                  </a:moveTo>
                  <a:lnTo>
                    <a:pt x="0" y="99060"/>
                  </a:lnTo>
                  <a:lnTo>
                    <a:pt x="118821" y="198120"/>
                  </a:lnTo>
                  <a:lnTo>
                    <a:pt x="118861" y="118882"/>
                  </a:lnTo>
                  <a:lnTo>
                    <a:pt x="99047" y="118872"/>
                  </a:lnTo>
                  <a:lnTo>
                    <a:pt x="99072" y="79248"/>
                  </a:lnTo>
                  <a:lnTo>
                    <a:pt x="118882" y="79248"/>
                  </a:lnTo>
                  <a:lnTo>
                    <a:pt x="118922" y="0"/>
                  </a:lnTo>
                  <a:close/>
                </a:path>
                <a:path w="3200400" h="200025" extrusionOk="0">
                  <a:moveTo>
                    <a:pt x="3081528" y="80761"/>
                  </a:moveTo>
                  <a:lnTo>
                    <a:pt x="3081528" y="120385"/>
                  </a:lnTo>
                  <a:lnTo>
                    <a:pt x="3101340" y="120396"/>
                  </a:lnTo>
                  <a:lnTo>
                    <a:pt x="3101340" y="80772"/>
                  </a:lnTo>
                  <a:lnTo>
                    <a:pt x="3081528" y="80761"/>
                  </a:lnTo>
                  <a:close/>
                </a:path>
                <a:path w="3200400" h="200025" extrusionOk="0">
                  <a:moveTo>
                    <a:pt x="3081528" y="1524"/>
                  </a:moveTo>
                  <a:lnTo>
                    <a:pt x="3081528" y="80761"/>
                  </a:lnTo>
                  <a:lnTo>
                    <a:pt x="3101340" y="80772"/>
                  </a:lnTo>
                  <a:lnTo>
                    <a:pt x="3101340" y="120396"/>
                  </a:lnTo>
                  <a:lnTo>
                    <a:pt x="3176759" y="120385"/>
                  </a:lnTo>
                  <a:lnTo>
                    <a:pt x="3200399" y="100711"/>
                  </a:lnTo>
                  <a:lnTo>
                    <a:pt x="3081528" y="1524"/>
                  </a:lnTo>
                  <a:close/>
                </a:path>
                <a:path w="3200400" h="200025" extrusionOk="0">
                  <a:moveTo>
                    <a:pt x="118882" y="79258"/>
                  </a:moveTo>
                  <a:lnTo>
                    <a:pt x="118861" y="118882"/>
                  </a:lnTo>
                  <a:lnTo>
                    <a:pt x="3081528" y="120385"/>
                  </a:lnTo>
                  <a:lnTo>
                    <a:pt x="3081528" y="80761"/>
                  </a:lnTo>
                  <a:lnTo>
                    <a:pt x="118882" y="79258"/>
                  </a:lnTo>
                  <a:close/>
                </a:path>
                <a:path w="3200400" h="200025" extrusionOk="0">
                  <a:moveTo>
                    <a:pt x="99072" y="79248"/>
                  </a:moveTo>
                  <a:lnTo>
                    <a:pt x="99047" y="118872"/>
                  </a:lnTo>
                  <a:lnTo>
                    <a:pt x="118861" y="118882"/>
                  </a:lnTo>
                  <a:lnTo>
                    <a:pt x="118882" y="79258"/>
                  </a:lnTo>
                  <a:lnTo>
                    <a:pt x="99072" y="79248"/>
                  </a:lnTo>
                  <a:close/>
                </a:path>
              </a:pathLst>
            </a:custGeom>
            <a:solidFill>
              <a:srgbClr val="BADFE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699" name="Google Shape;699;p51"/>
          <p:cNvSpPr txBox="1"/>
          <p:nvPr/>
        </p:nvSpPr>
        <p:spPr>
          <a:xfrm>
            <a:off x="2037333" y="2265997"/>
            <a:ext cx="168300" cy="300000"/>
          </a:xfrm>
          <a:prstGeom prst="rect">
            <a:avLst/>
          </a:prstGeom>
          <a:noFill/>
          <a:ln>
            <a:noFill/>
          </a:ln>
        </p:spPr>
        <p:txBody>
          <a:bodyPr spcFirstLastPara="1" wrap="square" lIns="0" tIns="15225" rIns="0" bIns="0" anchor="t" anchorCtr="0">
            <a:spAutoFit/>
          </a:bodyPr>
          <a:lstStyle/>
          <a:p>
            <a:pPr marL="12700" marR="0" lvl="0" indent="0" algn="l" rtl="0">
              <a:lnSpc>
                <a:spcPct val="100000"/>
              </a:lnSpc>
              <a:spcBef>
                <a:spcPts val="0"/>
              </a:spcBef>
              <a:spcAft>
                <a:spcPts val="0"/>
              </a:spcAft>
              <a:buNone/>
            </a:pPr>
            <a:r>
              <a:rPr lang="en" sz="1850" b="1">
                <a:latin typeface="Courier New"/>
                <a:ea typeface="Courier New"/>
                <a:cs typeface="Courier New"/>
                <a:sym typeface="Courier New"/>
              </a:rPr>
              <a:t>i</a:t>
            </a:r>
            <a:endParaRPr sz="1850">
              <a:latin typeface="Courier New"/>
              <a:ea typeface="Courier New"/>
              <a:cs typeface="Courier New"/>
              <a:sym typeface="Courier New"/>
            </a:endParaRPr>
          </a:p>
        </p:txBody>
      </p:sp>
      <p:sp>
        <p:nvSpPr>
          <p:cNvPr id="700" name="Google Shape;700;p51"/>
          <p:cNvSpPr/>
          <p:nvPr/>
        </p:nvSpPr>
        <p:spPr>
          <a:xfrm>
            <a:off x="3901440" y="910970"/>
            <a:ext cx="198120" cy="1607344"/>
          </a:xfrm>
          <a:custGeom>
            <a:avLst/>
            <a:gdLst/>
            <a:ahLst/>
            <a:cxnLst/>
            <a:rect l="l" t="t" r="r" b="b"/>
            <a:pathLst>
              <a:path w="198120" h="2143125" extrusionOk="0">
                <a:moveTo>
                  <a:pt x="79248" y="2024252"/>
                </a:moveTo>
                <a:lnTo>
                  <a:pt x="0" y="2024252"/>
                </a:lnTo>
                <a:lnTo>
                  <a:pt x="99060" y="2143125"/>
                </a:lnTo>
                <a:lnTo>
                  <a:pt x="181610" y="2044064"/>
                </a:lnTo>
                <a:lnTo>
                  <a:pt x="79248" y="2044064"/>
                </a:lnTo>
                <a:lnTo>
                  <a:pt x="79248" y="2024252"/>
                </a:lnTo>
                <a:close/>
              </a:path>
              <a:path w="198120" h="2143125" extrusionOk="0">
                <a:moveTo>
                  <a:pt x="118872" y="99060"/>
                </a:moveTo>
                <a:lnTo>
                  <a:pt x="79248" y="99060"/>
                </a:lnTo>
                <a:lnTo>
                  <a:pt x="79248" y="2044064"/>
                </a:lnTo>
                <a:lnTo>
                  <a:pt x="118872" y="2044064"/>
                </a:lnTo>
                <a:lnTo>
                  <a:pt x="118872" y="99060"/>
                </a:lnTo>
                <a:close/>
              </a:path>
              <a:path w="198120" h="2143125" extrusionOk="0">
                <a:moveTo>
                  <a:pt x="198120" y="2024252"/>
                </a:moveTo>
                <a:lnTo>
                  <a:pt x="118872" y="2024252"/>
                </a:lnTo>
                <a:lnTo>
                  <a:pt x="118872" y="2044064"/>
                </a:lnTo>
                <a:lnTo>
                  <a:pt x="181610" y="2044064"/>
                </a:lnTo>
                <a:lnTo>
                  <a:pt x="198120" y="2024252"/>
                </a:lnTo>
                <a:close/>
              </a:path>
              <a:path w="198120" h="2143125" extrusionOk="0">
                <a:moveTo>
                  <a:pt x="99060" y="0"/>
                </a:moveTo>
                <a:lnTo>
                  <a:pt x="0" y="118872"/>
                </a:lnTo>
                <a:lnTo>
                  <a:pt x="79248" y="118872"/>
                </a:lnTo>
                <a:lnTo>
                  <a:pt x="79248" y="99060"/>
                </a:lnTo>
                <a:lnTo>
                  <a:pt x="181610" y="99060"/>
                </a:lnTo>
                <a:lnTo>
                  <a:pt x="99060" y="0"/>
                </a:lnTo>
                <a:close/>
              </a:path>
              <a:path w="198120" h="2143125" extrusionOk="0">
                <a:moveTo>
                  <a:pt x="181610" y="99060"/>
                </a:moveTo>
                <a:lnTo>
                  <a:pt x="118872" y="99060"/>
                </a:lnTo>
                <a:lnTo>
                  <a:pt x="118872" y="118872"/>
                </a:lnTo>
                <a:lnTo>
                  <a:pt x="198120" y="118872"/>
                </a:lnTo>
                <a:lnTo>
                  <a:pt x="181610" y="99060"/>
                </a:lnTo>
                <a:close/>
              </a:path>
            </a:pathLst>
          </a:custGeom>
          <a:solidFill>
            <a:srgbClr val="3333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01" name="Google Shape;701;p51"/>
          <p:cNvSpPr txBox="1"/>
          <p:nvPr/>
        </p:nvSpPr>
        <p:spPr>
          <a:xfrm>
            <a:off x="3723259" y="1605115"/>
            <a:ext cx="168300" cy="300900"/>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None/>
            </a:pPr>
            <a:r>
              <a:rPr lang="en" sz="1850" b="1">
                <a:solidFill>
                  <a:srgbClr val="333399"/>
                </a:solidFill>
                <a:latin typeface="Courier New"/>
                <a:ea typeface="Courier New"/>
                <a:cs typeface="Courier New"/>
                <a:sym typeface="Courier New"/>
              </a:rPr>
              <a:t>j</a:t>
            </a:r>
            <a:endParaRPr sz="1850">
              <a:latin typeface="Courier New"/>
              <a:ea typeface="Courier New"/>
              <a:cs typeface="Courier New"/>
              <a:sym typeface="Courier New"/>
            </a:endParaRPr>
          </a:p>
        </p:txBody>
      </p:sp>
      <p:sp>
        <p:nvSpPr>
          <p:cNvPr id="702" name="Google Shape;702;p51"/>
          <p:cNvSpPr txBox="1">
            <a:spLocks noGrp="1"/>
          </p:cNvSpPr>
          <p:nvPr>
            <p:ph type="title"/>
          </p:nvPr>
        </p:nvSpPr>
        <p:spPr>
          <a:xfrm>
            <a:off x="0" y="8100"/>
            <a:ext cx="9144000" cy="4926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0" tIns="0" rIns="0" bIns="0" anchor="t" anchorCtr="0">
            <a:spAutoFit/>
          </a:bodyPr>
          <a:lstStyle/>
          <a:p>
            <a:pPr marL="0" lvl="0" indent="0" algn="l" rtl="0">
              <a:spcBef>
                <a:spcPts val="0"/>
              </a:spcBef>
              <a:spcAft>
                <a:spcPts val="0"/>
              </a:spcAft>
              <a:buNone/>
            </a:pPr>
            <a:r>
              <a:rPr lang="en" b="1">
                <a:solidFill>
                  <a:srgbClr val="073763"/>
                </a:solidFill>
              </a:rPr>
              <a:t>Composing 2D CUDA Thread Indexing</a:t>
            </a:r>
            <a:endParaRPr b="1">
              <a:solidFill>
                <a:srgbClr val="07376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5"/>
          <p:cNvSpPr txBox="1">
            <a:spLocks noGrp="1"/>
          </p:cNvSpPr>
          <p:nvPr>
            <p:ph type="title"/>
          </p:nvPr>
        </p:nvSpPr>
        <p:spPr>
          <a:xfrm>
            <a:off x="0" y="0"/>
            <a:ext cx="9144000" cy="5727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73763"/>
                </a:solidFill>
              </a:rPr>
              <a:t>Motivation</a:t>
            </a:r>
            <a:endParaRPr b="1">
              <a:solidFill>
                <a:srgbClr val="073763"/>
              </a:solidFill>
            </a:endParaRPr>
          </a:p>
        </p:txBody>
      </p:sp>
      <p:sp>
        <p:nvSpPr>
          <p:cNvPr id="171" name="Google Shape;171;p35"/>
          <p:cNvSpPr txBox="1">
            <a:spLocks noGrp="1"/>
          </p:cNvSpPr>
          <p:nvPr>
            <p:ph type="body" idx="1"/>
          </p:nvPr>
        </p:nvSpPr>
        <p:spPr>
          <a:xfrm>
            <a:off x="311700" y="793850"/>
            <a:ext cx="8520600" cy="41550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Clr>
                <a:schemeClr val="dk1"/>
              </a:buClr>
              <a:buSzPts val="1800"/>
              <a:buChar char="●"/>
            </a:pPr>
            <a:r>
              <a:rPr lang="en" b="1" dirty="0">
                <a:solidFill>
                  <a:schemeClr val="dk1"/>
                </a:solidFill>
              </a:rPr>
              <a:t>Compute performance</a:t>
            </a:r>
            <a:endParaRPr b="1"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GPU/many-core computing is promising huge application-performance gains</a:t>
            </a:r>
            <a:endParaRPr dirty="0">
              <a:solidFill>
                <a:schemeClr val="dk1"/>
              </a:solidFill>
            </a:endParaRPr>
          </a:p>
          <a:p>
            <a:pPr marL="914400" lvl="1" indent="-317500" algn="l" rtl="0">
              <a:spcBef>
                <a:spcPts val="0"/>
              </a:spcBef>
              <a:spcAft>
                <a:spcPts val="0"/>
              </a:spcAft>
              <a:buClr>
                <a:schemeClr val="dk1"/>
              </a:buClr>
              <a:buSzPts val="1400"/>
              <a:buChar char="○"/>
            </a:pPr>
            <a:r>
              <a:rPr lang="en" b="1" dirty="0">
                <a:solidFill>
                  <a:schemeClr val="dk1"/>
                </a:solidFill>
              </a:rPr>
              <a:t>caveat</a:t>
            </a:r>
            <a:r>
              <a:rPr lang="en" dirty="0">
                <a:solidFill>
                  <a:schemeClr val="dk1"/>
                </a:solidFill>
              </a:rPr>
              <a:t>: sustained performance on “real-world”, scientific applications</a:t>
            </a:r>
            <a:endParaRPr dirty="0">
              <a:solidFill>
                <a:schemeClr val="dk1"/>
              </a:solidFill>
            </a:endParaRPr>
          </a:p>
          <a:p>
            <a:pPr marL="914400" lvl="1" indent="-317500" algn="l" rtl="0">
              <a:spcBef>
                <a:spcPts val="0"/>
              </a:spcBef>
              <a:spcAft>
                <a:spcPts val="0"/>
              </a:spcAft>
              <a:buClr>
                <a:schemeClr val="dk1"/>
              </a:buClr>
              <a:buSzPts val="1400"/>
              <a:buChar char="○"/>
            </a:pPr>
            <a:r>
              <a:rPr lang="en" b="1" dirty="0">
                <a:solidFill>
                  <a:schemeClr val="dk1"/>
                </a:solidFill>
              </a:rPr>
              <a:t>observations</a:t>
            </a:r>
            <a:r>
              <a:rPr lang="en" dirty="0">
                <a:solidFill>
                  <a:schemeClr val="dk1"/>
                </a:solidFill>
              </a:rPr>
              <a:t>:</a:t>
            </a:r>
            <a:endParaRPr dirty="0">
              <a:solidFill>
                <a:schemeClr val="dk1"/>
              </a:solidFill>
            </a:endParaRPr>
          </a:p>
          <a:p>
            <a:pPr marL="1371600" lvl="2" indent="-317500" algn="l" rtl="0">
              <a:spcBef>
                <a:spcPts val="0"/>
              </a:spcBef>
              <a:spcAft>
                <a:spcPts val="0"/>
              </a:spcAft>
              <a:buClr>
                <a:schemeClr val="dk1"/>
              </a:buClr>
              <a:buSzPts val="1400"/>
              <a:buChar char="■"/>
            </a:pPr>
            <a:r>
              <a:rPr lang="en" dirty="0">
                <a:solidFill>
                  <a:schemeClr val="dk1"/>
                </a:solidFill>
              </a:rPr>
              <a:t>apparent GPU success stories: PetaFlops performance (Gordon-Bell Price nominations)</a:t>
            </a:r>
            <a:endParaRPr dirty="0">
              <a:solidFill>
                <a:schemeClr val="dk1"/>
              </a:solidFill>
            </a:endParaRPr>
          </a:p>
          <a:p>
            <a:pPr marL="1371600" lvl="2" indent="-317500" algn="l" rtl="0">
              <a:spcBef>
                <a:spcPts val="0"/>
              </a:spcBef>
              <a:spcAft>
                <a:spcPts val="0"/>
              </a:spcAft>
              <a:buClr>
                <a:schemeClr val="dk1"/>
              </a:buClr>
              <a:buSzPts val="1400"/>
              <a:buChar char="■"/>
            </a:pPr>
            <a:r>
              <a:rPr lang="en" dirty="0">
                <a:solidFill>
                  <a:schemeClr val="dk1"/>
                </a:solidFill>
              </a:rPr>
              <a:t>from aggressive marketing for Intel MIC, NVIDIA GPU… towards more realistic attitudes: factor 2x..3x speedups (GPU vs. multi-core CPU)</a:t>
            </a:r>
            <a:br>
              <a:rPr lang="en" dirty="0">
                <a:solidFill>
                  <a:schemeClr val="dk1"/>
                </a:solidFill>
              </a:rPr>
            </a:br>
            <a:endParaRPr dirty="0">
              <a:solidFill>
                <a:schemeClr val="dk1"/>
              </a:solidFill>
            </a:endParaRPr>
          </a:p>
          <a:p>
            <a:pPr marL="457200" lvl="0" indent="-342900" algn="l" rtl="0">
              <a:spcBef>
                <a:spcPts val="0"/>
              </a:spcBef>
              <a:spcAft>
                <a:spcPts val="0"/>
              </a:spcAft>
              <a:buClr>
                <a:schemeClr val="dk1"/>
              </a:buClr>
              <a:buSzPts val="1800"/>
              <a:buChar char="●"/>
            </a:pPr>
            <a:r>
              <a:rPr lang="en" b="1" dirty="0">
                <a:solidFill>
                  <a:schemeClr val="dk1"/>
                </a:solidFill>
              </a:rPr>
              <a:t>Energy efficiency</a:t>
            </a:r>
            <a:endParaRPr b="1"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GPU/many-core computing is promising substantial energy-efficiency gains (a must for exascale)</a:t>
            </a:r>
            <a:endParaRPr dirty="0">
              <a:solidFill>
                <a:schemeClr val="dk1"/>
              </a:solidFill>
            </a:endParaRPr>
          </a:p>
          <a:p>
            <a:pPr marL="914400" lvl="1" indent="-317500" algn="l" rtl="0">
              <a:spcBef>
                <a:spcPts val="0"/>
              </a:spcBef>
              <a:spcAft>
                <a:spcPts val="0"/>
              </a:spcAft>
              <a:buClr>
                <a:schemeClr val="dk1"/>
              </a:buClr>
              <a:buSzPts val="1400"/>
              <a:buChar char="○"/>
            </a:pPr>
            <a:r>
              <a:rPr lang="en" b="1" dirty="0">
                <a:solidFill>
                  <a:schemeClr val="dk1"/>
                </a:solidFill>
              </a:rPr>
              <a:t>caveat</a:t>
            </a:r>
            <a:r>
              <a:rPr lang="en" dirty="0">
                <a:solidFill>
                  <a:schemeClr val="dk1"/>
                </a:solidFill>
              </a:rPr>
              <a:t>: sustained efficiency on “real-world” CPU-GPU clusters</a:t>
            </a:r>
            <a:br>
              <a:rPr lang="en" dirty="0">
                <a:solidFill>
                  <a:schemeClr val="dk1"/>
                </a:solidFill>
              </a:rPr>
            </a:br>
            <a:endParaRPr dirty="0">
              <a:solidFill>
                <a:schemeClr val="dk1"/>
              </a:solidFill>
            </a:endParaRPr>
          </a:p>
          <a:p>
            <a:pPr marL="457200" lvl="0" indent="-342900" algn="l" rtl="0">
              <a:spcBef>
                <a:spcPts val="0"/>
              </a:spcBef>
              <a:spcAft>
                <a:spcPts val="0"/>
              </a:spcAft>
              <a:buClr>
                <a:schemeClr val="dk1"/>
              </a:buClr>
              <a:buSzPts val="1800"/>
              <a:buChar char="●"/>
            </a:pPr>
            <a:r>
              <a:rPr lang="en" b="1" dirty="0">
                <a:solidFill>
                  <a:schemeClr val="dk1"/>
                </a:solidFill>
              </a:rPr>
              <a:t>Existing resources</a:t>
            </a:r>
            <a:endParaRPr b="1"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there is significant GPU/many-core-based compute-power around in the world</a:t>
            </a:r>
            <a:endParaRPr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by many, the technology is considered inevitable for the future</a:t>
            </a:r>
            <a:endParaRPr dirty="0">
              <a:solidFill>
                <a:schemeClr val="dk1"/>
              </a:solidFill>
            </a:endParaRPr>
          </a:p>
          <a:p>
            <a:pPr marL="914400" lvl="1" indent="-317500" algn="l" rtl="0">
              <a:spcBef>
                <a:spcPts val="0"/>
              </a:spcBef>
              <a:spcAft>
                <a:spcPts val="0"/>
              </a:spcAft>
              <a:buClr>
                <a:schemeClr val="dk1"/>
              </a:buClr>
              <a:buSzPts val="1400"/>
              <a:buChar char="○"/>
            </a:pPr>
            <a:r>
              <a:rPr lang="en" b="1" dirty="0">
                <a:solidFill>
                  <a:schemeClr val="dk1"/>
                </a:solidFill>
              </a:rPr>
              <a:t>caveat</a:t>
            </a:r>
            <a:r>
              <a:rPr lang="en" dirty="0">
                <a:solidFill>
                  <a:schemeClr val="dk1"/>
                </a:solidFill>
              </a:rPr>
              <a:t>: the price to pay for application development ?</a:t>
            </a:r>
            <a:endParaRPr dirty="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52"/>
          <p:cNvSpPr txBox="1"/>
          <p:nvPr/>
        </p:nvSpPr>
        <p:spPr>
          <a:xfrm>
            <a:off x="264675" y="1083150"/>
            <a:ext cx="8694000" cy="443100"/>
          </a:xfrm>
          <a:prstGeom prst="rect">
            <a:avLst/>
          </a:prstGeom>
          <a:noFill/>
          <a:ln>
            <a:noFill/>
          </a:ln>
        </p:spPr>
        <p:txBody>
          <a:bodyPr spcFirstLastPara="1" wrap="square" lIns="0" tIns="12050" rIns="0" bIns="0" anchor="t" anchorCtr="0">
            <a:spAutoFit/>
          </a:bodyPr>
          <a:lstStyle/>
          <a:p>
            <a:pPr marL="0" marR="5080" lvl="0" indent="0" algn="l" rtl="0">
              <a:lnSpc>
                <a:spcPct val="100000"/>
              </a:lnSpc>
              <a:spcBef>
                <a:spcPts val="0"/>
              </a:spcBef>
              <a:spcAft>
                <a:spcPts val="0"/>
              </a:spcAft>
              <a:buNone/>
            </a:pPr>
            <a:r>
              <a:rPr lang="en" sz="1400"/>
              <a:t>As an example, the following code adds two matrices </a:t>
            </a:r>
            <a:r>
              <a:rPr lang="en" sz="1400" i="1"/>
              <a:t>A </a:t>
            </a:r>
            <a:r>
              <a:rPr lang="en" sz="1400"/>
              <a:t>and </a:t>
            </a:r>
            <a:r>
              <a:rPr lang="en" sz="1400" i="1"/>
              <a:t>B </a:t>
            </a:r>
            <a:r>
              <a:rPr lang="en" sz="1400"/>
              <a:t>of size </a:t>
            </a:r>
            <a:r>
              <a:rPr lang="en" sz="1400" i="1"/>
              <a:t>NxN </a:t>
            </a:r>
            <a:r>
              <a:rPr lang="en" sz="1400"/>
              <a:t>and stores the result into</a:t>
            </a:r>
            <a:endParaRPr sz="1400"/>
          </a:p>
          <a:p>
            <a:pPr marL="0" marR="5080" lvl="0" indent="0" algn="l" rtl="0">
              <a:lnSpc>
                <a:spcPct val="100000"/>
              </a:lnSpc>
              <a:spcBef>
                <a:spcPts val="0"/>
              </a:spcBef>
              <a:spcAft>
                <a:spcPts val="0"/>
              </a:spcAft>
              <a:buNone/>
            </a:pPr>
            <a:r>
              <a:rPr lang="en" sz="1400"/>
              <a:t> the</a:t>
            </a:r>
            <a:r>
              <a:rPr lang="en"/>
              <a:t> </a:t>
            </a:r>
            <a:r>
              <a:rPr lang="en" sz="1400"/>
              <a:t>matrix </a:t>
            </a:r>
            <a:r>
              <a:rPr lang="en" sz="1400" i="1"/>
              <a:t>C</a:t>
            </a:r>
            <a:endParaRPr sz="1400"/>
          </a:p>
        </p:txBody>
      </p:sp>
      <p:sp>
        <p:nvSpPr>
          <p:cNvPr id="708" name="Google Shape;708;p52"/>
          <p:cNvSpPr/>
          <p:nvPr/>
        </p:nvSpPr>
        <p:spPr>
          <a:xfrm>
            <a:off x="356615" y="1652016"/>
            <a:ext cx="8430895" cy="3312795"/>
          </a:xfrm>
          <a:custGeom>
            <a:avLst/>
            <a:gdLst/>
            <a:ahLst/>
            <a:cxnLst/>
            <a:rect l="l" t="t" r="r" b="b"/>
            <a:pathLst>
              <a:path w="8430895" h="4417060" extrusionOk="0">
                <a:moveTo>
                  <a:pt x="0" y="4416552"/>
                </a:moveTo>
                <a:lnTo>
                  <a:pt x="8430768" y="4416552"/>
                </a:lnTo>
                <a:lnTo>
                  <a:pt x="8430768" y="0"/>
                </a:lnTo>
                <a:lnTo>
                  <a:pt x="0" y="0"/>
                </a:lnTo>
                <a:lnTo>
                  <a:pt x="0" y="4416552"/>
                </a:lnTo>
                <a:close/>
              </a:path>
            </a:pathLst>
          </a:custGeom>
          <a:noFill/>
          <a:ln w="24375" cap="flat" cmpd="sng">
            <a:solidFill>
              <a:srgbClr val="BADFE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09" name="Google Shape;709;p52"/>
          <p:cNvSpPr txBox="1"/>
          <p:nvPr/>
        </p:nvSpPr>
        <p:spPr>
          <a:xfrm>
            <a:off x="435965" y="1670799"/>
            <a:ext cx="5522100" cy="3259800"/>
          </a:xfrm>
          <a:prstGeom prst="rect">
            <a:avLst/>
          </a:prstGeom>
          <a:noFill/>
          <a:ln>
            <a:noFill/>
          </a:ln>
        </p:spPr>
        <p:txBody>
          <a:bodyPr spcFirstLastPara="1" wrap="square" lIns="0" tIns="11425" rIns="0" bIns="0" anchor="t" anchorCtr="0">
            <a:spAutoFit/>
          </a:bodyPr>
          <a:lstStyle/>
          <a:p>
            <a:pPr marL="152400" marR="5080" lvl="0" indent="-140335" algn="l" rtl="0">
              <a:lnSpc>
                <a:spcPct val="131100"/>
              </a:lnSpc>
              <a:spcBef>
                <a:spcPts val="0"/>
              </a:spcBef>
              <a:spcAft>
                <a:spcPts val="0"/>
              </a:spcAft>
              <a:buNone/>
            </a:pPr>
            <a:r>
              <a:rPr lang="en" sz="800" b="1" u="sng">
                <a:solidFill>
                  <a:srgbClr val="FF0000"/>
                </a:solidFill>
                <a:latin typeface="Courier New"/>
                <a:ea typeface="Courier New"/>
                <a:cs typeface="Courier New"/>
                <a:sym typeface="Courier New"/>
              </a:rPr>
              <a:t>  </a:t>
            </a:r>
            <a:r>
              <a:rPr lang="en" sz="800" b="1">
                <a:solidFill>
                  <a:srgbClr val="FF0000"/>
                </a:solidFill>
                <a:latin typeface="Courier New"/>
                <a:ea typeface="Courier New"/>
                <a:cs typeface="Courier New"/>
                <a:sym typeface="Courier New"/>
              </a:rPr>
              <a:t>global</a:t>
            </a:r>
            <a:r>
              <a:rPr lang="en" sz="800" b="1" u="sng">
                <a:solidFill>
                  <a:srgbClr val="FF0000"/>
                </a:solidFill>
                <a:latin typeface="Courier New"/>
                <a:ea typeface="Courier New"/>
                <a:cs typeface="Courier New"/>
                <a:sym typeface="Courier New"/>
              </a:rPr>
              <a:t>	</a:t>
            </a:r>
            <a:r>
              <a:rPr lang="en" sz="800">
                <a:latin typeface="Courier New"/>
                <a:ea typeface="Courier New"/>
                <a:cs typeface="Courier New"/>
                <a:sym typeface="Courier New"/>
              </a:rPr>
              <a:t>void matrixAdd(int N, const float *A,	const float *B, float *C) {  int i = </a:t>
            </a:r>
            <a:r>
              <a:rPr lang="en" sz="800" b="1">
                <a:solidFill>
                  <a:srgbClr val="FF0000"/>
                </a:solidFill>
                <a:latin typeface="Courier New"/>
                <a:ea typeface="Courier New"/>
                <a:cs typeface="Courier New"/>
                <a:sym typeface="Courier New"/>
              </a:rPr>
              <a:t>blockIdx * blockDim.x </a:t>
            </a:r>
            <a:r>
              <a:rPr lang="en" sz="800">
                <a:latin typeface="Courier New"/>
                <a:ea typeface="Courier New"/>
                <a:cs typeface="Courier New"/>
                <a:sym typeface="Courier New"/>
              </a:rPr>
              <a:t>+ </a:t>
            </a:r>
            <a:r>
              <a:rPr lang="en" sz="800" b="1">
                <a:solidFill>
                  <a:srgbClr val="FF0000"/>
                </a:solidFill>
                <a:latin typeface="Courier New"/>
                <a:ea typeface="Courier New"/>
                <a:cs typeface="Courier New"/>
                <a:sym typeface="Courier New"/>
              </a:rPr>
              <a:t>threadIdx.x</a:t>
            </a:r>
            <a:r>
              <a:rPr lang="en" sz="800" b="1">
                <a:latin typeface="Courier New"/>
                <a:ea typeface="Courier New"/>
                <a:cs typeface="Courier New"/>
                <a:sym typeface="Courier New"/>
              </a:rPr>
              <a:t>;</a:t>
            </a:r>
            <a:endParaRPr sz="800">
              <a:latin typeface="Courier New"/>
              <a:ea typeface="Courier New"/>
              <a:cs typeface="Courier New"/>
              <a:sym typeface="Courier New"/>
            </a:endParaRPr>
          </a:p>
          <a:p>
            <a:pPr marL="152400" marR="0" lvl="0" indent="0" algn="l" rtl="0">
              <a:lnSpc>
                <a:spcPct val="100000"/>
              </a:lnSpc>
              <a:spcBef>
                <a:spcPts val="360"/>
              </a:spcBef>
              <a:spcAft>
                <a:spcPts val="0"/>
              </a:spcAft>
              <a:buNone/>
            </a:pPr>
            <a:r>
              <a:rPr lang="en" sz="800">
                <a:latin typeface="Courier New"/>
                <a:ea typeface="Courier New"/>
                <a:cs typeface="Courier New"/>
                <a:sym typeface="Courier New"/>
              </a:rPr>
              <a:t>int j = </a:t>
            </a:r>
            <a:r>
              <a:rPr lang="en" sz="800" b="1">
                <a:solidFill>
                  <a:srgbClr val="FF0000"/>
                </a:solidFill>
                <a:latin typeface="Courier New"/>
                <a:ea typeface="Courier New"/>
                <a:cs typeface="Courier New"/>
                <a:sym typeface="Courier New"/>
              </a:rPr>
              <a:t>blockIdx * blockDim.y </a:t>
            </a:r>
            <a:r>
              <a:rPr lang="en" sz="800">
                <a:latin typeface="Courier New"/>
                <a:ea typeface="Courier New"/>
                <a:cs typeface="Courier New"/>
                <a:sym typeface="Courier New"/>
              </a:rPr>
              <a:t>+ </a:t>
            </a:r>
            <a:r>
              <a:rPr lang="en" sz="800" b="1">
                <a:solidFill>
                  <a:srgbClr val="FF0000"/>
                </a:solidFill>
                <a:latin typeface="Courier New"/>
                <a:ea typeface="Courier New"/>
                <a:cs typeface="Courier New"/>
                <a:sym typeface="Courier New"/>
              </a:rPr>
              <a:t>threadIdx.y</a:t>
            </a:r>
            <a:r>
              <a:rPr lang="en" sz="800">
                <a:latin typeface="Courier New"/>
                <a:ea typeface="Courier New"/>
                <a:cs typeface="Courier New"/>
                <a:sym typeface="Courier New"/>
              </a:rPr>
              <a:t>;</a:t>
            </a:r>
            <a:endParaRPr sz="800">
              <a:latin typeface="Courier New"/>
              <a:ea typeface="Courier New"/>
              <a:cs typeface="Courier New"/>
              <a:sym typeface="Courier New"/>
            </a:endParaRPr>
          </a:p>
          <a:p>
            <a:pPr marL="0" marR="0" lvl="0" indent="0" algn="l" rtl="0">
              <a:lnSpc>
                <a:spcPct val="100000"/>
              </a:lnSpc>
              <a:spcBef>
                <a:spcPts val="5"/>
              </a:spcBef>
              <a:spcAft>
                <a:spcPts val="0"/>
              </a:spcAft>
              <a:buNone/>
            </a:pPr>
            <a:endParaRPr sz="1150">
              <a:latin typeface="Courier New"/>
              <a:ea typeface="Courier New"/>
              <a:cs typeface="Courier New"/>
              <a:sym typeface="Courier New"/>
            </a:endParaRPr>
          </a:p>
          <a:p>
            <a:pPr marL="152400" marR="1004568" lvl="0" indent="0" algn="l" rtl="0">
              <a:lnSpc>
                <a:spcPct val="131100"/>
              </a:lnSpc>
              <a:spcBef>
                <a:spcPts val="0"/>
              </a:spcBef>
              <a:spcAft>
                <a:spcPts val="0"/>
              </a:spcAft>
              <a:buNone/>
            </a:pPr>
            <a:r>
              <a:rPr lang="en" sz="800">
                <a:latin typeface="Courier New"/>
                <a:ea typeface="Courier New"/>
                <a:cs typeface="Courier New"/>
                <a:sym typeface="Courier New"/>
              </a:rPr>
              <a:t>// matrix elements are organized in row major order in memory  int index = i * N + j;</a:t>
            </a:r>
            <a:endParaRPr sz="800">
              <a:latin typeface="Courier New"/>
              <a:ea typeface="Courier New"/>
              <a:cs typeface="Courier New"/>
              <a:sym typeface="Courier New"/>
            </a:endParaRPr>
          </a:p>
          <a:p>
            <a:pPr marL="0" marR="0" lvl="0" indent="0" algn="l" rtl="0">
              <a:lnSpc>
                <a:spcPct val="100000"/>
              </a:lnSpc>
              <a:spcBef>
                <a:spcPts val="0"/>
              </a:spcBef>
              <a:spcAft>
                <a:spcPts val="0"/>
              </a:spcAft>
              <a:buNone/>
            </a:pPr>
            <a:endParaRPr sz="900">
              <a:latin typeface="Courier New"/>
              <a:ea typeface="Courier New"/>
              <a:cs typeface="Courier New"/>
              <a:sym typeface="Courier New"/>
            </a:endParaRPr>
          </a:p>
          <a:p>
            <a:pPr marL="152400" marR="0" lvl="0" indent="0" algn="l" rtl="0">
              <a:lnSpc>
                <a:spcPct val="100000"/>
              </a:lnSpc>
              <a:spcBef>
                <a:spcPts val="620"/>
              </a:spcBef>
              <a:spcAft>
                <a:spcPts val="0"/>
              </a:spcAft>
              <a:buNone/>
            </a:pPr>
            <a:r>
              <a:rPr lang="en" sz="800">
                <a:latin typeface="Courier New"/>
                <a:ea typeface="Courier New"/>
                <a:cs typeface="Courier New"/>
                <a:sym typeface="Courier New"/>
              </a:rPr>
              <a:t>C[index] = A[index] + B[index];</a:t>
            </a:r>
            <a:endParaRPr sz="800">
              <a:latin typeface="Courier New"/>
              <a:ea typeface="Courier New"/>
              <a:cs typeface="Courier New"/>
              <a:sym typeface="Courier New"/>
            </a:endParaRPr>
          </a:p>
          <a:p>
            <a:pPr marL="12700" marR="0" lvl="0" indent="0" algn="l" rtl="0">
              <a:lnSpc>
                <a:spcPct val="100000"/>
              </a:lnSpc>
              <a:spcBef>
                <a:spcPts val="360"/>
              </a:spcBef>
              <a:spcAft>
                <a:spcPts val="0"/>
              </a:spcAft>
              <a:buNone/>
            </a:pPr>
            <a:r>
              <a:rPr lang="en" sz="800">
                <a:latin typeface="Courier New"/>
                <a:ea typeface="Courier New"/>
                <a:cs typeface="Courier New"/>
                <a:sym typeface="Courier New"/>
              </a:rPr>
              <a:t>}</a:t>
            </a:r>
            <a:endParaRPr sz="800">
              <a:latin typeface="Courier New"/>
              <a:ea typeface="Courier New"/>
              <a:cs typeface="Courier New"/>
              <a:sym typeface="Courier New"/>
            </a:endParaRPr>
          </a:p>
          <a:p>
            <a:pPr marL="0" marR="0" lvl="0" indent="0" algn="l" rtl="0">
              <a:lnSpc>
                <a:spcPct val="100000"/>
              </a:lnSpc>
              <a:spcBef>
                <a:spcPts val="0"/>
              </a:spcBef>
              <a:spcAft>
                <a:spcPts val="0"/>
              </a:spcAft>
              <a:buNone/>
            </a:pPr>
            <a:endParaRPr sz="900">
              <a:latin typeface="Courier New"/>
              <a:ea typeface="Courier New"/>
              <a:cs typeface="Courier New"/>
              <a:sym typeface="Courier New"/>
            </a:endParaRPr>
          </a:p>
          <a:p>
            <a:pPr marL="12700" marR="0" lvl="0" indent="0" algn="l" rtl="0">
              <a:lnSpc>
                <a:spcPct val="100000"/>
              </a:lnSpc>
              <a:spcBef>
                <a:spcPts val="745"/>
              </a:spcBef>
              <a:spcAft>
                <a:spcPts val="0"/>
              </a:spcAft>
              <a:buNone/>
            </a:pPr>
            <a:r>
              <a:rPr lang="en" sz="1300">
                <a:latin typeface="Courier New"/>
                <a:ea typeface="Courier New"/>
                <a:cs typeface="Courier New"/>
                <a:sym typeface="Courier New"/>
              </a:rPr>
              <a:t>int main(int argc, char *argv[]) {</a:t>
            </a:r>
            <a:endParaRPr sz="1300">
              <a:latin typeface="Courier New"/>
              <a:ea typeface="Courier New"/>
              <a:cs typeface="Courier New"/>
              <a:sym typeface="Courier New"/>
            </a:endParaRPr>
          </a:p>
          <a:p>
            <a:pPr marL="226059" marR="0" lvl="0" indent="0" algn="l" rtl="0">
              <a:lnSpc>
                <a:spcPct val="100000"/>
              </a:lnSpc>
              <a:spcBef>
                <a:spcPts val="315"/>
              </a:spcBef>
              <a:spcAft>
                <a:spcPts val="0"/>
              </a:spcAft>
              <a:buNone/>
            </a:pPr>
            <a:r>
              <a:rPr lang="en" sz="1300">
                <a:latin typeface="Courier New"/>
                <a:ea typeface="Courier New"/>
                <a:cs typeface="Courier New"/>
                <a:sym typeface="Courier New"/>
              </a:rPr>
              <a:t>...</a:t>
            </a:r>
            <a:endParaRPr sz="1300">
              <a:latin typeface="Courier New"/>
              <a:ea typeface="Courier New"/>
              <a:cs typeface="Courier New"/>
              <a:sym typeface="Courier New"/>
            </a:endParaRPr>
          </a:p>
          <a:p>
            <a:pPr marL="0" marR="0" lvl="0" indent="0" algn="l" rtl="0">
              <a:lnSpc>
                <a:spcPct val="100000"/>
              </a:lnSpc>
              <a:spcBef>
                <a:spcPts val="45"/>
              </a:spcBef>
              <a:spcAft>
                <a:spcPts val="0"/>
              </a:spcAft>
              <a:buNone/>
            </a:pPr>
            <a:endParaRPr sz="2250">
              <a:latin typeface="Courier New"/>
              <a:ea typeface="Courier New"/>
              <a:cs typeface="Courier New"/>
              <a:sym typeface="Courier New"/>
            </a:endParaRPr>
          </a:p>
          <a:p>
            <a:pPr marL="152400" marR="0" lvl="0" indent="0" algn="l" rtl="0">
              <a:lnSpc>
                <a:spcPct val="100000"/>
              </a:lnSpc>
              <a:spcBef>
                <a:spcPts val="0"/>
              </a:spcBef>
              <a:spcAft>
                <a:spcPts val="0"/>
              </a:spcAft>
              <a:buNone/>
            </a:pPr>
            <a:r>
              <a:rPr lang="en" sz="800">
                <a:latin typeface="Courier New"/>
                <a:ea typeface="Courier New"/>
                <a:cs typeface="Courier New"/>
                <a:sym typeface="Courier New"/>
              </a:rPr>
              <a:t>// add NxN matrices on GPU using 1 block of NxN threads</a:t>
            </a:r>
            <a:endParaRPr sz="800">
              <a:latin typeface="Courier New"/>
              <a:ea typeface="Courier New"/>
              <a:cs typeface="Courier New"/>
              <a:sym typeface="Courier New"/>
            </a:endParaRPr>
          </a:p>
          <a:p>
            <a:pPr marL="152400" marR="0" lvl="0" indent="0" algn="l" rtl="0">
              <a:lnSpc>
                <a:spcPct val="100000"/>
              </a:lnSpc>
              <a:spcBef>
                <a:spcPts val="340"/>
              </a:spcBef>
              <a:spcAft>
                <a:spcPts val="0"/>
              </a:spcAft>
              <a:buNone/>
            </a:pPr>
            <a:r>
              <a:rPr lang="en" sz="800">
                <a:latin typeface="Courier New"/>
                <a:ea typeface="Courier New"/>
                <a:cs typeface="Courier New"/>
                <a:sym typeface="Courier New"/>
              </a:rPr>
              <a:t>matrixAdd </a:t>
            </a:r>
            <a:r>
              <a:rPr lang="en" sz="800" b="1">
                <a:latin typeface="Courier New"/>
                <a:ea typeface="Courier New"/>
                <a:cs typeface="Courier New"/>
                <a:sym typeface="Courier New"/>
              </a:rPr>
              <a:t>&lt;&lt;&lt; 1, N &gt;&gt;&gt; </a:t>
            </a:r>
            <a:r>
              <a:rPr lang="en" sz="800">
                <a:latin typeface="Courier New"/>
                <a:ea typeface="Courier New"/>
                <a:cs typeface="Courier New"/>
                <a:sym typeface="Courier New"/>
              </a:rPr>
              <a:t>(N, A, B, C);</a:t>
            </a:r>
            <a:endParaRPr sz="800">
              <a:latin typeface="Courier New"/>
              <a:ea typeface="Courier New"/>
              <a:cs typeface="Courier New"/>
              <a:sym typeface="Courier New"/>
            </a:endParaRPr>
          </a:p>
          <a:p>
            <a:pPr marL="152400" marR="0" lvl="0" indent="0" algn="l" rtl="0">
              <a:lnSpc>
                <a:spcPct val="100000"/>
              </a:lnSpc>
              <a:spcBef>
                <a:spcPts val="740"/>
              </a:spcBef>
              <a:spcAft>
                <a:spcPts val="0"/>
              </a:spcAft>
              <a:buNone/>
            </a:pPr>
            <a:r>
              <a:rPr lang="en" sz="800">
                <a:latin typeface="Courier New"/>
                <a:ea typeface="Courier New"/>
                <a:cs typeface="Courier New"/>
                <a:sym typeface="Courier New"/>
              </a:rPr>
              <a:t>...</a:t>
            </a:r>
            <a:endParaRPr sz="800">
              <a:latin typeface="Courier New"/>
              <a:ea typeface="Courier New"/>
              <a:cs typeface="Courier New"/>
              <a:sym typeface="Courier New"/>
            </a:endParaRPr>
          </a:p>
          <a:p>
            <a:pPr marL="12700" marR="0" lvl="0" indent="0" algn="l" rtl="0">
              <a:lnSpc>
                <a:spcPct val="100000"/>
              </a:lnSpc>
              <a:spcBef>
                <a:spcPts val="80"/>
              </a:spcBef>
              <a:spcAft>
                <a:spcPts val="0"/>
              </a:spcAft>
              <a:buNone/>
            </a:pPr>
            <a:r>
              <a:rPr lang="en" sz="1300">
                <a:latin typeface="Courier New"/>
                <a:ea typeface="Courier New"/>
                <a:cs typeface="Courier New"/>
                <a:sym typeface="Courier New"/>
              </a:rPr>
              <a:t>}</a:t>
            </a:r>
            <a:endParaRPr sz="1300">
              <a:latin typeface="Courier New"/>
              <a:ea typeface="Courier New"/>
              <a:cs typeface="Courier New"/>
              <a:sym typeface="Courier New"/>
            </a:endParaRPr>
          </a:p>
        </p:txBody>
      </p:sp>
      <p:sp>
        <p:nvSpPr>
          <p:cNvPr id="710" name="Google Shape;710;p52"/>
          <p:cNvSpPr txBox="1">
            <a:spLocks noGrp="1"/>
          </p:cNvSpPr>
          <p:nvPr>
            <p:ph type="title"/>
          </p:nvPr>
        </p:nvSpPr>
        <p:spPr>
          <a:xfrm>
            <a:off x="0" y="8100"/>
            <a:ext cx="9144000" cy="9852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0" tIns="0" rIns="0" bIns="0" anchor="t" anchorCtr="0">
            <a:spAutoFit/>
          </a:bodyPr>
          <a:lstStyle/>
          <a:p>
            <a:pPr marL="0" lvl="0" indent="0" algn="l" rtl="0">
              <a:spcBef>
                <a:spcPts val="0"/>
              </a:spcBef>
              <a:spcAft>
                <a:spcPts val="0"/>
              </a:spcAft>
              <a:buNone/>
            </a:pPr>
            <a:r>
              <a:rPr lang="en" b="1">
                <a:solidFill>
                  <a:srgbClr val="073763"/>
                </a:solidFill>
              </a:rPr>
              <a:t>2D array element-wise add </a:t>
            </a:r>
            <a:endParaRPr b="1">
              <a:solidFill>
                <a:srgbClr val="073763"/>
              </a:solidFill>
            </a:endParaRPr>
          </a:p>
          <a:p>
            <a:pPr marL="0" lvl="0" indent="0" algn="l" rtl="0">
              <a:spcBef>
                <a:spcPts val="0"/>
              </a:spcBef>
              <a:spcAft>
                <a:spcPts val="0"/>
              </a:spcAft>
              <a:buNone/>
            </a:pPr>
            <a:r>
              <a:rPr lang="en" b="1">
                <a:solidFill>
                  <a:srgbClr val="073763"/>
                </a:solidFill>
              </a:rPr>
              <a:t>(matrix add)</a:t>
            </a:r>
            <a:endParaRPr b="1">
              <a:solidFill>
                <a:srgbClr val="073763"/>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53"/>
          <p:cNvSpPr txBox="1">
            <a:spLocks noGrp="1"/>
          </p:cNvSpPr>
          <p:nvPr>
            <p:ph type="title"/>
          </p:nvPr>
        </p:nvSpPr>
        <p:spPr>
          <a:xfrm>
            <a:off x="0" y="0"/>
            <a:ext cx="9144000" cy="5727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73763"/>
                </a:solidFill>
              </a:rPr>
              <a:t>Memory allocation on GPU device</a:t>
            </a:r>
            <a:endParaRPr b="1">
              <a:solidFill>
                <a:srgbClr val="073763"/>
              </a:solidFill>
            </a:endParaRPr>
          </a:p>
        </p:txBody>
      </p:sp>
      <p:sp>
        <p:nvSpPr>
          <p:cNvPr id="716" name="Google Shape;716;p53"/>
          <p:cNvSpPr txBox="1">
            <a:spLocks noGrp="1"/>
          </p:cNvSpPr>
          <p:nvPr>
            <p:ph type="body" idx="1"/>
          </p:nvPr>
        </p:nvSpPr>
        <p:spPr>
          <a:xfrm>
            <a:off x="311700" y="793850"/>
            <a:ext cx="8520600" cy="4155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CUDA API provides functions to manage data allocation on the device global memory:</a:t>
            </a:r>
            <a:endParaRPr>
              <a:solidFill>
                <a:schemeClr val="dk1"/>
              </a:solidFill>
            </a:endParaRPr>
          </a:p>
          <a:p>
            <a:pPr marL="0" lvl="0" indent="0" algn="l" rtl="0">
              <a:spcBef>
                <a:spcPts val="0"/>
              </a:spcBef>
              <a:spcAft>
                <a:spcPts val="0"/>
              </a:spcAft>
              <a:buNone/>
            </a:pPr>
            <a:endParaRPr>
              <a:solidFill>
                <a:schemeClr val="dk1"/>
              </a:solidFill>
            </a:endParaRPr>
          </a:p>
          <a:p>
            <a:pPr marL="457200" lvl="0" indent="-342900" algn="l" rtl="0">
              <a:spcBef>
                <a:spcPts val="0"/>
              </a:spcBef>
              <a:spcAft>
                <a:spcPts val="0"/>
              </a:spcAft>
              <a:buClr>
                <a:schemeClr val="dk1"/>
              </a:buClr>
              <a:buSzPts val="1800"/>
              <a:buChar char="●"/>
            </a:pPr>
            <a:r>
              <a:rPr lang="en" b="1">
                <a:solidFill>
                  <a:schemeClr val="dk1"/>
                </a:solidFill>
              </a:rPr>
              <a:t>cudaMalloc</a:t>
            </a:r>
            <a:r>
              <a:rPr lang="en">
                <a:solidFill>
                  <a:schemeClr val="dk1"/>
                </a:solidFill>
              </a:rPr>
              <a:t>(void** bufferPtr, size_t n):</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It allocates a buffer into the device global memory</a:t>
            </a:r>
            <a:br>
              <a:rPr lang="en">
                <a:solidFill>
                  <a:schemeClr val="dk1"/>
                </a:solidFill>
              </a:rPr>
            </a:b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The first parameter is the address of a generic pointer variable that must point to the allocated buffer. it must be cast to (void**)!</a:t>
            </a:r>
            <a:br>
              <a:rPr lang="en">
                <a:solidFill>
                  <a:schemeClr val="dk1"/>
                </a:solidFill>
              </a:rPr>
            </a:b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The second parameter is the size in bytes of the buffer to be allocated</a:t>
            </a:r>
            <a:endParaRPr>
              <a:solidFill>
                <a:schemeClr val="dk1"/>
              </a:solidFill>
            </a:endParaRPr>
          </a:p>
          <a:p>
            <a:pPr marL="0" lvl="0" indent="0" algn="l" rtl="0">
              <a:spcBef>
                <a:spcPts val="0"/>
              </a:spcBef>
              <a:spcAft>
                <a:spcPts val="0"/>
              </a:spcAft>
              <a:buNone/>
            </a:pPr>
            <a:endParaRPr>
              <a:solidFill>
                <a:schemeClr val="dk1"/>
              </a:solidFill>
            </a:endParaRPr>
          </a:p>
          <a:p>
            <a:pPr marL="457200" lvl="0" indent="-342900" algn="l" rtl="0">
              <a:spcBef>
                <a:spcPts val="0"/>
              </a:spcBef>
              <a:spcAft>
                <a:spcPts val="0"/>
              </a:spcAft>
              <a:buClr>
                <a:schemeClr val="dk1"/>
              </a:buClr>
              <a:buSzPts val="1800"/>
              <a:buChar char="●"/>
            </a:pPr>
            <a:r>
              <a:rPr lang="en" b="1">
                <a:solidFill>
                  <a:schemeClr val="dk1"/>
                </a:solidFill>
              </a:rPr>
              <a:t>cudaFree</a:t>
            </a:r>
            <a:r>
              <a:rPr lang="en">
                <a:solidFill>
                  <a:schemeClr val="dk1"/>
                </a:solidFill>
              </a:rPr>
              <a:t>(void* bufferPtr)</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It frees the storage space of the object</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Google Shape;721;p54"/>
          <p:cNvSpPr txBox="1">
            <a:spLocks noGrp="1"/>
          </p:cNvSpPr>
          <p:nvPr>
            <p:ph type="title"/>
          </p:nvPr>
        </p:nvSpPr>
        <p:spPr>
          <a:xfrm>
            <a:off x="0" y="0"/>
            <a:ext cx="9144000" cy="5727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73763"/>
                </a:solidFill>
              </a:rPr>
              <a:t>Memory Initialization on GPU device</a:t>
            </a:r>
            <a:endParaRPr b="1">
              <a:solidFill>
                <a:srgbClr val="073763"/>
              </a:solidFill>
            </a:endParaRPr>
          </a:p>
        </p:txBody>
      </p:sp>
      <p:sp>
        <p:nvSpPr>
          <p:cNvPr id="722" name="Google Shape;722;p54"/>
          <p:cNvSpPr txBox="1">
            <a:spLocks noGrp="1"/>
          </p:cNvSpPr>
          <p:nvPr>
            <p:ph type="body" idx="1"/>
          </p:nvPr>
        </p:nvSpPr>
        <p:spPr>
          <a:xfrm>
            <a:off x="311700" y="793850"/>
            <a:ext cx="8520600" cy="4155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b="1">
                <a:solidFill>
                  <a:schemeClr val="dk1"/>
                </a:solidFill>
              </a:rPr>
              <a:t>cudaMemset</a:t>
            </a:r>
            <a:r>
              <a:rPr lang="en">
                <a:solidFill>
                  <a:schemeClr val="dk1"/>
                </a:solidFill>
              </a:rPr>
              <a:t>(void* devPtr, int value, size_t count):</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It fills the first count bytes of the memory area pointed to  by devPtr with the constant byte of the int value  converted to unsigned char. It’s like the standard library C memset() function</a:t>
            </a:r>
            <a:br>
              <a:rPr lang="en">
                <a:solidFill>
                  <a:schemeClr val="dk1"/>
                </a:solidFill>
              </a:rPr>
            </a:b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devPtr - Pointer to device memory</a:t>
            </a:r>
            <a:br>
              <a:rPr lang="en">
                <a:solidFill>
                  <a:schemeClr val="dk1"/>
                </a:solidFill>
              </a:rPr>
            </a:b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value - Value to set for each byte of specified memory  count - Size in bytes to set</a:t>
            </a:r>
            <a:endParaRPr>
              <a:solidFill>
                <a:schemeClr val="dk1"/>
              </a:solidFill>
            </a:endParaRPr>
          </a:p>
          <a:p>
            <a:pPr marL="457200" lvl="0" indent="0" algn="l" rtl="0">
              <a:spcBef>
                <a:spcPts val="0"/>
              </a:spcBef>
              <a:spcAft>
                <a:spcPts val="0"/>
              </a:spcAft>
              <a:buNone/>
            </a:pP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To initialize an array of double (float, int, …) to a specific  value you need to execute a CUDA kernel.</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55"/>
          <p:cNvSpPr txBox="1">
            <a:spLocks noGrp="1"/>
          </p:cNvSpPr>
          <p:nvPr>
            <p:ph type="title"/>
          </p:nvPr>
        </p:nvSpPr>
        <p:spPr>
          <a:xfrm>
            <a:off x="0" y="0"/>
            <a:ext cx="9144000" cy="5727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73763"/>
                </a:solidFill>
              </a:rPr>
              <a:t>Memory copy between CPU and GPU</a:t>
            </a:r>
            <a:endParaRPr b="1">
              <a:solidFill>
                <a:srgbClr val="073763"/>
              </a:solidFill>
            </a:endParaRPr>
          </a:p>
        </p:txBody>
      </p:sp>
      <p:sp>
        <p:nvSpPr>
          <p:cNvPr id="728" name="Google Shape;728;p55"/>
          <p:cNvSpPr txBox="1">
            <a:spLocks noGrp="1"/>
          </p:cNvSpPr>
          <p:nvPr>
            <p:ph type="body" idx="1"/>
          </p:nvPr>
        </p:nvSpPr>
        <p:spPr>
          <a:xfrm>
            <a:off x="311700" y="793850"/>
            <a:ext cx="8520600" cy="41550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Clr>
                <a:schemeClr val="dk1"/>
              </a:buClr>
              <a:buSzPts val="1800"/>
              <a:buChar char="●"/>
            </a:pPr>
            <a:r>
              <a:rPr lang="en" b="1">
                <a:solidFill>
                  <a:schemeClr val="dk1"/>
                </a:solidFill>
              </a:rPr>
              <a:t>cudaMemcpy</a:t>
            </a:r>
            <a:r>
              <a:rPr lang="en">
                <a:solidFill>
                  <a:schemeClr val="dk1"/>
                </a:solidFill>
              </a:rPr>
              <a:t>(void *dst, void *src, size_t size, direction)</a:t>
            </a:r>
            <a:endParaRPr>
              <a:solidFill>
                <a:schemeClr val="dk1"/>
              </a:solidFill>
            </a:endParaRPr>
          </a:p>
          <a:p>
            <a:pPr marL="914400" lvl="1" indent="-317500" algn="l" rtl="0">
              <a:spcBef>
                <a:spcPts val="0"/>
              </a:spcBef>
              <a:spcAft>
                <a:spcPts val="0"/>
              </a:spcAft>
              <a:buClr>
                <a:schemeClr val="dk1"/>
              </a:buClr>
              <a:buSzPts val="1400"/>
              <a:buChar char="○"/>
            </a:pPr>
            <a:r>
              <a:rPr lang="en" b="1">
                <a:solidFill>
                  <a:schemeClr val="dk1"/>
                </a:solidFill>
              </a:rPr>
              <a:t>dst</a:t>
            </a:r>
            <a:r>
              <a:rPr lang="en">
                <a:solidFill>
                  <a:schemeClr val="dk1"/>
                </a:solidFill>
              </a:rPr>
              <a:t>: destination buffer pointer</a:t>
            </a:r>
            <a:br>
              <a:rPr lang="en">
                <a:solidFill>
                  <a:schemeClr val="dk1"/>
                </a:solidFill>
              </a:rPr>
            </a:br>
            <a:endParaRPr>
              <a:solidFill>
                <a:schemeClr val="dk1"/>
              </a:solidFill>
            </a:endParaRPr>
          </a:p>
          <a:p>
            <a:pPr marL="914400" lvl="1" indent="-317500" algn="l" rtl="0">
              <a:spcBef>
                <a:spcPts val="0"/>
              </a:spcBef>
              <a:spcAft>
                <a:spcPts val="0"/>
              </a:spcAft>
              <a:buClr>
                <a:schemeClr val="dk1"/>
              </a:buClr>
              <a:buSzPts val="1400"/>
              <a:buChar char="○"/>
            </a:pPr>
            <a:r>
              <a:rPr lang="en" b="1">
                <a:solidFill>
                  <a:schemeClr val="dk1"/>
                </a:solidFill>
              </a:rPr>
              <a:t>src</a:t>
            </a:r>
            <a:r>
              <a:rPr lang="en">
                <a:solidFill>
                  <a:schemeClr val="dk1"/>
                </a:solidFill>
              </a:rPr>
              <a:t>: source buffer pointer</a:t>
            </a:r>
            <a:br>
              <a:rPr lang="en">
                <a:solidFill>
                  <a:schemeClr val="dk1"/>
                </a:solidFill>
              </a:rPr>
            </a:br>
            <a:endParaRPr>
              <a:solidFill>
                <a:schemeClr val="dk1"/>
              </a:solidFill>
            </a:endParaRPr>
          </a:p>
          <a:p>
            <a:pPr marL="914400" lvl="1" indent="-317500" algn="l" rtl="0">
              <a:spcBef>
                <a:spcPts val="0"/>
              </a:spcBef>
              <a:spcAft>
                <a:spcPts val="0"/>
              </a:spcAft>
              <a:buClr>
                <a:schemeClr val="dk1"/>
              </a:buClr>
              <a:buSzPts val="1400"/>
              <a:buChar char="○"/>
            </a:pPr>
            <a:r>
              <a:rPr lang="en" b="1">
                <a:solidFill>
                  <a:schemeClr val="dk1"/>
                </a:solidFill>
              </a:rPr>
              <a:t>size</a:t>
            </a:r>
            <a:r>
              <a:rPr lang="en">
                <a:solidFill>
                  <a:schemeClr val="dk1"/>
                </a:solidFill>
              </a:rPr>
              <a:t>: number of bytes to copy</a:t>
            </a:r>
            <a:br>
              <a:rPr lang="en">
                <a:solidFill>
                  <a:schemeClr val="dk1"/>
                </a:solidFill>
              </a:rPr>
            </a:br>
            <a:endParaRPr>
              <a:solidFill>
                <a:schemeClr val="dk1"/>
              </a:solidFill>
            </a:endParaRPr>
          </a:p>
          <a:p>
            <a:pPr marL="914400" lvl="1" indent="-317500" algn="l" rtl="0">
              <a:spcBef>
                <a:spcPts val="0"/>
              </a:spcBef>
              <a:spcAft>
                <a:spcPts val="0"/>
              </a:spcAft>
              <a:buClr>
                <a:schemeClr val="dk1"/>
              </a:buClr>
              <a:buSzPts val="1400"/>
              <a:buChar char="○"/>
            </a:pPr>
            <a:r>
              <a:rPr lang="en" b="1">
                <a:solidFill>
                  <a:schemeClr val="dk1"/>
                </a:solidFill>
              </a:rPr>
              <a:t>direction</a:t>
            </a:r>
            <a:r>
              <a:rPr lang="en">
                <a:solidFill>
                  <a:schemeClr val="dk1"/>
                </a:solidFill>
              </a:rPr>
              <a:t>: macro name which defines the direction of data copy from CPU to GPU: </a:t>
            </a:r>
            <a:r>
              <a:rPr lang="en" b="1">
                <a:solidFill>
                  <a:schemeClr val="dk1"/>
                </a:solidFill>
              </a:rPr>
              <a:t>cudaMemcpyHostToDevice</a:t>
            </a:r>
            <a:r>
              <a:rPr lang="en">
                <a:solidFill>
                  <a:schemeClr val="dk1"/>
                </a:solidFill>
              </a:rPr>
              <a:t> (H2D),  from GPU to CPU: </a:t>
            </a:r>
            <a:r>
              <a:rPr lang="en" b="1">
                <a:solidFill>
                  <a:schemeClr val="dk1"/>
                </a:solidFill>
              </a:rPr>
              <a:t>cudaMemcpyDeviceToHost</a:t>
            </a:r>
            <a:r>
              <a:rPr lang="en">
                <a:solidFill>
                  <a:schemeClr val="dk1"/>
                </a:solidFill>
              </a:rPr>
              <a:t> (D2H),  on the same GPU: </a:t>
            </a:r>
            <a:r>
              <a:rPr lang="en" b="1">
                <a:solidFill>
                  <a:schemeClr val="dk1"/>
                </a:solidFill>
              </a:rPr>
              <a:t>cudaMemcpyDeviceToDevice</a:t>
            </a:r>
            <a:br>
              <a:rPr lang="en">
                <a:solidFill>
                  <a:schemeClr val="dk1"/>
                </a:solidFill>
              </a:rPr>
            </a:b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the copy begins only after all previous kernel have finished</a:t>
            </a:r>
            <a:br>
              <a:rPr lang="en">
                <a:solidFill>
                  <a:schemeClr val="dk1"/>
                </a:solidFill>
              </a:rPr>
            </a:b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the copy is blocking: it prevents CPU control to proceed further in the program until last byte has been transferred</a:t>
            </a:r>
            <a:br>
              <a:rPr lang="en">
                <a:solidFill>
                  <a:schemeClr val="dk1"/>
                </a:solidFill>
              </a:rPr>
            </a:br>
            <a:endParaRPr>
              <a:solidFill>
                <a:schemeClr val="dk1"/>
              </a:solidFill>
            </a:endParaRPr>
          </a:p>
          <a:p>
            <a:pPr marL="914400" lvl="1" indent="-317500" algn="l" rtl="0">
              <a:spcBef>
                <a:spcPts val="0"/>
              </a:spcBef>
              <a:spcAft>
                <a:spcPts val="0"/>
              </a:spcAft>
              <a:buClr>
                <a:schemeClr val="dk1"/>
              </a:buClr>
              <a:buSzPts val="1400"/>
              <a:buChar char="○"/>
            </a:pPr>
            <a:r>
              <a:rPr lang="en" b="1">
                <a:solidFill>
                  <a:schemeClr val="dk1"/>
                </a:solidFill>
              </a:rPr>
              <a:t>returns only after copy is complete</a:t>
            </a:r>
            <a:endParaRPr b="1">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56"/>
          <p:cNvSpPr txBox="1">
            <a:spLocks noGrp="1"/>
          </p:cNvSpPr>
          <p:nvPr>
            <p:ph type="title"/>
          </p:nvPr>
        </p:nvSpPr>
        <p:spPr>
          <a:xfrm>
            <a:off x="0" y="0"/>
            <a:ext cx="9144000" cy="5727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rgbClr val="073763"/>
                </a:solidFill>
              </a:rPr>
              <a:t>Three steps for a CUDA porting</a:t>
            </a:r>
            <a:endParaRPr b="1">
              <a:solidFill>
                <a:srgbClr val="073763"/>
              </a:solidFill>
            </a:endParaRPr>
          </a:p>
        </p:txBody>
      </p:sp>
      <p:sp>
        <p:nvSpPr>
          <p:cNvPr id="734" name="Google Shape;734;p56"/>
          <p:cNvSpPr txBox="1">
            <a:spLocks noGrp="1"/>
          </p:cNvSpPr>
          <p:nvPr>
            <p:ph type="body" idx="1"/>
          </p:nvPr>
        </p:nvSpPr>
        <p:spPr>
          <a:xfrm>
            <a:off x="311700" y="793850"/>
            <a:ext cx="8520600" cy="4155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AutoNum type="arabicPeriod"/>
            </a:pPr>
            <a:r>
              <a:rPr lang="en" b="1">
                <a:solidFill>
                  <a:schemeClr val="dk1"/>
                </a:solidFill>
              </a:rPr>
              <a:t>identify data-parallel, computational intensive portions</a:t>
            </a:r>
            <a:endParaRPr b="1">
              <a:solidFill>
                <a:schemeClr val="dk1"/>
              </a:solidFill>
            </a:endParaRPr>
          </a:p>
          <a:p>
            <a:pPr marL="914400" lvl="1" indent="-317500" algn="l" rtl="0">
              <a:spcBef>
                <a:spcPts val="0"/>
              </a:spcBef>
              <a:spcAft>
                <a:spcPts val="0"/>
              </a:spcAft>
              <a:buClr>
                <a:schemeClr val="dk1"/>
              </a:buClr>
              <a:buSzPts val="1400"/>
              <a:buAutoNum type="alphaLcPeriod"/>
            </a:pPr>
            <a:r>
              <a:rPr lang="en">
                <a:solidFill>
                  <a:schemeClr val="dk1"/>
                </a:solidFill>
              </a:rPr>
              <a:t>isolate them into functions (CUDA kernels candidates)</a:t>
            </a:r>
            <a:endParaRPr>
              <a:solidFill>
                <a:schemeClr val="dk1"/>
              </a:solidFill>
            </a:endParaRPr>
          </a:p>
          <a:p>
            <a:pPr marL="914400" lvl="1" indent="-317500" algn="l" rtl="0">
              <a:spcBef>
                <a:spcPts val="0"/>
              </a:spcBef>
              <a:spcAft>
                <a:spcPts val="0"/>
              </a:spcAft>
              <a:buClr>
                <a:schemeClr val="dk1"/>
              </a:buClr>
              <a:buSzPts val="1400"/>
              <a:buAutoNum type="alphaLcPeriod"/>
            </a:pPr>
            <a:r>
              <a:rPr lang="en">
                <a:solidFill>
                  <a:schemeClr val="dk1"/>
                </a:solidFill>
              </a:rPr>
              <a:t>identify involved data to be moved between CPU and GPU</a:t>
            </a:r>
            <a:br>
              <a:rPr lang="en">
                <a:solidFill>
                  <a:schemeClr val="dk1"/>
                </a:solidFill>
              </a:rPr>
            </a:br>
            <a:endParaRPr>
              <a:solidFill>
                <a:schemeClr val="dk1"/>
              </a:solidFill>
            </a:endParaRPr>
          </a:p>
          <a:p>
            <a:pPr marL="457200" lvl="0" indent="-342900" algn="l" rtl="0">
              <a:spcBef>
                <a:spcPts val="0"/>
              </a:spcBef>
              <a:spcAft>
                <a:spcPts val="0"/>
              </a:spcAft>
              <a:buClr>
                <a:schemeClr val="dk1"/>
              </a:buClr>
              <a:buSzPts val="1800"/>
              <a:buAutoNum type="arabicPeriod"/>
            </a:pPr>
            <a:r>
              <a:rPr lang="en" b="1">
                <a:solidFill>
                  <a:schemeClr val="dk1"/>
                </a:solidFill>
              </a:rPr>
              <a:t>translate identified CUDA kernel candidates into real CUDA kernels</a:t>
            </a:r>
            <a:endParaRPr b="1">
              <a:solidFill>
                <a:schemeClr val="dk1"/>
              </a:solidFill>
            </a:endParaRPr>
          </a:p>
          <a:p>
            <a:pPr marL="914400" lvl="1" indent="-317500" algn="l" rtl="0">
              <a:spcBef>
                <a:spcPts val="0"/>
              </a:spcBef>
              <a:spcAft>
                <a:spcPts val="0"/>
              </a:spcAft>
              <a:buClr>
                <a:schemeClr val="dk1"/>
              </a:buClr>
              <a:buSzPts val="1400"/>
              <a:buAutoNum type="alphaLcPeriod"/>
            </a:pPr>
            <a:r>
              <a:rPr lang="en">
                <a:solidFill>
                  <a:schemeClr val="dk1"/>
                </a:solidFill>
              </a:rPr>
              <a:t>choose the appropriate thread index map to access data</a:t>
            </a:r>
            <a:endParaRPr>
              <a:solidFill>
                <a:schemeClr val="dk1"/>
              </a:solidFill>
            </a:endParaRPr>
          </a:p>
          <a:p>
            <a:pPr marL="914400" lvl="1" indent="-317500" algn="l" rtl="0">
              <a:spcBef>
                <a:spcPts val="0"/>
              </a:spcBef>
              <a:spcAft>
                <a:spcPts val="0"/>
              </a:spcAft>
              <a:buClr>
                <a:schemeClr val="dk1"/>
              </a:buClr>
              <a:buSzPts val="1400"/>
              <a:buAutoNum type="alphaLcPeriod"/>
            </a:pPr>
            <a:r>
              <a:rPr lang="en">
                <a:solidFill>
                  <a:schemeClr val="dk1"/>
                </a:solidFill>
              </a:rPr>
              <a:t>change code so that each thead acts on its own data</a:t>
            </a:r>
            <a:endParaRPr>
              <a:solidFill>
                <a:schemeClr val="dk1"/>
              </a:solidFill>
            </a:endParaRPr>
          </a:p>
          <a:p>
            <a:pPr marL="0" lvl="0" indent="0" algn="l" rtl="0">
              <a:spcBef>
                <a:spcPts val="0"/>
              </a:spcBef>
              <a:spcAft>
                <a:spcPts val="0"/>
              </a:spcAft>
              <a:buNone/>
            </a:pPr>
            <a:endParaRPr>
              <a:solidFill>
                <a:schemeClr val="dk1"/>
              </a:solidFill>
            </a:endParaRPr>
          </a:p>
          <a:p>
            <a:pPr marL="457200" lvl="0" indent="-342900" algn="l" rtl="0">
              <a:spcBef>
                <a:spcPts val="0"/>
              </a:spcBef>
              <a:spcAft>
                <a:spcPts val="0"/>
              </a:spcAft>
              <a:buClr>
                <a:schemeClr val="dk1"/>
              </a:buClr>
              <a:buSzPts val="1800"/>
              <a:buAutoNum type="arabicPeriod"/>
            </a:pPr>
            <a:r>
              <a:rPr lang="en" b="1">
                <a:solidFill>
                  <a:schemeClr val="dk1"/>
                </a:solidFill>
              </a:rPr>
              <a:t>modify code in order to manage memory and kernel calls</a:t>
            </a:r>
            <a:endParaRPr b="1">
              <a:solidFill>
                <a:schemeClr val="dk1"/>
              </a:solidFill>
            </a:endParaRPr>
          </a:p>
          <a:p>
            <a:pPr marL="914400" lvl="1" indent="-317500" algn="l" rtl="0">
              <a:spcBef>
                <a:spcPts val="0"/>
              </a:spcBef>
              <a:spcAft>
                <a:spcPts val="0"/>
              </a:spcAft>
              <a:buClr>
                <a:schemeClr val="dk1"/>
              </a:buClr>
              <a:buSzPts val="1400"/>
              <a:buAutoNum type="alphaLcPeriod"/>
            </a:pPr>
            <a:r>
              <a:rPr lang="en">
                <a:solidFill>
                  <a:schemeClr val="dk1"/>
                </a:solidFill>
              </a:rPr>
              <a:t>allocate memory on the device</a:t>
            </a:r>
            <a:endParaRPr>
              <a:solidFill>
                <a:schemeClr val="dk1"/>
              </a:solidFill>
            </a:endParaRPr>
          </a:p>
          <a:p>
            <a:pPr marL="914400" lvl="1" indent="-317500" algn="l" rtl="0">
              <a:spcBef>
                <a:spcPts val="0"/>
              </a:spcBef>
              <a:spcAft>
                <a:spcPts val="0"/>
              </a:spcAft>
              <a:buClr>
                <a:schemeClr val="dk1"/>
              </a:buClr>
              <a:buSzPts val="1400"/>
              <a:buAutoNum type="alphaLcPeriod"/>
            </a:pPr>
            <a:r>
              <a:rPr lang="en">
                <a:solidFill>
                  <a:schemeClr val="dk1"/>
                </a:solidFill>
              </a:rPr>
              <a:t>transfer needed data from host to device memory</a:t>
            </a:r>
            <a:endParaRPr>
              <a:solidFill>
                <a:schemeClr val="dk1"/>
              </a:solidFill>
            </a:endParaRPr>
          </a:p>
          <a:p>
            <a:pPr marL="914400" lvl="1" indent="-317500" algn="l" rtl="0">
              <a:spcBef>
                <a:spcPts val="0"/>
              </a:spcBef>
              <a:spcAft>
                <a:spcPts val="0"/>
              </a:spcAft>
              <a:buClr>
                <a:schemeClr val="dk1"/>
              </a:buClr>
              <a:buSzPts val="1400"/>
              <a:buAutoNum type="alphaLcPeriod"/>
            </a:pPr>
            <a:r>
              <a:rPr lang="en">
                <a:solidFill>
                  <a:schemeClr val="dk1"/>
                </a:solidFill>
              </a:rPr>
              <a:t>insert calls to CUDA kernel with execution configuration syntax</a:t>
            </a:r>
            <a:endParaRPr>
              <a:solidFill>
                <a:schemeClr val="dk1"/>
              </a:solidFill>
            </a:endParaRPr>
          </a:p>
          <a:p>
            <a:pPr marL="914400" lvl="1" indent="-317500" algn="l" rtl="0">
              <a:spcBef>
                <a:spcPts val="0"/>
              </a:spcBef>
              <a:spcAft>
                <a:spcPts val="0"/>
              </a:spcAft>
              <a:buClr>
                <a:schemeClr val="dk1"/>
              </a:buClr>
              <a:buSzPts val="1400"/>
              <a:buAutoNum type="alphaLcPeriod"/>
            </a:pPr>
            <a:r>
              <a:rPr lang="en">
                <a:solidFill>
                  <a:schemeClr val="dk1"/>
                </a:solidFill>
              </a:rPr>
              <a:t>transfer resulting data from device to host memory</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57"/>
          <p:cNvSpPr txBox="1">
            <a:spLocks noGrp="1"/>
          </p:cNvSpPr>
          <p:nvPr>
            <p:ph type="title"/>
          </p:nvPr>
        </p:nvSpPr>
        <p:spPr>
          <a:xfrm>
            <a:off x="0" y="0"/>
            <a:ext cx="9144000" cy="5727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rgbClr val="073763"/>
                </a:solidFill>
              </a:rPr>
              <a:t>Vector Sum: </a:t>
            </a:r>
            <a:r>
              <a:rPr lang="en" sz="1800" b="1"/>
              <a:t>1) identify data-parallel, computational intensive portions</a:t>
            </a:r>
            <a:endParaRPr b="1">
              <a:solidFill>
                <a:srgbClr val="073763"/>
              </a:solidFill>
            </a:endParaRPr>
          </a:p>
        </p:txBody>
      </p:sp>
      <p:grpSp>
        <p:nvGrpSpPr>
          <p:cNvPr id="740" name="Google Shape;740;p57"/>
          <p:cNvGrpSpPr/>
          <p:nvPr/>
        </p:nvGrpSpPr>
        <p:grpSpPr>
          <a:xfrm>
            <a:off x="286499" y="3200354"/>
            <a:ext cx="3642360" cy="627589"/>
            <a:chOff x="286512" y="3810000"/>
            <a:chExt cx="3642360" cy="944879"/>
          </a:xfrm>
        </p:grpSpPr>
        <p:sp>
          <p:nvSpPr>
            <p:cNvPr id="741" name="Google Shape;741;p57"/>
            <p:cNvSpPr/>
            <p:nvPr/>
          </p:nvSpPr>
          <p:spPr>
            <a:xfrm>
              <a:off x="286512" y="3810000"/>
              <a:ext cx="3642360" cy="944879"/>
            </a:xfrm>
            <a:custGeom>
              <a:avLst/>
              <a:gdLst/>
              <a:ahLst/>
              <a:cxnLst/>
              <a:rect l="l" t="t" r="r" b="b"/>
              <a:pathLst>
                <a:path w="3642360" h="944879" extrusionOk="0">
                  <a:moveTo>
                    <a:pt x="3575177" y="0"/>
                  </a:moveTo>
                  <a:lnTo>
                    <a:pt x="67221" y="0"/>
                  </a:lnTo>
                  <a:lnTo>
                    <a:pt x="41056" y="5282"/>
                  </a:lnTo>
                  <a:lnTo>
                    <a:pt x="19689" y="19685"/>
                  </a:lnTo>
                  <a:lnTo>
                    <a:pt x="5283" y="41040"/>
                  </a:lnTo>
                  <a:lnTo>
                    <a:pt x="0" y="67182"/>
                  </a:lnTo>
                  <a:lnTo>
                    <a:pt x="0" y="877697"/>
                  </a:lnTo>
                  <a:lnTo>
                    <a:pt x="5283" y="903839"/>
                  </a:lnTo>
                  <a:lnTo>
                    <a:pt x="19689" y="925194"/>
                  </a:lnTo>
                  <a:lnTo>
                    <a:pt x="41056" y="939597"/>
                  </a:lnTo>
                  <a:lnTo>
                    <a:pt x="67221" y="944880"/>
                  </a:lnTo>
                  <a:lnTo>
                    <a:pt x="3575177" y="944880"/>
                  </a:lnTo>
                  <a:lnTo>
                    <a:pt x="3601319" y="939597"/>
                  </a:lnTo>
                  <a:lnTo>
                    <a:pt x="3622675" y="925194"/>
                  </a:lnTo>
                  <a:lnTo>
                    <a:pt x="3637077" y="903839"/>
                  </a:lnTo>
                  <a:lnTo>
                    <a:pt x="3642360" y="877697"/>
                  </a:lnTo>
                  <a:lnTo>
                    <a:pt x="3642360" y="67182"/>
                  </a:lnTo>
                  <a:lnTo>
                    <a:pt x="3637077" y="41040"/>
                  </a:lnTo>
                  <a:lnTo>
                    <a:pt x="3622675" y="19685"/>
                  </a:lnTo>
                  <a:lnTo>
                    <a:pt x="3601319" y="5282"/>
                  </a:lnTo>
                  <a:lnTo>
                    <a:pt x="3575177" y="0"/>
                  </a:lnTo>
                  <a:close/>
                </a:path>
              </a:pathLst>
            </a:custGeom>
            <a:solidFill>
              <a:srgbClr val="E3F3F4"/>
            </a:solidFill>
            <a:ln>
              <a:noFill/>
            </a:ln>
          </p:spPr>
          <p:txBody>
            <a:bodyPr spcFirstLastPara="1" wrap="square" lIns="0" tIns="0" rIns="0" bIns="0" anchor="t" anchorCtr="0">
              <a:noAutofit/>
            </a:bodyPr>
            <a:lstStyle/>
            <a:p>
              <a:pPr marL="0" marR="0" lvl="0" indent="0" algn="l" rtl="0">
                <a:spcBef>
                  <a:spcPts val="0"/>
                </a:spcBef>
                <a:spcAft>
                  <a:spcPts val="0"/>
                </a:spcAft>
                <a:buNone/>
              </a:pPr>
              <a:endParaRPr/>
            </a:p>
          </p:txBody>
        </p:sp>
        <p:sp>
          <p:nvSpPr>
            <p:cNvPr id="742" name="Google Shape;742;p57"/>
            <p:cNvSpPr/>
            <p:nvPr/>
          </p:nvSpPr>
          <p:spPr>
            <a:xfrm>
              <a:off x="286512" y="3810000"/>
              <a:ext cx="3642360" cy="944879"/>
            </a:xfrm>
            <a:custGeom>
              <a:avLst/>
              <a:gdLst/>
              <a:ahLst/>
              <a:cxnLst/>
              <a:rect l="l" t="t" r="r" b="b"/>
              <a:pathLst>
                <a:path w="3642360" h="944879" extrusionOk="0">
                  <a:moveTo>
                    <a:pt x="0" y="67182"/>
                  </a:moveTo>
                  <a:lnTo>
                    <a:pt x="5283" y="41040"/>
                  </a:lnTo>
                  <a:lnTo>
                    <a:pt x="19689" y="19685"/>
                  </a:lnTo>
                  <a:lnTo>
                    <a:pt x="41056" y="5282"/>
                  </a:lnTo>
                  <a:lnTo>
                    <a:pt x="67221" y="0"/>
                  </a:lnTo>
                  <a:lnTo>
                    <a:pt x="3575177" y="0"/>
                  </a:lnTo>
                  <a:lnTo>
                    <a:pt x="3601319" y="5282"/>
                  </a:lnTo>
                  <a:lnTo>
                    <a:pt x="3622675" y="19685"/>
                  </a:lnTo>
                  <a:lnTo>
                    <a:pt x="3637077" y="41040"/>
                  </a:lnTo>
                  <a:lnTo>
                    <a:pt x="3642360" y="67182"/>
                  </a:lnTo>
                  <a:lnTo>
                    <a:pt x="3642360" y="877697"/>
                  </a:lnTo>
                  <a:lnTo>
                    <a:pt x="3637077" y="903839"/>
                  </a:lnTo>
                  <a:lnTo>
                    <a:pt x="3622675" y="925194"/>
                  </a:lnTo>
                  <a:lnTo>
                    <a:pt x="3601319" y="939597"/>
                  </a:lnTo>
                  <a:lnTo>
                    <a:pt x="3575177" y="944880"/>
                  </a:lnTo>
                  <a:lnTo>
                    <a:pt x="67221" y="944880"/>
                  </a:lnTo>
                  <a:lnTo>
                    <a:pt x="41056" y="939597"/>
                  </a:lnTo>
                  <a:lnTo>
                    <a:pt x="19689" y="925194"/>
                  </a:lnTo>
                  <a:lnTo>
                    <a:pt x="5283" y="903839"/>
                  </a:lnTo>
                  <a:lnTo>
                    <a:pt x="0" y="877697"/>
                  </a:lnTo>
                  <a:lnTo>
                    <a:pt x="0" y="67182"/>
                  </a:lnTo>
                  <a:close/>
                </a:path>
              </a:pathLst>
            </a:custGeom>
            <a:noFill/>
            <a:ln w="24375" cap="flat" cmpd="sng">
              <a:solidFill>
                <a:srgbClr val="88A3A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a:p>
          </p:txBody>
        </p:sp>
      </p:grpSp>
      <p:grpSp>
        <p:nvGrpSpPr>
          <p:cNvPr id="743" name="Google Shape;743;p57"/>
          <p:cNvGrpSpPr/>
          <p:nvPr/>
        </p:nvGrpSpPr>
        <p:grpSpPr>
          <a:xfrm>
            <a:off x="102100" y="990581"/>
            <a:ext cx="4038600" cy="3717671"/>
            <a:chOff x="102107" y="1371600"/>
            <a:chExt cx="4038600" cy="5486527"/>
          </a:xfrm>
        </p:grpSpPr>
        <p:sp>
          <p:nvSpPr>
            <p:cNvPr id="744" name="Google Shape;744;p57"/>
            <p:cNvSpPr/>
            <p:nvPr/>
          </p:nvSpPr>
          <p:spPr>
            <a:xfrm>
              <a:off x="256032" y="1371600"/>
              <a:ext cx="3749040" cy="548639"/>
            </a:xfrm>
            <a:custGeom>
              <a:avLst/>
              <a:gdLst/>
              <a:ahLst/>
              <a:cxnLst/>
              <a:rect l="l" t="t" r="r" b="b"/>
              <a:pathLst>
                <a:path w="3749040" h="548639" extrusionOk="0">
                  <a:moveTo>
                    <a:pt x="3749040" y="0"/>
                  </a:moveTo>
                  <a:lnTo>
                    <a:pt x="0" y="0"/>
                  </a:lnTo>
                  <a:lnTo>
                    <a:pt x="0" y="548639"/>
                  </a:lnTo>
                  <a:lnTo>
                    <a:pt x="3749040" y="548639"/>
                  </a:lnTo>
                  <a:lnTo>
                    <a:pt x="3749040" y="0"/>
                  </a:lnTo>
                  <a:close/>
                </a:path>
              </a:pathLst>
            </a:custGeom>
            <a:solidFill>
              <a:srgbClr val="E3F3F4"/>
            </a:solidFill>
            <a:ln>
              <a:noFill/>
            </a:ln>
          </p:spPr>
          <p:txBody>
            <a:bodyPr spcFirstLastPara="1" wrap="square" lIns="0" tIns="0" rIns="0" bIns="0" anchor="t" anchorCtr="0">
              <a:noAutofit/>
            </a:bodyPr>
            <a:lstStyle/>
            <a:p>
              <a:pPr marL="0" marR="0" lvl="0" indent="0" algn="l" rtl="0">
                <a:spcBef>
                  <a:spcPts val="0"/>
                </a:spcBef>
                <a:spcAft>
                  <a:spcPts val="0"/>
                </a:spcAft>
                <a:buNone/>
              </a:pPr>
              <a:endParaRPr/>
            </a:p>
          </p:txBody>
        </p:sp>
        <p:sp>
          <p:nvSpPr>
            <p:cNvPr id="745" name="Google Shape;745;p57"/>
            <p:cNvSpPr/>
            <p:nvPr/>
          </p:nvSpPr>
          <p:spPr>
            <a:xfrm>
              <a:off x="256032" y="1371600"/>
              <a:ext cx="3749040" cy="548639"/>
            </a:xfrm>
            <a:custGeom>
              <a:avLst/>
              <a:gdLst/>
              <a:ahLst/>
              <a:cxnLst/>
              <a:rect l="l" t="t" r="r" b="b"/>
              <a:pathLst>
                <a:path w="3749040" h="548639" extrusionOk="0">
                  <a:moveTo>
                    <a:pt x="0" y="548639"/>
                  </a:moveTo>
                  <a:lnTo>
                    <a:pt x="3749040" y="548639"/>
                  </a:lnTo>
                  <a:lnTo>
                    <a:pt x="3749040" y="0"/>
                  </a:lnTo>
                  <a:lnTo>
                    <a:pt x="0" y="0"/>
                  </a:lnTo>
                  <a:lnTo>
                    <a:pt x="0" y="548639"/>
                  </a:lnTo>
                  <a:close/>
                </a:path>
              </a:pathLst>
            </a:custGeom>
            <a:noFill/>
            <a:ln w="24375" cap="flat" cmpd="sng">
              <a:solidFill>
                <a:srgbClr val="88A3A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a:p>
          </p:txBody>
        </p:sp>
        <p:sp>
          <p:nvSpPr>
            <p:cNvPr id="746" name="Google Shape;746;p57"/>
            <p:cNvSpPr/>
            <p:nvPr/>
          </p:nvSpPr>
          <p:spPr>
            <a:xfrm>
              <a:off x="102107" y="1452372"/>
              <a:ext cx="4038600" cy="5405755"/>
            </a:xfrm>
            <a:custGeom>
              <a:avLst/>
              <a:gdLst/>
              <a:ahLst/>
              <a:cxnLst/>
              <a:rect l="l" t="t" r="r" b="b"/>
              <a:pathLst>
                <a:path w="4038600" h="5405755" extrusionOk="0">
                  <a:moveTo>
                    <a:pt x="4038600" y="5405625"/>
                  </a:moveTo>
                  <a:lnTo>
                    <a:pt x="4038600" y="0"/>
                  </a:lnTo>
                  <a:lnTo>
                    <a:pt x="0" y="0"/>
                  </a:lnTo>
                  <a:lnTo>
                    <a:pt x="0" y="5405625"/>
                  </a:lnTo>
                </a:path>
              </a:pathLst>
            </a:custGeom>
            <a:noFill/>
            <a:ln w="39600" cap="flat" cmpd="sng">
              <a:solidFill>
                <a:srgbClr val="BADFE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a:p>
          </p:txBody>
        </p:sp>
      </p:grpSp>
      <p:sp>
        <p:nvSpPr>
          <p:cNvPr id="747" name="Google Shape;747;p57"/>
          <p:cNvSpPr txBox="1"/>
          <p:nvPr/>
        </p:nvSpPr>
        <p:spPr>
          <a:xfrm>
            <a:off x="268224" y="1091183"/>
            <a:ext cx="3724800" cy="157200"/>
          </a:xfrm>
          <a:prstGeom prst="rect">
            <a:avLst/>
          </a:prstGeom>
          <a:solidFill>
            <a:srgbClr val="E3F3F4"/>
          </a:solidFill>
          <a:ln>
            <a:noFill/>
          </a:ln>
        </p:spPr>
        <p:txBody>
          <a:bodyPr spcFirstLastPara="1" wrap="square" lIns="0" tIns="3175" rIns="0" bIns="0" anchor="t" anchorCtr="0">
            <a:spAutoFit/>
          </a:bodyPr>
          <a:lstStyle/>
          <a:p>
            <a:pPr marL="192405" marR="118745" lvl="0" indent="-192405" algn="l" rtl="0">
              <a:lnSpc>
                <a:spcPct val="100000"/>
              </a:lnSpc>
              <a:spcBef>
                <a:spcPts val="0"/>
              </a:spcBef>
              <a:spcAft>
                <a:spcPts val="0"/>
              </a:spcAft>
              <a:buNone/>
            </a:pPr>
            <a:r>
              <a:rPr lang="en" sz="1000">
                <a:latin typeface="Courier New"/>
                <a:ea typeface="Courier New"/>
                <a:cs typeface="Courier New"/>
                <a:sym typeface="Courier New"/>
              </a:rPr>
              <a:t>int main(int argc, char *argv[]) {  int i;</a:t>
            </a:r>
            <a:endParaRPr sz="1000">
              <a:latin typeface="Courier New"/>
              <a:ea typeface="Courier New"/>
              <a:cs typeface="Courier New"/>
              <a:sym typeface="Courier New"/>
            </a:endParaRPr>
          </a:p>
        </p:txBody>
      </p:sp>
      <p:sp>
        <p:nvSpPr>
          <p:cNvPr id="748" name="Google Shape;748;p57"/>
          <p:cNvSpPr txBox="1"/>
          <p:nvPr/>
        </p:nvSpPr>
        <p:spPr>
          <a:xfrm>
            <a:off x="448462" y="1509471"/>
            <a:ext cx="2580000" cy="3201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 sz="1000">
                <a:latin typeface="Courier New"/>
                <a:ea typeface="Courier New"/>
                <a:cs typeface="Courier New"/>
                <a:sym typeface="Courier New"/>
              </a:rPr>
              <a:t>const int N = 1000;</a:t>
            </a:r>
            <a:endParaRPr sz="1000">
              <a:latin typeface="Courier New"/>
              <a:ea typeface="Courier New"/>
              <a:cs typeface="Courier New"/>
              <a:sym typeface="Courier New"/>
            </a:endParaRPr>
          </a:p>
          <a:p>
            <a:pPr marL="12700" marR="0" lvl="0" indent="0" algn="l" rtl="0">
              <a:lnSpc>
                <a:spcPct val="100000"/>
              </a:lnSpc>
              <a:spcBef>
                <a:spcPts val="0"/>
              </a:spcBef>
              <a:spcAft>
                <a:spcPts val="0"/>
              </a:spcAft>
              <a:buNone/>
            </a:pPr>
            <a:r>
              <a:rPr lang="en" sz="1000">
                <a:latin typeface="Courier New"/>
                <a:ea typeface="Courier New"/>
                <a:cs typeface="Courier New"/>
                <a:sym typeface="Courier New"/>
              </a:rPr>
              <a:t>double u[N], v[N], z[N];</a:t>
            </a:r>
            <a:endParaRPr sz="1000">
              <a:latin typeface="Courier New"/>
              <a:ea typeface="Courier New"/>
              <a:cs typeface="Courier New"/>
              <a:sym typeface="Courier New"/>
            </a:endParaRPr>
          </a:p>
        </p:txBody>
      </p:sp>
      <p:graphicFrame>
        <p:nvGraphicFramePr>
          <p:cNvPr id="749" name="Google Shape;749;p57"/>
          <p:cNvGraphicFramePr/>
          <p:nvPr/>
        </p:nvGraphicFramePr>
        <p:xfrm>
          <a:off x="235112" y="1988489"/>
          <a:ext cx="3000000" cy="3000000"/>
        </p:xfrm>
        <a:graphic>
          <a:graphicData uri="http://schemas.openxmlformats.org/drawingml/2006/table">
            <a:tbl>
              <a:tblPr firstRow="1" bandRow="1">
                <a:noFill/>
                <a:tableStyleId>{FB420127-9F0C-48E6-86BC-73934E5C1D83}</a:tableStyleId>
              </a:tblPr>
              <a:tblGrid>
                <a:gridCol w="1151900">
                  <a:extLst>
                    <a:ext uri="{9D8B030D-6E8A-4147-A177-3AD203B41FA5}">
                      <a16:colId xmlns:a16="http://schemas.microsoft.com/office/drawing/2014/main" val="20000"/>
                    </a:ext>
                  </a:extLst>
                </a:gridCol>
                <a:gridCol w="422900">
                  <a:extLst>
                    <a:ext uri="{9D8B030D-6E8A-4147-A177-3AD203B41FA5}">
                      <a16:colId xmlns:a16="http://schemas.microsoft.com/office/drawing/2014/main" val="20001"/>
                    </a:ext>
                  </a:extLst>
                </a:gridCol>
                <a:gridCol w="320050">
                  <a:extLst>
                    <a:ext uri="{9D8B030D-6E8A-4147-A177-3AD203B41FA5}">
                      <a16:colId xmlns:a16="http://schemas.microsoft.com/office/drawing/2014/main" val="20002"/>
                    </a:ext>
                  </a:extLst>
                </a:gridCol>
                <a:gridCol w="614675">
                  <a:extLst>
                    <a:ext uri="{9D8B030D-6E8A-4147-A177-3AD203B41FA5}">
                      <a16:colId xmlns:a16="http://schemas.microsoft.com/office/drawing/2014/main" val="20003"/>
                    </a:ext>
                  </a:extLst>
                </a:gridCol>
              </a:tblGrid>
              <a:tr h="207300">
                <a:tc>
                  <a:txBody>
                    <a:bodyPr/>
                    <a:lstStyle/>
                    <a:p>
                      <a:pPr marL="0" marR="13970" lvl="0" indent="0" algn="ctr" rtl="0">
                        <a:lnSpc>
                          <a:spcPct val="102857"/>
                        </a:lnSpc>
                        <a:spcBef>
                          <a:spcPts val="0"/>
                        </a:spcBef>
                        <a:spcAft>
                          <a:spcPts val="0"/>
                        </a:spcAft>
                        <a:buNone/>
                      </a:pPr>
                      <a:r>
                        <a:rPr lang="en" sz="1000" u="none" strike="noStrike" cap="none">
                          <a:latin typeface="Courier New"/>
                          <a:ea typeface="Courier New"/>
                          <a:cs typeface="Courier New"/>
                          <a:sym typeface="Courier New"/>
                        </a:rPr>
                        <a:t>initVector</a:t>
                      </a:r>
                      <a:endParaRPr sz="1000" u="none" strike="noStrike" cap="none">
                        <a:latin typeface="Courier New"/>
                        <a:ea typeface="Courier New"/>
                        <a:cs typeface="Courier New"/>
                        <a:sym typeface="Courier New"/>
                      </a:endParaRPr>
                    </a:p>
                  </a:txBody>
                  <a:tcPr marL="0" marR="0" marT="0" marB="0"/>
                </a:tc>
                <a:tc>
                  <a:txBody>
                    <a:bodyPr/>
                    <a:lstStyle/>
                    <a:p>
                      <a:pPr marL="0" marR="0" lvl="0" indent="0" algn="ctr" rtl="0">
                        <a:lnSpc>
                          <a:spcPct val="102857"/>
                        </a:lnSpc>
                        <a:spcBef>
                          <a:spcPts val="0"/>
                        </a:spcBef>
                        <a:spcAft>
                          <a:spcPts val="0"/>
                        </a:spcAft>
                        <a:buNone/>
                      </a:pPr>
                      <a:r>
                        <a:rPr lang="en" sz="1000" u="none" strike="noStrike" cap="none">
                          <a:latin typeface="Courier New"/>
                          <a:ea typeface="Courier New"/>
                          <a:cs typeface="Courier New"/>
                          <a:sym typeface="Courier New"/>
                        </a:rPr>
                        <a:t>(u,</a:t>
                      </a:r>
                      <a:endParaRPr sz="1000" u="none" strike="noStrike" cap="none">
                        <a:latin typeface="Courier New"/>
                        <a:ea typeface="Courier New"/>
                        <a:cs typeface="Courier New"/>
                        <a:sym typeface="Courier New"/>
                      </a:endParaRPr>
                    </a:p>
                  </a:txBody>
                  <a:tcPr marL="0" marR="0" marT="0" marB="0"/>
                </a:tc>
                <a:tc>
                  <a:txBody>
                    <a:bodyPr/>
                    <a:lstStyle/>
                    <a:p>
                      <a:pPr marL="0" marR="45720" lvl="0" indent="0" algn="r" rtl="0">
                        <a:lnSpc>
                          <a:spcPct val="102857"/>
                        </a:lnSpc>
                        <a:spcBef>
                          <a:spcPts val="0"/>
                        </a:spcBef>
                        <a:spcAft>
                          <a:spcPts val="0"/>
                        </a:spcAft>
                        <a:buNone/>
                      </a:pPr>
                      <a:r>
                        <a:rPr lang="en" sz="1000" u="none" strike="noStrike" cap="none">
                          <a:latin typeface="Courier New"/>
                          <a:ea typeface="Courier New"/>
                          <a:cs typeface="Courier New"/>
                          <a:sym typeface="Courier New"/>
                        </a:rPr>
                        <a:t>N,</a:t>
                      </a:r>
                      <a:endParaRPr sz="1000" u="none" strike="noStrike" cap="none">
                        <a:latin typeface="Courier New"/>
                        <a:ea typeface="Courier New"/>
                        <a:cs typeface="Courier New"/>
                        <a:sym typeface="Courier New"/>
                      </a:endParaRPr>
                    </a:p>
                  </a:txBody>
                  <a:tcPr marL="0" marR="0" marT="0" marB="0"/>
                </a:tc>
                <a:tc>
                  <a:txBody>
                    <a:bodyPr/>
                    <a:lstStyle/>
                    <a:p>
                      <a:pPr marL="20320" marR="0" lvl="0" indent="0" algn="ctr" rtl="0">
                        <a:lnSpc>
                          <a:spcPct val="102857"/>
                        </a:lnSpc>
                        <a:spcBef>
                          <a:spcPts val="0"/>
                        </a:spcBef>
                        <a:spcAft>
                          <a:spcPts val="0"/>
                        </a:spcAft>
                        <a:buNone/>
                      </a:pPr>
                      <a:r>
                        <a:rPr lang="en" sz="1000" u="none" strike="noStrike" cap="none">
                          <a:latin typeface="Courier New"/>
                          <a:ea typeface="Courier New"/>
                          <a:cs typeface="Courier New"/>
                          <a:sym typeface="Courier New"/>
                        </a:rPr>
                        <a:t>1.0);</a:t>
                      </a:r>
                      <a:endParaRPr sz="1000" u="none" strike="noStrike" cap="none">
                        <a:latin typeface="Courier New"/>
                        <a:ea typeface="Courier New"/>
                        <a:cs typeface="Courier New"/>
                        <a:sym typeface="Courier New"/>
                      </a:endParaRPr>
                    </a:p>
                  </a:txBody>
                  <a:tcPr marL="0" marR="0" marT="0" marB="0"/>
                </a:tc>
                <a:extLst>
                  <a:ext uri="{0D108BD9-81ED-4DB2-BD59-A6C34878D82A}">
                    <a16:rowId xmlns:a16="http://schemas.microsoft.com/office/drawing/2014/main" val="10000"/>
                  </a:ext>
                </a:extLst>
              </a:tr>
              <a:tr h="213500">
                <a:tc>
                  <a:txBody>
                    <a:bodyPr/>
                    <a:lstStyle/>
                    <a:p>
                      <a:pPr marL="0" marR="13970" lvl="0" indent="0" algn="ctr" rtl="0">
                        <a:lnSpc>
                          <a:spcPct val="106428"/>
                        </a:lnSpc>
                        <a:spcBef>
                          <a:spcPts val="0"/>
                        </a:spcBef>
                        <a:spcAft>
                          <a:spcPts val="0"/>
                        </a:spcAft>
                        <a:buNone/>
                      </a:pPr>
                      <a:r>
                        <a:rPr lang="en" sz="1000" u="none" strike="noStrike" cap="none">
                          <a:latin typeface="Courier New"/>
                          <a:ea typeface="Courier New"/>
                          <a:cs typeface="Courier New"/>
                          <a:sym typeface="Courier New"/>
                        </a:rPr>
                        <a:t>initVector</a:t>
                      </a:r>
                      <a:endParaRPr sz="1000" u="none" strike="noStrike" cap="none">
                        <a:latin typeface="Courier New"/>
                        <a:ea typeface="Courier New"/>
                        <a:cs typeface="Courier New"/>
                        <a:sym typeface="Courier New"/>
                      </a:endParaRPr>
                    </a:p>
                  </a:txBody>
                  <a:tcPr marL="0" marR="0" marT="0" marB="0"/>
                </a:tc>
                <a:tc>
                  <a:txBody>
                    <a:bodyPr/>
                    <a:lstStyle/>
                    <a:p>
                      <a:pPr marL="0" marR="0" lvl="0" indent="0" algn="ctr" rtl="0">
                        <a:lnSpc>
                          <a:spcPct val="106428"/>
                        </a:lnSpc>
                        <a:spcBef>
                          <a:spcPts val="0"/>
                        </a:spcBef>
                        <a:spcAft>
                          <a:spcPts val="0"/>
                        </a:spcAft>
                        <a:buNone/>
                      </a:pPr>
                      <a:r>
                        <a:rPr lang="en" sz="1000" u="none" strike="noStrike" cap="none">
                          <a:latin typeface="Courier New"/>
                          <a:ea typeface="Courier New"/>
                          <a:cs typeface="Courier New"/>
                          <a:sym typeface="Courier New"/>
                        </a:rPr>
                        <a:t>(v,</a:t>
                      </a:r>
                      <a:endParaRPr sz="1000" u="none" strike="noStrike" cap="none">
                        <a:latin typeface="Courier New"/>
                        <a:ea typeface="Courier New"/>
                        <a:cs typeface="Courier New"/>
                        <a:sym typeface="Courier New"/>
                      </a:endParaRPr>
                    </a:p>
                  </a:txBody>
                  <a:tcPr marL="0" marR="0" marT="0" marB="0"/>
                </a:tc>
                <a:tc>
                  <a:txBody>
                    <a:bodyPr/>
                    <a:lstStyle/>
                    <a:p>
                      <a:pPr marL="0" marR="45085" lvl="0" indent="0" algn="r" rtl="0">
                        <a:lnSpc>
                          <a:spcPct val="106428"/>
                        </a:lnSpc>
                        <a:spcBef>
                          <a:spcPts val="0"/>
                        </a:spcBef>
                        <a:spcAft>
                          <a:spcPts val="0"/>
                        </a:spcAft>
                        <a:buNone/>
                      </a:pPr>
                      <a:r>
                        <a:rPr lang="en" sz="1000" u="none" strike="noStrike" cap="none">
                          <a:latin typeface="Courier New"/>
                          <a:ea typeface="Courier New"/>
                          <a:cs typeface="Courier New"/>
                          <a:sym typeface="Courier New"/>
                        </a:rPr>
                        <a:t>N,</a:t>
                      </a:r>
                      <a:endParaRPr sz="1000" u="none" strike="noStrike" cap="none">
                        <a:latin typeface="Courier New"/>
                        <a:ea typeface="Courier New"/>
                        <a:cs typeface="Courier New"/>
                        <a:sym typeface="Courier New"/>
                      </a:endParaRPr>
                    </a:p>
                  </a:txBody>
                  <a:tcPr marL="0" marR="0" marT="0" marB="0"/>
                </a:tc>
                <a:tc>
                  <a:txBody>
                    <a:bodyPr/>
                    <a:lstStyle/>
                    <a:p>
                      <a:pPr marL="21590" marR="0" lvl="0" indent="0" algn="ctr" rtl="0">
                        <a:lnSpc>
                          <a:spcPct val="106428"/>
                        </a:lnSpc>
                        <a:spcBef>
                          <a:spcPts val="0"/>
                        </a:spcBef>
                        <a:spcAft>
                          <a:spcPts val="0"/>
                        </a:spcAft>
                        <a:buNone/>
                      </a:pPr>
                      <a:r>
                        <a:rPr lang="en" sz="1000" u="none" strike="noStrike" cap="none">
                          <a:latin typeface="Courier New"/>
                          <a:ea typeface="Courier New"/>
                          <a:cs typeface="Courier New"/>
                          <a:sym typeface="Courier New"/>
                        </a:rPr>
                        <a:t>2.0);</a:t>
                      </a:r>
                      <a:endParaRPr sz="1000" u="none" strike="noStrike" cap="none">
                        <a:latin typeface="Courier New"/>
                        <a:ea typeface="Courier New"/>
                        <a:cs typeface="Courier New"/>
                        <a:sym typeface="Courier New"/>
                      </a:endParaRPr>
                    </a:p>
                  </a:txBody>
                  <a:tcPr marL="0" marR="0" marT="0" marB="0"/>
                </a:tc>
                <a:extLst>
                  <a:ext uri="{0D108BD9-81ED-4DB2-BD59-A6C34878D82A}">
                    <a16:rowId xmlns:a16="http://schemas.microsoft.com/office/drawing/2014/main" val="10001"/>
                  </a:ext>
                </a:extLst>
              </a:tr>
              <a:tr h="206800">
                <a:tc>
                  <a:txBody>
                    <a:bodyPr/>
                    <a:lstStyle/>
                    <a:p>
                      <a:pPr marL="0" marR="13970" lvl="0" indent="0" algn="ctr" rtl="0">
                        <a:lnSpc>
                          <a:spcPct val="106428"/>
                        </a:lnSpc>
                        <a:spcBef>
                          <a:spcPts val="0"/>
                        </a:spcBef>
                        <a:spcAft>
                          <a:spcPts val="0"/>
                        </a:spcAft>
                        <a:buNone/>
                      </a:pPr>
                      <a:r>
                        <a:rPr lang="en" sz="1000" u="none" strike="noStrike" cap="none">
                          <a:latin typeface="Courier New"/>
                          <a:ea typeface="Courier New"/>
                          <a:cs typeface="Courier New"/>
                          <a:sym typeface="Courier New"/>
                        </a:rPr>
                        <a:t>initVector</a:t>
                      </a:r>
                      <a:endParaRPr sz="1000" u="none" strike="noStrike" cap="none">
                        <a:latin typeface="Courier New"/>
                        <a:ea typeface="Courier New"/>
                        <a:cs typeface="Courier New"/>
                        <a:sym typeface="Courier New"/>
                      </a:endParaRPr>
                    </a:p>
                  </a:txBody>
                  <a:tcPr marL="0" marR="0" marT="0" marB="0"/>
                </a:tc>
                <a:tc>
                  <a:txBody>
                    <a:bodyPr/>
                    <a:lstStyle/>
                    <a:p>
                      <a:pPr marL="0" marR="0" lvl="0" indent="0" algn="ctr" rtl="0">
                        <a:lnSpc>
                          <a:spcPct val="106428"/>
                        </a:lnSpc>
                        <a:spcBef>
                          <a:spcPts val="0"/>
                        </a:spcBef>
                        <a:spcAft>
                          <a:spcPts val="0"/>
                        </a:spcAft>
                        <a:buNone/>
                      </a:pPr>
                      <a:r>
                        <a:rPr lang="en" sz="1000" u="none" strike="noStrike" cap="none">
                          <a:latin typeface="Courier New"/>
                          <a:ea typeface="Courier New"/>
                          <a:cs typeface="Courier New"/>
                          <a:sym typeface="Courier New"/>
                        </a:rPr>
                        <a:t>(z,</a:t>
                      </a:r>
                      <a:endParaRPr sz="1000" u="none" strike="noStrike" cap="none">
                        <a:latin typeface="Courier New"/>
                        <a:ea typeface="Courier New"/>
                        <a:cs typeface="Courier New"/>
                        <a:sym typeface="Courier New"/>
                      </a:endParaRPr>
                    </a:p>
                  </a:txBody>
                  <a:tcPr marL="0" marR="0" marT="0" marB="0"/>
                </a:tc>
                <a:tc>
                  <a:txBody>
                    <a:bodyPr/>
                    <a:lstStyle/>
                    <a:p>
                      <a:pPr marL="0" marR="45085" lvl="0" indent="0" algn="r" rtl="0">
                        <a:lnSpc>
                          <a:spcPct val="106428"/>
                        </a:lnSpc>
                        <a:spcBef>
                          <a:spcPts val="0"/>
                        </a:spcBef>
                        <a:spcAft>
                          <a:spcPts val="0"/>
                        </a:spcAft>
                        <a:buNone/>
                      </a:pPr>
                      <a:r>
                        <a:rPr lang="en" sz="1000" u="none" strike="noStrike" cap="none">
                          <a:latin typeface="Courier New"/>
                          <a:ea typeface="Courier New"/>
                          <a:cs typeface="Courier New"/>
                          <a:sym typeface="Courier New"/>
                        </a:rPr>
                        <a:t>N,</a:t>
                      </a:r>
                      <a:endParaRPr sz="1000" u="none" strike="noStrike" cap="none">
                        <a:latin typeface="Courier New"/>
                        <a:ea typeface="Courier New"/>
                        <a:cs typeface="Courier New"/>
                        <a:sym typeface="Courier New"/>
                      </a:endParaRPr>
                    </a:p>
                  </a:txBody>
                  <a:tcPr marL="0" marR="0" marT="0" marB="0"/>
                </a:tc>
                <a:tc>
                  <a:txBody>
                    <a:bodyPr/>
                    <a:lstStyle/>
                    <a:p>
                      <a:pPr marL="21590" marR="0" lvl="0" indent="0" algn="ctr" rtl="0">
                        <a:lnSpc>
                          <a:spcPct val="106428"/>
                        </a:lnSpc>
                        <a:spcBef>
                          <a:spcPts val="0"/>
                        </a:spcBef>
                        <a:spcAft>
                          <a:spcPts val="0"/>
                        </a:spcAft>
                        <a:buNone/>
                      </a:pPr>
                      <a:r>
                        <a:rPr lang="en" sz="1000" u="none" strike="noStrike" cap="none">
                          <a:latin typeface="Courier New"/>
                          <a:ea typeface="Courier New"/>
                          <a:cs typeface="Courier New"/>
                          <a:sym typeface="Courier New"/>
                        </a:rPr>
                        <a:t>0.0);</a:t>
                      </a:r>
                      <a:endParaRPr sz="1000" u="none" strike="noStrike" cap="none">
                        <a:latin typeface="Courier New"/>
                        <a:ea typeface="Courier New"/>
                        <a:cs typeface="Courier New"/>
                        <a:sym typeface="Courier New"/>
                      </a:endParaRPr>
                    </a:p>
                  </a:txBody>
                  <a:tcPr marL="0" marR="0" marT="0" marB="0"/>
                </a:tc>
                <a:extLst>
                  <a:ext uri="{0D108BD9-81ED-4DB2-BD59-A6C34878D82A}">
                    <a16:rowId xmlns:a16="http://schemas.microsoft.com/office/drawing/2014/main" val="10002"/>
                  </a:ext>
                </a:extLst>
              </a:tr>
            </a:tbl>
          </a:graphicData>
        </a:graphic>
      </p:graphicFrame>
      <p:sp>
        <p:nvSpPr>
          <p:cNvPr id="750" name="Google Shape;750;p57"/>
          <p:cNvSpPr txBox="1"/>
          <p:nvPr/>
        </p:nvSpPr>
        <p:spPr>
          <a:xfrm>
            <a:off x="235100" y="2775025"/>
            <a:ext cx="2793300" cy="1704600"/>
          </a:xfrm>
          <a:prstGeom prst="rect">
            <a:avLst/>
          </a:prstGeom>
          <a:noFill/>
          <a:ln>
            <a:noFill/>
          </a:ln>
        </p:spPr>
        <p:txBody>
          <a:bodyPr spcFirstLastPara="1" wrap="square" lIns="0" tIns="12050" rIns="0" bIns="0" anchor="t" anchorCtr="0">
            <a:noAutofit/>
          </a:bodyPr>
          <a:lstStyle/>
          <a:p>
            <a:pPr marL="225425" marR="0" lvl="0" indent="0" algn="l" rtl="0">
              <a:lnSpc>
                <a:spcPct val="100000"/>
              </a:lnSpc>
              <a:spcBef>
                <a:spcPts val="0"/>
              </a:spcBef>
              <a:spcAft>
                <a:spcPts val="0"/>
              </a:spcAft>
              <a:buNone/>
            </a:pPr>
            <a:r>
              <a:rPr lang="en" sz="1000">
                <a:latin typeface="Courier New"/>
                <a:ea typeface="Courier New"/>
                <a:cs typeface="Courier New"/>
                <a:sym typeface="Courier New"/>
              </a:rPr>
              <a:t>printVector (u, N);</a:t>
            </a:r>
            <a:endParaRPr sz="1000">
              <a:latin typeface="Courier New"/>
              <a:ea typeface="Courier New"/>
              <a:cs typeface="Courier New"/>
              <a:sym typeface="Courier New"/>
            </a:endParaRPr>
          </a:p>
          <a:p>
            <a:pPr marL="225425" marR="0" lvl="0" indent="0" algn="l" rtl="0">
              <a:lnSpc>
                <a:spcPct val="100000"/>
              </a:lnSpc>
              <a:spcBef>
                <a:spcPts val="0"/>
              </a:spcBef>
              <a:spcAft>
                <a:spcPts val="0"/>
              </a:spcAft>
              <a:buNone/>
            </a:pPr>
            <a:r>
              <a:rPr lang="en" sz="1000">
                <a:latin typeface="Courier New"/>
                <a:ea typeface="Courier New"/>
                <a:cs typeface="Courier New"/>
                <a:sym typeface="Courier New"/>
              </a:rPr>
              <a:t>printVector (v, N);</a:t>
            </a:r>
            <a:endParaRPr sz="1000">
              <a:latin typeface="Courier New"/>
              <a:ea typeface="Courier New"/>
              <a:cs typeface="Courier New"/>
              <a:sym typeface="Courier New"/>
            </a:endParaRPr>
          </a:p>
          <a:p>
            <a:pPr marL="0" marR="0" lvl="0" indent="0" algn="l" rtl="0">
              <a:lnSpc>
                <a:spcPct val="100000"/>
              </a:lnSpc>
              <a:spcBef>
                <a:spcPts val="35"/>
              </a:spcBef>
              <a:spcAft>
                <a:spcPts val="0"/>
              </a:spcAft>
              <a:buNone/>
            </a:pPr>
            <a:endParaRPr sz="1050">
              <a:latin typeface="Courier New"/>
              <a:ea typeface="Courier New"/>
              <a:cs typeface="Courier New"/>
              <a:sym typeface="Courier New"/>
            </a:endParaRPr>
          </a:p>
          <a:p>
            <a:pPr marL="225425" marR="0" lvl="0" indent="0" algn="l" rtl="0">
              <a:lnSpc>
                <a:spcPct val="100000"/>
              </a:lnSpc>
              <a:spcBef>
                <a:spcPts val="0"/>
              </a:spcBef>
              <a:spcAft>
                <a:spcPts val="0"/>
              </a:spcAft>
              <a:buNone/>
            </a:pPr>
            <a:r>
              <a:rPr lang="en" sz="1000">
                <a:latin typeface="Courier New"/>
                <a:ea typeface="Courier New"/>
                <a:cs typeface="Courier New"/>
                <a:sym typeface="Courier New"/>
              </a:rPr>
              <a:t>// z = u + v</a:t>
            </a:r>
            <a:endParaRPr sz="1000">
              <a:latin typeface="Courier New"/>
              <a:ea typeface="Courier New"/>
              <a:cs typeface="Courier New"/>
              <a:sym typeface="Courier New"/>
            </a:endParaRPr>
          </a:p>
          <a:p>
            <a:pPr marL="652780" marR="5080" lvl="0" indent="-426720" algn="l" rtl="0">
              <a:lnSpc>
                <a:spcPct val="100000"/>
              </a:lnSpc>
              <a:spcBef>
                <a:spcPts val="5"/>
              </a:spcBef>
              <a:spcAft>
                <a:spcPts val="0"/>
              </a:spcAft>
              <a:buNone/>
            </a:pPr>
            <a:r>
              <a:rPr lang="en" sz="1000">
                <a:latin typeface="Courier New"/>
                <a:ea typeface="Courier New"/>
                <a:cs typeface="Courier New"/>
                <a:sym typeface="Courier New"/>
              </a:rPr>
              <a:t>for (i=0; i&lt;N; i++)</a:t>
            </a:r>
            <a:endParaRPr sz="1000">
              <a:latin typeface="Courier New"/>
              <a:ea typeface="Courier New"/>
              <a:cs typeface="Courier New"/>
              <a:sym typeface="Courier New"/>
            </a:endParaRPr>
          </a:p>
          <a:p>
            <a:pPr marL="1109980" marR="5080" lvl="0" indent="-426720" algn="l" rtl="0">
              <a:lnSpc>
                <a:spcPct val="100000"/>
              </a:lnSpc>
              <a:spcBef>
                <a:spcPts val="5"/>
              </a:spcBef>
              <a:spcAft>
                <a:spcPts val="0"/>
              </a:spcAft>
              <a:buNone/>
            </a:pPr>
            <a:r>
              <a:rPr lang="en" sz="1000">
                <a:latin typeface="Courier New"/>
                <a:ea typeface="Courier New"/>
                <a:cs typeface="Courier New"/>
                <a:sym typeface="Courier New"/>
              </a:rPr>
              <a:t>z[i] = u[i] + v[i];</a:t>
            </a:r>
            <a:endParaRPr sz="1000">
              <a:latin typeface="Courier New"/>
              <a:ea typeface="Courier New"/>
              <a:cs typeface="Courier New"/>
              <a:sym typeface="Courier New"/>
            </a:endParaRPr>
          </a:p>
          <a:p>
            <a:pPr marL="0" marR="0" lvl="0" indent="0" algn="l" rtl="0">
              <a:lnSpc>
                <a:spcPct val="100000"/>
              </a:lnSpc>
              <a:spcBef>
                <a:spcPts val="35"/>
              </a:spcBef>
              <a:spcAft>
                <a:spcPts val="0"/>
              </a:spcAft>
              <a:buNone/>
            </a:pPr>
            <a:endParaRPr sz="1050">
              <a:latin typeface="Courier New"/>
              <a:ea typeface="Courier New"/>
              <a:cs typeface="Courier New"/>
              <a:sym typeface="Courier New"/>
            </a:endParaRPr>
          </a:p>
          <a:p>
            <a:pPr marL="225425" marR="432433" lvl="0" indent="0" algn="l" rtl="0">
              <a:lnSpc>
                <a:spcPct val="200100"/>
              </a:lnSpc>
              <a:spcBef>
                <a:spcPts val="5"/>
              </a:spcBef>
              <a:spcAft>
                <a:spcPts val="0"/>
              </a:spcAft>
              <a:buNone/>
            </a:pPr>
            <a:r>
              <a:rPr lang="en" sz="1000">
                <a:latin typeface="Courier New"/>
                <a:ea typeface="Courier New"/>
                <a:cs typeface="Courier New"/>
                <a:sym typeface="Courier New"/>
              </a:rPr>
              <a:t>printVector (z, N);</a:t>
            </a:r>
            <a:endParaRPr sz="1000">
              <a:latin typeface="Courier New"/>
              <a:ea typeface="Courier New"/>
              <a:cs typeface="Courier New"/>
              <a:sym typeface="Courier New"/>
            </a:endParaRPr>
          </a:p>
          <a:p>
            <a:pPr marL="225425" marR="432433" lvl="0" indent="0" algn="l" rtl="0">
              <a:lnSpc>
                <a:spcPct val="200100"/>
              </a:lnSpc>
              <a:spcBef>
                <a:spcPts val="5"/>
              </a:spcBef>
              <a:spcAft>
                <a:spcPts val="0"/>
              </a:spcAft>
              <a:buNone/>
            </a:pPr>
            <a:r>
              <a:rPr lang="en" sz="1000">
                <a:latin typeface="Courier New"/>
                <a:ea typeface="Courier New"/>
                <a:cs typeface="Courier New"/>
                <a:sym typeface="Courier New"/>
              </a:rPr>
              <a:t>return 0;</a:t>
            </a:r>
            <a:endParaRPr sz="1000">
              <a:latin typeface="Courier New"/>
              <a:ea typeface="Courier New"/>
              <a:cs typeface="Courier New"/>
              <a:sym typeface="Courier New"/>
            </a:endParaRPr>
          </a:p>
          <a:p>
            <a:pPr marL="0" marR="432433" lvl="0" indent="0" algn="l" rtl="0">
              <a:lnSpc>
                <a:spcPct val="200100"/>
              </a:lnSpc>
              <a:spcBef>
                <a:spcPts val="5"/>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p:txBody>
      </p:sp>
      <p:sp>
        <p:nvSpPr>
          <p:cNvPr id="751" name="Google Shape;751;p57"/>
          <p:cNvSpPr/>
          <p:nvPr/>
        </p:nvSpPr>
        <p:spPr>
          <a:xfrm>
            <a:off x="4229750" y="2825525"/>
            <a:ext cx="3200400" cy="678402"/>
          </a:xfrm>
          <a:custGeom>
            <a:avLst/>
            <a:gdLst/>
            <a:ahLst/>
            <a:cxnLst/>
            <a:rect l="l" t="t" r="r" b="b"/>
            <a:pathLst>
              <a:path w="3200400" h="1179829" extrusionOk="0">
                <a:moveTo>
                  <a:pt x="0" y="101218"/>
                </a:moveTo>
                <a:lnTo>
                  <a:pt x="7957" y="61829"/>
                </a:lnTo>
                <a:lnTo>
                  <a:pt x="29654" y="29654"/>
                </a:lnTo>
                <a:lnTo>
                  <a:pt x="61829" y="7957"/>
                </a:lnTo>
                <a:lnTo>
                  <a:pt x="101219" y="0"/>
                </a:lnTo>
                <a:lnTo>
                  <a:pt x="3099181" y="0"/>
                </a:lnTo>
                <a:lnTo>
                  <a:pt x="3138570" y="7957"/>
                </a:lnTo>
                <a:lnTo>
                  <a:pt x="3170745" y="29654"/>
                </a:lnTo>
                <a:lnTo>
                  <a:pt x="3192442" y="61829"/>
                </a:lnTo>
                <a:lnTo>
                  <a:pt x="3200400" y="101218"/>
                </a:lnTo>
                <a:lnTo>
                  <a:pt x="3200400" y="1078357"/>
                </a:lnTo>
                <a:lnTo>
                  <a:pt x="3192442" y="1117746"/>
                </a:lnTo>
                <a:lnTo>
                  <a:pt x="3170745" y="1149921"/>
                </a:lnTo>
                <a:lnTo>
                  <a:pt x="3138570" y="1171618"/>
                </a:lnTo>
                <a:lnTo>
                  <a:pt x="3099181" y="1179576"/>
                </a:lnTo>
                <a:lnTo>
                  <a:pt x="101219" y="1179576"/>
                </a:lnTo>
                <a:lnTo>
                  <a:pt x="61829" y="1171618"/>
                </a:lnTo>
                <a:lnTo>
                  <a:pt x="29654" y="1149921"/>
                </a:lnTo>
                <a:lnTo>
                  <a:pt x="7957" y="1117746"/>
                </a:lnTo>
                <a:lnTo>
                  <a:pt x="0" y="1078357"/>
                </a:lnTo>
                <a:lnTo>
                  <a:pt x="0" y="101218"/>
                </a:lnTo>
                <a:close/>
              </a:path>
            </a:pathLst>
          </a:custGeom>
          <a:solidFill>
            <a:srgbClr val="B4A7D6"/>
          </a:solidFill>
          <a:ln w="24375" cap="flat" cmpd="sng">
            <a:solidFill>
              <a:srgbClr val="33339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a:highlight>
                <a:srgbClr val="B4A7D6"/>
              </a:highlight>
            </a:endParaRPr>
          </a:p>
        </p:txBody>
      </p:sp>
      <p:graphicFrame>
        <p:nvGraphicFramePr>
          <p:cNvPr id="752" name="Google Shape;752;p57"/>
          <p:cNvGraphicFramePr/>
          <p:nvPr/>
        </p:nvGraphicFramePr>
        <p:xfrm>
          <a:off x="4191000" y="998382"/>
          <a:ext cx="3000000" cy="3000000"/>
        </p:xfrm>
        <a:graphic>
          <a:graphicData uri="http://schemas.openxmlformats.org/drawingml/2006/table">
            <a:tbl>
              <a:tblPr firstRow="1" bandRow="1">
                <a:noFill/>
                <a:tableStyleId>{FB420127-9F0C-48E6-86BC-73934E5C1D83}</a:tableStyleId>
              </a:tblPr>
              <a:tblGrid>
                <a:gridCol w="200000">
                  <a:extLst>
                    <a:ext uri="{9D8B030D-6E8A-4147-A177-3AD203B41FA5}">
                      <a16:colId xmlns:a16="http://schemas.microsoft.com/office/drawing/2014/main" val="20000"/>
                    </a:ext>
                  </a:extLst>
                </a:gridCol>
                <a:gridCol w="4305125">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tblGrid>
              <a:tr h="387025">
                <a:tc>
                  <a:txBody>
                    <a:bodyPr/>
                    <a:lstStyle/>
                    <a:p>
                      <a:pPr marL="0" marR="0" lvl="0" indent="0" algn="l" rtl="0">
                        <a:lnSpc>
                          <a:spcPct val="100000"/>
                        </a:lnSpc>
                        <a:spcBef>
                          <a:spcPts val="0"/>
                        </a:spcBef>
                        <a:spcAft>
                          <a:spcPts val="0"/>
                        </a:spcAft>
                        <a:buNone/>
                      </a:pPr>
                      <a:endParaRPr sz="900" u="none" strike="noStrike" cap="none">
                        <a:latin typeface="Times New Roman"/>
                        <a:ea typeface="Times New Roman"/>
                        <a:cs typeface="Times New Roman"/>
                        <a:sym typeface="Times New Roman"/>
                      </a:endParaRPr>
                    </a:p>
                  </a:txBody>
                  <a:tcPr marL="0" marR="0" marT="0" marB="0">
                    <a:lnL w="53975" cap="flat" cmpd="sng">
                      <a:solidFill>
                        <a:srgbClr val="333399"/>
                      </a:solidFill>
                      <a:prstDash val="solid"/>
                      <a:round/>
                      <a:headEnd type="none" w="sm" len="sm"/>
                      <a:tailEnd type="none" w="sm" len="sm"/>
                    </a:lnL>
                    <a:lnR w="28575" cap="flat" cmpd="sng">
                      <a:solidFill>
                        <a:srgbClr val="333399"/>
                      </a:solidFill>
                      <a:prstDash val="solid"/>
                      <a:round/>
                      <a:headEnd type="none" w="sm" len="sm"/>
                      <a:tailEnd type="none" w="sm" len="sm"/>
                    </a:lnR>
                    <a:lnT w="53975" cap="flat" cmpd="sng">
                      <a:solidFill>
                        <a:srgbClr val="333399"/>
                      </a:solidFill>
                      <a:prstDash val="solid"/>
                      <a:round/>
                      <a:headEnd type="none" w="sm" len="sm"/>
                      <a:tailEnd type="none" w="sm" len="sm"/>
                    </a:lnT>
                  </a:tcPr>
                </a:tc>
                <a:tc>
                  <a:txBody>
                    <a:bodyPr/>
                    <a:lstStyle/>
                    <a:p>
                      <a:pPr marL="55880" marR="0" lvl="0" indent="0" algn="l" rtl="0">
                        <a:lnSpc>
                          <a:spcPct val="100000"/>
                        </a:lnSpc>
                        <a:spcBef>
                          <a:spcPts val="0"/>
                        </a:spcBef>
                        <a:spcAft>
                          <a:spcPts val="0"/>
                        </a:spcAft>
                        <a:buNone/>
                      </a:pPr>
                      <a:r>
                        <a:rPr lang="en" sz="1000" u="none" strike="noStrike" cap="none">
                          <a:latin typeface="Courier New"/>
                          <a:ea typeface="Courier New"/>
                          <a:cs typeface="Courier New"/>
                          <a:sym typeface="Courier New"/>
                        </a:rPr>
                        <a:t>program vectoradd</a:t>
                      </a:r>
                      <a:endParaRPr sz="1000" u="none" strike="noStrike" cap="none">
                        <a:latin typeface="Courier New"/>
                        <a:ea typeface="Courier New"/>
                        <a:cs typeface="Courier New"/>
                        <a:sym typeface="Courier New"/>
                      </a:endParaRPr>
                    </a:p>
                    <a:p>
                      <a:pPr marL="55880" marR="0" lvl="0" indent="0" algn="l" rtl="0">
                        <a:lnSpc>
                          <a:spcPct val="100000"/>
                        </a:lnSpc>
                        <a:spcBef>
                          <a:spcPts val="0"/>
                        </a:spcBef>
                        <a:spcAft>
                          <a:spcPts val="0"/>
                        </a:spcAft>
                        <a:buNone/>
                      </a:pPr>
                      <a:r>
                        <a:rPr lang="en" sz="1000" u="none" strike="noStrike" cap="none">
                          <a:latin typeface="Courier New"/>
                          <a:ea typeface="Courier New"/>
                          <a:cs typeface="Courier New"/>
                          <a:sym typeface="Courier New"/>
                        </a:rPr>
                        <a:t>integer :: i</a:t>
                      </a:r>
                      <a:endParaRPr sz="1000" u="none" strike="noStrike" cap="none">
                        <a:latin typeface="Courier New"/>
                        <a:ea typeface="Courier New"/>
                        <a:cs typeface="Courier New"/>
                        <a:sym typeface="Courier New"/>
                      </a:endParaRPr>
                    </a:p>
                  </a:txBody>
                  <a:tcPr marL="0" marR="0" marT="11425" marB="0">
                    <a:lnL w="28575" cap="flat" cmpd="sng">
                      <a:solidFill>
                        <a:srgbClr val="333399"/>
                      </a:solidFill>
                      <a:prstDash val="solid"/>
                      <a:round/>
                      <a:headEnd type="none" w="sm" len="sm"/>
                      <a:tailEnd type="none" w="sm" len="sm"/>
                    </a:lnL>
                    <a:lnR w="28575" cap="flat" cmpd="sng">
                      <a:solidFill>
                        <a:srgbClr val="333399"/>
                      </a:solidFill>
                      <a:prstDash val="solid"/>
                      <a:round/>
                      <a:headEnd type="none" w="sm" len="sm"/>
                      <a:tailEnd type="none" w="sm" len="sm"/>
                    </a:lnR>
                    <a:lnT w="76200" cap="flat" cmpd="sng">
                      <a:solidFill>
                        <a:srgbClr val="333399"/>
                      </a:solidFill>
                      <a:prstDash val="solid"/>
                      <a:round/>
                      <a:headEnd type="none" w="sm" len="sm"/>
                      <a:tailEnd type="none" w="sm" len="sm"/>
                    </a:lnT>
                    <a:solidFill>
                      <a:srgbClr val="D1D1EF"/>
                    </a:solidFill>
                  </a:tcPr>
                </a:tc>
                <a:tc>
                  <a:txBody>
                    <a:bodyPr/>
                    <a:lstStyle/>
                    <a:p>
                      <a:pPr marL="0" marR="0" lvl="0" indent="0" algn="l" rtl="0">
                        <a:lnSpc>
                          <a:spcPct val="100000"/>
                        </a:lnSpc>
                        <a:spcBef>
                          <a:spcPts val="0"/>
                        </a:spcBef>
                        <a:spcAft>
                          <a:spcPts val="0"/>
                        </a:spcAft>
                        <a:buNone/>
                      </a:pPr>
                      <a:endParaRPr sz="900" u="none" strike="noStrike" cap="none">
                        <a:latin typeface="Times New Roman"/>
                        <a:ea typeface="Times New Roman"/>
                        <a:cs typeface="Times New Roman"/>
                        <a:sym typeface="Times New Roman"/>
                      </a:endParaRPr>
                    </a:p>
                  </a:txBody>
                  <a:tcPr marL="0" marR="0" marT="0" marB="0">
                    <a:lnL w="28575" cap="flat" cmpd="sng">
                      <a:solidFill>
                        <a:srgbClr val="333399"/>
                      </a:solidFill>
                      <a:prstDash val="solid"/>
                      <a:round/>
                      <a:headEnd type="none" w="sm" len="sm"/>
                      <a:tailEnd type="none" w="sm" len="sm"/>
                    </a:lnL>
                    <a:lnR w="53975" cap="flat" cmpd="sng">
                      <a:solidFill>
                        <a:srgbClr val="333399"/>
                      </a:solidFill>
                      <a:prstDash val="solid"/>
                      <a:round/>
                      <a:headEnd type="none" w="sm" len="sm"/>
                      <a:tailEnd type="none" w="sm" len="sm"/>
                    </a:lnR>
                    <a:lnT w="53975" cap="flat" cmpd="sng">
                      <a:solidFill>
                        <a:srgbClr val="333399"/>
                      </a:solidFill>
                      <a:prstDash val="solid"/>
                      <a:round/>
                      <a:headEnd type="none" w="sm" len="sm"/>
                      <a:tailEnd type="none" w="sm" len="sm"/>
                    </a:lnT>
                  </a:tcPr>
                </a:tc>
                <a:extLst>
                  <a:ext uri="{0D108BD9-81ED-4DB2-BD59-A6C34878D82A}">
                    <a16:rowId xmlns:a16="http://schemas.microsoft.com/office/drawing/2014/main" val="10000"/>
                  </a:ext>
                </a:extLst>
              </a:tr>
              <a:tr h="3370975">
                <a:tc gridSpan="3">
                  <a:txBody>
                    <a:bodyPr/>
                    <a:lstStyle/>
                    <a:p>
                      <a:pPr marL="146050" marR="0" lvl="0" indent="0" algn="l" rtl="0">
                        <a:lnSpc>
                          <a:spcPct val="47857"/>
                        </a:lnSpc>
                        <a:spcBef>
                          <a:spcPts val="0"/>
                        </a:spcBef>
                        <a:spcAft>
                          <a:spcPts val="0"/>
                        </a:spcAft>
                        <a:buNone/>
                      </a:pPr>
                      <a:r>
                        <a:rPr lang="en" sz="1000" u="none" strike="noStrike" cap="none">
                          <a:latin typeface="Courier New"/>
                          <a:ea typeface="Courier New"/>
                          <a:cs typeface="Courier New"/>
                          <a:sym typeface="Courier New"/>
                        </a:rPr>
                        <a:t>integer, parameter :: N=1000</a:t>
                      </a:r>
                      <a:endParaRPr sz="1000" u="none" strike="noStrike" cap="none">
                        <a:latin typeface="Courier New"/>
                        <a:ea typeface="Courier New"/>
                        <a:cs typeface="Courier New"/>
                        <a:sym typeface="Courier New"/>
                      </a:endParaRPr>
                    </a:p>
                    <a:p>
                      <a:pPr marL="146050" marR="0" lvl="0" indent="0" algn="l" rtl="0">
                        <a:lnSpc>
                          <a:spcPct val="100000"/>
                        </a:lnSpc>
                        <a:spcBef>
                          <a:spcPts val="0"/>
                        </a:spcBef>
                        <a:spcAft>
                          <a:spcPts val="0"/>
                        </a:spcAft>
                        <a:buNone/>
                      </a:pPr>
                      <a:r>
                        <a:rPr lang="en" sz="1000" u="none" strike="noStrike" cap="none">
                          <a:latin typeface="Courier New"/>
                          <a:ea typeface="Courier New"/>
                          <a:cs typeface="Courier New"/>
                          <a:sym typeface="Courier New"/>
                        </a:rPr>
                        <a:t>real(kind(0.0d0)), dimension(N):: u, v, z</a:t>
                      </a:r>
                      <a:endParaRPr sz="1000" u="none" strike="noStrike" cap="none">
                        <a:latin typeface="Courier New"/>
                        <a:ea typeface="Courier New"/>
                        <a:cs typeface="Courier New"/>
                        <a:sym typeface="Courier New"/>
                      </a:endParaRPr>
                    </a:p>
                    <a:p>
                      <a:pPr marL="0" marR="0" lvl="0" indent="0" algn="l" rtl="0">
                        <a:lnSpc>
                          <a:spcPct val="100000"/>
                        </a:lnSpc>
                        <a:spcBef>
                          <a:spcPts val="10"/>
                        </a:spcBef>
                        <a:spcAft>
                          <a:spcPts val="0"/>
                        </a:spcAft>
                        <a:buNone/>
                      </a:pPr>
                      <a:endParaRPr sz="1050" u="none" strike="noStrike" cap="none">
                        <a:latin typeface="Times New Roman"/>
                        <a:ea typeface="Times New Roman"/>
                        <a:cs typeface="Times New Roman"/>
                        <a:sym typeface="Times New Roman"/>
                      </a:endParaRPr>
                    </a:p>
                    <a:p>
                      <a:pPr marL="146050" marR="1830070" lvl="0" indent="0" algn="just" rtl="0">
                        <a:lnSpc>
                          <a:spcPct val="100000"/>
                        </a:lnSpc>
                        <a:spcBef>
                          <a:spcPts val="5"/>
                        </a:spcBef>
                        <a:spcAft>
                          <a:spcPts val="0"/>
                        </a:spcAft>
                        <a:buNone/>
                      </a:pPr>
                      <a:r>
                        <a:rPr lang="en" sz="1000" u="none" strike="noStrike" cap="none">
                          <a:latin typeface="Courier New"/>
                          <a:ea typeface="Courier New"/>
                          <a:cs typeface="Courier New"/>
                          <a:sym typeface="Courier New"/>
                        </a:rPr>
                        <a:t>call initVector (u, N, 1.0)</a:t>
                      </a:r>
                      <a:endParaRPr sz="1000">
                        <a:latin typeface="Courier New"/>
                        <a:ea typeface="Courier New"/>
                        <a:cs typeface="Courier New"/>
                        <a:sym typeface="Courier New"/>
                      </a:endParaRPr>
                    </a:p>
                    <a:p>
                      <a:pPr marL="146050" marR="1830070" lvl="0" indent="0" algn="just" rtl="0">
                        <a:lnSpc>
                          <a:spcPct val="100000"/>
                        </a:lnSpc>
                        <a:spcBef>
                          <a:spcPts val="5"/>
                        </a:spcBef>
                        <a:spcAft>
                          <a:spcPts val="0"/>
                        </a:spcAft>
                        <a:buNone/>
                      </a:pPr>
                      <a:r>
                        <a:rPr lang="en" sz="1000" u="none" strike="noStrike" cap="none">
                          <a:latin typeface="Courier New"/>
                          <a:ea typeface="Courier New"/>
                          <a:cs typeface="Courier New"/>
                          <a:sym typeface="Courier New"/>
                        </a:rPr>
                        <a:t>call initVector (v, N, 2.0</a:t>
                      </a:r>
                      <a:r>
                        <a:rPr lang="en" sz="1000">
                          <a:latin typeface="Courier New"/>
                          <a:ea typeface="Courier New"/>
                          <a:cs typeface="Courier New"/>
                          <a:sym typeface="Courier New"/>
                        </a:rPr>
                        <a:t>)</a:t>
                      </a:r>
                      <a:endParaRPr sz="1000">
                        <a:latin typeface="Courier New"/>
                        <a:ea typeface="Courier New"/>
                        <a:cs typeface="Courier New"/>
                        <a:sym typeface="Courier New"/>
                      </a:endParaRPr>
                    </a:p>
                    <a:p>
                      <a:pPr marL="146050" marR="1830070" lvl="0" indent="0" algn="just" rtl="0">
                        <a:lnSpc>
                          <a:spcPct val="100000"/>
                        </a:lnSpc>
                        <a:spcBef>
                          <a:spcPts val="5"/>
                        </a:spcBef>
                        <a:spcAft>
                          <a:spcPts val="0"/>
                        </a:spcAft>
                        <a:buNone/>
                      </a:pPr>
                      <a:r>
                        <a:rPr lang="en" sz="1000" u="none" strike="noStrike" cap="none">
                          <a:latin typeface="Courier New"/>
                          <a:ea typeface="Courier New"/>
                          <a:cs typeface="Courier New"/>
                          <a:sym typeface="Courier New"/>
                        </a:rPr>
                        <a:t>call initVector (z, N, 0.0)</a:t>
                      </a:r>
                      <a:endParaRPr sz="1000" u="none" strike="noStrike" cap="none">
                        <a:latin typeface="Courier New"/>
                        <a:ea typeface="Courier New"/>
                        <a:cs typeface="Courier New"/>
                        <a:sym typeface="Courier New"/>
                      </a:endParaRPr>
                    </a:p>
                    <a:p>
                      <a:pPr marL="0" marR="0" lvl="0" indent="0" algn="l" rtl="0">
                        <a:lnSpc>
                          <a:spcPct val="100000"/>
                        </a:lnSpc>
                        <a:spcBef>
                          <a:spcPts val="15"/>
                        </a:spcBef>
                        <a:spcAft>
                          <a:spcPts val="0"/>
                        </a:spcAft>
                        <a:buNone/>
                      </a:pPr>
                      <a:endParaRPr sz="1050" u="none" strike="noStrike" cap="none">
                        <a:latin typeface="Times New Roman"/>
                        <a:ea typeface="Times New Roman"/>
                        <a:cs typeface="Times New Roman"/>
                        <a:sym typeface="Times New Roman"/>
                      </a:endParaRPr>
                    </a:p>
                    <a:p>
                      <a:pPr marL="146050" marR="2146300" lvl="0" indent="0" algn="l" rtl="0">
                        <a:lnSpc>
                          <a:spcPct val="100000"/>
                        </a:lnSpc>
                        <a:spcBef>
                          <a:spcPts val="0"/>
                        </a:spcBef>
                        <a:spcAft>
                          <a:spcPts val="0"/>
                        </a:spcAft>
                        <a:buNone/>
                      </a:pPr>
                      <a:r>
                        <a:rPr lang="en" sz="1000" u="none" strike="noStrike" cap="none">
                          <a:latin typeface="Courier New"/>
                          <a:ea typeface="Courier New"/>
                          <a:cs typeface="Courier New"/>
                          <a:sym typeface="Courier New"/>
                        </a:rPr>
                        <a:t>call	 printVector (u, N)</a:t>
                      </a:r>
                      <a:endParaRPr sz="1000">
                        <a:latin typeface="Courier New"/>
                        <a:ea typeface="Courier New"/>
                        <a:cs typeface="Courier New"/>
                        <a:sym typeface="Courier New"/>
                      </a:endParaRPr>
                    </a:p>
                    <a:p>
                      <a:pPr marL="146050" marR="2146300" lvl="0" indent="0" algn="l" rtl="0">
                        <a:lnSpc>
                          <a:spcPct val="100000"/>
                        </a:lnSpc>
                        <a:spcBef>
                          <a:spcPts val="0"/>
                        </a:spcBef>
                        <a:spcAft>
                          <a:spcPts val="0"/>
                        </a:spcAft>
                        <a:buNone/>
                      </a:pPr>
                      <a:r>
                        <a:rPr lang="en" sz="1000" u="none" strike="noStrike" cap="none">
                          <a:latin typeface="Courier New"/>
                          <a:ea typeface="Courier New"/>
                          <a:cs typeface="Courier New"/>
                          <a:sym typeface="Courier New"/>
                        </a:rPr>
                        <a:t>call	 printVector (v, N)</a:t>
                      </a:r>
                      <a:endParaRPr sz="1000" u="none" strike="noStrike" cap="none">
                        <a:latin typeface="Courier New"/>
                        <a:ea typeface="Courier New"/>
                        <a:cs typeface="Courier New"/>
                        <a:sym typeface="Courier New"/>
                      </a:endParaRPr>
                    </a:p>
                    <a:p>
                      <a:pPr marL="0" marR="0" lvl="0" indent="0" algn="l" rtl="0">
                        <a:lnSpc>
                          <a:spcPct val="100000"/>
                        </a:lnSpc>
                        <a:spcBef>
                          <a:spcPts val="10"/>
                        </a:spcBef>
                        <a:spcAft>
                          <a:spcPts val="0"/>
                        </a:spcAft>
                        <a:buNone/>
                      </a:pPr>
                      <a:endParaRPr sz="1050" u="none" strike="noStrike" cap="none">
                        <a:latin typeface="Times New Roman"/>
                        <a:ea typeface="Times New Roman"/>
                        <a:cs typeface="Times New Roman"/>
                        <a:sym typeface="Times New Roman"/>
                      </a:endParaRPr>
                    </a:p>
                    <a:p>
                      <a:pPr marL="146050" marR="3531870" lvl="0" indent="0" algn="l" rtl="0">
                        <a:lnSpc>
                          <a:spcPct val="100000"/>
                        </a:lnSpc>
                        <a:spcBef>
                          <a:spcPts val="5"/>
                        </a:spcBef>
                        <a:spcAft>
                          <a:spcPts val="0"/>
                        </a:spcAft>
                        <a:buNone/>
                      </a:pPr>
                      <a:r>
                        <a:rPr lang="en" sz="1000" u="none" strike="noStrike" cap="none">
                          <a:latin typeface="Courier New"/>
                          <a:ea typeface="Courier New"/>
                          <a:cs typeface="Courier New"/>
                          <a:sym typeface="Courier New"/>
                        </a:rPr>
                        <a:t>! z = u + v </a:t>
                      </a:r>
                      <a:endParaRPr sz="1000">
                        <a:latin typeface="Courier New"/>
                        <a:ea typeface="Courier New"/>
                        <a:cs typeface="Courier New"/>
                        <a:sym typeface="Courier New"/>
                      </a:endParaRPr>
                    </a:p>
                    <a:p>
                      <a:pPr marL="146050" marR="3531870" lvl="0" indent="0" algn="l" rtl="0">
                        <a:lnSpc>
                          <a:spcPct val="100000"/>
                        </a:lnSpc>
                        <a:spcBef>
                          <a:spcPts val="5"/>
                        </a:spcBef>
                        <a:spcAft>
                          <a:spcPts val="0"/>
                        </a:spcAft>
                        <a:buNone/>
                      </a:pPr>
                      <a:r>
                        <a:rPr lang="en" sz="1000" u="none" strike="noStrike" cap="none">
                          <a:latin typeface="Courier New"/>
                          <a:ea typeface="Courier New"/>
                          <a:cs typeface="Courier New"/>
                          <a:sym typeface="Courier New"/>
                        </a:rPr>
                        <a:t>do i = 1,N</a:t>
                      </a:r>
                      <a:endParaRPr sz="1000" u="none" strike="noStrike" cap="none">
                        <a:latin typeface="Courier New"/>
                        <a:ea typeface="Courier New"/>
                        <a:cs typeface="Courier New"/>
                        <a:sym typeface="Courier New"/>
                      </a:endParaRPr>
                    </a:p>
                    <a:p>
                      <a:pPr marL="572770" marR="0" lvl="0" indent="0" algn="l" rtl="0">
                        <a:lnSpc>
                          <a:spcPct val="100000"/>
                        </a:lnSpc>
                        <a:spcBef>
                          <a:spcPts val="0"/>
                        </a:spcBef>
                        <a:spcAft>
                          <a:spcPts val="0"/>
                        </a:spcAft>
                        <a:buNone/>
                      </a:pPr>
                      <a:r>
                        <a:rPr lang="en" sz="1000" u="none" strike="noStrike" cap="none">
                          <a:latin typeface="Courier New"/>
                          <a:ea typeface="Courier New"/>
                          <a:cs typeface="Courier New"/>
                          <a:sym typeface="Courier New"/>
                        </a:rPr>
                        <a:t>z(i) = u(i) + v(i)</a:t>
                      </a:r>
                      <a:endParaRPr sz="1000" u="none" strike="noStrike" cap="none">
                        <a:latin typeface="Courier New"/>
                        <a:ea typeface="Courier New"/>
                        <a:cs typeface="Courier New"/>
                        <a:sym typeface="Courier New"/>
                      </a:endParaRPr>
                    </a:p>
                    <a:p>
                      <a:pPr marL="146050" marR="0" lvl="0" indent="0" algn="l" rtl="0">
                        <a:lnSpc>
                          <a:spcPct val="100000"/>
                        </a:lnSpc>
                        <a:spcBef>
                          <a:spcPts val="0"/>
                        </a:spcBef>
                        <a:spcAft>
                          <a:spcPts val="0"/>
                        </a:spcAft>
                        <a:buNone/>
                      </a:pPr>
                      <a:r>
                        <a:rPr lang="en" sz="1000" u="none" strike="noStrike" cap="none">
                          <a:latin typeface="Courier New"/>
                          <a:ea typeface="Courier New"/>
                          <a:cs typeface="Courier New"/>
                          <a:sym typeface="Courier New"/>
                        </a:rPr>
                        <a:t>end do</a:t>
                      </a:r>
                      <a:endParaRPr sz="1000" u="none" strike="noStrike" cap="none">
                        <a:latin typeface="Courier New"/>
                        <a:ea typeface="Courier New"/>
                        <a:cs typeface="Courier New"/>
                        <a:sym typeface="Courier New"/>
                      </a:endParaRPr>
                    </a:p>
                    <a:p>
                      <a:pPr marL="0" marR="0" lvl="0" indent="0" algn="l" rtl="0">
                        <a:lnSpc>
                          <a:spcPct val="100000"/>
                        </a:lnSpc>
                        <a:spcBef>
                          <a:spcPts val="10"/>
                        </a:spcBef>
                        <a:spcAft>
                          <a:spcPts val="0"/>
                        </a:spcAft>
                        <a:buNone/>
                      </a:pPr>
                      <a:endParaRPr sz="1050" u="none" strike="noStrike" cap="none">
                        <a:latin typeface="Times New Roman"/>
                        <a:ea typeface="Times New Roman"/>
                        <a:cs typeface="Times New Roman"/>
                        <a:sym typeface="Times New Roman"/>
                      </a:endParaRPr>
                    </a:p>
                    <a:p>
                      <a:pPr marL="146050" marR="0" lvl="0" indent="0" algn="just" rtl="0">
                        <a:lnSpc>
                          <a:spcPct val="100000"/>
                        </a:lnSpc>
                        <a:spcBef>
                          <a:spcPts val="5"/>
                        </a:spcBef>
                        <a:spcAft>
                          <a:spcPts val="0"/>
                        </a:spcAft>
                        <a:buNone/>
                      </a:pPr>
                      <a:r>
                        <a:rPr lang="en" sz="1000" u="none" strike="noStrike" cap="none">
                          <a:latin typeface="Courier New"/>
                          <a:ea typeface="Courier New"/>
                          <a:cs typeface="Courier New"/>
                          <a:sym typeface="Courier New"/>
                        </a:rPr>
                        <a:t>call printVector (z, N)</a:t>
                      </a:r>
                      <a:endParaRPr sz="1000" u="none" strike="noStrike" cap="none">
                        <a:latin typeface="Courier New"/>
                        <a:ea typeface="Courier New"/>
                        <a:cs typeface="Courier New"/>
                        <a:sym typeface="Courier New"/>
                      </a:endParaRPr>
                    </a:p>
                    <a:p>
                      <a:pPr marL="0" marR="0" lvl="0" indent="0" algn="l" rtl="0">
                        <a:lnSpc>
                          <a:spcPct val="100000"/>
                        </a:lnSpc>
                        <a:spcBef>
                          <a:spcPts val="15"/>
                        </a:spcBef>
                        <a:spcAft>
                          <a:spcPts val="0"/>
                        </a:spcAft>
                        <a:buNone/>
                      </a:pPr>
                      <a:endParaRPr sz="1050" u="none" strike="noStrike" cap="none">
                        <a:latin typeface="Times New Roman"/>
                        <a:ea typeface="Times New Roman"/>
                        <a:cs typeface="Times New Roman"/>
                        <a:sym typeface="Times New Roman"/>
                      </a:endParaRPr>
                    </a:p>
                    <a:p>
                      <a:pPr marL="146050" marR="0" lvl="0" indent="0" algn="just" rtl="0">
                        <a:lnSpc>
                          <a:spcPct val="100000"/>
                        </a:lnSpc>
                        <a:spcBef>
                          <a:spcPts val="0"/>
                        </a:spcBef>
                        <a:spcAft>
                          <a:spcPts val="0"/>
                        </a:spcAft>
                        <a:buNone/>
                      </a:pPr>
                      <a:r>
                        <a:rPr lang="en" sz="1000" u="none" strike="noStrike" cap="none">
                          <a:latin typeface="Courier New"/>
                          <a:ea typeface="Courier New"/>
                          <a:cs typeface="Courier New"/>
                          <a:sym typeface="Courier New"/>
                        </a:rPr>
                        <a:t>end program</a:t>
                      </a:r>
                      <a:endParaRPr sz="1000" u="none" strike="noStrike" cap="none">
                        <a:latin typeface="Courier New"/>
                        <a:ea typeface="Courier New"/>
                        <a:cs typeface="Courier New"/>
                        <a:sym typeface="Courier New"/>
                      </a:endParaRPr>
                    </a:p>
                    <a:p>
                      <a:pPr marL="0" marR="0" lvl="0" indent="0" algn="l" rtl="0">
                        <a:lnSpc>
                          <a:spcPct val="100000"/>
                        </a:lnSpc>
                        <a:spcBef>
                          <a:spcPts val="0"/>
                        </a:spcBef>
                        <a:spcAft>
                          <a:spcPts val="0"/>
                        </a:spcAft>
                        <a:buNone/>
                      </a:pPr>
                      <a:endParaRPr sz="1200" u="none" strike="noStrike" cap="none">
                        <a:latin typeface="Times New Roman"/>
                        <a:ea typeface="Times New Roman"/>
                        <a:cs typeface="Times New Roman"/>
                        <a:sym typeface="Times New Roman"/>
                      </a:endParaRPr>
                    </a:p>
                    <a:p>
                      <a:pPr marL="0" marR="92075" lvl="0" indent="0" algn="l" rtl="0">
                        <a:lnSpc>
                          <a:spcPct val="100000"/>
                        </a:lnSpc>
                        <a:spcBef>
                          <a:spcPts val="1095"/>
                        </a:spcBef>
                        <a:spcAft>
                          <a:spcPts val="0"/>
                        </a:spcAft>
                        <a:buNone/>
                      </a:pPr>
                      <a:endParaRPr sz="1000" u="none" strike="noStrike" cap="none">
                        <a:latin typeface="Helvetica Neue"/>
                        <a:ea typeface="Helvetica Neue"/>
                        <a:cs typeface="Helvetica Neue"/>
                        <a:sym typeface="Helvetica Neue"/>
                      </a:endParaRPr>
                    </a:p>
                  </a:txBody>
                  <a:tcPr marL="0" marR="0" marT="0" marB="0">
                    <a:lnL w="53975" cap="flat" cmpd="sng">
                      <a:solidFill>
                        <a:srgbClr val="333399"/>
                      </a:solidFill>
                      <a:prstDash val="solid"/>
                      <a:round/>
                      <a:headEnd type="none" w="sm" len="sm"/>
                      <a:tailEnd type="none" w="sm" len="sm"/>
                    </a:lnL>
                    <a:lnR w="53975" cap="flat" cmpd="sng">
                      <a:solidFill>
                        <a:srgbClr val="333399"/>
                      </a:solidFill>
                      <a:prstDash val="solid"/>
                      <a:round/>
                      <a:headEnd type="none" w="sm" len="sm"/>
                      <a:tailEnd type="none" w="sm" len="sm"/>
                    </a:lnR>
                  </a:tcP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58"/>
          <p:cNvSpPr txBox="1">
            <a:spLocks noGrp="1"/>
          </p:cNvSpPr>
          <p:nvPr>
            <p:ph type="title"/>
          </p:nvPr>
        </p:nvSpPr>
        <p:spPr>
          <a:xfrm>
            <a:off x="0" y="0"/>
            <a:ext cx="9144000" cy="5727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rgbClr val="073763"/>
                </a:solidFill>
              </a:rPr>
              <a:t>Vector Sum: </a:t>
            </a:r>
            <a:r>
              <a:rPr lang="en" sz="1600" b="1"/>
              <a:t>2) translate the identified data-parallel portions into CUDA kernel</a:t>
            </a:r>
            <a:endParaRPr b="1">
              <a:solidFill>
                <a:srgbClr val="073763"/>
              </a:solidFill>
            </a:endParaRPr>
          </a:p>
        </p:txBody>
      </p:sp>
      <p:sp>
        <p:nvSpPr>
          <p:cNvPr id="758" name="Google Shape;758;p58"/>
          <p:cNvSpPr txBox="1">
            <a:spLocks noGrp="1"/>
          </p:cNvSpPr>
          <p:nvPr>
            <p:ph type="body" idx="1"/>
          </p:nvPr>
        </p:nvSpPr>
        <p:spPr>
          <a:xfrm>
            <a:off x="311700" y="793850"/>
            <a:ext cx="8520600" cy="1218900"/>
          </a:xfrm>
          <a:prstGeom prst="rect">
            <a:avLst/>
          </a:prstGeom>
        </p:spPr>
        <p:txBody>
          <a:bodyPr spcFirstLastPara="1" wrap="square" lIns="91425" tIns="91425" rIns="91425" bIns="91425" anchor="t" anchorCtr="0">
            <a:spAutoFit/>
          </a:bodyPr>
          <a:lstStyle/>
          <a:p>
            <a:pPr marL="457200" lvl="0" indent="-304800" algn="l" rtl="0">
              <a:spcBef>
                <a:spcPts val="0"/>
              </a:spcBef>
              <a:spcAft>
                <a:spcPts val="0"/>
              </a:spcAft>
              <a:buClr>
                <a:schemeClr val="dk1"/>
              </a:buClr>
              <a:buSzPts val="1200"/>
              <a:buChar char="●"/>
            </a:pPr>
            <a:r>
              <a:rPr lang="en" sz="1200" b="1">
                <a:solidFill>
                  <a:schemeClr val="dk1"/>
                </a:solidFill>
              </a:rPr>
              <a:t>each thread execute the same kernel, but act on different data:</a:t>
            </a:r>
            <a:endParaRPr sz="1200" b="1">
              <a:solidFill>
                <a:schemeClr val="dk1"/>
              </a:solidFill>
            </a:endParaRPr>
          </a:p>
          <a:p>
            <a:pPr marL="914400" lvl="1" indent="-304800" algn="l" rtl="0">
              <a:spcBef>
                <a:spcPts val="0"/>
              </a:spcBef>
              <a:spcAft>
                <a:spcPts val="0"/>
              </a:spcAft>
              <a:buClr>
                <a:schemeClr val="dk1"/>
              </a:buClr>
              <a:buSzPts val="1200"/>
              <a:buAutoNum type="alphaLcPeriod"/>
            </a:pPr>
            <a:r>
              <a:rPr lang="en" sz="1200">
                <a:solidFill>
                  <a:schemeClr val="dk1"/>
                </a:solidFill>
              </a:rPr>
              <a:t>turn the loop into a CUDA kernel function</a:t>
            </a:r>
            <a:endParaRPr sz="1200">
              <a:solidFill>
                <a:schemeClr val="dk1"/>
              </a:solidFill>
            </a:endParaRPr>
          </a:p>
          <a:p>
            <a:pPr marL="914400" lvl="1" indent="-304800" algn="l" rtl="0">
              <a:spcBef>
                <a:spcPts val="0"/>
              </a:spcBef>
              <a:spcAft>
                <a:spcPts val="0"/>
              </a:spcAft>
              <a:buClr>
                <a:schemeClr val="dk1"/>
              </a:buClr>
              <a:buSzPts val="1200"/>
              <a:buAutoNum type="alphaLcPeriod"/>
            </a:pPr>
            <a:r>
              <a:rPr lang="en" sz="1200">
                <a:solidFill>
                  <a:schemeClr val="dk1"/>
                </a:solidFill>
              </a:rPr>
              <a:t>map each CUDA thread onto a unique index to access data</a:t>
            </a:r>
            <a:endParaRPr sz="1200">
              <a:solidFill>
                <a:schemeClr val="dk1"/>
              </a:solidFill>
            </a:endParaRPr>
          </a:p>
          <a:p>
            <a:pPr marL="914400" lvl="1" indent="-304800" algn="l" rtl="0">
              <a:spcBef>
                <a:spcPts val="0"/>
              </a:spcBef>
              <a:spcAft>
                <a:spcPts val="0"/>
              </a:spcAft>
              <a:buClr>
                <a:schemeClr val="dk1"/>
              </a:buClr>
              <a:buSzPts val="1200"/>
              <a:buAutoNum type="alphaLcPeriod"/>
            </a:pPr>
            <a:r>
              <a:rPr lang="en" sz="1200">
                <a:solidFill>
                  <a:schemeClr val="dk1"/>
                </a:solidFill>
              </a:rPr>
              <a:t>let each thread retrieve, compute and store its own data using the unique address</a:t>
            </a:r>
            <a:endParaRPr sz="1200">
              <a:solidFill>
                <a:schemeClr val="dk1"/>
              </a:solidFill>
            </a:endParaRPr>
          </a:p>
          <a:p>
            <a:pPr marL="914400" lvl="1" indent="-304800" algn="l" rtl="0">
              <a:spcBef>
                <a:spcPts val="0"/>
              </a:spcBef>
              <a:spcAft>
                <a:spcPts val="0"/>
              </a:spcAft>
              <a:buClr>
                <a:schemeClr val="dk1"/>
              </a:buClr>
              <a:buSzPts val="1200"/>
              <a:buAutoNum type="alphaLcPeriod"/>
            </a:pPr>
            <a:r>
              <a:rPr lang="en" sz="1200">
                <a:solidFill>
                  <a:schemeClr val="dk1"/>
                </a:solidFill>
              </a:rPr>
              <a:t>prevent out of border access to data if data is not a multiple of thread block size</a:t>
            </a:r>
            <a:endParaRPr sz="1200">
              <a:solidFill>
                <a:schemeClr val="dk1"/>
              </a:solidFill>
            </a:endParaRPr>
          </a:p>
        </p:txBody>
      </p:sp>
      <p:sp>
        <p:nvSpPr>
          <p:cNvPr id="759" name="Google Shape;759;p58"/>
          <p:cNvSpPr txBox="1"/>
          <p:nvPr/>
        </p:nvSpPr>
        <p:spPr>
          <a:xfrm>
            <a:off x="77725" y="2092450"/>
            <a:ext cx="4495800" cy="1295400"/>
          </a:xfrm>
          <a:prstGeom prst="rect">
            <a:avLst/>
          </a:prstGeom>
          <a:noFill/>
          <a:ln w="39600" cap="flat" cmpd="sng">
            <a:solidFill>
              <a:srgbClr val="BADFE2"/>
            </a:solidFill>
            <a:prstDash val="solid"/>
            <a:round/>
            <a:headEnd type="none" w="sm" len="sm"/>
            <a:tailEnd type="none" w="sm" len="sm"/>
          </a:ln>
        </p:spPr>
        <p:txBody>
          <a:bodyPr spcFirstLastPara="1" wrap="square" lIns="0" tIns="23475" rIns="0" bIns="0" anchor="t" anchorCtr="0">
            <a:normAutofit lnSpcReduction="10000"/>
          </a:bodyPr>
          <a:lstStyle/>
          <a:p>
            <a:pPr marL="144145" marR="0" lvl="0" indent="0" algn="l" rtl="0">
              <a:lnSpc>
                <a:spcPct val="100000"/>
              </a:lnSpc>
              <a:spcBef>
                <a:spcPts val="0"/>
              </a:spcBef>
              <a:spcAft>
                <a:spcPts val="0"/>
              </a:spcAft>
              <a:buNone/>
            </a:pPr>
            <a:r>
              <a:rPr lang="en" sz="1400">
                <a:latin typeface="Courier New"/>
                <a:ea typeface="Courier New"/>
                <a:cs typeface="Courier New"/>
                <a:sym typeface="Courier New"/>
              </a:rPr>
              <a:t>const int N = 1000;</a:t>
            </a:r>
            <a:endParaRPr sz="1400">
              <a:latin typeface="Courier New"/>
              <a:ea typeface="Courier New"/>
              <a:cs typeface="Courier New"/>
              <a:sym typeface="Courier New"/>
            </a:endParaRPr>
          </a:p>
          <a:p>
            <a:pPr marL="144145" marR="0" lvl="0" indent="0" algn="l" rtl="0">
              <a:lnSpc>
                <a:spcPct val="100000"/>
              </a:lnSpc>
              <a:spcBef>
                <a:spcPts val="5"/>
              </a:spcBef>
              <a:spcAft>
                <a:spcPts val="0"/>
              </a:spcAft>
              <a:buNone/>
            </a:pPr>
            <a:r>
              <a:rPr lang="en" sz="1400">
                <a:latin typeface="Courier New"/>
                <a:ea typeface="Courier New"/>
                <a:cs typeface="Courier New"/>
                <a:sym typeface="Courier New"/>
              </a:rPr>
              <a:t>double u[N], v[N], z[N];</a:t>
            </a:r>
            <a:endParaRPr sz="1400">
              <a:latin typeface="Courier New"/>
              <a:ea typeface="Courier New"/>
              <a:cs typeface="Courier New"/>
              <a:sym typeface="Courier New"/>
            </a:endParaRPr>
          </a:p>
          <a:p>
            <a:pPr marL="0" marR="0" lvl="0" indent="0" algn="l" rtl="0">
              <a:lnSpc>
                <a:spcPct val="100000"/>
              </a:lnSpc>
              <a:spcBef>
                <a:spcPts val="35"/>
              </a:spcBef>
              <a:spcAft>
                <a:spcPts val="0"/>
              </a:spcAft>
              <a:buNone/>
            </a:pPr>
            <a:endParaRPr sz="1450">
              <a:latin typeface="Courier New"/>
              <a:ea typeface="Courier New"/>
              <a:cs typeface="Courier New"/>
              <a:sym typeface="Courier New"/>
            </a:endParaRPr>
          </a:p>
          <a:p>
            <a:pPr marL="144145" marR="0" lvl="0" indent="0" algn="l" rtl="0">
              <a:lnSpc>
                <a:spcPct val="100000"/>
              </a:lnSpc>
              <a:spcBef>
                <a:spcPts val="0"/>
              </a:spcBef>
              <a:spcAft>
                <a:spcPts val="0"/>
              </a:spcAft>
              <a:buNone/>
            </a:pPr>
            <a:r>
              <a:rPr lang="en" sz="1400">
                <a:latin typeface="Courier New"/>
                <a:ea typeface="Courier New"/>
                <a:cs typeface="Courier New"/>
                <a:sym typeface="Courier New"/>
              </a:rPr>
              <a:t>// z = u + v</a:t>
            </a:r>
            <a:endParaRPr sz="1400">
              <a:latin typeface="Courier New"/>
              <a:ea typeface="Courier New"/>
              <a:cs typeface="Courier New"/>
              <a:sym typeface="Courier New"/>
            </a:endParaRPr>
          </a:p>
          <a:p>
            <a:pPr marL="571500" marR="1892300" lvl="0" indent="-427355" algn="l" rtl="0">
              <a:lnSpc>
                <a:spcPct val="100000"/>
              </a:lnSpc>
              <a:spcBef>
                <a:spcPts val="0"/>
              </a:spcBef>
              <a:spcAft>
                <a:spcPts val="0"/>
              </a:spcAft>
              <a:buNone/>
            </a:pPr>
            <a:r>
              <a:rPr lang="en" sz="1400">
                <a:latin typeface="Courier New"/>
                <a:ea typeface="Courier New"/>
                <a:cs typeface="Courier New"/>
                <a:sym typeface="Courier New"/>
              </a:rPr>
              <a:t>for (i=0; i&lt;N; i++)  z[i] = u[i] + v[i];</a:t>
            </a:r>
            <a:endParaRPr sz="1400">
              <a:latin typeface="Courier New"/>
              <a:ea typeface="Courier New"/>
              <a:cs typeface="Courier New"/>
              <a:sym typeface="Courier New"/>
            </a:endParaRPr>
          </a:p>
        </p:txBody>
      </p:sp>
      <p:grpSp>
        <p:nvGrpSpPr>
          <p:cNvPr id="760" name="Google Shape;760;p58"/>
          <p:cNvGrpSpPr/>
          <p:nvPr/>
        </p:nvGrpSpPr>
        <p:grpSpPr>
          <a:xfrm>
            <a:off x="4839100" y="2092456"/>
            <a:ext cx="1219200" cy="1295400"/>
            <a:chOff x="4800600" y="2846831"/>
            <a:chExt cx="1219200" cy="1295400"/>
          </a:xfrm>
        </p:grpSpPr>
        <p:sp>
          <p:nvSpPr>
            <p:cNvPr id="761" name="Google Shape;761;p58"/>
            <p:cNvSpPr/>
            <p:nvPr/>
          </p:nvSpPr>
          <p:spPr>
            <a:xfrm>
              <a:off x="4800600" y="2846831"/>
              <a:ext cx="1219200" cy="1295400"/>
            </a:xfrm>
            <a:custGeom>
              <a:avLst/>
              <a:gdLst/>
              <a:ahLst/>
              <a:cxnLst/>
              <a:rect l="l" t="t" r="r" b="b"/>
              <a:pathLst>
                <a:path w="1219200" h="1295400" extrusionOk="0">
                  <a:moveTo>
                    <a:pt x="533400" y="0"/>
                  </a:moveTo>
                  <a:lnTo>
                    <a:pt x="0" y="0"/>
                  </a:lnTo>
                  <a:lnTo>
                    <a:pt x="0" y="304800"/>
                  </a:lnTo>
                  <a:lnTo>
                    <a:pt x="533400" y="304800"/>
                  </a:lnTo>
                  <a:lnTo>
                    <a:pt x="579466" y="309444"/>
                  </a:lnTo>
                  <a:lnTo>
                    <a:pt x="622375" y="322766"/>
                  </a:lnTo>
                  <a:lnTo>
                    <a:pt x="661206" y="343845"/>
                  </a:lnTo>
                  <a:lnTo>
                    <a:pt x="695039" y="371760"/>
                  </a:lnTo>
                  <a:lnTo>
                    <a:pt x="722954" y="405593"/>
                  </a:lnTo>
                  <a:lnTo>
                    <a:pt x="744033" y="444424"/>
                  </a:lnTo>
                  <a:lnTo>
                    <a:pt x="757355" y="487333"/>
                  </a:lnTo>
                  <a:lnTo>
                    <a:pt x="762000" y="533400"/>
                  </a:lnTo>
                  <a:lnTo>
                    <a:pt x="762000" y="990599"/>
                  </a:lnTo>
                  <a:lnTo>
                    <a:pt x="609600" y="990599"/>
                  </a:lnTo>
                  <a:lnTo>
                    <a:pt x="914400" y="1295399"/>
                  </a:lnTo>
                  <a:lnTo>
                    <a:pt x="1219200" y="990599"/>
                  </a:lnTo>
                  <a:lnTo>
                    <a:pt x="1066800" y="990599"/>
                  </a:lnTo>
                  <a:lnTo>
                    <a:pt x="1066800" y="533400"/>
                  </a:lnTo>
                  <a:lnTo>
                    <a:pt x="1064620" y="484842"/>
                  </a:lnTo>
                  <a:lnTo>
                    <a:pt x="1058207" y="437507"/>
                  </a:lnTo>
                  <a:lnTo>
                    <a:pt x="1047749" y="391583"/>
                  </a:lnTo>
                  <a:lnTo>
                    <a:pt x="1033435" y="347258"/>
                  </a:lnTo>
                  <a:lnTo>
                    <a:pt x="1015451" y="304721"/>
                  </a:lnTo>
                  <a:lnTo>
                    <a:pt x="993986" y="264159"/>
                  </a:lnTo>
                  <a:lnTo>
                    <a:pt x="969229" y="225762"/>
                  </a:lnTo>
                  <a:lnTo>
                    <a:pt x="941367" y="189716"/>
                  </a:lnTo>
                  <a:lnTo>
                    <a:pt x="910589" y="156209"/>
                  </a:lnTo>
                  <a:lnTo>
                    <a:pt x="877083" y="125432"/>
                  </a:lnTo>
                  <a:lnTo>
                    <a:pt x="841037" y="97570"/>
                  </a:lnTo>
                  <a:lnTo>
                    <a:pt x="802639" y="72813"/>
                  </a:lnTo>
                  <a:lnTo>
                    <a:pt x="762078" y="51348"/>
                  </a:lnTo>
                  <a:lnTo>
                    <a:pt x="719541" y="33364"/>
                  </a:lnTo>
                  <a:lnTo>
                    <a:pt x="675216" y="19050"/>
                  </a:lnTo>
                  <a:lnTo>
                    <a:pt x="629292" y="8592"/>
                  </a:lnTo>
                  <a:lnTo>
                    <a:pt x="581957" y="2179"/>
                  </a:lnTo>
                  <a:lnTo>
                    <a:pt x="533400" y="0"/>
                  </a:lnTo>
                  <a:close/>
                </a:path>
              </a:pathLst>
            </a:custGeom>
            <a:solidFill>
              <a:srgbClr val="BADFE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62" name="Google Shape;762;p58"/>
            <p:cNvSpPr/>
            <p:nvPr/>
          </p:nvSpPr>
          <p:spPr>
            <a:xfrm>
              <a:off x="4800600" y="2846831"/>
              <a:ext cx="1219200" cy="1295400"/>
            </a:xfrm>
            <a:custGeom>
              <a:avLst/>
              <a:gdLst/>
              <a:ahLst/>
              <a:cxnLst/>
              <a:rect l="l" t="t" r="r" b="b"/>
              <a:pathLst>
                <a:path w="1219200" h="1295400" extrusionOk="0">
                  <a:moveTo>
                    <a:pt x="0" y="0"/>
                  </a:moveTo>
                  <a:lnTo>
                    <a:pt x="533400" y="0"/>
                  </a:lnTo>
                  <a:lnTo>
                    <a:pt x="581957" y="2179"/>
                  </a:lnTo>
                  <a:lnTo>
                    <a:pt x="629292" y="8592"/>
                  </a:lnTo>
                  <a:lnTo>
                    <a:pt x="675216" y="19050"/>
                  </a:lnTo>
                  <a:lnTo>
                    <a:pt x="719541" y="33364"/>
                  </a:lnTo>
                  <a:lnTo>
                    <a:pt x="762078" y="51348"/>
                  </a:lnTo>
                  <a:lnTo>
                    <a:pt x="802639" y="72813"/>
                  </a:lnTo>
                  <a:lnTo>
                    <a:pt x="841037" y="97570"/>
                  </a:lnTo>
                  <a:lnTo>
                    <a:pt x="877083" y="125432"/>
                  </a:lnTo>
                  <a:lnTo>
                    <a:pt x="910589" y="156209"/>
                  </a:lnTo>
                  <a:lnTo>
                    <a:pt x="941367" y="189716"/>
                  </a:lnTo>
                  <a:lnTo>
                    <a:pt x="969229" y="225762"/>
                  </a:lnTo>
                  <a:lnTo>
                    <a:pt x="993986" y="264159"/>
                  </a:lnTo>
                  <a:lnTo>
                    <a:pt x="1015451" y="304721"/>
                  </a:lnTo>
                  <a:lnTo>
                    <a:pt x="1033435" y="347258"/>
                  </a:lnTo>
                  <a:lnTo>
                    <a:pt x="1047749" y="391583"/>
                  </a:lnTo>
                  <a:lnTo>
                    <a:pt x="1058207" y="437507"/>
                  </a:lnTo>
                  <a:lnTo>
                    <a:pt x="1064620" y="484842"/>
                  </a:lnTo>
                  <a:lnTo>
                    <a:pt x="1066800" y="533400"/>
                  </a:lnTo>
                  <a:lnTo>
                    <a:pt x="1066800" y="990599"/>
                  </a:lnTo>
                  <a:lnTo>
                    <a:pt x="1219200" y="990599"/>
                  </a:lnTo>
                  <a:lnTo>
                    <a:pt x="914400" y="1295399"/>
                  </a:lnTo>
                  <a:lnTo>
                    <a:pt x="609600" y="990599"/>
                  </a:lnTo>
                  <a:lnTo>
                    <a:pt x="762000" y="990599"/>
                  </a:lnTo>
                  <a:lnTo>
                    <a:pt x="762000" y="533400"/>
                  </a:lnTo>
                  <a:lnTo>
                    <a:pt x="757355" y="487333"/>
                  </a:lnTo>
                  <a:lnTo>
                    <a:pt x="744033" y="444424"/>
                  </a:lnTo>
                  <a:lnTo>
                    <a:pt x="722954" y="405593"/>
                  </a:lnTo>
                  <a:lnTo>
                    <a:pt x="695039" y="371760"/>
                  </a:lnTo>
                  <a:lnTo>
                    <a:pt x="661206" y="343845"/>
                  </a:lnTo>
                  <a:lnTo>
                    <a:pt x="622375" y="322766"/>
                  </a:lnTo>
                  <a:lnTo>
                    <a:pt x="579466" y="309444"/>
                  </a:lnTo>
                  <a:lnTo>
                    <a:pt x="533400" y="304800"/>
                  </a:lnTo>
                  <a:lnTo>
                    <a:pt x="0" y="304800"/>
                  </a:lnTo>
                  <a:lnTo>
                    <a:pt x="0" y="0"/>
                  </a:lnTo>
                  <a:close/>
                </a:path>
              </a:pathLst>
            </a:custGeom>
            <a:noFill/>
            <a:ln w="24375" cap="flat" cmpd="sng">
              <a:solidFill>
                <a:srgbClr val="88A3A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763" name="Google Shape;763;p58"/>
          <p:cNvSpPr txBox="1"/>
          <p:nvPr/>
        </p:nvSpPr>
        <p:spPr>
          <a:xfrm>
            <a:off x="91500" y="3530200"/>
            <a:ext cx="8961000" cy="1548900"/>
          </a:xfrm>
          <a:prstGeom prst="rect">
            <a:avLst/>
          </a:prstGeom>
          <a:noFill/>
          <a:ln w="39600" cap="flat" cmpd="sng">
            <a:solidFill>
              <a:srgbClr val="000000"/>
            </a:solidFill>
            <a:prstDash val="solid"/>
            <a:round/>
            <a:headEnd type="none" w="sm" len="sm"/>
            <a:tailEnd type="none" w="sm" len="sm"/>
          </a:ln>
        </p:spPr>
        <p:txBody>
          <a:bodyPr spcFirstLastPara="1" wrap="square" lIns="0" tIns="2525" rIns="0" bIns="0" anchor="t" anchorCtr="0">
            <a:normAutofit/>
          </a:bodyPr>
          <a:lstStyle/>
          <a:p>
            <a:pPr marL="0" marR="0" lvl="0" indent="0" algn="l" rtl="0">
              <a:lnSpc>
                <a:spcPct val="100000"/>
              </a:lnSpc>
              <a:spcBef>
                <a:spcPts val="0"/>
              </a:spcBef>
              <a:spcAft>
                <a:spcPts val="0"/>
              </a:spcAft>
              <a:buNone/>
            </a:pPr>
            <a:endParaRPr sz="1300">
              <a:latin typeface="Times New Roman"/>
              <a:ea typeface="Times New Roman"/>
              <a:cs typeface="Times New Roman"/>
              <a:sym typeface="Times New Roman"/>
            </a:endParaRPr>
          </a:p>
          <a:p>
            <a:pPr marL="144145" marR="0" lvl="0" indent="0" algn="l" rtl="0">
              <a:lnSpc>
                <a:spcPct val="100000"/>
              </a:lnSpc>
              <a:spcBef>
                <a:spcPts val="5"/>
              </a:spcBef>
              <a:spcAft>
                <a:spcPts val="0"/>
              </a:spcAft>
              <a:buNone/>
            </a:pPr>
            <a:r>
              <a:rPr lang="en" sz="1200" b="1" u="sng">
                <a:solidFill>
                  <a:srgbClr val="FF0000"/>
                </a:solidFill>
                <a:latin typeface="Courier New"/>
                <a:ea typeface="Courier New"/>
                <a:cs typeface="Courier New"/>
                <a:sym typeface="Courier New"/>
              </a:rPr>
              <a:t>  </a:t>
            </a:r>
            <a:r>
              <a:rPr lang="en" sz="1200" b="1">
                <a:solidFill>
                  <a:srgbClr val="FF0000"/>
                </a:solidFill>
                <a:latin typeface="Courier New"/>
                <a:ea typeface="Courier New"/>
                <a:cs typeface="Courier New"/>
                <a:sym typeface="Courier New"/>
              </a:rPr>
              <a:t>global</a:t>
            </a:r>
            <a:r>
              <a:rPr lang="en" sz="1200" b="1" u="sng">
                <a:solidFill>
                  <a:srgbClr val="FF0000"/>
                </a:solidFill>
                <a:latin typeface="Courier New"/>
                <a:ea typeface="Courier New"/>
                <a:cs typeface="Courier New"/>
                <a:sym typeface="Courier New"/>
              </a:rPr>
              <a:t>	</a:t>
            </a:r>
            <a:r>
              <a:rPr lang="en" sz="1200">
                <a:latin typeface="Courier New"/>
                <a:ea typeface="Courier New"/>
                <a:cs typeface="Courier New"/>
                <a:sym typeface="Courier New"/>
              </a:rPr>
              <a:t>void gpuVectAdd (int N, const double *u, const double *v, double *z)</a:t>
            </a:r>
            <a:endParaRPr sz="1200">
              <a:latin typeface="Courier New"/>
              <a:ea typeface="Courier New"/>
              <a:cs typeface="Courier New"/>
              <a:sym typeface="Courier New"/>
            </a:endParaRPr>
          </a:p>
          <a:p>
            <a:pPr marL="144145" marR="0" lvl="0" indent="0" algn="l" rtl="0">
              <a:lnSpc>
                <a:spcPct val="100000"/>
              </a:lnSpc>
              <a:spcBef>
                <a:spcPts val="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marL="358140" marR="3151505" lvl="0" indent="0" algn="l" rtl="0">
              <a:lnSpc>
                <a:spcPct val="100000"/>
              </a:lnSpc>
              <a:spcBef>
                <a:spcPts val="0"/>
              </a:spcBef>
              <a:spcAft>
                <a:spcPts val="0"/>
              </a:spcAft>
              <a:buNone/>
            </a:pPr>
            <a:r>
              <a:rPr lang="en" sz="1200" b="1">
                <a:latin typeface="Courier New"/>
                <a:ea typeface="Courier New"/>
                <a:cs typeface="Courier New"/>
                <a:sym typeface="Courier New"/>
              </a:rPr>
              <a:t>// index is a unique identifier for each GPU thread  </a:t>
            </a:r>
            <a:r>
              <a:rPr lang="en" sz="1200">
                <a:latin typeface="Courier New"/>
                <a:ea typeface="Courier New"/>
                <a:cs typeface="Courier New"/>
                <a:sym typeface="Courier New"/>
              </a:rPr>
              <a:t>int index =	</a:t>
            </a:r>
            <a:r>
              <a:rPr lang="en" sz="1200" b="1">
                <a:solidFill>
                  <a:srgbClr val="FF0000"/>
                </a:solidFill>
                <a:latin typeface="Courier New"/>
                <a:ea typeface="Courier New"/>
                <a:cs typeface="Courier New"/>
                <a:sym typeface="Courier New"/>
              </a:rPr>
              <a:t>blockIdx * blockDim.x + threadIdx.x </a:t>
            </a:r>
            <a:r>
              <a:rPr lang="en" sz="1200">
                <a:latin typeface="Courier New"/>
                <a:ea typeface="Courier New"/>
                <a:cs typeface="Courier New"/>
                <a:sym typeface="Courier New"/>
              </a:rPr>
              <a:t>;  if (index &lt; N)</a:t>
            </a:r>
            <a:endParaRPr sz="1200">
              <a:latin typeface="Courier New"/>
              <a:ea typeface="Courier New"/>
              <a:cs typeface="Courier New"/>
              <a:sym typeface="Courier New"/>
            </a:endParaRPr>
          </a:p>
          <a:p>
            <a:pPr marL="678180" marR="0" lvl="0" indent="0" algn="l" rtl="0">
              <a:lnSpc>
                <a:spcPct val="100000"/>
              </a:lnSpc>
              <a:spcBef>
                <a:spcPts val="0"/>
              </a:spcBef>
              <a:spcAft>
                <a:spcPts val="0"/>
              </a:spcAft>
              <a:buNone/>
            </a:pPr>
            <a:r>
              <a:rPr lang="en" sz="1200">
                <a:latin typeface="Courier New"/>
                <a:ea typeface="Courier New"/>
                <a:cs typeface="Courier New"/>
                <a:sym typeface="Courier New"/>
              </a:rPr>
              <a:t>z[index] = u[index] + v[index];</a:t>
            </a:r>
            <a:endParaRPr sz="1200">
              <a:latin typeface="Courier New"/>
              <a:ea typeface="Courier New"/>
              <a:cs typeface="Courier New"/>
              <a:sym typeface="Courier New"/>
            </a:endParaRPr>
          </a:p>
          <a:p>
            <a:pPr marL="144145" marR="0" lvl="0" indent="0" algn="l" rtl="0">
              <a:lnSpc>
                <a:spcPct val="100000"/>
              </a:lnSpc>
              <a:spcBef>
                <a:spcPts val="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59"/>
          <p:cNvSpPr txBox="1">
            <a:spLocks noGrp="1"/>
          </p:cNvSpPr>
          <p:nvPr>
            <p:ph type="title"/>
          </p:nvPr>
        </p:nvSpPr>
        <p:spPr>
          <a:xfrm>
            <a:off x="0" y="0"/>
            <a:ext cx="9144000" cy="5727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rgbClr val="073763"/>
                </a:solidFill>
              </a:rPr>
              <a:t>Vector Sum: </a:t>
            </a:r>
            <a:r>
              <a:rPr lang="en" sz="1600" b="1"/>
              <a:t>2) translate the identified data-parallel portions into CUDA kernel</a:t>
            </a:r>
            <a:endParaRPr b="1">
              <a:solidFill>
                <a:srgbClr val="073763"/>
              </a:solidFill>
            </a:endParaRPr>
          </a:p>
        </p:txBody>
      </p:sp>
      <p:grpSp>
        <p:nvGrpSpPr>
          <p:cNvPr id="769" name="Google Shape;769;p59"/>
          <p:cNvGrpSpPr/>
          <p:nvPr/>
        </p:nvGrpSpPr>
        <p:grpSpPr>
          <a:xfrm>
            <a:off x="184400" y="1473649"/>
            <a:ext cx="8818245" cy="1936013"/>
            <a:chOff x="184403" y="1787651"/>
            <a:chExt cx="8818245" cy="2286000"/>
          </a:xfrm>
        </p:grpSpPr>
        <p:sp>
          <p:nvSpPr>
            <p:cNvPr id="770" name="Google Shape;770;p59"/>
            <p:cNvSpPr/>
            <p:nvPr/>
          </p:nvSpPr>
          <p:spPr>
            <a:xfrm>
              <a:off x="184403" y="1787651"/>
              <a:ext cx="8818245" cy="2286000"/>
            </a:xfrm>
            <a:custGeom>
              <a:avLst/>
              <a:gdLst/>
              <a:ahLst/>
              <a:cxnLst/>
              <a:rect l="l" t="t" r="r" b="b"/>
              <a:pathLst>
                <a:path w="8818245" h="2286000" extrusionOk="0">
                  <a:moveTo>
                    <a:pt x="0" y="2286000"/>
                  </a:moveTo>
                  <a:lnTo>
                    <a:pt x="8817864" y="2286000"/>
                  </a:lnTo>
                  <a:lnTo>
                    <a:pt x="8817864" y="0"/>
                  </a:lnTo>
                  <a:lnTo>
                    <a:pt x="0" y="0"/>
                  </a:lnTo>
                  <a:lnTo>
                    <a:pt x="0" y="2286000"/>
                  </a:lnTo>
                  <a:close/>
                </a:path>
              </a:pathLst>
            </a:custGeom>
            <a:noFill/>
            <a:ln w="39600" cap="flat" cmpd="sng">
              <a:solidFill>
                <a:srgbClr val="BADFE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500"/>
            </a:p>
          </p:txBody>
        </p:sp>
        <p:sp>
          <p:nvSpPr>
            <p:cNvPr id="771" name="Google Shape;771;p59"/>
            <p:cNvSpPr/>
            <p:nvPr/>
          </p:nvSpPr>
          <p:spPr>
            <a:xfrm>
              <a:off x="274319" y="2268600"/>
              <a:ext cx="1066800" cy="0"/>
            </a:xfrm>
            <a:custGeom>
              <a:avLst/>
              <a:gdLst/>
              <a:ahLst/>
              <a:cxnLst/>
              <a:rect l="l" t="t" r="r" b="b"/>
              <a:pathLst>
                <a:path w="1066800" h="120000" extrusionOk="0">
                  <a:moveTo>
                    <a:pt x="0" y="0"/>
                  </a:moveTo>
                  <a:lnTo>
                    <a:pt x="213325" y="0"/>
                  </a:lnTo>
                </a:path>
                <a:path w="1066800" h="120000" extrusionOk="0">
                  <a:moveTo>
                    <a:pt x="853301" y="0"/>
                  </a:moveTo>
                  <a:lnTo>
                    <a:pt x="1066627" y="0"/>
                  </a:lnTo>
                </a:path>
              </a:pathLst>
            </a:custGeom>
            <a:noFill/>
            <a:ln w="17675" cap="flat" cmpd="sng">
              <a:solidFill>
                <a:srgbClr val="32329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500"/>
            </a:p>
          </p:txBody>
        </p:sp>
      </p:grpSp>
      <p:sp>
        <p:nvSpPr>
          <p:cNvPr id="772" name="Google Shape;772;p59"/>
          <p:cNvSpPr txBox="1"/>
          <p:nvPr/>
        </p:nvSpPr>
        <p:spPr>
          <a:xfrm>
            <a:off x="261620" y="2287905"/>
            <a:ext cx="132000" cy="2271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p:txBody>
      </p:sp>
      <p:sp>
        <p:nvSpPr>
          <p:cNvPr id="773" name="Google Shape;773;p59"/>
          <p:cNvSpPr txBox="1"/>
          <p:nvPr/>
        </p:nvSpPr>
        <p:spPr>
          <a:xfrm>
            <a:off x="474945" y="1730120"/>
            <a:ext cx="8309700" cy="6138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 sz="1100" b="1">
                <a:solidFill>
                  <a:srgbClr val="333399"/>
                </a:solidFill>
                <a:latin typeface="Courier New"/>
                <a:ea typeface="Courier New"/>
                <a:cs typeface="Courier New"/>
                <a:sym typeface="Courier New"/>
              </a:rPr>
              <a:t>global	</a:t>
            </a:r>
            <a:r>
              <a:rPr lang="en" sz="1100">
                <a:latin typeface="Courier New"/>
                <a:ea typeface="Courier New"/>
                <a:cs typeface="Courier New"/>
                <a:sym typeface="Courier New"/>
              </a:rPr>
              <a:t>void gpuVectAdd (int N, const double *u, const double *v, double *z)</a:t>
            </a:r>
            <a:endParaRPr sz="1100">
              <a:latin typeface="Courier New"/>
              <a:ea typeface="Courier New"/>
              <a:cs typeface="Courier New"/>
              <a:sym typeface="Courier New"/>
            </a:endParaRPr>
          </a:p>
          <a:p>
            <a:pPr marL="0" marR="0" lvl="0" indent="0" algn="l" rtl="0">
              <a:lnSpc>
                <a:spcPct val="100000"/>
              </a:lnSpc>
              <a:spcBef>
                <a:spcPts val="15"/>
              </a:spcBef>
              <a:spcAft>
                <a:spcPts val="0"/>
              </a:spcAft>
              <a:buNone/>
            </a:pPr>
            <a:endParaRPr sz="1700">
              <a:latin typeface="Courier New"/>
              <a:ea typeface="Courier New"/>
              <a:cs typeface="Courier New"/>
              <a:sym typeface="Courier New"/>
            </a:endParaRPr>
          </a:p>
          <a:p>
            <a:pPr marL="226059" marR="0" lvl="0" indent="0" algn="l" rtl="0">
              <a:lnSpc>
                <a:spcPct val="100000"/>
              </a:lnSpc>
              <a:spcBef>
                <a:spcPts val="0"/>
              </a:spcBef>
              <a:spcAft>
                <a:spcPts val="0"/>
              </a:spcAft>
              <a:buNone/>
            </a:pPr>
            <a:r>
              <a:rPr lang="en" sz="1100" b="1">
                <a:latin typeface="Courier New"/>
                <a:ea typeface="Courier New"/>
                <a:cs typeface="Courier New"/>
                <a:sym typeface="Courier New"/>
              </a:rPr>
              <a:t>// index is a unique identifier of each GPU thread</a:t>
            </a:r>
            <a:endParaRPr sz="1100">
              <a:latin typeface="Courier New"/>
              <a:ea typeface="Courier New"/>
              <a:cs typeface="Courier New"/>
              <a:sym typeface="Courier New"/>
            </a:endParaRPr>
          </a:p>
        </p:txBody>
      </p:sp>
      <p:sp>
        <p:nvSpPr>
          <p:cNvPr id="774" name="Google Shape;774;p59"/>
          <p:cNvSpPr txBox="1"/>
          <p:nvPr/>
        </p:nvSpPr>
        <p:spPr>
          <a:xfrm>
            <a:off x="688644" y="2448611"/>
            <a:ext cx="5665500" cy="619200"/>
          </a:xfrm>
          <a:prstGeom prst="rect">
            <a:avLst/>
          </a:prstGeom>
          <a:noFill/>
          <a:ln>
            <a:noFill/>
          </a:ln>
        </p:spPr>
        <p:txBody>
          <a:bodyPr spcFirstLastPara="1" wrap="square" lIns="0" tIns="12700" rIns="0" bIns="0" anchor="t" anchorCtr="0">
            <a:spAutoFit/>
          </a:bodyPr>
          <a:lstStyle/>
          <a:p>
            <a:pPr marL="12700" marR="5080" lvl="0" indent="0" algn="l" rtl="0">
              <a:lnSpc>
                <a:spcPct val="117100"/>
              </a:lnSpc>
              <a:spcBef>
                <a:spcPts val="0"/>
              </a:spcBef>
              <a:spcAft>
                <a:spcPts val="0"/>
              </a:spcAft>
              <a:buNone/>
            </a:pPr>
            <a:r>
              <a:rPr lang="en" sz="1100">
                <a:latin typeface="Courier New"/>
                <a:ea typeface="Courier New"/>
                <a:cs typeface="Courier New"/>
                <a:sym typeface="Courier New"/>
              </a:rPr>
              <a:t>int index = </a:t>
            </a:r>
            <a:r>
              <a:rPr lang="en" sz="1100" b="1">
                <a:solidFill>
                  <a:srgbClr val="333399"/>
                </a:solidFill>
                <a:latin typeface="Courier New"/>
                <a:ea typeface="Courier New"/>
                <a:cs typeface="Courier New"/>
                <a:sym typeface="Courier New"/>
              </a:rPr>
              <a:t>blockIdx.x * blockDim.x </a:t>
            </a:r>
            <a:r>
              <a:rPr lang="en" sz="1100" b="1">
                <a:latin typeface="Courier New"/>
                <a:ea typeface="Courier New"/>
                <a:cs typeface="Courier New"/>
                <a:sym typeface="Courier New"/>
              </a:rPr>
              <a:t>+ threadIdx.x</a:t>
            </a:r>
            <a:r>
              <a:rPr lang="en" sz="1100">
                <a:latin typeface="Courier New"/>
                <a:ea typeface="Courier New"/>
                <a:cs typeface="Courier New"/>
                <a:sym typeface="Courier New"/>
              </a:rPr>
              <a:t>;</a:t>
            </a:r>
            <a:endParaRPr sz="1100">
              <a:latin typeface="Courier New"/>
              <a:ea typeface="Courier New"/>
              <a:cs typeface="Courier New"/>
              <a:sym typeface="Courier New"/>
            </a:endParaRPr>
          </a:p>
          <a:p>
            <a:pPr marL="12700" marR="5080" lvl="0" indent="0" algn="l" rtl="0">
              <a:lnSpc>
                <a:spcPct val="117100"/>
              </a:lnSpc>
              <a:spcBef>
                <a:spcPts val="0"/>
              </a:spcBef>
              <a:spcAft>
                <a:spcPts val="0"/>
              </a:spcAft>
              <a:buNone/>
            </a:pPr>
            <a:r>
              <a:rPr lang="en" sz="1100">
                <a:latin typeface="Courier New"/>
                <a:ea typeface="Courier New"/>
                <a:cs typeface="Courier New"/>
                <a:sym typeface="Courier New"/>
              </a:rPr>
              <a:t>if (index &lt; N)</a:t>
            </a:r>
            <a:endParaRPr sz="1100">
              <a:latin typeface="Courier New"/>
              <a:ea typeface="Courier New"/>
              <a:cs typeface="Courier New"/>
              <a:sym typeface="Courier New"/>
            </a:endParaRPr>
          </a:p>
          <a:p>
            <a:pPr marL="226059" marR="0" lvl="0" indent="0" algn="l" rtl="0">
              <a:lnSpc>
                <a:spcPct val="100000"/>
              </a:lnSpc>
              <a:spcBef>
                <a:spcPts val="315"/>
              </a:spcBef>
              <a:spcAft>
                <a:spcPts val="0"/>
              </a:spcAft>
              <a:buNone/>
            </a:pPr>
            <a:r>
              <a:rPr lang="en" sz="1100">
                <a:latin typeface="Courier New"/>
                <a:ea typeface="Courier New"/>
                <a:cs typeface="Courier New"/>
                <a:sym typeface="Courier New"/>
              </a:rPr>
              <a:t>z[index] = u[index] + v[index];</a:t>
            </a:r>
            <a:endParaRPr sz="1100">
              <a:latin typeface="Courier New"/>
              <a:ea typeface="Courier New"/>
              <a:cs typeface="Courier New"/>
              <a:sym typeface="Courier New"/>
            </a:endParaRPr>
          </a:p>
        </p:txBody>
      </p:sp>
      <p:sp>
        <p:nvSpPr>
          <p:cNvPr id="775" name="Google Shape;775;p59"/>
          <p:cNvSpPr txBox="1"/>
          <p:nvPr/>
        </p:nvSpPr>
        <p:spPr>
          <a:xfrm>
            <a:off x="261620" y="3087115"/>
            <a:ext cx="132000" cy="2271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p:txBody>
      </p:sp>
      <p:grpSp>
        <p:nvGrpSpPr>
          <p:cNvPr id="776" name="Google Shape;776;p59"/>
          <p:cNvGrpSpPr/>
          <p:nvPr/>
        </p:nvGrpSpPr>
        <p:grpSpPr>
          <a:xfrm>
            <a:off x="1005704" y="693950"/>
            <a:ext cx="1786255" cy="311150"/>
            <a:chOff x="70104" y="1143000"/>
            <a:chExt cx="1786255" cy="311150"/>
          </a:xfrm>
        </p:grpSpPr>
        <p:sp>
          <p:nvSpPr>
            <p:cNvPr id="777" name="Google Shape;777;p59"/>
            <p:cNvSpPr/>
            <p:nvPr/>
          </p:nvSpPr>
          <p:spPr>
            <a:xfrm>
              <a:off x="70104" y="1143000"/>
              <a:ext cx="1786255" cy="311150"/>
            </a:xfrm>
            <a:custGeom>
              <a:avLst/>
              <a:gdLst/>
              <a:ahLst/>
              <a:cxnLst/>
              <a:rect l="l" t="t" r="r" b="b"/>
              <a:pathLst>
                <a:path w="1786255" h="311150" extrusionOk="0">
                  <a:moveTo>
                    <a:pt x="1786127" y="0"/>
                  </a:moveTo>
                  <a:lnTo>
                    <a:pt x="0" y="0"/>
                  </a:lnTo>
                  <a:lnTo>
                    <a:pt x="0" y="310896"/>
                  </a:lnTo>
                  <a:lnTo>
                    <a:pt x="1786127" y="310896"/>
                  </a:lnTo>
                  <a:lnTo>
                    <a:pt x="1786127" y="0"/>
                  </a:lnTo>
                  <a:close/>
                </a:path>
              </a:pathLst>
            </a:custGeom>
            <a:solidFill>
              <a:srgbClr val="333399">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78" name="Google Shape;778;p59"/>
            <p:cNvSpPr/>
            <p:nvPr/>
          </p:nvSpPr>
          <p:spPr>
            <a:xfrm>
              <a:off x="70104" y="1143000"/>
              <a:ext cx="1786255" cy="311150"/>
            </a:xfrm>
            <a:custGeom>
              <a:avLst/>
              <a:gdLst/>
              <a:ahLst/>
              <a:cxnLst/>
              <a:rect l="l" t="t" r="r" b="b"/>
              <a:pathLst>
                <a:path w="1786255" h="311150" extrusionOk="0">
                  <a:moveTo>
                    <a:pt x="0" y="310896"/>
                  </a:moveTo>
                  <a:lnTo>
                    <a:pt x="1786127" y="310896"/>
                  </a:lnTo>
                  <a:lnTo>
                    <a:pt x="1786127" y="0"/>
                  </a:lnTo>
                  <a:lnTo>
                    <a:pt x="0" y="0"/>
                  </a:lnTo>
                  <a:lnTo>
                    <a:pt x="0" y="310896"/>
                  </a:lnTo>
                  <a:close/>
                </a:path>
              </a:pathLst>
            </a:custGeom>
            <a:noFill/>
            <a:ln w="182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779" name="Google Shape;779;p59"/>
          <p:cNvSpPr txBox="1"/>
          <p:nvPr/>
        </p:nvSpPr>
        <p:spPr>
          <a:xfrm>
            <a:off x="1836283" y="809266"/>
            <a:ext cx="134700" cy="134700"/>
          </a:xfrm>
          <a:prstGeom prst="rect">
            <a:avLst/>
          </a:prstGeom>
          <a:noFill/>
          <a:ln>
            <a:noFill/>
          </a:ln>
        </p:spPr>
        <p:txBody>
          <a:bodyPr spcFirstLastPara="1" wrap="square" lIns="0" tIns="11425" rIns="0" bIns="0" anchor="t" anchorCtr="0">
            <a:spAutoFit/>
          </a:bodyPr>
          <a:lstStyle/>
          <a:p>
            <a:pPr marL="0" marR="0" lvl="0" indent="0" algn="l" rtl="0">
              <a:lnSpc>
                <a:spcPct val="100000"/>
              </a:lnSpc>
              <a:spcBef>
                <a:spcPts val="0"/>
              </a:spcBef>
              <a:spcAft>
                <a:spcPts val="0"/>
              </a:spcAft>
              <a:buNone/>
            </a:pPr>
            <a:r>
              <a:rPr lang="en" sz="800">
                <a:latin typeface="Helvetica Neue"/>
                <a:ea typeface="Helvetica Neue"/>
                <a:cs typeface="Helvetica Neue"/>
                <a:sym typeface="Helvetica Neue"/>
              </a:rPr>
              <a:t>(0)</a:t>
            </a:r>
            <a:endParaRPr sz="800">
              <a:latin typeface="Helvetica Neue"/>
              <a:ea typeface="Helvetica Neue"/>
              <a:cs typeface="Helvetica Neue"/>
              <a:sym typeface="Helvetica Neue"/>
            </a:endParaRPr>
          </a:p>
        </p:txBody>
      </p:sp>
      <p:grpSp>
        <p:nvGrpSpPr>
          <p:cNvPr id="780" name="Google Shape;780;p59"/>
          <p:cNvGrpSpPr/>
          <p:nvPr/>
        </p:nvGrpSpPr>
        <p:grpSpPr>
          <a:xfrm>
            <a:off x="2776592" y="693950"/>
            <a:ext cx="1783079" cy="311150"/>
            <a:chOff x="1840992" y="1143000"/>
            <a:chExt cx="1783079" cy="311150"/>
          </a:xfrm>
        </p:grpSpPr>
        <p:sp>
          <p:nvSpPr>
            <p:cNvPr id="781" name="Google Shape;781;p59"/>
            <p:cNvSpPr/>
            <p:nvPr/>
          </p:nvSpPr>
          <p:spPr>
            <a:xfrm>
              <a:off x="1840992" y="1143000"/>
              <a:ext cx="1783079" cy="311150"/>
            </a:xfrm>
            <a:custGeom>
              <a:avLst/>
              <a:gdLst/>
              <a:ahLst/>
              <a:cxnLst/>
              <a:rect l="l" t="t" r="r" b="b"/>
              <a:pathLst>
                <a:path w="1783079" h="311150" extrusionOk="0">
                  <a:moveTo>
                    <a:pt x="1783080" y="0"/>
                  </a:moveTo>
                  <a:lnTo>
                    <a:pt x="0" y="0"/>
                  </a:lnTo>
                  <a:lnTo>
                    <a:pt x="0" y="310896"/>
                  </a:lnTo>
                  <a:lnTo>
                    <a:pt x="1783080" y="310896"/>
                  </a:lnTo>
                  <a:lnTo>
                    <a:pt x="1783080" y="0"/>
                  </a:lnTo>
                  <a:close/>
                </a:path>
              </a:pathLst>
            </a:custGeom>
            <a:solidFill>
              <a:srgbClr val="333399">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82" name="Google Shape;782;p59"/>
            <p:cNvSpPr/>
            <p:nvPr/>
          </p:nvSpPr>
          <p:spPr>
            <a:xfrm>
              <a:off x="1840992" y="1143000"/>
              <a:ext cx="1783079" cy="311150"/>
            </a:xfrm>
            <a:custGeom>
              <a:avLst/>
              <a:gdLst/>
              <a:ahLst/>
              <a:cxnLst/>
              <a:rect l="l" t="t" r="r" b="b"/>
              <a:pathLst>
                <a:path w="1783079" h="311150" extrusionOk="0">
                  <a:moveTo>
                    <a:pt x="0" y="310896"/>
                  </a:moveTo>
                  <a:lnTo>
                    <a:pt x="1783080" y="310896"/>
                  </a:lnTo>
                  <a:lnTo>
                    <a:pt x="1783080" y="0"/>
                  </a:lnTo>
                  <a:lnTo>
                    <a:pt x="0" y="0"/>
                  </a:lnTo>
                  <a:lnTo>
                    <a:pt x="0" y="310896"/>
                  </a:lnTo>
                  <a:close/>
                </a:path>
              </a:pathLst>
            </a:custGeom>
            <a:noFill/>
            <a:ln w="182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783" name="Google Shape;783;p59"/>
          <p:cNvSpPr txBox="1"/>
          <p:nvPr/>
        </p:nvSpPr>
        <p:spPr>
          <a:xfrm>
            <a:off x="3606536" y="809266"/>
            <a:ext cx="135300" cy="134700"/>
          </a:xfrm>
          <a:prstGeom prst="rect">
            <a:avLst/>
          </a:prstGeom>
          <a:noFill/>
          <a:ln>
            <a:noFill/>
          </a:ln>
        </p:spPr>
        <p:txBody>
          <a:bodyPr spcFirstLastPara="1" wrap="square" lIns="0" tIns="11425" rIns="0" bIns="0" anchor="t" anchorCtr="0">
            <a:spAutoFit/>
          </a:bodyPr>
          <a:lstStyle/>
          <a:p>
            <a:pPr marL="0" marR="0" lvl="0" indent="0" algn="l" rtl="0">
              <a:lnSpc>
                <a:spcPct val="100000"/>
              </a:lnSpc>
              <a:spcBef>
                <a:spcPts val="0"/>
              </a:spcBef>
              <a:spcAft>
                <a:spcPts val="0"/>
              </a:spcAft>
              <a:buNone/>
            </a:pPr>
            <a:r>
              <a:rPr lang="en" sz="800">
                <a:latin typeface="Helvetica Neue"/>
                <a:ea typeface="Helvetica Neue"/>
                <a:cs typeface="Helvetica Neue"/>
                <a:sym typeface="Helvetica Neue"/>
              </a:rPr>
              <a:t>(1)</a:t>
            </a:r>
            <a:endParaRPr sz="800">
              <a:latin typeface="Helvetica Neue"/>
              <a:ea typeface="Helvetica Neue"/>
              <a:cs typeface="Helvetica Neue"/>
              <a:sym typeface="Helvetica Neue"/>
            </a:endParaRPr>
          </a:p>
        </p:txBody>
      </p:sp>
      <p:grpSp>
        <p:nvGrpSpPr>
          <p:cNvPr id="784" name="Google Shape;784;p59"/>
          <p:cNvGrpSpPr/>
          <p:nvPr/>
        </p:nvGrpSpPr>
        <p:grpSpPr>
          <a:xfrm>
            <a:off x="4562720" y="693950"/>
            <a:ext cx="1786254" cy="311150"/>
            <a:chOff x="3627120" y="1143000"/>
            <a:chExt cx="1786254" cy="311150"/>
          </a:xfrm>
        </p:grpSpPr>
        <p:sp>
          <p:nvSpPr>
            <p:cNvPr id="785" name="Google Shape;785;p59"/>
            <p:cNvSpPr/>
            <p:nvPr/>
          </p:nvSpPr>
          <p:spPr>
            <a:xfrm>
              <a:off x="3627120" y="1143000"/>
              <a:ext cx="1786254" cy="311150"/>
            </a:xfrm>
            <a:custGeom>
              <a:avLst/>
              <a:gdLst/>
              <a:ahLst/>
              <a:cxnLst/>
              <a:rect l="l" t="t" r="r" b="b"/>
              <a:pathLst>
                <a:path w="1786254" h="311150" extrusionOk="0">
                  <a:moveTo>
                    <a:pt x="1786127" y="0"/>
                  </a:moveTo>
                  <a:lnTo>
                    <a:pt x="0" y="0"/>
                  </a:lnTo>
                  <a:lnTo>
                    <a:pt x="0" y="310896"/>
                  </a:lnTo>
                  <a:lnTo>
                    <a:pt x="1786127" y="310896"/>
                  </a:lnTo>
                  <a:lnTo>
                    <a:pt x="1786127" y="0"/>
                  </a:lnTo>
                  <a:close/>
                </a:path>
              </a:pathLst>
            </a:custGeom>
            <a:solidFill>
              <a:srgbClr val="333399">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86" name="Google Shape;786;p59"/>
            <p:cNvSpPr/>
            <p:nvPr/>
          </p:nvSpPr>
          <p:spPr>
            <a:xfrm>
              <a:off x="3627120" y="1143000"/>
              <a:ext cx="1786254" cy="311150"/>
            </a:xfrm>
            <a:custGeom>
              <a:avLst/>
              <a:gdLst/>
              <a:ahLst/>
              <a:cxnLst/>
              <a:rect l="l" t="t" r="r" b="b"/>
              <a:pathLst>
                <a:path w="1786254" h="311150" extrusionOk="0">
                  <a:moveTo>
                    <a:pt x="0" y="310896"/>
                  </a:moveTo>
                  <a:lnTo>
                    <a:pt x="1786127" y="310896"/>
                  </a:lnTo>
                  <a:lnTo>
                    <a:pt x="1786127" y="0"/>
                  </a:lnTo>
                  <a:lnTo>
                    <a:pt x="0" y="0"/>
                  </a:lnTo>
                  <a:lnTo>
                    <a:pt x="0" y="310896"/>
                  </a:lnTo>
                  <a:close/>
                </a:path>
              </a:pathLst>
            </a:custGeom>
            <a:noFill/>
            <a:ln w="182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787" name="Google Shape;787;p59"/>
          <p:cNvSpPr txBox="1"/>
          <p:nvPr/>
        </p:nvSpPr>
        <p:spPr>
          <a:xfrm>
            <a:off x="5394570" y="831493"/>
            <a:ext cx="121800" cy="123000"/>
          </a:xfrm>
          <a:prstGeom prst="rect">
            <a:avLst/>
          </a:prstGeom>
          <a:noFill/>
          <a:ln>
            <a:noFill/>
          </a:ln>
        </p:spPr>
        <p:txBody>
          <a:bodyPr spcFirstLastPara="1" wrap="square" lIns="0" tIns="0" rIns="0" bIns="0" anchor="t" anchorCtr="0">
            <a:spAutoFit/>
          </a:bodyPr>
          <a:lstStyle/>
          <a:p>
            <a:pPr marL="0" marR="0" lvl="0" indent="0" algn="l" rtl="0">
              <a:lnSpc>
                <a:spcPct val="109375"/>
              </a:lnSpc>
              <a:spcBef>
                <a:spcPts val="0"/>
              </a:spcBef>
              <a:spcAft>
                <a:spcPts val="0"/>
              </a:spcAft>
              <a:buNone/>
            </a:pPr>
            <a:r>
              <a:rPr lang="en" sz="800">
                <a:latin typeface="Helvetica Neue"/>
                <a:ea typeface="Helvetica Neue"/>
                <a:cs typeface="Helvetica Neue"/>
                <a:sym typeface="Helvetica Neue"/>
              </a:rPr>
              <a:t>(2)</a:t>
            </a:r>
            <a:endParaRPr sz="800">
              <a:latin typeface="Helvetica Neue"/>
              <a:ea typeface="Helvetica Neue"/>
              <a:cs typeface="Helvetica Neue"/>
              <a:sym typeface="Helvetica Neue"/>
            </a:endParaRPr>
          </a:p>
        </p:txBody>
      </p:sp>
      <p:grpSp>
        <p:nvGrpSpPr>
          <p:cNvPr id="788" name="Google Shape;788;p59"/>
          <p:cNvGrpSpPr/>
          <p:nvPr/>
        </p:nvGrpSpPr>
        <p:grpSpPr>
          <a:xfrm>
            <a:off x="987678" y="1248859"/>
            <a:ext cx="4358385" cy="1905"/>
            <a:chOff x="70103" y="1642871"/>
            <a:chExt cx="4358385" cy="1905"/>
          </a:xfrm>
        </p:grpSpPr>
        <p:sp>
          <p:nvSpPr>
            <p:cNvPr id="789" name="Google Shape;789;p59"/>
            <p:cNvSpPr/>
            <p:nvPr/>
          </p:nvSpPr>
          <p:spPr>
            <a:xfrm>
              <a:off x="3642359" y="1642871"/>
              <a:ext cx="786129" cy="1905"/>
            </a:xfrm>
            <a:custGeom>
              <a:avLst/>
              <a:gdLst/>
              <a:ahLst/>
              <a:cxnLst/>
              <a:rect l="l" t="t" r="r" b="b"/>
              <a:pathLst>
                <a:path w="786129" h="1905" extrusionOk="0">
                  <a:moveTo>
                    <a:pt x="0" y="0"/>
                  </a:moveTo>
                  <a:lnTo>
                    <a:pt x="785876" y="1650"/>
                  </a:lnTo>
                </a:path>
              </a:pathLst>
            </a:custGeom>
            <a:noFill/>
            <a:ln w="24375" cap="flat" cmpd="sng">
              <a:solidFill>
                <a:srgbClr val="B6DCD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90" name="Google Shape;790;p59"/>
            <p:cNvSpPr/>
            <p:nvPr/>
          </p:nvSpPr>
          <p:spPr>
            <a:xfrm>
              <a:off x="70103" y="1642871"/>
              <a:ext cx="3571875" cy="0"/>
            </a:xfrm>
            <a:custGeom>
              <a:avLst/>
              <a:gdLst/>
              <a:ahLst/>
              <a:cxnLst/>
              <a:rect l="l" t="t" r="r" b="b"/>
              <a:pathLst>
                <a:path w="3571875" h="120000" extrusionOk="0">
                  <a:moveTo>
                    <a:pt x="3571875" y="0"/>
                  </a:moveTo>
                  <a:lnTo>
                    <a:pt x="0" y="0"/>
                  </a:lnTo>
                </a:path>
              </a:pathLst>
            </a:custGeom>
            <a:noFill/>
            <a:ln w="24375" cap="flat" cmpd="sng">
              <a:solidFill>
                <a:srgbClr val="33339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791" name="Google Shape;791;p59"/>
          <p:cNvSpPr txBox="1"/>
          <p:nvPr/>
        </p:nvSpPr>
        <p:spPr>
          <a:xfrm>
            <a:off x="5355590" y="1136846"/>
            <a:ext cx="840600" cy="2193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 sz="1350" b="1">
                <a:latin typeface="Courier New"/>
                <a:ea typeface="Courier New"/>
                <a:cs typeface="Courier New"/>
                <a:sym typeface="Courier New"/>
              </a:rPr>
              <a:t>^(index)</a:t>
            </a:r>
            <a:endParaRPr sz="1350">
              <a:latin typeface="Courier New"/>
              <a:ea typeface="Courier New"/>
              <a:cs typeface="Courier New"/>
              <a:sym typeface="Courier New"/>
            </a:endParaRPr>
          </a:p>
        </p:txBody>
      </p:sp>
      <p:grpSp>
        <p:nvGrpSpPr>
          <p:cNvPr id="792" name="Google Shape;792;p59"/>
          <p:cNvGrpSpPr/>
          <p:nvPr/>
        </p:nvGrpSpPr>
        <p:grpSpPr>
          <a:xfrm>
            <a:off x="6354943" y="693950"/>
            <a:ext cx="1783079" cy="311150"/>
            <a:chOff x="5419343" y="1143000"/>
            <a:chExt cx="1783079" cy="311150"/>
          </a:xfrm>
        </p:grpSpPr>
        <p:sp>
          <p:nvSpPr>
            <p:cNvPr id="793" name="Google Shape;793;p59"/>
            <p:cNvSpPr/>
            <p:nvPr/>
          </p:nvSpPr>
          <p:spPr>
            <a:xfrm>
              <a:off x="5419343" y="1143000"/>
              <a:ext cx="1783079" cy="311150"/>
            </a:xfrm>
            <a:custGeom>
              <a:avLst/>
              <a:gdLst/>
              <a:ahLst/>
              <a:cxnLst/>
              <a:rect l="l" t="t" r="r" b="b"/>
              <a:pathLst>
                <a:path w="1783079" h="311150" extrusionOk="0">
                  <a:moveTo>
                    <a:pt x="1783079" y="0"/>
                  </a:moveTo>
                  <a:lnTo>
                    <a:pt x="0" y="0"/>
                  </a:lnTo>
                  <a:lnTo>
                    <a:pt x="0" y="310896"/>
                  </a:lnTo>
                  <a:lnTo>
                    <a:pt x="1783079" y="310896"/>
                  </a:lnTo>
                  <a:lnTo>
                    <a:pt x="1783079" y="0"/>
                  </a:lnTo>
                  <a:close/>
                </a:path>
              </a:pathLst>
            </a:custGeom>
            <a:solidFill>
              <a:srgbClr val="333399">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94" name="Google Shape;794;p59"/>
            <p:cNvSpPr/>
            <p:nvPr/>
          </p:nvSpPr>
          <p:spPr>
            <a:xfrm>
              <a:off x="5419343" y="1143000"/>
              <a:ext cx="1783079" cy="311150"/>
            </a:xfrm>
            <a:custGeom>
              <a:avLst/>
              <a:gdLst/>
              <a:ahLst/>
              <a:cxnLst/>
              <a:rect l="l" t="t" r="r" b="b"/>
              <a:pathLst>
                <a:path w="1783079" h="311150" extrusionOk="0">
                  <a:moveTo>
                    <a:pt x="0" y="310896"/>
                  </a:moveTo>
                  <a:lnTo>
                    <a:pt x="1783079" y="310896"/>
                  </a:lnTo>
                  <a:lnTo>
                    <a:pt x="1783079" y="0"/>
                  </a:lnTo>
                  <a:lnTo>
                    <a:pt x="0" y="0"/>
                  </a:lnTo>
                  <a:lnTo>
                    <a:pt x="0" y="310896"/>
                  </a:lnTo>
                  <a:close/>
                </a:path>
              </a:pathLst>
            </a:custGeom>
            <a:noFill/>
            <a:ln w="182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795" name="Google Shape;795;p59"/>
          <p:cNvSpPr txBox="1"/>
          <p:nvPr/>
        </p:nvSpPr>
        <p:spPr>
          <a:xfrm>
            <a:off x="6364088" y="809266"/>
            <a:ext cx="1774200" cy="134700"/>
          </a:xfrm>
          <a:prstGeom prst="rect">
            <a:avLst/>
          </a:prstGeom>
          <a:noFill/>
          <a:ln>
            <a:noFill/>
          </a:ln>
        </p:spPr>
        <p:txBody>
          <a:bodyPr spcFirstLastPara="1" wrap="square" lIns="0" tIns="11425" rIns="0" bIns="0" anchor="t" anchorCtr="0">
            <a:spAutoFit/>
          </a:bodyPr>
          <a:lstStyle/>
          <a:p>
            <a:pPr marL="0" marR="635" lvl="0" indent="0" algn="ctr" rtl="0">
              <a:lnSpc>
                <a:spcPct val="100000"/>
              </a:lnSpc>
              <a:spcBef>
                <a:spcPts val="0"/>
              </a:spcBef>
              <a:spcAft>
                <a:spcPts val="0"/>
              </a:spcAft>
              <a:buNone/>
            </a:pPr>
            <a:r>
              <a:rPr lang="en" sz="800">
                <a:latin typeface="Helvetica Neue"/>
                <a:ea typeface="Helvetica Neue"/>
                <a:cs typeface="Helvetica Neue"/>
                <a:sym typeface="Helvetica Neue"/>
              </a:rPr>
              <a:t>(3)</a:t>
            </a:r>
            <a:endParaRPr sz="800">
              <a:latin typeface="Helvetica Neue"/>
              <a:ea typeface="Helvetica Neue"/>
              <a:cs typeface="Helvetica Neue"/>
              <a:sym typeface="Helvetica Neue"/>
            </a:endParaRPr>
          </a:p>
        </p:txBody>
      </p:sp>
      <p:sp>
        <p:nvSpPr>
          <p:cNvPr id="796" name="Google Shape;796;p59"/>
          <p:cNvSpPr/>
          <p:nvPr/>
        </p:nvSpPr>
        <p:spPr>
          <a:xfrm>
            <a:off x="4567291" y="704617"/>
            <a:ext cx="360045" cy="283844"/>
          </a:xfrm>
          <a:custGeom>
            <a:avLst/>
            <a:gdLst/>
            <a:ahLst/>
            <a:cxnLst/>
            <a:rect l="l" t="t" r="r" b="b"/>
            <a:pathLst>
              <a:path w="360045" h="283844" extrusionOk="0">
                <a:moveTo>
                  <a:pt x="0" y="283463"/>
                </a:moveTo>
                <a:lnTo>
                  <a:pt x="359663" y="283463"/>
                </a:lnTo>
                <a:lnTo>
                  <a:pt x="359663" y="0"/>
                </a:lnTo>
                <a:lnTo>
                  <a:pt x="0" y="0"/>
                </a:lnTo>
                <a:lnTo>
                  <a:pt x="0" y="283463"/>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97" name="Google Shape;797;p59"/>
          <p:cNvSpPr txBox="1"/>
          <p:nvPr/>
        </p:nvSpPr>
        <p:spPr>
          <a:xfrm>
            <a:off x="4571864" y="709189"/>
            <a:ext cx="348000" cy="200100"/>
          </a:xfrm>
          <a:prstGeom prst="rect">
            <a:avLst/>
          </a:prstGeom>
          <a:solidFill>
            <a:srgbClr val="D5EBED"/>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500">
              <a:latin typeface="Times New Roman"/>
              <a:ea typeface="Times New Roman"/>
              <a:cs typeface="Times New Roman"/>
              <a:sym typeface="Times New Roman"/>
            </a:endParaRPr>
          </a:p>
          <a:p>
            <a:pPr marL="0" marR="0" lvl="0" indent="0" algn="ctr" rtl="0">
              <a:lnSpc>
                <a:spcPct val="100000"/>
              </a:lnSpc>
              <a:spcBef>
                <a:spcPts val="360"/>
              </a:spcBef>
              <a:spcAft>
                <a:spcPts val="0"/>
              </a:spcAft>
              <a:buNone/>
            </a:pPr>
            <a:r>
              <a:rPr lang="en" sz="500">
                <a:latin typeface="Calibri"/>
                <a:ea typeface="Calibri"/>
                <a:cs typeface="Calibri"/>
                <a:sym typeface="Calibri"/>
              </a:rPr>
              <a:t>(0)</a:t>
            </a:r>
            <a:endParaRPr sz="500">
              <a:latin typeface="Calibri"/>
              <a:ea typeface="Calibri"/>
              <a:cs typeface="Calibri"/>
              <a:sym typeface="Calibri"/>
            </a:endParaRPr>
          </a:p>
        </p:txBody>
      </p:sp>
      <p:sp>
        <p:nvSpPr>
          <p:cNvPr id="798" name="Google Shape;798;p59"/>
          <p:cNvSpPr/>
          <p:nvPr/>
        </p:nvSpPr>
        <p:spPr>
          <a:xfrm>
            <a:off x="4923908" y="704617"/>
            <a:ext cx="360045" cy="283844"/>
          </a:xfrm>
          <a:custGeom>
            <a:avLst/>
            <a:gdLst/>
            <a:ahLst/>
            <a:cxnLst/>
            <a:rect l="l" t="t" r="r" b="b"/>
            <a:pathLst>
              <a:path w="360045" h="283844" extrusionOk="0">
                <a:moveTo>
                  <a:pt x="0" y="283463"/>
                </a:moveTo>
                <a:lnTo>
                  <a:pt x="359663" y="283463"/>
                </a:lnTo>
                <a:lnTo>
                  <a:pt x="359663" y="0"/>
                </a:lnTo>
                <a:lnTo>
                  <a:pt x="0" y="0"/>
                </a:lnTo>
                <a:lnTo>
                  <a:pt x="0" y="283463"/>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99" name="Google Shape;799;p59"/>
          <p:cNvSpPr txBox="1"/>
          <p:nvPr/>
        </p:nvSpPr>
        <p:spPr>
          <a:xfrm>
            <a:off x="4931528" y="709189"/>
            <a:ext cx="348000" cy="200100"/>
          </a:xfrm>
          <a:prstGeom prst="rect">
            <a:avLst/>
          </a:prstGeom>
          <a:solidFill>
            <a:srgbClr val="D5EBED"/>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500">
              <a:latin typeface="Times New Roman"/>
              <a:ea typeface="Times New Roman"/>
              <a:cs typeface="Times New Roman"/>
              <a:sym typeface="Times New Roman"/>
            </a:endParaRPr>
          </a:p>
          <a:p>
            <a:pPr marL="0" marR="0" lvl="0" indent="0" algn="ctr" rtl="0">
              <a:lnSpc>
                <a:spcPct val="100000"/>
              </a:lnSpc>
              <a:spcBef>
                <a:spcPts val="360"/>
              </a:spcBef>
              <a:spcAft>
                <a:spcPts val="0"/>
              </a:spcAft>
              <a:buNone/>
            </a:pPr>
            <a:r>
              <a:rPr lang="en" sz="500">
                <a:latin typeface="Calibri"/>
                <a:ea typeface="Calibri"/>
                <a:cs typeface="Calibri"/>
                <a:sym typeface="Calibri"/>
              </a:rPr>
              <a:t>(1)</a:t>
            </a:r>
            <a:endParaRPr sz="500">
              <a:latin typeface="Calibri"/>
              <a:ea typeface="Calibri"/>
              <a:cs typeface="Calibri"/>
              <a:sym typeface="Calibri"/>
            </a:endParaRPr>
          </a:p>
        </p:txBody>
      </p:sp>
      <p:sp>
        <p:nvSpPr>
          <p:cNvPr id="800" name="Google Shape;800;p59"/>
          <p:cNvSpPr/>
          <p:nvPr/>
        </p:nvSpPr>
        <p:spPr>
          <a:xfrm>
            <a:off x="5283571" y="704617"/>
            <a:ext cx="360045" cy="283844"/>
          </a:xfrm>
          <a:custGeom>
            <a:avLst/>
            <a:gdLst/>
            <a:ahLst/>
            <a:cxnLst/>
            <a:rect l="l" t="t" r="r" b="b"/>
            <a:pathLst>
              <a:path w="360045" h="283844" extrusionOk="0">
                <a:moveTo>
                  <a:pt x="0" y="283463"/>
                </a:moveTo>
                <a:lnTo>
                  <a:pt x="359663" y="283463"/>
                </a:lnTo>
                <a:lnTo>
                  <a:pt x="359663" y="0"/>
                </a:lnTo>
                <a:lnTo>
                  <a:pt x="0" y="0"/>
                </a:lnTo>
                <a:lnTo>
                  <a:pt x="0" y="283463"/>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01" name="Google Shape;801;p59"/>
          <p:cNvSpPr txBox="1"/>
          <p:nvPr/>
        </p:nvSpPr>
        <p:spPr>
          <a:xfrm>
            <a:off x="5288144" y="709189"/>
            <a:ext cx="348000" cy="200100"/>
          </a:xfrm>
          <a:prstGeom prst="rect">
            <a:avLst/>
          </a:prstGeom>
          <a:solidFill>
            <a:srgbClr val="D5EBED"/>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500">
              <a:latin typeface="Times New Roman"/>
              <a:ea typeface="Times New Roman"/>
              <a:cs typeface="Times New Roman"/>
              <a:sym typeface="Times New Roman"/>
            </a:endParaRPr>
          </a:p>
          <a:p>
            <a:pPr marL="0" marR="0" lvl="0" indent="0" algn="ctr" rtl="0">
              <a:lnSpc>
                <a:spcPct val="100000"/>
              </a:lnSpc>
              <a:spcBef>
                <a:spcPts val="360"/>
              </a:spcBef>
              <a:spcAft>
                <a:spcPts val="0"/>
              </a:spcAft>
              <a:buNone/>
            </a:pPr>
            <a:r>
              <a:rPr lang="en" sz="500">
                <a:latin typeface="Calibri"/>
                <a:ea typeface="Calibri"/>
                <a:cs typeface="Calibri"/>
                <a:sym typeface="Calibri"/>
              </a:rPr>
              <a:t>(2)</a:t>
            </a:r>
            <a:endParaRPr sz="500">
              <a:latin typeface="Calibri"/>
              <a:ea typeface="Calibri"/>
              <a:cs typeface="Calibri"/>
              <a:sym typeface="Calibri"/>
            </a:endParaRPr>
          </a:p>
        </p:txBody>
      </p:sp>
      <p:sp>
        <p:nvSpPr>
          <p:cNvPr id="802" name="Google Shape;802;p59"/>
          <p:cNvSpPr/>
          <p:nvPr/>
        </p:nvSpPr>
        <p:spPr>
          <a:xfrm>
            <a:off x="5640188" y="704617"/>
            <a:ext cx="363220" cy="283844"/>
          </a:xfrm>
          <a:custGeom>
            <a:avLst/>
            <a:gdLst/>
            <a:ahLst/>
            <a:cxnLst/>
            <a:rect l="l" t="t" r="r" b="b"/>
            <a:pathLst>
              <a:path w="363220" h="283844" extrusionOk="0">
                <a:moveTo>
                  <a:pt x="0" y="283463"/>
                </a:moveTo>
                <a:lnTo>
                  <a:pt x="362712" y="283463"/>
                </a:lnTo>
                <a:lnTo>
                  <a:pt x="362712" y="0"/>
                </a:lnTo>
                <a:lnTo>
                  <a:pt x="0" y="0"/>
                </a:lnTo>
                <a:lnTo>
                  <a:pt x="0" y="283463"/>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03" name="Google Shape;803;p59"/>
          <p:cNvSpPr txBox="1"/>
          <p:nvPr/>
        </p:nvSpPr>
        <p:spPr>
          <a:xfrm>
            <a:off x="5647808" y="709189"/>
            <a:ext cx="348000" cy="200100"/>
          </a:xfrm>
          <a:prstGeom prst="rect">
            <a:avLst/>
          </a:prstGeom>
          <a:solidFill>
            <a:srgbClr val="D5EBED"/>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500">
              <a:latin typeface="Times New Roman"/>
              <a:ea typeface="Times New Roman"/>
              <a:cs typeface="Times New Roman"/>
              <a:sym typeface="Times New Roman"/>
            </a:endParaRPr>
          </a:p>
          <a:p>
            <a:pPr marL="0" marR="0" lvl="0" indent="0" algn="ctr" rtl="0">
              <a:lnSpc>
                <a:spcPct val="100000"/>
              </a:lnSpc>
              <a:spcBef>
                <a:spcPts val="360"/>
              </a:spcBef>
              <a:spcAft>
                <a:spcPts val="0"/>
              </a:spcAft>
              <a:buNone/>
            </a:pPr>
            <a:r>
              <a:rPr lang="en" sz="500">
                <a:latin typeface="Calibri"/>
                <a:ea typeface="Calibri"/>
                <a:cs typeface="Calibri"/>
                <a:sym typeface="Calibri"/>
              </a:rPr>
              <a:t>(3)</a:t>
            </a:r>
            <a:endParaRPr sz="500">
              <a:latin typeface="Calibri"/>
              <a:ea typeface="Calibri"/>
              <a:cs typeface="Calibri"/>
              <a:sym typeface="Calibri"/>
            </a:endParaRPr>
          </a:p>
        </p:txBody>
      </p:sp>
      <p:sp>
        <p:nvSpPr>
          <p:cNvPr id="804" name="Google Shape;804;p59"/>
          <p:cNvSpPr/>
          <p:nvPr/>
        </p:nvSpPr>
        <p:spPr>
          <a:xfrm>
            <a:off x="5999852" y="707666"/>
            <a:ext cx="360045" cy="283844"/>
          </a:xfrm>
          <a:custGeom>
            <a:avLst/>
            <a:gdLst/>
            <a:ahLst/>
            <a:cxnLst/>
            <a:rect l="l" t="t" r="r" b="b"/>
            <a:pathLst>
              <a:path w="360045" h="283844" extrusionOk="0">
                <a:moveTo>
                  <a:pt x="0" y="283463"/>
                </a:moveTo>
                <a:lnTo>
                  <a:pt x="359663" y="283463"/>
                </a:lnTo>
                <a:lnTo>
                  <a:pt x="359663" y="0"/>
                </a:lnTo>
                <a:lnTo>
                  <a:pt x="0" y="0"/>
                </a:lnTo>
                <a:lnTo>
                  <a:pt x="0" y="283463"/>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05" name="Google Shape;805;p59"/>
          <p:cNvSpPr txBox="1"/>
          <p:nvPr/>
        </p:nvSpPr>
        <p:spPr>
          <a:xfrm>
            <a:off x="6007471" y="709189"/>
            <a:ext cx="348000" cy="201900"/>
          </a:xfrm>
          <a:prstGeom prst="rect">
            <a:avLst/>
          </a:prstGeom>
          <a:solidFill>
            <a:srgbClr val="D5EBED"/>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500">
              <a:latin typeface="Times New Roman"/>
              <a:ea typeface="Times New Roman"/>
              <a:cs typeface="Times New Roman"/>
              <a:sym typeface="Times New Roman"/>
            </a:endParaRPr>
          </a:p>
          <a:p>
            <a:pPr marL="0" marR="0" lvl="0" indent="0" algn="ctr" rtl="0">
              <a:lnSpc>
                <a:spcPct val="100000"/>
              </a:lnSpc>
              <a:spcBef>
                <a:spcPts val="375"/>
              </a:spcBef>
              <a:spcAft>
                <a:spcPts val="0"/>
              </a:spcAft>
              <a:buNone/>
            </a:pPr>
            <a:r>
              <a:rPr lang="en" sz="500">
                <a:latin typeface="Calibri"/>
                <a:ea typeface="Calibri"/>
                <a:cs typeface="Calibri"/>
                <a:sym typeface="Calibri"/>
              </a:rPr>
              <a:t>(4)</a:t>
            </a:r>
            <a:endParaRPr sz="500">
              <a:latin typeface="Calibri"/>
              <a:ea typeface="Calibri"/>
              <a:cs typeface="Calibri"/>
              <a:sym typeface="Calibri"/>
            </a:endParaRPr>
          </a:p>
        </p:txBody>
      </p:sp>
      <p:sp>
        <p:nvSpPr>
          <p:cNvPr id="806" name="Google Shape;806;p59"/>
          <p:cNvSpPr/>
          <p:nvPr/>
        </p:nvSpPr>
        <p:spPr>
          <a:xfrm>
            <a:off x="4461325" y="2932175"/>
            <a:ext cx="4642484" cy="2173147"/>
          </a:xfrm>
          <a:custGeom>
            <a:avLst/>
            <a:gdLst/>
            <a:ahLst/>
            <a:cxnLst/>
            <a:rect l="l" t="t" r="r" b="b"/>
            <a:pathLst>
              <a:path w="4642484" h="2859404" extrusionOk="0">
                <a:moveTo>
                  <a:pt x="4642104" y="0"/>
                </a:moveTo>
                <a:lnTo>
                  <a:pt x="0" y="0"/>
                </a:lnTo>
                <a:lnTo>
                  <a:pt x="0" y="2859024"/>
                </a:lnTo>
                <a:lnTo>
                  <a:pt x="4642104" y="2859024"/>
                </a:lnTo>
                <a:lnTo>
                  <a:pt x="4642104" y="0"/>
                </a:lnTo>
                <a:close/>
              </a:path>
            </a:pathLst>
          </a:custGeom>
          <a:solidFill>
            <a:srgbClr val="808080"/>
          </a:solidFill>
          <a:ln w="38100" cap="flat" cmpd="sng">
            <a:solidFill>
              <a:srgbClr val="32329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07" name="Google Shape;807;p59"/>
          <p:cNvSpPr txBox="1"/>
          <p:nvPr/>
        </p:nvSpPr>
        <p:spPr>
          <a:xfrm>
            <a:off x="4540076" y="2963040"/>
            <a:ext cx="3939600" cy="1962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 sz="1200">
                <a:solidFill>
                  <a:schemeClr val="lt1"/>
                </a:solidFill>
                <a:latin typeface="Helvetica Neue"/>
                <a:ea typeface="Helvetica Neue"/>
                <a:cs typeface="Helvetica Neue"/>
                <a:sym typeface="Helvetica Neue"/>
              </a:rPr>
              <a:t>The </a:t>
            </a:r>
            <a:r>
              <a:rPr lang="en" sz="1200" b="1">
                <a:solidFill>
                  <a:schemeClr val="lt1"/>
                </a:solidFill>
                <a:latin typeface="Arial"/>
                <a:ea typeface="Arial"/>
                <a:cs typeface="Arial"/>
                <a:sym typeface="Arial"/>
              </a:rPr>
              <a:t>global </a:t>
            </a:r>
            <a:r>
              <a:rPr lang="en" sz="1200">
                <a:solidFill>
                  <a:schemeClr val="lt1"/>
                </a:solidFill>
                <a:latin typeface="Helvetica Neue"/>
                <a:ea typeface="Helvetica Neue"/>
                <a:cs typeface="Helvetica Neue"/>
                <a:sym typeface="Helvetica Neue"/>
              </a:rPr>
              <a:t>qualifier declares a CUDA kernel</a:t>
            </a:r>
            <a:endParaRPr sz="1200">
              <a:solidFill>
                <a:schemeClr val="lt1"/>
              </a:solidFill>
              <a:latin typeface="Helvetica Neue"/>
              <a:ea typeface="Helvetica Neue"/>
              <a:cs typeface="Helvetica Neue"/>
              <a:sym typeface="Helvetica Neue"/>
            </a:endParaRPr>
          </a:p>
        </p:txBody>
      </p:sp>
      <p:sp>
        <p:nvSpPr>
          <p:cNvPr id="808" name="Google Shape;808;p59"/>
          <p:cNvSpPr txBox="1"/>
          <p:nvPr/>
        </p:nvSpPr>
        <p:spPr>
          <a:xfrm>
            <a:off x="4514676" y="3213358"/>
            <a:ext cx="3063900" cy="196200"/>
          </a:xfrm>
          <a:prstGeom prst="rect">
            <a:avLst/>
          </a:prstGeom>
          <a:noFill/>
          <a:ln>
            <a:noFill/>
          </a:ln>
        </p:spPr>
        <p:txBody>
          <a:bodyPr spcFirstLastPara="1" wrap="square" lIns="0" tIns="11425" rIns="0" bIns="0" anchor="t" anchorCtr="0">
            <a:spAutoFit/>
          </a:bodyPr>
          <a:lstStyle/>
          <a:p>
            <a:pPr marL="38100" marR="0" lvl="0" indent="0" algn="l" rtl="0">
              <a:lnSpc>
                <a:spcPct val="100000"/>
              </a:lnSpc>
              <a:spcBef>
                <a:spcPts val="0"/>
              </a:spcBef>
              <a:spcAft>
                <a:spcPts val="0"/>
              </a:spcAft>
              <a:buNone/>
            </a:pPr>
            <a:r>
              <a:rPr lang="en" sz="1200">
                <a:solidFill>
                  <a:schemeClr val="lt1"/>
                </a:solidFill>
                <a:latin typeface="Helvetica Neue"/>
                <a:ea typeface="Helvetica Neue"/>
                <a:cs typeface="Helvetica Neue"/>
                <a:sym typeface="Helvetica Neue"/>
              </a:rPr>
              <a:t>CUDA kernels are special C functions</a:t>
            </a:r>
            <a:r>
              <a:rPr lang="en" sz="1150" baseline="-25000">
                <a:solidFill>
                  <a:schemeClr val="lt1"/>
                </a:solidFill>
                <a:latin typeface="Helvetica Neue"/>
                <a:ea typeface="Helvetica Neue"/>
                <a:cs typeface="Helvetica Neue"/>
                <a:sym typeface="Helvetica Neue"/>
              </a:rPr>
              <a:t>:</a:t>
            </a:r>
            <a:endParaRPr sz="1150" baseline="-25000">
              <a:solidFill>
                <a:schemeClr val="lt1"/>
              </a:solidFill>
              <a:latin typeface="Helvetica Neue"/>
              <a:ea typeface="Helvetica Neue"/>
              <a:cs typeface="Helvetica Neue"/>
              <a:sym typeface="Helvetica Neue"/>
            </a:endParaRPr>
          </a:p>
        </p:txBody>
      </p:sp>
      <p:sp>
        <p:nvSpPr>
          <p:cNvPr id="809" name="Google Shape;809;p59"/>
          <p:cNvSpPr txBox="1"/>
          <p:nvPr/>
        </p:nvSpPr>
        <p:spPr>
          <a:xfrm>
            <a:off x="4786376" y="5681268"/>
            <a:ext cx="87600" cy="227100"/>
          </a:xfrm>
          <a:prstGeom prst="rect">
            <a:avLst/>
          </a:prstGeom>
          <a:noFill/>
          <a:ln>
            <a:noFill/>
          </a:ln>
        </p:spPr>
        <p:txBody>
          <a:bodyPr spcFirstLastPara="1" wrap="square" lIns="0" tIns="11425" rIns="0" bIns="0" anchor="t" anchorCtr="0">
            <a:spAutoFit/>
          </a:bodyPr>
          <a:lstStyle/>
          <a:p>
            <a:pPr marL="0" marR="0" lvl="0" indent="0" algn="l" rtl="0">
              <a:lnSpc>
                <a:spcPct val="100000"/>
              </a:lnSpc>
              <a:spcBef>
                <a:spcPts val="0"/>
              </a:spcBef>
              <a:spcAft>
                <a:spcPts val="0"/>
              </a:spcAft>
              <a:buNone/>
            </a:pPr>
            <a:endParaRPr sz="1400">
              <a:latin typeface="Helvetica Neue"/>
              <a:ea typeface="Helvetica Neue"/>
              <a:cs typeface="Helvetica Neue"/>
              <a:sym typeface="Helvetica Neue"/>
            </a:endParaRPr>
          </a:p>
        </p:txBody>
      </p:sp>
      <p:sp>
        <p:nvSpPr>
          <p:cNvPr id="810" name="Google Shape;810;p59"/>
          <p:cNvSpPr txBox="1"/>
          <p:nvPr/>
        </p:nvSpPr>
        <p:spPr>
          <a:xfrm>
            <a:off x="4997276" y="3465502"/>
            <a:ext cx="4017600" cy="1570800"/>
          </a:xfrm>
          <a:prstGeom prst="rect">
            <a:avLst/>
          </a:prstGeom>
          <a:noFill/>
          <a:ln>
            <a:noFill/>
          </a:ln>
        </p:spPr>
        <p:txBody>
          <a:bodyPr spcFirstLastPara="1" wrap="square" lIns="0" tIns="55225" rIns="0" bIns="0" anchor="t" anchorCtr="0">
            <a:spAutoFit/>
          </a:bodyPr>
          <a:lstStyle/>
          <a:p>
            <a:pPr marL="244475" marR="0" lvl="0" indent="-219709" algn="l" rtl="0">
              <a:lnSpc>
                <a:spcPct val="100000"/>
              </a:lnSpc>
              <a:spcBef>
                <a:spcPts val="0"/>
              </a:spcBef>
              <a:spcAft>
                <a:spcPts val="0"/>
              </a:spcAft>
              <a:buClr>
                <a:schemeClr val="lt1"/>
              </a:buClr>
              <a:buSzPts val="1200"/>
              <a:buFont typeface="Helvetica Neue"/>
              <a:buChar char="•"/>
            </a:pPr>
            <a:r>
              <a:rPr lang="en" sz="1200">
                <a:solidFill>
                  <a:schemeClr val="lt1"/>
                </a:solidFill>
                <a:latin typeface="Helvetica Neue"/>
                <a:ea typeface="Helvetica Neue"/>
                <a:cs typeface="Helvetica Neue"/>
                <a:sym typeface="Helvetica Neue"/>
              </a:rPr>
              <a:t>can be called from host only</a:t>
            </a:r>
            <a:endParaRPr sz="1200">
              <a:solidFill>
                <a:schemeClr val="lt1"/>
              </a:solidFill>
              <a:latin typeface="Helvetica Neue"/>
              <a:ea typeface="Helvetica Neue"/>
              <a:cs typeface="Helvetica Neue"/>
              <a:sym typeface="Helvetica Neue"/>
            </a:endParaRPr>
          </a:p>
          <a:p>
            <a:pPr marL="244475" marR="0" lvl="0" indent="-219709" algn="l" rtl="0">
              <a:lnSpc>
                <a:spcPct val="100000"/>
              </a:lnSpc>
              <a:spcBef>
                <a:spcPts val="335"/>
              </a:spcBef>
              <a:spcAft>
                <a:spcPts val="0"/>
              </a:spcAft>
              <a:buClr>
                <a:schemeClr val="lt1"/>
              </a:buClr>
              <a:buSzPts val="1200"/>
              <a:buFont typeface="Helvetica Neue"/>
              <a:buChar char="•"/>
            </a:pPr>
            <a:r>
              <a:rPr lang="en" sz="1200">
                <a:solidFill>
                  <a:schemeClr val="lt1"/>
                </a:solidFill>
                <a:latin typeface="Helvetica Neue"/>
                <a:ea typeface="Helvetica Neue"/>
                <a:cs typeface="Helvetica Neue"/>
                <a:sym typeface="Helvetica Neue"/>
              </a:rPr>
              <a:t>must be called using the </a:t>
            </a:r>
            <a:r>
              <a:rPr lang="en" sz="1200" i="1">
                <a:solidFill>
                  <a:schemeClr val="lt1"/>
                </a:solidFill>
                <a:latin typeface="Arial"/>
                <a:ea typeface="Arial"/>
                <a:cs typeface="Arial"/>
                <a:sym typeface="Arial"/>
              </a:rPr>
              <a:t>execution configuration</a:t>
            </a:r>
            <a:endParaRPr sz="1200">
              <a:solidFill>
                <a:schemeClr val="lt1"/>
              </a:solidFill>
              <a:latin typeface="Arial"/>
              <a:ea typeface="Arial"/>
              <a:cs typeface="Arial"/>
              <a:sym typeface="Arial"/>
            </a:endParaRPr>
          </a:p>
          <a:p>
            <a:pPr marL="244475" marR="0" lvl="0" indent="0" algn="l" rtl="0">
              <a:lnSpc>
                <a:spcPct val="100000"/>
              </a:lnSpc>
              <a:spcBef>
                <a:spcPts val="0"/>
              </a:spcBef>
              <a:spcAft>
                <a:spcPts val="0"/>
              </a:spcAft>
              <a:buNone/>
            </a:pPr>
            <a:r>
              <a:rPr lang="en" sz="1200">
                <a:solidFill>
                  <a:schemeClr val="lt1"/>
                </a:solidFill>
                <a:latin typeface="Helvetica Neue"/>
                <a:ea typeface="Helvetica Neue"/>
                <a:cs typeface="Helvetica Neue"/>
                <a:sym typeface="Helvetica Neue"/>
              </a:rPr>
              <a:t>syntax</a:t>
            </a:r>
            <a:endParaRPr sz="1200">
              <a:solidFill>
                <a:schemeClr val="lt1"/>
              </a:solidFill>
              <a:latin typeface="Helvetica Neue"/>
              <a:ea typeface="Helvetica Neue"/>
              <a:cs typeface="Helvetica Neue"/>
              <a:sym typeface="Helvetica Neue"/>
            </a:endParaRPr>
          </a:p>
          <a:p>
            <a:pPr marL="244475" marR="0" lvl="0" indent="-219709" algn="l" rtl="0">
              <a:lnSpc>
                <a:spcPct val="100000"/>
              </a:lnSpc>
              <a:spcBef>
                <a:spcPts val="335"/>
              </a:spcBef>
              <a:spcAft>
                <a:spcPts val="0"/>
              </a:spcAft>
              <a:buClr>
                <a:schemeClr val="lt1"/>
              </a:buClr>
              <a:buSzPts val="1200"/>
              <a:buFont typeface="Helvetica Neue"/>
              <a:buChar char="•"/>
            </a:pPr>
            <a:r>
              <a:rPr lang="en" sz="1200" i="1">
                <a:solidFill>
                  <a:schemeClr val="lt1"/>
                </a:solidFill>
                <a:latin typeface="Arial"/>
                <a:ea typeface="Arial"/>
                <a:cs typeface="Arial"/>
                <a:sym typeface="Arial"/>
              </a:rPr>
              <a:t>the return type must be void</a:t>
            </a:r>
            <a:endParaRPr sz="1200">
              <a:solidFill>
                <a:schemeClr val="lt1"/>
              </a:solidFill>
              <a:latin typeface="Arial"/>
              <a:ea typeface="Arial"/>
              <a:cs typeface="Arial"/>
              <a:sym typeface="Arial"/>
            </a:endParaRPr>
          </a:p>
          <a:p>
            <a:pPr marL="244475" marR="0" lvl="0" indent="-219709" algn="l" rtl="0">
              <a:lnSpc>
                <a:spcPct val="100000"/>
              </a:lnSpc>
              <a:spcBef>
                <a:spcPts val="340"/>
              </a:spcBef>
              <a:spcAft>
                <a:spcPts val="0"/>
              </a:spcAft>
              <a:buClr>
                <a:schemeClr val="lt1"/>
              </a:buClr>
              <a:buSzPts val="1200"/>
              <a:buFont typeface="Helvetica Neue"/>
              <a:buChar char="•"/>
            </a:pPr>
            <a:r>
              <a:rPr lang="en" sz="1200">
                <a:solidFill>
                  <a:schemeClr val="lt1"/>
                </a:solidFill>
                <a:latin typeface="Helvetica Neue"/>
                <a:ea typeface="Helvetica Neue"/>
                <a:cs typeface="Helvetica Neue"/>
                <a:sym typeface="Helvetica Neue"/>
              </a:rPr>
              <a:t>they are asynchronous: control is returned</a:t>
            </a:r>
            <a:endParaRPr sz="1200">
              <a:solidFill>
                <a:schemeClr val="lt1"/>
              </a:solidFill>
              <a:latin typeface="Helvetica Neue"/>
              <a:ea typeface="Helvetica Neue"/>
              <a:cs typeface="Helvetica Neue"/>
              <a:sym typeface="Helvetica Neue"/>
            </a:endParaRPr>
          </a:p>
          <a:p>
            <a:pPr marL="244475" marR="0" lvl="0" indent="0" algn="l" rtl="0">
              <a:lnSpc>
                <a:spcPct val="100000"/>
              </a:lnSpc>
              <a:spcBef>
                <a:spcPts val="0"/>
              </a:spcBef>
              <a:spcAft>
                <a:spcPts val="0"/>
              </a:spcAft>
              <a:buNone/>
            </a:pPr>
            <a:r>
              <a:rPr lang="en" sz="1200">
                <a:solidFill>
                  <a:schemeClr val="lt1"/>
                </a:solidFill>
                <a:latin typeface="Helvetica Neue"/>
                <a:ea typeface="Helvetica Neue"/>
                <a:cs typeface="Helvetica Neue"/>
                <a:sym typeface="Helvetica Neue"/>
              </a:rPr>
              <a:t>immediately to the host code</a:t>
            </a:r>
            <a:endParaRPr sz="1200">
              <a:solidFill>
                <a:schemeClr val="lt1"/>
              </a:solidFill>
              <a:latin typeface="Helvetica Neue"/>
              <a:ea typeface="Helvetica Neue"/>
              <a:cs typeface="Helvetica Neue"/>
              <a:sym typeface="Helvetica Neue"/>
            </a:endParaRPr>
          </a:p>
          <a:p>
            <a:pPr marL="244475" marR="109220" lvl="0" indent="0" algn="l" rtl="0">
              <a:lnSpc>
                <a:spcPct val="146700"/>
              </a:lnSpc>
              <a:spcBef>
                <a:spcPts val="90"/>
              </a:spcBef>
              <a:spcAft>
                <a:spcPts val="0"/>
              </a:spcAft>
              <a:buNone/>
            </a:pPr>
            <a:r>
              <a:rPr lang="en" sz="700">
                <a:solidFill>
                  <a:schemeClr val="lt1"/>
                </a:solidFill>
                <a:latin typeface="Helvetica Neue"/>
                <a:ea typeface="Helvetica Neue"/>
                <a:cs typeface="Helvetica Neue"/>
                <a:sym typeface="Helvetica Neue"/>
              </a:rPr>
              <a:t>an explicit synchronization is needed in order to be sure that a CUDA  kernel has completed the execution</a:t>
            </a:r>
            <a:endParaRPr sz="700">
              <a:solidFill>
                <a:schemeClr val="lt1"/>
              </a:solidFill>
              <a:latin typeface="Helvetica Neue"/>
              <a:ea typeface="Helvetica Neue"/>
              <a:cs typeface="Helvetica Neue"/>
              <a:sym typeface="Helvetica Neue"/>
            </a:endParaRPr>
          </a:p>
        </p:txBody>
      </p:sp>
      <p:grpSp>
        <p:nvGrpSpPr>
          <p:cNvPr id="811" name="Google Shape;811;p59"/>
          <p:cNvGrpSpPr/>
          <p:nvPr/>
        </p:nvGrpSpPr>
        <p:grpSpPr>
          <a:xfrm>
            <a:off x="184401" y="1591213"/>
            <a:ext cx="3547905" cy="2523785"/>
            <a:chOff x="202246" y="1932584"/>
            <a:chExt cx="4057995" cy="3376301"/>
          </a:xfrm>
        </p:grpSpPr>
        <p:sp>
          <p:nvSpPr>
            <p:cNvPr id="812" name="Google Shape;812;p59"/>
            <p:cNvSpPr/>
            <p:nvPr/>
          </p:nvSpPr>
          <p:spPr>
            <a:xfrm>
              <a:off x="202246" y="1932584"/>
              <a:ext cx="1359535" cy="786764"/>
            </a:xfrm>
            <a:custGeom>
              <a:avLst/>
              <a:gdLst/>
              <a:ahLst/>
              <a:cxnLst/>
              <a:rect l="l" t="t" r="r" b="b"/>
              <a:pathLst>
                <a:path w="1359535" h="786764" extrusionOk="0">
                  <a:moveTo>
                    <a:pt x="0" y="393192"/>
                  </a:moveTo>
                  <a:lnTo>
                    <a:pt x="9843" y="326137"/>
                  </a:lnTo>
                  <a:lnTo>
                    <a:pt x="38286" y="262761"/>
                  </a:lnTo>
                  <a:lnTo>
                    <a:pt x="83696" y="204009"/>
                  </a:lnTo>
                  <a:lnTo>
                    <a:pt x="112254" y="176662"/>
                  </a:lnTo>
                  <a:lnTo>
                    <a:pt x="144441" y="150824"/>
                  </a:lnTo>
                  <a:lnTo>
                    <a:pt x="180054" y="126614"/>
                  </a:lnTo>
                  <a:lnTo>
                    <a:pt x="218889" y="104150"/>
                  </a:lnTo>
                  <a:lnTo>
                    <a:pt x="260741" y="83550"/>
                  </a:lnTo>
                  <a:lnTo>
                    <a:pt x="305406" y="64931"/>
                  </a:lnTo>
                  <a:lnTo>
                    <a:pt x="352681" y="48412"/>
                  </a:lnTo>
                  <a:lnTo>
                    <a:pt x="402361" y="34111"/>
                  </a:lnTo>
                  <a:lnTo>
                    <a:pt x="454243" y="22146"/>
                  </a:lnTo>
                  <a:lnTo>
                    <a:pt x="508122" y="12634"/>
                  </a:lnTo>
                  <a:lnTo>
                    <a:pt x="563795" y="5693"/>
                  </a:lnTo>
                  <a:lnTo>
                    <a:pt x="621057" y="1443"/>
                  </a:lnTo>
                  <a:lnTo>
                    <a:pt x="679704" y="0"/>
                  </a:lnTo>
                  <a:lnTo>
                    <a:pt x="738350" y="1443"/>
                  </a:lnTo>
                  <a:lnTo>
                    <a:pt x="795612" y="5693"/>
                  </a:lnTo>
                  <a:lnTo>
                    <a:pt x="851285" y="12634"/>
                  </a:lnTo>
                  <a:lnTo>
                    <a:pt x="905164" y="22146"/>
                  </a:lnTo>
                  <a:lnTo>
                    <a:pt x="957046" y="34111"/>
                  </a:lnTo>
                  <a:lnTo>
                    <a:pt x="1006726" y="48412"/>
                  </a:lnTo>
                  <a:lnTo>
                    <a:pt x="1054001" y="64931"/>
                  </a:lnTo>
                  <a:lnTo>
                    <a:pt x="1098666" y="83550"/>
                  </a:lnTo>
                  <a:lnTo>
                    <a:pt x="1140518" y="104150"/>
                  </a:lnTo>
                  <a:lnTo>
                    <a:pt x="1179353" y="126614"/>
                  </a:lnTo>
                  <a:lnTo>
                    <a:pt x="1214966" y="150824"/>
                  </a:lnTo>
                  <a:lnTo>
                    <a:pt x="1247153" y="176662"/>
                  </a:lnTo>
                  <a:lnTo>
                    <a:pt x="1275711" y="204009"/>
                  </a:lnTo>
                  <a:lnTo>
                    <a:pt x="1321121" y="262761"/>
                  </a:lnTo>
                  <a:lnTo>
                    <a:pt x="1349564" y="326137"/>
                  </a:lnTo>
                  <a:lnTo>
                    <a:pt x="1359408" y="393192"/>
                  </a:lnTo>
                  <a:lnTo>
                    <a:pt x="1356913" y="427120"/>
                  </a:lnTo>
                  <a:lnTo>
                    <a:pt x="1337565" y="492453"/>
                  </a:lnTo>
                  <a:lnTo>
                    <a:pt x="1300434" y="553635"/>
                  </a:lnTo>
                  <a:lnTo>
                    <a:pt x="1247153" y="609721"/>
                  </a:lnTo>
                  <a:lnTo>
                    <a:pt x="1214966" y="635559"/>
                  </a:lnTo>
                  <a:lnTo>
                    <a:pt x="1179353" y="659769"/>
                  </a:lnTo>
                  <a:lnTo>
                    <a:pt x="1140518" y="682233"/>
                  </a:lnTo>
                  <a:lnTo>
                    <a:pt x="1098666" y="702833"/>
                  </a:lnTo>
                  <a:lnTo>
                    <a:pt x="1054001" y="721452"/>
                  </a:lnTo>
                  <a:lnTo>
                    <a:pt x="1006726" y="737971"/>
                  </a:lnTo>
                  <a:lnTo>
                    <a:pt x="957046" y="752272"/>
                  </a:lnTo>
                  <a:lnTo>
                    <a:pt x="905164" y="764237"/>
                  </a:lnTo>
                  <a:lnTo>
                    <a:pt x="851285" y="773749"/>
                  </a:lnTo>
                  <a:lnTo>
                    <a:pt x="795612" y="780690"/>
                  </a:lnTo>
                  <a:lnTo>
                    <a:pt x="738350" y="784940"/>
                  </a:lnTo>
                  <a:lnTo>
                    <a:pt x="679704" y="786384"/>
                  </a:lnTo>
                  <a:lnTo>
                    <a:pt x="621057" y="784940"/>
                  </a:lnTo>
                  <a:lnTo>
                    <a:pt x="563795" y="780690"/>
                  </a:lnTo>
                  <a:lnTo>
                    <a:pt x="508122" y="773749"/>
                  </a:lnTo>
                  <a:lnTo>
                    <a:pt x="454243" y="764237"/>
                  </a:lnTo>
                  <a:lnTo>
                    <a:pt x="402361" y="752272"/>
                  </a:lnTo>
                  <a:lnTo>
                    <a:pt x="352681" y="737971"/>
                  </a:lnTo>
                  <a:lnTo>
                    <a:pt x="305406" y="721452"/>
                  </a:lnTo>
                  <a:lnTo>
                    <a:pt x="260741" y="702833"/>
                  </a:lnTo>
                  <a:lnTo>
                    <a:pt x="218889" y="682233"/>
                  </a:lnTo>
                  <a:lnTo>
                    <a:pt x="180054" y="659769"/>
                  </a:lnTo>
                  <a:lnTo>
                    <a:pt x="144441" y="635559"/>
                  </a:lnTo>
                  <a:lnTo>
                    <a:pt x="112254" y="609721"/>
                  </a:lnTo>
                  <a:lnTo>
                    <a:pt x="83696" y="582374"/>
                  </a:lnTo>
                  <a:lnTo>
                    <a:pt x="38286" y="523622"/>
                  </a:lnTo>
                  <a:lnTo>
                    <a:pt x="9843" y="460246"/>
                  </a:lnTo>
                  <a:lnTo>
                    <a:pt x="0" y="393192"/>
                  </a:lnTo>
                  <a:close/>
                </a:path>
              </a:pathLst>
            </a:custGeom>
            <a:noFill/>
            <a:ln w="39600" cap="flat" cmpd="sng">
              <a:solidFill>
                <a:srgbClr val="33339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500"/>
            </a:p>
          </p:txBody>
        </p:sp>
        <p:sp>
          <p:nvSpPr>
            <p:cNvPr id="813" name="Google Shape;813;p59"/>
            <p:cNvSpPr/>
            <p:nvPr/>
          </p:nvSpPr>
          <p:spPr>
            <a:xfrm>
              <a:off x="246406" y="2719356"/>
              <a:ext cx="4013835" cy="2589529"/>
            </a:xfrm>
            <a:custGeom>
              <a:avLst/>
              <a:gdLst/>
              <a:ahLst/>
              <a:cxnLst/>
              <a:rect l="l" t="t" r="r" b="b"/>
              <a:pathLst>
                <a:path w="4013835" h="2589529" extrusionOk="0">
                  <a:moveTo>
                    <a:pt x="3993484" y="2488437"/>
                  </a:moveTo>
                  <a:lnTo>
                    <a:pt x="3929363" y="2488437"/>
                  </a:lnTo>
                  <a:lnTo>
                    <a:pt x="3929871" y="2521966"/>
                  </a:lnTo>
                  <a:lnTo>
                    <a:pt x="3912904" y="2522244"/>
                  </a:lnTo>
                  <a:lnTo>
                    <a:pt x="3913107" y="2589148"/>
                  </a:lnTo>
                  <a:lnTo>
                    <a:pt x="4013437" y="2504947"/>
                  </a:lnTo>
                  <a:lnTo>
                    <a:pt x="3993484" y="2488437"/>
                  </a:lnTo>
                  <a:close/>
                </a:path>
                <a:path w="4013835" h="2589529" extrusionOk="0">
                  <a:moveTo>
                    <a:pt x="507526" y="0"/>
                  </a:moveTo>
                  <a:lnTo>
                    <a:pt x="433231" y="178180"/>
                  </a:lnTo>
                  <a:lnTo>
                    <a:pt x="360333" y="355600"/>
                  </a:lnTo>
                  <a:lnTo>
                    <a:pt x="290254" y="531494"/>
                  </a:lnTo>
                  <a:lnTo>
                    <a:pt x="224519" y="705230"/>
                  </a:lnTo>
                  <a:lnTo>
                    <a:pt x="193658" y="790955"/>
                  </a:lnTo>
                  <a:lnTo>
                    <a:pt x="164346" y="875918"/>
                  </a:lnTo>
                  <a:lnTo>
                    <a:pt x="136927" y="959992"/>
                  </a:lnTo>
                  <a:lnTo>
                    <a:pt x="111400" y="1042923"/>
                  </a:lnTo>
                  <a:lnTo>
                    <a:pt x="88070" y="1124711"/>
                  </a:lnTo>
                  <a:lnTo>
                    <a:pt x="67014" y="1205229"/>
                  </a:lnTo>
                  <a:lnTo>
                    <a:pt x="48522" y="1284604"/>
                  </a:lnTo>
                  <a:lnTo>
                    <a:pt x="32703" y="1362328"/>
                  </a:lnTo>
                  <a:lnTo>
                    <a:pt x="19745" y="1438655"/>
                  </a:lnTo>
                  <a:lnTo>
                    <a:pt x="9843" y="1513458"/>
                  </a:lnTo>
                  <a:lnTo>
                    <a:pt x="3195" y="1586483"/>
                  </a:lnTo>
                  <a:lnTo>
                    <a:pt x="0" y="1657730"/>
                  </a:lnTo>
                  <a:lnTo>
                    <a:pt x="364" y="1727199"/>
                  </a:lnTo>
                  <a:lnTo>
                    <a:pt x="4588" y="1794636"/>
                  </a:lnTo>
                  <a:lnTo>
                    <a:pt x="12880" y="1860041"/>
                  </a:lnTo>
                  <a:lnTo>
                    <a:pt x="25252" y="1923287"/>
                  </a:lnTo>
                  <a:lnTo>
                    <a:pt x="42120" y="1984374"/>
                  </a:lnTo>
                  <a:lnTo>
                    <a:pt x="63592" y="2042921"/>
                  </a:lnTo>
                  <a:lnTo>
                    <a:pt x="89874" y="2099055"/>
                  </a:lnTo>
                  <a:lnTo>
                    <a:pt x="121052" y="2152522"/>
                  </a:lnTo>
                  <a:lnTo>
                    <a:pt x="157552" y="2203195"/>
                  </a:lnTo>
                  <a:lnTo>
                    <a:pt x="199297" y="2251074"/>
                  </a:lnTo>
                  <a:lnTo>
                    <a:pt x="246490" y="2295779"/>
                  </a:lnTo>
                  <a:lnTo>
                    <a:pt x="299385" y="2337435"/>
                  </a:lnTo>
                  <a:lnTo>
                    <a:pt x="361590" y="2375916"/>
                  </a:lnTo>
                  <a:lnTo>
                    <a:pt x="396502" y="2393441"/>
                  </a:lnTo>
                  <a:lnTo>
                    <a:pt x="434005" y="2410079"/>
                  </a:lnTo>
                  <a:lnTo>
                    <a:pt x="474049" y="2425699"/>
                  </a:lnTo>
                  <a:lnTo>
                    <a:pt x="516365" y="2440431"/>
                  </a:lnTo>
                  <a:lnTo>
                    <a:pt x="560878" y="2454274"/>
                  </a:lnTo>
                  <a:lnTo>
                    <a:pt x="607703" y="2467229"/>
                  </a:lnTo>
                  <a:lnTo>
                    <a:pt x="656573" y="2479420"/>
                  </a:lnTo>
                  <a:lnTo>
                    <a:pt x="707475" y="2490723"/>
                  </a:lnTo>
                  <a:lnTo>
                    <a:pt x="760319" y="2501265"/>
                  </a:lnTo>
                  <a:lnTo>
                    <a:pt x="815018" y="2511170"/>
                  </a:lnTo>
                  <a:lnTo>
                    <a:pt x="871419" y="2520315"/>
                  </a:lnTo>
                  <a:lnTo>
                    <a:pt x="929636" y="2528569"/>
                  </a:lnTo>
                  <a:lnTo>
                    <a:pt x="989288" y="2536316"/>
                  </a:lnTo>
                  <a:lnTo>
                    <a:pt x="1050603" y="2543301"/>
                  </a:lnTo>
                  <a:lnTo>
                    <a:pt x="1177095" y="2555620"/>
                  </a:lnTo>
                  <a:lnTo>
                    <a:pt x="1308718" y="2565399"/>
                  </a:lnTo>
                  <a:lnTo>
                    <a:pt x="1444608" y="2573019"/>
                  </a:lnTo>
                  <a:lnTo>
                    <a:pt x="1584054" y="2578607"/>
                  </a:lnTo>
                  <a:lnTo>
                    <a:pt x="1726294" y="2582291"/>
                  </a:lnTo>
                  <a:lnTo>
                    <a:pt x="1870693" y="2584322"/>
                  </a:lnTo>
                  <a:lnTo>
                    <a:pt x="2016489" y="2584830"/>
                  </a:lnTo>
                  <a:lnTo>
                    <a:pt x="2162920" y="2583815"/>
                  </a:lnTo>
                  <a:lnTo>
                    <a:pt x="2455020" y="2578735"/>
                  </a:lnTo>
                  <a:lnTo>
                    <a:pt x="3200343" y="2551303"/>
                  </a:lnTo>
                  <a:lnTo>
                    <a:pt x="2016616" y="2551303"/>
                  </a:lnTo>
                  <a:lnTo>
                    <a:pt x="1871074" y="2550794"/>
                  </a:lnTo>
                  <a:lnTo>
                    <a:pt x="1727183" y="2548762"/>
                  </a:lnTo>
                  <a:lnTo>
                    <a:pt x="1585451" y="2545079"/>
                  </a:lnTo>
                  <a:lnTo>
                    <a:pt x="1446513" y="2539491"/>
                  </a:lnTo>
                  <a:lnTo>
                    <a:pt x="1311258" y="2531998"/>
                  </a:lnTo>
                  <a:lnTo>
                    <a:pt x="1180308" y="2522219"/>
                  </a:lnTo>
                  <a:lnTo>
                    <a:pt x="1054388" y="2510028"/>
                  </a:lnTo>
                  <a:lnTo>
                    <a:pt x="993593" y="2503169"/>
                  </a:lnTo>
                  <a:lnTo>
                    <a:pt x="934373" y="2495422"/>
                  </a:lnTo>
                  <a:lnTo>
                    <a:pt x="876766" y="2487167"/>
                  </a:lnTo>
                  <a:lnTo>
                    <a:pt x="820962" y="2478150"/>
                  </a:lnTo>
                  <a:lnTo>
                    <a:pt x="766885" y="2468498"/>
                  </a:lnTo>
                  <a:lnTo>
                    <a:pt x="714764" y="2458085"/>
                  </a:lnTo>
                  <a:lnTo>
                    <a:pt x="664701" y="2446909"/>
                  </a:lnTo>
                  <a:lnTo>
                    <a:pt x="616606" y="2434843"/>
                  </a:lnTo>
                  <a:lnTo>
                    <a:pt x="570848" y="2422270"/>
                  </a:lnTo>
                  <a:lnTo>
                    <a:pt x="527350" y="2408809"/>
                  </a:lnTo>
                  <a:lnTo>
                    <a:pt x="486228" y="2394457"/>
                  </a:lnTo>
                  <a:lnTo>
                    <a:pt x="447594" y="2379472"/>
                  </a:lnTo>
                  <a:lnTo>
                    <a:pt x="411565" y="2363469"/>
                  </a:lnTo>
                  <a:lnTo>
                    <a:pt x="347684" y="2329306"/>
                  </a:lnTo>
                  <a:lnTo>
                    <a:pt x="269540" y="2271394"/>
                  </a:lnTo>
                  <a:lnTo>
                    <a:pt x="224532" y="2228976"/>
                  </a:lnTo>
                  <a:lnTo>
                    <a:pt x="184743" y="2183637"/>
                  </a:lnTo>
                  <a:lnTo>
                    <a:pt x="149995" y="2135631"/>
                  </a:lnTo>
                  <a:lnTo>
                    <a:pt x="120214" y="2084704"/>
                  </a:lnTo>
                  <a:lnTo>
                    <a:pt x="95055" y="2031364"/>
                  </a:lnTo>
                  <a:lnTo>
                    <a:pt x="74430" y="1975357"/>
                  </a:lnTo>
                  <a:lnTo>
                    <a:pt x="58153" y="1916810"/>
                  </a:lnTo>
                  <a:lnTo>
                    <a:pt x="46140" y="1855850"/>
                  </a:lnTo>
                  <a:lnTo>
                    <a:pt x="38050" y="1792477"/>
                  </a:lnTo>
                  <a:lnTo>
                    <a:pt x="33892" y="1726945"/>
                  </a:lnTo>
                  <a:lnTo>
                    <a:pt x="33494" y="1659254"/>
                  </a:lnTo>
                  <a:lnTo>
                    <a:pt x="36586" y="1589531"/>
                  </a:lnTo>
                  <a:lnTo>
                    <a:pt x="43082" y="1517776"/>
                  </a:lnTo>
                  <a:lnTo>
                    <a:pt x="52801" y="1444370"/>
                  </a:lnTo>
                  <a:lnTo>
                    <a:pt x="65561" y="1369059"/>
                  </a:lnTo>
                  <a:lnTo>
                    <a:pt x="81174" y="1292097"/>
                  </a:lnTo>
                  <a:lnTo>
                    <a:pt x="99449" y="1213738"/>
                  </a:lnTo>
                  <a:lnTo>
                    <a:pt x="120303" y="1133855"/>
                  </a:lnTo>
                  <a:lnTo>
                    <a:pt x="143455" y="1052829"/>
                  </a:lnTo>
                  <a:lnTo>
                    <a:pt x="168791" y="970406"/>
                  </a:lnTo>
                  <a:lnTo>
                    <a:pt x="196046" y="886967"/>
                  </a:lnTo>
                  <a:lnTo>
                    <a:pt x="225217" y="802385"/>
                  </a:lnTo>
                  <a:lnTo>
                    <a:pt x="255888" y="717041"/>
                  </a:lnTo>
                  <a:lnTo>
                    <a:pt x="321407" y="543940"/>
                  </a:lnTo>
                  <a:lnTo>
                    <a:pt x="391346" y="368300"/>
                  </a:lnTo>
                  <a:lnTo>
                    <a:pt x="464181" y="191007"/>
                  </a:lnTo>
                  <a:lnTo>
                    <a:pt x="538476" y="12953"/>
                  </a:lnTo>
                  <a:lnTo>
                    <a:pt x="507526" y="0"/>
                  </a:lnTo>
                  <a:close/>
                </a:path>
                <a:path w="4013835" h="2589529" extrusionOk="0">
                  <a:moveTo>
                    <a:pt x="3912803" y="2488707"/>
                  </a:moveTo>
                  <a:lnTo>
                    <a:pt x="3843257" y="2490216"/>
                  </a:lnTo>
                  <a:lnTo>
                    <a:pt x="2454385" y="2545206"/>
                  </a:lnTo>
                  <a:lnTo>
                    <a:pt x="2162666" y="2550286"/>
                  </a:lnTo>
                  <a:lnTo>
                    <a:pt x="2016616" y="2551303"/>
                  </a:lnTo>
                  <a:lnTo>
                    <a:pt x="3200343" y="2551303"/>
                  </a:lnTo>
                  <a:lnTo>
                    <a:pt x="3802744" y="2525013"/>
                  </a:lnTo>
                  <a:lnTo>
                    <a:pt x="3883389" y="2522728"/>
                  </a:lnTo>
                  <a:lnTo>
                    <a:pt x="3912904" y="2522244"/>
                  </a:lnTo>
                  <a:lnTo>
                    <a:pt x="3912803" y="2488707"/>
                  </a:lnTo>
                  <a:close/>
                </a:path>
                <a:path w="4013835" h="2589529" extrusionOk="0">
                  <a:moveTo>
                    <a:pt x="3929363" y="2488437"/>
                  </a:moveTo>
                  <a:lnTo>
                    <a:pt x="3912803" y="2488707"/>
                  </a:lnTo>
                  <a:lnTo>
                    <a:pt x="3912904" y="2522244"/>
                  </a:lnTo>
                  <a:lnTo>
                    <a:pt x="3929871" y="2521966"/>
                  </a:lnTo>
                  <a:lnTo>
                    <a:pt x="3929363" y="2488437"/>
                  </a:lnTo>
                  <a:close/>
                </a:path>
                <a:path w="4013835" h="2589529" extrusionOk="0">
                  <a:moveTo>
                    <a:pt x="3912599" y="2421509"/>
                  </a:moveTo>
                  <a:lnTo>
                    <a:pt x="3912803" y="2488707"/>
                  </a:lnTo>
                  <a:lnTo>
                    <a:pt x="3929363" y="2488437"/>
                  </a:lnTo>
                  <a:lnTo>
                    <a:pt x="3993484" y="2488437"/>
                  </a:lnTo>
                  <a:lnTo>
                    <a:pt x="3912599" y="2421509"/>
                  </a:lnTo>
                  <a:close/>
                </a:path>
              </a:pathLst>
            </a:custGeom>
            <a:solidFill>
              <a:srgbClr val="3333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500"/>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818" name="Google Shape;818;p60"/>
          <p:cNvSpPr txBox="1">
            <a:spLocks noGrp="1"/>
          </p:cNvSpPr>
          <p:nvPr>
            <p:ph type="title"/>
          </p:nvPr>
        </p:nvSpPr>
        <p:spPr>
          <a:xfrm>
            <a:off x="0" y="0"/>
            <a:ext cx="9144000" cy="5727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rgbClr val="073763"/>
                </a:solidFill>
              </a:rPr>
              <a:t>Vector Sum: </a:t>
            </a:r>
            <a:r>
              <a:rPr lang="en" sz="1600" b="1"/>
              <a:t>3) manage memory transfers and kernel calls</a:t>
            </a:r>
            <a:endParaRPr b="1">
              <a:solidFill>
                <a:srgbClr val="073763"/>
              </a:solidFill>
            </a:endParaRPr>
          </a:p>
        </p:txBody>
      </p:sp>
      <p:sp>
        <p:nvSpPr>
          <p:cNvPr id="819" name="Google Shape;819;p60"/>
          <p:cNvSpPr txBox="1">
            <a:spLocks noGrp="1"/>
          </p:cNvSpPr>
          <p:nvPr>
            <p:ph type="body" idx="1"/>
          </p:nvPr>
        </p:nvSpPr>
        <p:spPr>
          <a:xfrm>
            <a:off x="311700" y="793850"/>
            <a:ext cx="8520600" cy="1860600"/>
          </a:xfrm>
          <a:prstGeom prst="rect">
            <a:avLst/>
          </a:prstGeom>
        </p:spPr>
        <p:txBody>
          <a:bodyPr spcFirstLastPara="1" wrap="square" lIns="91425" tIns="91425" rIns="91425" bIns="91425" anchor="t" anchorCtr="0">
            <a:normAutofit lnSpcReduction="10000"/>
          </a:bodyPr>
          <a:lstStyle/>
          <a:p>
            <a:pPr marL="457200" lvl="0" indent="-330200" algn="l" rtl="0">
              <a:spcBef>
                <a:spcPts val="0"/>
              </a:spcBef>
              <a:spcAft>
                <a:spcPts val="0"/>
              </a:spcAft>
              <a:buClr>
                <a:schemeClr val="dk1"/>
              </a:buClr>
              <a:buSzPts val="1600"/>
              <a:buChar char="●"/>
            </a:pPr>
            <a:r>
              <a:rPr lang="en" sz="1600">
                <a:solidFill>
                  <a:schemeClr val="dk1"/>
                </a:solidFill>
              </a:rPr>
              <a:t>Insert calls to CUDA kernels using the execution configuration syntax:</a:t>
            </a: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ctr" rtl="0">
              <a:spcBef>
                <a:spcPts val="0"/>
              </a:spcBef>
              <a:spcAft>
                <a:spcPts val="0"/>
              </a:spcAft>
              <a:buNone/>
            </a:pPr>
            <a:r>
              <a:rPr lang="en" sz="1500" b="1">
                <a:solidFill>
                  <a:schemeClr val="dk1"/>
                </a:solidFill>
              </a:rPr>
              <a:t>kernelCUDA&lt;&lt;&lt;numBlocks,numThreads&gt;&gt;&gt;(...)</a:t>
            </a:r>
            <a:endParaRPr sz="1500" b="1">
              <a:solidFill>
                <a:schemeClr val="dk1"/>
              </a:solidFill>
            </a:endParaRPr>
          </a:p>
          <a:p>
            <a:pPr marL="0" lvl="0" indent="0" algn="ctr" rtl="0">
              <a:spcBef>
                <a:spcPts val="0"/>
              </a:spcBef>
              <a:spcAft>
                <a:spcPts val="0"/>
              </a:spcAft>
              <a:buNone/>
            </a:pPr>
            <a:endParaRPr sz="1500" b="1">
              <a:solidFill>
                <a:schemeClr val="dk1"/>
              </a:solidFill>
            </a:endParaRPr>
          </a:p>
          <a:p>
            <a:pPr marL="457200" lvl="0" indent="-323850" algn="l" rtl="0">
              <a:spcBef>
                <a:spcPts val="0"/>
              </a:spcBef>
              <a:spcAft>
                <a:spcPts val="0"/>
              </a:spcAft>
              <a:buClr>
                <a:schemeClr val="dk1"/>
              </a:buClr>
              <a:buSzPts val="1500"/>
              <a:buChar char="●"/>
            </a:pPr>
            <a:r>
              <a:rPr lang="en" sz="1500">
                <a:solidFill>
                  <a:schemeClr val="dk1"/>
                </a:solidFill>
              </a:rPr>
              <a:t>specifying the thread/block hierarchy you want to apply:</a:t>
            </a:r>
            <a:endParaRPr sz="1500">
              <a:solidFill>
                <a:schemeClr val="dk1"/>
              </a:solidFill>
            </a:endParaRPr>
          </a:p>
          <a:p>
            <a:pPr marL="914400" lvl="1" indent="-323850" algn="l" rtl="0">
              <a:spcBef>
                <a:spcPts val="0"/>
              </a:spcBef>
              <a:spcAft>
                <a:spcPts val="0"/>
              </a:spcAft>
              <a:buClr>
                <a:schemeClr val="dk1"/>
              </a:buClr>
              <a:buSzPts val="1500"/>
              <a:buChar char="○"/>
            </a:pPr>
            <a:r>
              <a:rPr lang="en" sz="1500" b="1">
                <a:solidFill>
                  <a:schemeClr val="dk1"/>
                </a:solidFill>
              </a:rPr>
              <a:t>numBlocks</a:t>
            </a:r>
            <a:r>
              <a:rPr lang="en" sz="1500">
                <a:solidFill>
                  <a:schemeClr val="dk1"/>
                </a:solidFill>
              </a:rPr>
              <a:t>: specify grid size in terms of thread blocks along each dimension</a:t>
            </a:r>
            <a:endParaRPr sz="1500">
              <a:solidFill>
                <a:schemeClr val="dk1"/>
              </a:solidFill>
            </a:endParaRPr>
          </a:p>
          <a:p>
            <a:pPr marL="914400" lvl="1" indent="-323850" algn="l" rtl="0">
              <a:spcBef>
                <a:spcPts val="0"/>
              </a:spcBef>
              <a:spcAft>
                <a:spcPts val="0"/>
              </a:spcAft>
              <a:buClr>
                <a:schemeClr val="dk1"/>
              </a:buClr>
              <a:buSzPts val="1500"/>
              <a:buChar char="○"/>
            </a:pPr>
            <a:r>
              <a:rPr lang="en" sz="1500" b="1">
                <a:solidFill>
                  <a:schemeClr val="dk1"/>
                </a:solidFill>
              </a:rPr>
              <a:t>numThreads</a:t>
            </a:r>
            <a:r>
              <a:rPr lang="en" sz="1500">
                <a:solidFill>
                  <a:schemeClr val="dk1"/>
                </a:solidFill>
              </a:rPr>
              <a:t>: specify the block size in terms of threads along each dimension</a:t>
            </a:r>
            <a:endParaRPr sz="1500">
              <a:solidFill>
                <a:schemeClr val="dk1"/>
              </a:solidFill>
            </a:endParaRPr>
          </a:p>
        </p:txBody>
      </p:sp>
      <p:grpSp>
        <p:nvGrpSpPr>
          <p:cNvPr id="820" name="Google Shape;820;p60"/>
          <p:cNvGrpSpPr/>
          <p:nvPr/>
        </p:nvGrpSpPr>
        <p:grpSpPr>
          <a:xfrm>
            <a:off x="77350" y="2890842"/>
            <a:ext cx="9066657" cy="1994971"/>
            <a:chOff x="77723" y="3863340"/>
            <a:chExt cx="9066657" cy="2225040"/>
          </a:xfrm>
        </p:grpSpPr>
        <p:sp>
          <p:nvSpPr>
            <p:cNvPr id="821" name="Google Shape;821;p60"/>
            <p:cNvSpPr/>
            <p:nvPr/>
          </p:nvSpPr>
          <p:spPr>
            <a:xfrm>
              <a:off x="77723" y="3863340"/>
              <a:ext cx="8961120" cy="1066800"/>
            </a:xfrm>
            <a:custGeom>
              <a:avLst/>
              <a:gdLst/>
              <a:ahLst/>
              <a:cxnLst/>
              <a:rect l="l" t="t" r="r" b="b"/>
              <a:pathLst>
                <a:path w="8961120" h="1066800" extrusionOk="0">
                  <a:moveTo>
                    <a:pt x="0" y="1066800"/>
                  </a:moveTo>
                  <a:lnTo>
                    <a:pt x="8961120" y="1066800"/>
                  </a:lnTo>
                  <a:lnTo>
                    <a:pt x="8961120" y="0"/>
                  </a:lnTo>
                  <a:lnTo>
                    <a:pt x="0" y="0"/>
                  </a:lnTo>
                  <a:lnTo>
                    <a:pt x="0" y="1066800"/>
                  </a:lnTo>
                  <a:close/>
                </a:path>
              </a:pathLst>
            </a:custGeom>
            <a:noFill/>
            <a:ln w="39600" cap="flat" cmpd="sng">
              <a:solidFill>
                <a:srgbClr val="BADFE2"/>
              </a:solidFill>
              <a:prstDash val="solid"/>
              <a:round/>
              <a:headEnd type="none" w="sm" len="sm"/>
              <a:tailEnd type="none" w="sm" len="sm"/>
            </a:ln>
          </p:spPr>
          <p:txBody>
            <a:bodyPr spcFirstLastPara="1" wrap="square" lIns="0" tIns="0" rIns="0" bIns="0"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FF0000"/>
                  </a:solidFill>
                </a:rPr>
                <a:t>dim3</a:t>
              </a:r>
              <a:r>
                <a:rPr lang="en" sz="1800"/>
                <a:t> numThreads(32);</a:t>
              </a:r>
              <a:endParaRPr sz="1800"/>
            </a:p>
            <a:p>
              <a:pPr marL="0" lvl="0" indent="0" algn="l" rtl="0">
                <a:lnSpc>
                  <a:spcPct val="115000"/>
                </a:lnSpc>
                <a:spcBef>
                  <a:spcPts val="0"/>
                </a:spcBef>
                <a:spcAft>
                  <a:spcPts val="0"/>
                </a:spcAft>
                <a:buClr>
                  <a:schemeClr val="dk1"/>
                </a:buClr>
                <a:buSzPts val="1100"/>
                <a:buFont typeface="Arial"/>
                <a:buNone/>
              </a:pPr>
              <a:r>
                <a:rPr lang="en" sz="1800">
                  <a:solidFill>
                    <a:srgbClr val="FF0000"/>
                  </a:solidFill>
                </a:rPr>
                <a:t>dim3</a:t>
              </a:r>
              <a:r>
                <a:rPr lang="en" sz="1800"/>
                <a:t> numBlocks( ( N + numThreads – 1 ) / numThreads.x );</a:t>
              </a:r>
              <a:endParaRPr sz="1800"/>
            </a:p>
            <a:p>
              <a:pPr marL="0" lvl="0" indent="0" algn="l" rtl="0">
                <a:lnSpc>
                  <a:spcPct val="115000"/>
                </a:lnSpc>
                <a:spcBef>
                  <a:spcPts val="0"/>
                </a:spcBef>
                <a:spcAft>
                  <a:spcPts val="0"/>
                </a:spcAft>
                <a:buSzPts val="1100"/>
                <a:buNone/>
              </a:pPr>
              <a:r>
                <a:rPr lang="en" sz="1800"/>
                <a:t>gpuVectAdd</a:t>
              </a:r>
              <a:r>
                <a:rPr lang="en" sz="1800" b="1"/>
                <a:t>&lt;&lt;&lt;numBlocks, numThreads&gt;&gt;&gt;</a:t>
              </a:r>
              <a:r>
                <a:rPr lang="en" sz="1800"/>
                <a:t>( N, u_dev, v_dev, z_dev );</a:t>
              </a:r>
              <a:endParaRPr sz="1800"/>
            </a:p>
          </p:txBody>
        </p:sp>
        <p:sp>
          <p:nvSpPr>
            <p:cNvPr id="822" name="Google Shape;822;p60"/>
            <p:cNvSpPr/>
            <p:nvPr/>
          </p:nvSpPr>
          <p:spPr>
            <a:xfrm>
              <a:off x="684275" y="4869180"/>
              <a:ext cx="8460105" cy="1219200"/>
            </a:xfrm>
            <a:custGeom>
              <a:avLst/>
              <a:gdLst/>
              <a:ahLst/>
              <a:cxnLst/>
              <a:rect l="l" t="t" r="r" b="b"/>
              <a:pathLst>
                <a:path w="8460105" h="1219200" extrusionOk="0">
                  <a:moveTo>
                    <a:pt x="0" y="1219200"/>
                  </a:moveTo>
                  <a:lnTo>
                    <a:pt x="8459724" y="1219200"/>
                  </a:lnTo>
                </a:path>
                <a:path w="8460105" h="1219200" extrusionOk="0">
                  <a:moveTo>
                    <a:pt x="8459724" y="0"/>
                  </a:moveTo>
                  <a:lnTo>
                    <a:pt x="0" y="0"/>
                  </a:lnTo>
                  <a:lnTo>
                    <a:pt x="0" y="1219200"/>
                  </a:lnTo>
                </a:path>
              </a:pathLst>
            </a:custGeom>
            <a:noFill/>
            <a:ln w="396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t>  type(</a:t>
              </a:r>
              <a:r>
                <a:rPr lang="en" sz="1800">
                  <a:solidFill>
                    <a:srgbClr val="FF0000"/>
                  </a:solidFill>
                </a:rPr>
                <a:t>dim3</a:t>
              </a:r>
              <a:r>
                <a:rPr lang="en" sz="1800"/>
                <a:t>) :: numBlocks, numThreads  numThreads = dim3( 32, 1, 1 )</a:t>
              </a:r>
              <a:endParaRPr sz="1800"/>
            </a:p>
            <a:p>
              <a:pPr marL="0" lvl="0" indent="0" algn="l" rtl="0">
                <a:lnSpc>
                  <a:spcPct val="115000"/>
                </a:lnSpc>
                <a:spcBef>
                  <a:spcPts val="0"/>
                </a:spcBef>
                <a:spcAft>
                  <a:spcPts val="0"/>
                </a:spcAft>
                <a:buSzPts val="1100"/>
                <a:buNone/>
              </a:pPr>
              <a:r>
                <a:rPr lang="en" sz="1800"/>
                <a:t>  numBlocks = dim3( (N + numThreads.x - 1) / numThreads.x, 1, 1 )  call </a:t>
              </a:r>
              <a:endParaRPr sz="1800"/>
            </a:p>
            <a:p>
              <a:pPr marL="0" lvl="0" indent="0" algn="l" rtl="0">
                <a:lnSpc>
                  <a:spcPct val="115000"/>
                </a:lnSpc>
                <a:spcBef>
                  <a:spcPts val="0"/>
                </a:spcBef>
                <a:spcAft>
                  <a:spcPts val="0"/>
                </a:spcAft>
                <a:buClr>
                  <a:schemeClr val="dk1"/>
                </a:buClr>
                <a:buSzPts val="1100"/>
                <a:buFont typeface="Arial"/>
                <a:buNone/>
              </a:pPr>
              <a:r>
                <a:rPr lang="en" sz="1800"/>
                <a:t>  gpuVectAdd</a:t>
              </a:r>
              <a:r>
                <a:rPr lang="en" sz="1800" b="1"/>
                <a:t>&lt;&lt;&lt;numBlocks,numThreads&gt;&gt;&gt;</a:t>
              </a:r>
              <a:r>
                <a:rPr lang="en" sz="1800"/>
                <a:t>( N, u_dev, v_dev, z_dev )</a:t>
              </a:r>
              <a:endParaRPr sz="1800"/>
            </a:p>
            <a:p>
              <a:pPr marL="0" marR="0" lvl="0" indent="0" algn="l" rtl="0">
                <a:spcBef>
                  <a:spcPts val="0"/>
                </a:spcBef>
                <a:spcAft>
                  <a:spcPts val="0"/>
                </a:spcAft>
                <a:buNone/>
              </a:pPr>
              <a:endParaRPr sz="1800"/>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61"/>
          <p:cNvSpPr txBox="1">
            <a:spLocks noGrp="1"/>
          </p:cNvSpPr>
          <p:nvPr>
            <p:ph type="title"/>
          </p:nvPr>
        </p:nvSpPr>
        <p:spPr>
          <a:xfrm>
            <a:off x="0" y="0"/>
            <a:ext cx="9144000" cy="11112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rgbClr val="073763"/>
                </a:solidFill>
              </a:rPr>
              <a:t>Heterogeneous High Performance Programming framework</a:t>
            </a:r>
            <a:endParaRPr b="1">
              <a:solidFill>
                <a:srgbClr val="073763"/>
              </a:solidFill>
            </a:endParaRPr>
          </a:p>
        </p:txBody>
      </p:sp>
      <p:sp>
        <p:nvSpPr>
          <p:cNvPr id="828" name="Google Shape;828;p61"/>
          <p:cNvSpPr txBox="1">
            <a:spLocks noGrp="1"/>
          </p:cNvSpPr>
          <p:nvPr>
            <p:ph type="body" idx="1"/>
          </p:nvPr>
        </p:nvSpPr>
        <p:spPr>
          <a:xfrm>
            <a:off x="311700" y="1422950"/>
            <a:ext cx="8520600" cy="37206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b="1">
                <a:solidFill>
                  <a:schemeClr val="dk1"/>
                </a:solidFill>
              </a:rPr>
              <a:t>“</a:t>
            </a:r>
            <a:r>
              <a:rPr lang="en">
                <a:solidFill>
                  <a:schemeClr val="dk1"/>
                </a:solidFill>
              </a:rPr>
              <a:t>As the two major programming frameworks for GPU computing, OpenCL and  CUDA have been competing for mindshare in the developer community for the  past few years. Until recently, CUDA has attracted most of the attention from  developers, especially in the high performance computing realm. But </a:t>
            </a:r>
            <a:r>
              <a:rPr lang="en">
                <a:solidFill>
                  <a:srgbClr val="FF0000"/>
                </a:solidFill>
              </a:rPr>
              <a:t>OpenCL  software has now matured to the point where HPC practitioners are taking a second look.</a:t>
            </a:r>
            <a:endParaRPr>
              <a:solidFill>
                <a:srgbClr val="FF0000"/>
              </a:solidFill>
            </a:endParaRPr>
          </a:p>
          <a:p>
            <a:pPr marL="0" lvl="0" indent="0" algn="ctr" rtl="0">
              <a:spcBef>
                <a:spcPts val="0"/>
              </a:spcBef>
              <a:spcAft>
                <a:spcPts val="0"/>
              </a:spcAft>
              <a:buNone/>
            </a:pPr>
            <a:r>
              <a:rPr lang="en">
                <a:solidFill>
                  <a:srgbClr val="FF0000"/>
                </a:solidFill>
              </a:rPr>
              <a:t>Both OpenCL and CUDA provide a general-purpose model for data parallelism  as well as low-level access to hardware, but only OpenCL provides an open,  industry-standard framework</a:t>
            </a:r>
            <a:r>
              <a:rPr lang="en">
                <a:solidFill>
                  <a:schemeClr val="dk1"/>
                </a:solidFill>
              </a:rPr>
              <a:t>. As such, it has garnered support from nearly all  processor manufacturers including AMD, Intel, and NVIDIA, as well as others  that serve the mobile and embedded computing markets. As a result,  applications developed in OpenCL are now portable across a variety of GPUs  and CPUs.</a:t>
            </a:r>
            <a:r>
              <a:rPr lang="en" b="1">
                <a:solidFill>
                  <a:schemeClr val="dk1"/>
                </a:solidFill>
              </a:rPr>
              <a:t>”</a:t>
            </a:r>
            <a:endParaRPr b="1">
              <a:solidFill>
                <a:schemeClr val="dk1"/>
              </a:solidFill>
            </a:endParaRPr>
          </a:p>
        </p:txBody>
      </p:sp>
      <p:pic>
        <p:nvPicPr>
          <p:cNvPr id="829" name="Google Shape;829;p61"/>
          <p:cNvPicPr preferRelativeResize="0"/>
          <p:nvPr/>
        </p:nvPicPr>
        <p:blipFill rotWithShape="1">
          <a:blip r:embed="rId3">
            <a:alphaModFix/>
          </a:blip>
          <a:srcRect/>
          <a:stretch/>
        </p:blipFill>
        <p:spPr>
          <a:xfrm>
            <a:off x="6584133" y="608239"/>
            <a:ext cx="2447543" cy="98145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4"/>
          <p:cNvSpPr txBox="1">
            <a:spLocks noGrp="1"/>
          </p:cNvSpPr>
          <p:nvPr>
            <p:ph type="title"/>
          </p:nvPr>
        </p:nvSpPr>
        <p:spPr>
          <a:xfrm>
            <a:off x="0" y="0"/>
            <a:ext cx="9144000" cy="5727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073763"/>
                </a:solidFill>
              </a:rPr>
              <a:t>GPU and many core computing: a view from the top</a:t>
            </a:r>
            <a:endParaRPr b="1" dirty="0">
              <a:solidFill>
                <a:srgbClr val="073763"/>
              </a:solidFill>
            </a:endParaRPr>
          </a:p>
        </p:txBody>
      </p:sp>
      <p:sp>
        <p:nvSpPr>
          <p:cNvPr id="164" name="Google Shape;164;p34"/>
          <p:cNvSpPr txBox="1">
            <a:spLocks noGrp="1"/>
          </p:cNvSpPr>
          <p:nvPr>
            <p:ph type="body" idx="1"/>
          </p:nvPr>
        </p:nvSpPr>
        <p:spPr>
          <a:xfrm>
            <a:off x="311700" y="793850"/>
            <a:ext cx="8520600" cy="41550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Clr>
                <a:schemeClr val="dk1"/>
              </a:buClr>
              <a:buSzPts val="1800"/>
              <a:buChar char="●"/>
            </a:pPr>
            <a:r>
              <a:rPr lang="en" b="1" dirty="0">
                <a:solidFill>
                  <a:schemeClr val="dk1"/>
                </a:solidFill>
              </a:rPr>
              <a:t>Basic principle (today's GPUs, many-core coprocessors):</a:t>
            </a:r>
            <a:endParaRPr b="1"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accelerator“cards” for standard cluster nodes (PCIe)</a:t>
            </a:r>
            <a:endParaRPr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many (~50...500) “lightweight” cores (~ 1 GHz)</a:t>
            </a:r>
            <a:endParaRPr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high thread concurrency, fast (local) memories</a:t>
            </a:r>
            <a:br>
              <a:rPr lang="en" dirty="0">
                <a:solidFill>
                  <a:schemeClr val="dk1"/>
                </a:solidFill>
              </a:rPr>
            </a:br>
            <a:endParaRPr dirty="0">
              <a:solidFill>
                <a:schemeClr val="dk1"/>
              </a:solidFill>
            </a:endParaRPr>
          </a:p>
          <a:p>
            <a:pPr marL="457200" lvl="0" indent="-342900" algn="l" rtl="0">
              <a:spcBef>
                <a:spcPts val="0"/>
              </a:spcBef>
              <a:spcAft>
                <a:spcPts val="0"/>
              </a:spcAft>
              <a:buClr>
                <a:schemeClr val="dk1"/>
              </a:buClr>
              <a:buSzPts val="1800"/>
              <a:buChar char="●"/>
            </a:pPr>
            <a:r>
              <a:rPr lang="en" b="1" dirty="0">
                <a:solidFill>
                  <a:schemeClr val="dk1"/>
                </a:solidFill>
              </a:rPr>
              <a:t>System architecture</a:t>
            </a:r>
            <a:r>
              <a:rPr lang="en" dirty="0">
                <a:solidFill>
                  <a:schemeClr val="dk1"/>
                </a:solidFill>
              </a:rPr>
              <a:t>:</a:t>
            </a:r>
            <a:endParaRPr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currently: x86 “Linux-clusters” with nodes comprising</a:t>
            </a:r>
            <a:endParaRPr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2 CPUs (2x 8 cores)</a:t>
            </a:r>
            <a:endParaRPr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max. 2...3 accelerator cards (GPU, MIC) per node</a:t>
            </a:r>
            <a:endParaRPr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future: smaller CPU component (extreme: “host-less”, many-core chips)</a:t>
            </a:r>
            <a:br>
              <a:rPr lang="en" dirty="0">
                <a:solidFill>
                  <a:schemeClr val="dk1"/>
                </a:solidFill>
              </a:rPr>
            </a:br>
            <a:endParaRPr dirty="0">
              <a:solidFill>
                <a:schemeClr val="dk1"/>
              </a:solidFill>
            </a:endParaRPr>
          </a:p>
          <a:p>
            <a:pPr marL="457200" lvl="0" indent="-342900" algn="l" rtl="0">
              <a:spcBef>
                <a:spcPts val="0"/>
              </a:spcBef>
              <a:spcAft>
                <a:spcPts val="0"/>
              </a:spcAft>
              <a:buClr>
                <a:schemeClr val="dk1"/>
              </a:buClr>
              <a:buSzPts val="1800"/>
              <a:buChar char="●"/>
            </a:pPr>
            <a:r>
              <a:rPr lang="en" b="1" dirty="0">
                <a:solidFill>
                  <a:schemeClr val="dk1"/>
                </a:solidFill>
              </a:rPr>
              <a:t>Programming paradigms</a:t>
            </a:r>
            <a:r>
              <a:rPr lang="en" dirty="0">
                <a:solidFill>
                  <a:schemeClr val="dk1"/>
                </a:solidFill>
              </a:rPr>
              <a:t>:</a:t>
            </a:r>
            <a:endParaRPr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use CPU for program control, communication and maximum single-thread performance</a:t>
            </a:r>
            <a:endParaRPr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“offload” data-parallel parts of computation to accelerator for maximum throughput performance</a:t>
            </a:r>
            <a:endParaRPr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requires heterogeneous programming &amp; load-balancing, careful assessment of “speedups”</a:t>
            </a:r>
            <a:endParaRPr dirty="0">
              <a:solidFill>
                <a:schemeClr val="dk1"/>
              </a:solidFill>
            </a:endParaRPr>
          </a:p>
        </p:txBody>
      </p:sp>
      <p:pic>
        <p:nvPicPr>
          <p:cNvPr id="165" name="Google Shape;165;p34"/>
          <p:cNvPicPr preferRelativeResize="0"/>
          <p:nvPr/>
        </p:nvPicPr>
        <p:blipFill>
          <a:blip r:embed="rId3">
            <a:alphaModFix/>
          </a:blip>
          <a:stretch>
            <a:fillRect/>
          </a:stretch>
        </p:blipFill>
        <p:spPr>
          <a:xfrm>
            <a:off x="5887721" y="1291475"/>
            <a:ext cx="3256275" cy="15029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62"/>
          <p:cNvSpPr txBox="1">
            <a:spLocks noGrp="1"/>
          </p:cNvSpPr>
          <p:nvPr>
            <p:ph type="title"/>
          </p:nvPr>
        </p:nvSpPr>
        <p:spPr>
          <a:xfrm>
            <a:off x="0" y="0"/>
            <a:ext cx="9144000" cy="11112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rgbClr val="073763"/>
                </a:solidFill>
              </a:rPr>
              <a:t>Heterogeneous High Performance Programming framework</a:t>
            </a:r>
            <a:endParaRPr b="1">
              <a:solidFill>
                <a:srgbClr val="073763"/>
              </a:solidFill>
            </a:endParaRPr>
          </a:p>
        </p:txBody>
      </p:sp>
      <p:sp>
        <p:nvSpPr>
          <p:cNvPr id="835" name="Google Shape;835;p62"/>
          <p:cNvSpPr txBox="1">
            <a:spLocks noGrp="1"/>
          </p:cNvSpPr>
          <p:nvPr>
            <p:ph type="body" idx="1"/>
          </p:nvPr>
        </p:nvSpPr>
        <p:spPr>
          <a:xfrm>
            <a:off x="311700" y="1422950"/>
            <a:ext cx="4643400" cy="3059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rPr>
              <a:t>A modern computing platform includes: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One or more CPUs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One of more GPUs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DSP processors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Accelerators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 other?</a:t>
            </a:r>
            <a:endParaRPr>
              <a:solidFill>
                <a:schemeClr val="dk1"/>
              </a:solidFill>
            </a:endParaRPr>
          </a:p>
        </p:txBody>
      </p:sp>
      <p:pic>
        <p:nvPicPr>
          <p:cNvPr id="836" name="Google Shape;836;p62"/>
          <p:cNvPicPr preferRelativeResize="0"/>
          <p:nvPr/>
        </p:nvPicPr>
        <p:blipFill rotWithShape="1">
          <a:blip r:embed="rId3">
            <a:alphaModFix/>
          </a:blip>
          <a:srcRect/>
          <a:stretch/>
        </p:blipFill>
        <p:spPr>
          <a:xfrm>
            <a:off x="5606263" y="1580682"/>
            <a:ext cx="1831825" cy="1363401"/>
          </a:xfrm>
          <a:prstGeom prst="rect">
            <a:avLst/>
          </a:prstGeom>
          <a:noFill/>
          <a:ln>
            <a:noFill/>
          </a:ln>
        </p:spPr>
      </p:pic>
      <p:sp>
        <p:nvSpPr>
          <p:cNvPr id="837" name="Google Shape;837;p62"/>
          <p:cNvSpPr txBox="1"/>
          <p:nvPr/>
        </p:nvSpPr>
        <p:spPr>
          <a:xfrm>
            <a:off x="4646988" y="2944075"/>
            <a:ext cx="3827400" cy="648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t>E.g. Samsung® Exynos 5:</a:t>
            </a:r>
            <a:endParaRPr/>
          </a:p>
          <a:p>
            <a:pPr marL="0" lvl="0" indent="0" algn="l" rtl="0">
              <a:lnSpc>
                <a:spcPct val="115000"/>
              </a:lnSpc>
              <a:spcBef>
                <a:spcPts val="0"/>
              </a:spcBef>
              <a:spcAft>
                <a:spcPts val="0"/>
              </a:spcAft>
              <a:buNone/>
            </a:pPr>
            <a:r>
              <a:rPr lang="en"/>
              <a:t>Dual core ARM A15  1.7GHz, Mali T604 GPU</a:t>
            </a:r>
            <a:endParaRPr/>
          </a:p>
        </p:txBody>
      </p:sp>
      <p:sp>
        <p:nvSpPr>
          <p:cNvPr id="838" name="Google Shape;838;p62"/>
          <p:cNvSpPr txBox="1"/>
          <p:nvPr/>
        </p:nvSpPr>
        <p:spPr>
          <a:xfrm>
            <a:off x="483600" y="3874519"/>
            <a:ext cx="8176800" cy="1213500"/>
          </a:xfrm>
          <a:prstGeom prst="rect">
            <a:avLst/>
          </a:prstGeom>
          <a:noFill/>
          <a:ln>
            <a:noFill/>
          </a:ln>
        </p:spPr>
        <p:txBody>
          <a:bodyPr spcFirstLastPara="1" wrap="square" lIns="0" tIns="104125" rIns="0" bIns="0" anchor="t" anchorCtr="0">
            <a:spAutoFit/>
          </a:bodyPr>
          <a:lstStyle/>
          <a:p>
            <a:pPr marL="12700" marR="5080" lvl="0" indent="-1270" algn="ctr" rtl="0">
              <a:lnSpc>
                <a:spcPct val="80000"/>
              </a:lnSpc>
              <a:spcBef>
                <a:spcPts val="0"/>
              </a:spcBef>
              <a:spcAft>
                <a:spcPts val="0"/>
              </a:spcAft>
              <a:buNone/>
            </a:pPr>
            <a:r>
              <a:rPr lang="en" sz="3000" b="1">
                <a:latin typeface="Arial"/>
                <a:ea typeface="Arial"/>
                <a:cs typeface="Arial"/>
                <a:sym typeface="Arial"/>
              </a:rPr>
              <a:t>OpenCL lets Programmers write a single  </a:t>
            </a:r>
            <a:r>
              <a:rPr lang="en" sz="3000" b="1" u="sng">
                <a:latin typeface="Arial"/>
                <a:ea typeface="Arial"/>
                <a:cs typeface="Arial"/>
                <a:sym typeface="Arial"/>
              </a:rPr>
              <a:t>portable</a:t>
            </a:r>
            <a:r>
              <a:rPr lang="en" sz="3000" b="1">
                <a:latin typeface="Arial"/>
                <a:ea typeface="Arial"/>
                <a:cs typeface="Arial"/>
                <a:sym typeface="Arial"/>
              </a:rPr>
              <a:t> program that uses </a:t>
            </a:r>
            <a:r>
              <a:rPr lang="en" sz="3000" b="1" u="sng">
                <a:latin typeface="Arial"/>
                <a:ea typeface="Arial"/>
                <a:cs typeface="Arial"/>
                <a:sym typeface="Arial"/>
              </a:rPr>
              <a:t>ALL</a:t>
            </a:r>
            <a:r>
              <a:rPr lang="en" sz="3000" b="1">
                <a:latin typeface="Arial"/>
                <a:ea typeface="Arial"/>
                <a:cs typeface="Arial"/>
                <a:sym typeface="Arial"/>
              </a:rPr>
              <a:t> resources in  the heterogeneous platform</a:t>
            </a:r>
            <a:endParaRPr sz="3000">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63"/>
          <p:cNvSpPr txBox="1">
            <a:spLocks noGrp="1"/>
          </p:cNvSpPr>
          <p:nvPr>
            <p:ph type="title"/>
          </p:nvPr>
        </p:nvSpPr>
        <p:spPr>
          <a:xfrm>
            <a:off x="0" y="0"/>
            <a:ext cx="9144000" cy="5727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rgbClr val="073763"/>
                </a:solidFill>
              </a:rPr>
              <a:t>Microprocessor trends</a:t>
            </a:r>
            <a:endParaRPr b="1">
              <a:solidFill>
                <a:srgbClr val="073763"/>
              </a:solidFill>
            </a:endParaRPr>
          </a:p>
        </p:txBody>
      </p:sp>
      <p:sp>
        <p:nvSpPr>
          <p:cNvPr id="844" name="Google Shape;844;p63"/>
          <p:cNvSpPr txBox="1">
            <a:spLocks noGrp="1"/>
          </p:cNvSpPr>
          <p:nvPr>
            <p:ph type="body" idx="1"/>
          </p:nvPr>
        </p:nvSpPr>
        <p:spPr>
          <a:xfrm>
            <a:off x="311700" y="793850"/>
            <a:ext cx="8520600" cy="484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1"/>
                </a:solidFill>
              </a:rPr>
              <a:t>Individual processors have many (possibly heterogeneous) cores.</a:t>
            </a:r>
            <a:endParaRPr b="1">
              <a:solidFill>
                <a:schemeClr val="dk1"/>
              </a:solidFill>
            </a:endParaRPr>
          </a:p>
        </p:txBody>
      </p:sp>
      <p:pic>
        <p:nvPicPr>
          <p:cNvPr id="845" name="Google Shape;845;p63"/>
          <p:cNvPicPr preferRelativeResize="0"/>
          <p:nvPr/>
        </p:nvPicPr>
        <p:blipFill rotWithShape="1">
          <a:blip r:embed="rId3">
            <a:alphaModFix/>
          </a:blip>
          <a:srcRect/>
          <a:stretch/>
        </p:blipFill>
        <p:spPr>
          <a:xfrm>
            <a:off x="573975" y="1769389"/>
            <a:ext cx="2307336" cy="1731264"/>
          </a:xfrm>
          <a:prstGeom prst="rect">
            <a:avLst/>
          </a:prstGeom>
          <a:noFill/>
          <a:ln>
            <a:noFill/>
          </a:ln>
        </p:spPr>
      </p:pic>
      <p:sp>
        <p:nvSpPr>
          <p:cNvPr id="846" name="Google Shape;846;p63"/>
          <p:cNvSpPr txBox="1"/>
          <p:nvPr/>
        </p:nvSpPr>
        <p:spPr>
          <a:xfrm>
            <a:off x="6389939" y="3904335"/>
            <a:ext cx="2180100" cy="260400"/>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 sz="1600">
                <a:latin typeface="Helvetica Neue"/>
                <a:ea typeface="Helvetica Neue"/>
                <a:cs typeface="Helvetica Neue"/>
                <a:sym typeface="Helvetica Neue"/>
              </a:rPr>
              <a:t>NVIDIA® Tesla® C2090</a:t>
            </a:r>
            <a:endParaRPr sz="1600">
              <a:latin typeface="Helvetica Neue"/>
              <a:ea typeface="Helvetica Neue"/>
              <a:cs typeface="Helvetica Neue"/>
              <a:sym typeface="Helvetica Neue"/>
            </a:endParaRPr>
          </a:p>
        </p:txBody>
      </p:sp>
      <p:pic>
        <p:nvPicPr>
          <p:cNvPr id="847" name="Google Shape;847;p63"/>
          <p:cNvPicPr preferRelativeResize="0"/>
          <p:nvPr/>
        </p:nvPicPr>
        <p:blipFill rotWithShape="1">
          <a:blip r:embed="rId4">
            <a:alphaModFix/>
          </a:blip>
          <a:srcRect/>
          <a:stretch/>
        </p:blipFill>
        <p:spPr>
          <a:xfrm>
            <a:off x="3402518" y="1278660"/>
            <a:ext cx="2371344" cy="1929383"/>
          </a:xfrm>
          <a:prstGeom prst="rect">
            <a:avLst/>
          </a:prstGeom>
          <a:noFill/>
          <a:ln>
            <a:noFill/>
          </a:ln>
        </p:spPr>
      </p:pic>
      <p:sp>
        <p:nvSpPr>
          <p:cNvPr id="848" name="Google Shape;848;p63"/>
          <p:cNvSpPr txBox="1"/>
          <p:nvPr/>
        </p:nvSpPr>
        <p:spPr>
          <a:xfrm>
            <a:off x="3985067" y="3382492"/>
            <a:ext cx="1206000" cy="260400"/>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 sz="1600">
                <a:latin typeface="Helvetica Neue"/>
                <a:ea typeface="Helvetica Neue"/>
                <a:cs typeface="Helvetica Neue"/>
                <a:sym typeface="Helvetica Neue"/>
              </a:rPr>
              <a:t>ATI™ RV770</a:t>
            </a:r>
            <a:endParaRPr sz="1600">
              <a:latin typeface="Helvetica Neue"/>
              <a:ea typeface="Helvetica Neue"/>
              <a:cs typeface="Helvetica Neue"/>
              <a:sym typeface="Helvetica Neue"/>
            </a:endParaRPr>
          </a:p>
        </p:txBody>
      </p:sp>
      <p:pic>
        <p:nvPicPr>
          <p:cNvPr id="849" name="Google Shape;849;p63"/>
          <p:cNvPicPr preferRelativeResize="0"/>
          <p:nvPr/>
        </p:nvPicPr>
        <p:blipFill rotWithShape="1">
          <a:blip r:embed="rId5">
            <a:alphaModFix/>
          </a:blip>
          <a:srcRect/>
          <a:stretch/>
        </p:blipFill>
        <p:spPr>
          <a:xfrm>
            <a:off x="6407847" y="1616989"/>
            <a:ext cx="2142743" cy="2121407"/>
          </a:xfrm>
          <a:prstGeom prst="rect">
            <a:avLst/>
          </a:prstGeom>
          <a:noFill/>
          <a:ln>
            <a:noFill/>
          </a:ln>
        </p:spPr>
      </p:pic>
      <p:sp>
        <p:nvSpPr>
          <p:cNvPr id="850" name="Google Shape;850;p63"/>
          <p:cNvSpPr txBox="1"/>
          <p:nvPr/>
        </p:nvSpPr>
        <p:spPr>
          <a:xfrm>
            <a:off x="904479" y="3696105"/>
            <a:ext cx="1645800" cy="506100"/>
          </a:xfrm>
          <a:prstGeom prst="rect">
            <a:avLst/>
          </a:prstGeom>
          <a:noFill/>
          <a:ln>
            <a:noFill/>
          </a:ln>
        </p:spPr>
        <p:txBody>
          <a:bodyPr spcFirstLastPara="1" wrap="square" lIns="0" tIns="13325" rIns="0" bIns="0" anchor="t" anchorCtr="0">
            <a:spAutoFit/>
          </a:bodyPr>
          <a:lstStyle/>
          <a:p>
            <a:pPr marL="0" marR="0" lvl="0" indent="0" algn="ctr" rtl="0">
              <a:lnSpc>
                <a:spcPct val="100000"/>
              </a:lnSpc>
              <a:spcBef>
                <a:spcPts val="0"/>
              </a:spcBef>
              <a:spcAft>
                <a:spcPts val="0"/>
              </a:spcAft>
              <a:buNone/>
            </a:pPr>
            <a:r>
              <a:rPr lang="en" sz="1600">
                <a:latin typeface="Helvetica Neue"/>
                <a:ea typeface="Helvetica Neue"/>
                <a:cs typeface="Helvetica Neue"/>
                <a:sym typeface="Helvetica Neue"/>
              </a:rPr>
              <a:t>Intel® Xeon Phi™</a:t>
            </a:r>
            <a:endParaRPr sz="1600">
              <a:latin typeface="Helvetica Neue"/>
              <a:ea typeface="Helvetica Neue"/>
              <a:cs typeface="Helvetica Neue"/>
              <a:sym typeface="Helvetica Neue"/>
            </a:endParaRPr>
          </a:p>
          <a:p>
            <a:pPr marL="0" marR="0" lvl="0" indent="0" algn="ctr" rtl="0">
              <a:lnSpc>
                <a:spcPct val="100000"/>
              </a:lnSpc>
              <a:spcBef>
                <a:spcPts val="0"/>
              </a:spcBef>
              <a:spcAft>
                <a:spcPts val="0"/>
              </a:spcAft>
              <a:buNone/>
            </a:pPr>
            <a:r>
              <a:rPr lang="en" sz="1600">
                <a:latin typeface="Helvetica Neue"/>
                <a:ea typeface="Helvetica Neue"/>
                <a:cs typeface="Helvetica Neue"/>
                <a:sym typeface="Helvetica Neue"/>
              </a:rPr>
              <a:t>coprocessor</a:t>
            </a:r>
            <a:endParaRPr sz="1600">
              <a:latin typeface="Helvetica Neue"/>
              <a:ea typeface="Helvetica Neue"/>
              <a:cs typeface="Helvetica Neue"/>
              <a:sym typeface="Helvetica Neue"/>
            </a:endParaRPr>
          </a:p>
        </p:txBody>
      </p:sp>
      <p:sp>
        <p:nvSpPr>
          <p:cNvPr id="851" name="Google Shape;851;p63"/>
          <p:cNvSpPr txBox="1"/>
          <p:nvPr/>
        </p:nvSpPr>
        <p:spPr>
          <a:xfrm>
            <a:off x="311700" y="4202200"/>
            <a:ext cx="5609400" cy="895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t>The Heterogeneous many-core challenge:</a:t>
            </a:r>
            <a:endParaRPr/>
          </a:p>
          <a:p>
            <a:pPr marL="457200" lvl="0" indent="-317500" algn="l" rtl="0">
              <a:lnSpc>
                <a:spcPct val="115000"/>
              </a:lnSpc>
              <a:spcBef>
                <a:spcPts val="0"/>
              </a:spcBef>
              <a:spcAft>
                <a:spcPts val="0"/>
              </a:spcAft>
              <a:buSzPts val="1400"/>
              <a:buChar char="●"/>
            </a:pPr>
            <a:r>
              <a:rPr lang="en"/>
              <a:t>How are we to build a software ecosystem for the</a:t>
            </a:r>
            <a:endParaRPr/>
          </a:p>
          <a:p>
            <a:pPr marL="457200" lvl="0" indent="-317500" algn="l" rtl="0">
              <a:lnSpc>
                <a:spcPct val="115000"/>
              </a:lnSpc>
              <a:spcBef>
                <a:spcPts val="0"/>
              </a:spcBef>
              <a:spcAft>
                <a:spcPts val="0"/>
              </a:spcAft>
              <a:buSzPts val="1400"/>
              <a:buChar char="●"/>
            </a:pPr>
            <a:r>
              <a:rPr lang="en"/>
              <a:t>Heterogeneous many core platform?</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64"/>
          <p:cNvSpPr txBox="1">
            <a:spLocks noGrp="1"/>
          </p:cNvSpPr>
          <p:nvPr>
            <p:ph type="title"/>
          </p:nvPr>
        </p:nvSpPr>
        <p:spPr>
          <a:xfrm>
            <a:off x="0" y="0"/>
            <a:ext cx="9144000" cy="11112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rgbClr val="073763"/>
                </a:solidFill>
              </a:rPr>
              <a:t>Industry Standards for Programming Heterogeneous  Platforms</a:t>
            </a:r>
            <a:endParaRPr b="1">
              <a:solidFill>
                <a:srgbClr val="073763"/>
              </a:solidFill>
            </a:endParaRPr>
          </a:p>
        </p:txBody>
      </p:sp>
      <p:sp>
        <p:nvSpPr>
          <p:cNvPr id="857" name="Google Shape;857;p64"/>
          <p:cNvSpPr txBox="1"/>
          <p:nvPr/>
        </p:nvSpPr>
        <p:spPr>
          <a:xfrm>
            <a:off x="2676525" y="4125848"/>
            <a:ext cx="6808500" cy="1020900"/>
          </a:xfrm>
          <a:prstGeom prst="rect">
            <a:avLst/>
          </a:prstGeom>
          <a:noFill/>
          <a:ln>
            <a:noFill/>
          </a:ln>
        </p:spPr>
        <p:txBody>
          <a:bodyPr spcFirstLastPara="1" wrap="square" lIns="0" tIns="13325" rIns="0" bIns="0" anchor="t" anchorCtr="0">
            <a:spAutoFit/>
          </a:bodyPr>
          <a:lstStyle/>
          <a:p>
            <a:pPr marL="0" marR="333375" lvl="0" indent="0" algn="ctr" rtl="0">
              <a:lnSpc>
                <a:spcPct val="100000"/>
              </a:lnSpc>
              <a:spcBef>
                <a:spcPts val="0"/>
              </a:spcBef>
              <a:spcAft>
                <a:spcPts val="0"/>
              </a:spcAft>
              <a:buNone/>
            </a:pPr>
            <a:r>
              <a:rPr lang="en" sz="2200">
                <a:latin typeface="Helvetica Neue"/>
                <a:ea typeface="Helvetica Neue"/>
                <a:cs typeface="Helvetica Neue"/>
                <a:sym typeface="Helvetica Neue"/>
              </a:rPr>
              <a:t>OpenCL – Open Computing Language</a:t>
            </a:r>
            <a:endParaRPr sz="2200">
              <a:latin typeface="Helvetica Neue"/>
              <a:ea typeface="Helvetica Neue"/>
              <a:cs typeface="Helvetica Neue"/>
              <a:sym typeface="Helvetica Neue"/>
            </a:endParaRPr>
          </a:p>
          <a:p>
            <a:pPr marL="0" marR="0" lvl="0" indent="0" algn="ctr" rtl="0">
              <a:lnSpc>
                <a:spcPct val="108000"/>
              </a:lnSpc>
              <a:spcBef>
                <a:spcPts val="1470"/>
              </a:spcBef>
              <a:spcAft>
                <a:spcPts val="0"/>
              </a:spcAft>
              <a:buNone/>
            </a:pPr>
            <a:r>
              <a:rPr lang="en" sz="1500">
                <a:latin typeface="Helvetica Neue"/>
                <a:ea typeface="Helvetica Neue"/>
                <a:cs typeface="Helvetica Neue"/>
                <a:sym typeface="Helvetica Neue"/>
              </a:rPr>
              <a:t>Open, royalty-free standard for portable, parallel programming of heterogeneous parallel computing CPUs, GPUs, and other processors</a:t>
            </a:r>
            <a:endParaRPr sz="1500">
              <a:latin typeface="Helvetica Neue"/>
              <a:ea typeface="Helvetica Neue"/>
              <a:cs typeface="Helvetica Neue"/>
              <a:sym typeface="Helvetica Neue"/>
            </a:endParaRPr>
          </a:p>
        </p:txBody>
      </p:sp>
      <p:pic>
        <p:nvPicPr>
          <p:cNvPr id="858" name="Google Shape;858;p64"/>
          <p:cNvPicPr preferRelativeResize="0"/>
          <p:nvPr/>
        </p:nvPicPr>
        <p:blipFill rotWithShape="1">
          <a:blip r:embed="rId3">
            <a:alphaModFix/>
          </a:blip>
          <a:srcRect/>
          <a:stretch/>
        </p:blipFill>
        <p:spPr>
          <a:xfrm>
            <a:off x="85342" y="1161286"/>
            <a:ext cx="7653530" cy="3621028"/>
          </a:xfrm>
          <a:prstGeom prst="rect">
            <a:avLst/>
          </a:prstGeom>
          <a:noFill/>
          <a:ln>
            <a:noFill/>
          </a:ln>
        </p:spPr>
      </p:pic>
      <p:sp>
        <p:nvSpPr>
          <p:cNvPr id="859" name="Google Shape;859;p64"/>
          <p:cNvSpPr txBox="1"/>
          <p:nvPr/>
        </p:nvSpPr>
        <p:spPr>
          <a:xfrm>
            <a:off x="1163192" y="1599945"/>
            <a:ext cx="1860000" cy="520500"/>
          </a:xfrm>
          <a:prstGeom prst="rect">
            <a:avLst/>
          </a:prstGeom>
          <a:noFill/>
          <a:ln>
            <a:noFill/>
          </a:ln>
        </p:spPr>
        <p:txBody>
          <a:bodyPr spcFirstLastPara="1" wrap="square" lIns="0" tIns="13950" rIns="0" bIns="0" anchor="t" anchorCtr="0">
            <a:spAutoFit/>
          </a:bodyPr>
          <a:lstStyle/>
          <a:p>
            <a:pPr marL="3810" marR="0" lvl="0" indent="0" algn="ctr" rtl="0">
              <a:lnSpc>
                <a:spcPct val="110344"/>
              </a:lnSpc>
              <a:spcBef>
                <a:spcPts val="0"/>
              </a:spcBef>
              <a:spcAft>
                <a:spcPts val="0"/>
              </a:spcAft>
              <a:buNone/>
            </a:pPr>
            <a:r>
              <a:rPr lang="en" sz="1450" b="1">
                <a:latin typeface="Arial"/>
                <a:ea typeface="Arial"/>
                <a:cs typeface="Arial"/>
                <a:sym typeface="Arial"/>
              </a:rPr>
              <a:t>CPUs</a:t>
            </a:r>
            <a:endParaRPr sz="1450">
              <a:latin typeface="Arial"/>
              <a:ea typeface="Arial"/>
              <a:cs typeface="Arial"/>
              <a:sym typeface="Arial"/>
            </a:endParaRPr>
          </a:p>
          <a:p>
            <a:pPr marL="0" marR="0" lvl="0" indent="0" algn="ctr" rtl="0">
              <a:lnSpc>
                <a:spcPct val="98823"/>
              </a:lnSpc>
              <a:spcBef>
                <a:spcPts val="0"/>
              </a:spcBef>
              <a:spcAft>
                <a:spcPts val="0"/>
              </a:spcAft>
              <a:buNone/>
            </a:pPr>
            <a:r>
              <a:rPr lang="en" sz="850" b="1">
                <a:latin typeface="Arial"/>
                <a:ea typeface="Arial"/>
                <a:cs typeface="Arial"/>
                <a:sym typeface="Arial"/>
              </a:rPr>
              <a:t>Multiple cores driving performance</a:t>
            </a:r>
            <a:endParaRPr sz="850">
              <a:latin typeface="Arial"/>
              <a:ea typeface="Arial"/>
              <a:cs typeface="Arial"/>
              <a:sym typeface="Arial"/>
            </a:endParaRPr>
          </a:p>
          <a:p>
            <a:pPr marL="7620" marR="0" lvl="0" indent="0" algn="ctr" rtl="0">
              <a:lnSpc>
                <a:spcPct val="115294"/>
              </a:lnSpc>
              <a:spcBef>
                <a:spcPts val="0"/>
              </a:spcBef>
              <a:spcAft>
                <a:spcPts val="0"/>
              </a:spcAft>
              <a:buNone/>
            </a:pPr>
            <a:r>
              <a:rPr lang="en" sz="850" b="1">
                <a:latin typeface="Arial"/>
                <a:ea typeface="Arial"/>
                <a:cs typeface="Arial"/>
                <a:sym typeface="Arial"/>
              </a:rPr>
              <a:t>increases</a:t>
            </a:r>
            <a:endParaRPr sz="850">
              <a:latin typeface="Arial"/>
              <a:ea typeface="Arial"/>
              <a:cs typeface="Arial"/>
              <a:sym typeface="Arial"/>
            </a:endParaRPr>
          </a:p>
        </p:txBody>
      </p:sp>
      <p:sp>
        <p:nvSpPr>
          <p:cNvPr id="860" name="Google Shape;860;p64"/>
          <p:cNvSpPr txBox="1"/>
          <p:nvPr/>
        </p:nvSpPr>
        <p:spPr>
          <a:xfrm>
            <a:off x="5058917" y="1455496"/>
            <a:ext cx="1851600" cy="522000"/>
          </a:xfrm>
          <a:prstGeom prst="rect">
            <a:avLst/>
          </a:prstGeom>
          <a:noFill/>
          <a:ln>
            <a:noFill/>
          </a:ln>
        </p:spPr>
        <p:txBody>
          <a:bodyPr spcFirstLastPara="1" wrap="square" lIns="0" tIns="14600" rIns="0" bIns="0" anchor="t" anchorCtr="0">
            <a:spAutoFit/>
          </a:bodyPr>
          <a:lstStyle/>
          <a:p>
            <a:pPr marL="0" marR="0" lvl="0" indent="0" algn="ctr" rtl="0">
              <a:lnSpc>
                <a:spcPct val="110689"/>
              </a:lnSpc>
              <a:spcBef>
                <a:spcPts val="0"/>
              </a:spcBef>
              <a:spcAft>
                <a:spcPts val="0"/>
              </a:spcAft>
              <a:buNone/>
            </a:pPr>
            <a:r>
              <a:rPr lang="en" sz="1450" b="1">
                <a:latin typeface="Arial"/>
                <a:ea typeface="Arial"/>
                <a:cs typeface="Arial"/>
                <a:sym typeface="Arial"/>
              </a:rPr>
              <a:t>GPUs</a:t>
            </a:r>
            <a:endParaRPr sz="1450">
              <a:latin typeface="Arial"/>
              <a:ea typeface="Arial"/>
              <a:cs typeface="Arial"/>
              <a:sym typeface="Arial"/>
            </a:endParaRPr>
          </a:p>
          <a:p>
            <a:pPr marL="0" marR="0" lvl="0" indent="0" algn="ctr" rtl="0">
              <a:lnSpc>
                <a:spcPct val="98823"/>
              </a:lnSpc>
              <a:spcBef>
                <a:spcPts val="0"/>
              </a:spcBef>
              <a:spcAft>
                <a:spcPts val="0"/>
              </a:spcAft>
              <a:buNone/>
            </a:pPr>
            <a:r>
              <a:rPr lang="en" sz="850" b="1">
                <a:latin typeface="Arial"/>
                <a:ea typeface="Arial"/>
                <a:cs typeface="Arial"/>
                <a:sym typeface="Arial"/>
              </a:rPr>
              <a:t>Increasingly general purpose data-</a:t>
            </a:r>
            <a:endParaRPr sz="850">
              <a:latin typeface="Arial"/>
              <a:ea typeface="Arial"/>
              <a:cs typeface="Arial"/>
              <a:sym typeface="Arial"/>
            </a:endParaRPr>
          </a:p>
          <a:p>
            <a:pPr marL="0" marR="0" lvl="0" indent="0" algn="ctr" rtl="0">
              <a:lnSpc>
                <a:spcPct val="115294"/>
              </a:lnSpc>
              <a:spcBef>
                <a:spcPts val="0"/>
              </a:spcBef>
              <a:spcAft>
                <a:spcPts val="0"/>
              </a:spcAft>
              <a:buNone/>
            </a:pPr>
            <a:r>
              <a:rPr lang="en" sz="850" b="1">
                <a:latin typeface="Arial"/>
                <a:ea typeface="Arial"/>
                <a:cs typeface="Arial"/>
                <a:sym typeface="Arial"/>
              </a:rPr>
              <a:t>parallel computing</a:t>
            </a:r>
            <a:endParaRPr sz="850">
              <a:latin typeface="Arial"/>
              <a:ea typeface="Arial"/>
              <a:cs typeface="Arial"/>
              <a:sym typeface="Arial"/>
            </a:endParaRPr>
          </a:p>
        </p:txBody>
      </p:sp>
      <p:sp>
        <p:nvSpPr>
          <p:cNvPr id="861" name="Google Shape;861;p64"/>
          <p:cNvSpPr txBox="1"/>
          <p:nvPr/>
        </p:nvSpPr>
        <p:spPr>
          <a:xfrm>
            <a:off x="5615685" y="3175761"/>
            <a:ext cx="1292100" cy="576900"/>
          </a:xfrm>
          <a:prstGeom prst="rect">
            <a:avLst/>
          </a:prstGeom>
          <a:noFill/>
          <a:ln>
            <a:noFill/>
          </a:ln>
        </p:spPr>
        <p:txBody>
          <a:bodyPr spcFirstLastPara="1" wrap="square" lIns="0" tIns="31750" rIns="0" bIns="0" anchor="t" anchorCtr="0">
            <a:spAutoFit/>
          </a:bodyPr>
          <a:lstStyle/>
          <a:p>
            <a:pPr marL="12065" marR="5080" lvl="0" indent="0" algn="ctr" rtl="0">
              <a:lnSpc>
                <a:spcPct val="110909"/>
              </a:lnSpc>
              <a:spcBef>
                <a:spcPts val="0"/>
              </a:spcBef>
              <a:spcAft>
                <a:spcPts val="0"/>
              </a:spcAft>
              <a:buNone/>
            </a:pPr>
            <a:r>
              <a:rPr lang="en" sz="1100" b="1">
                <a:latin typeface="Arial"/>
                <a:ea typeface="Arial"/>
                <a:cs typeface="Arial"/>
                <a:sym typeface="Arial"/>
              </a:rPr>
              <a:t>Graphics APIs and  Shading  Languages</a:t>
            </a:r>
            <a:endParaRPr sz="1100">
              <a:latin typeface="Arial"/>
              <a:ea typeface="Arial"/>
              <a:cs typeface="Arial"/>
              <a:sym typeface="Arial"/>
            </a:endParaRPr>
          </a:p>
        </p:txBody>
      </p:sp>
      <p:sp>
        <p:nvSpPr>
          <p:cNvPr id="862" name="Google Shape;862;p64"/>
          <p:cNvSpPr txBox="1"/>
          <p:nvPr/>
        </p:nvSpPr>
        <p:spPr>
          <a:xfrm>
            <a:off x="1325626" y="3319348"/>
            <a:ext cx="1355100" cy="570900"/>
          </a:xfrm>
          <a:prstGeom prst="rect">
            <a:avLst/>
          </a:prstGeom>
          <a:noFill/>
          <a:ln>
            <a:noFill/>
          </a:ln>
        </p:spPr>
        <p:txBody>
          <a:bodyPr spcFirstLastPara="1" wrap="square" lIns="0" tIns="16500" rIns="0" bIns="0" anchor="t" anchorCtr="0">
            <a:spAutoFit/>
          </a:bodyPr>
          <a:lstStyle/>
          <a:p>
            <a:pPr marL="0" marR="0" lvl="0" indent="0" algn="ctr" rtl="0">
              <a:lnSpc>
                <a:spcPct val="115909"/>
              </a:lnSpc>
              <a:spcBef>
                <a:spcPts val="0"/>
              </a:spcBef>
              <a:spcAft>
                <a:spcPts val="0"/>
              </a:spcAft>
              <a:buNone/>
            </a:pPr>
            <a:r>
              <a:rPr lang="en" sz="1100" b="1">
                <a:latin typeface="Arial"/>
                <a:ea typeface="Arial"/>
                <a:cs typeface="Arial"/>
                <a:sym typeface="Arial"/>
              </a:rPr>
              <a:t>Multi-processor</a:t>
            </a:r>
            <a:endParaRPr sz="1100">
              <a:latin typeface="Arial"/>
              <a:ea typeface="Arial"/>
              <a:cs typeface="Arial"/>
              <a:sym typeface="Arial"/>
            </a:endParaRPr>
          </a:p>
          <a:p>
            <a:pPr marL="0" marR="0" lvl="0" indent="0" algn="ctr" rtl="0">
              <a:lnSpc>
                <a:spcPct val="111363"/>
              </a:lnSpc>
              <a:spcBef>
                <a:spcPts val="0"/>
              </a:spcBef>
              <a:spcAft>
                <a:spcPts val="0"/>
              </a:spcAft>
              <a:buNone/>
            </a:pPr>
            <a:r>
              <a:rPr lang="en" sz="1100" b="1">
                <a:latin typeface="Arial"/>
                <a:ea typeface="Arial"/>
                <a:cs typeface="Arial"/>
                <a:sym typeface="Arial"/>
              </a:rPr>
              <a:t>programming – e.g.</a:t>
            </a:r>
            <a:endParaRPr sz="1100">
              <a:latin typeface="Arial"/>
              <a:ea typeface="Arial"/>
              <a:cs typeface="Arial"/>
              <a:sym typeface="Arial"/>
            </a:endParaRPr>
          </a:p>
          <a:p>
            <a:pPr marL="0" marR="0" lvl="0" indent="0" algn="ctr" rtl="0">
              <a:lnSpc>
                <a:spcPct val="115454"/>
              </a:lnSpc>
              <a:spcBef>
                <a:spcPts val="0"/>
              </a:spcBef>
              <a:spcAft>
                <a:spcPts val="0"/>
              </a:spcAft>
              <a:buNone/>
            </a:pPr>
            <a:r>
              <a:rPr lang="en" sz="1100" b="1">
                <a:latin typeface="Arial"/>
                <a:ea typeface="Arial"/>
                <a:cs typeface="Arial"/>
                <a:sym typeface="Arial"/>
              </a:rPr>
              <a:t>OpenMP</a:t>
            </a:r>
            <a:endParaRPr sz="1100">
              <a:latin typeface="Arial"/>
              <a:ea typeface="Arial"/>
              <a:cs typeface="Arial"/>
              <a:sym typeface="Arial"/>
            </a:endParaRPr>
          </a:p>
        </p:txBody>
      </p:sp>
      <p:sp>
        <p:nvSpPr>
          <p:cNvPr id="863" name="Google Shape;863;p64"/>
          <p:cNvSpPr txBox="1"/>
          <p:nvPr/>
        </p:nvSpPr>
        <p:spPr>
          <a:xfrm>
            <a:off x="3664458" y="1716404"/>
            <a:ext cx="838200" cy="389100"/>
          </a:xfrm>
          <a:prstGeom prst="rect">
            <a:avLst/>
          </a:prstGeom>
          <a:noFill/>
          <a:ln>
            <a:noFill/>
          </a:ln>
        </p:spPr>
        <p:txBody>
          <a:bodyPr spcFirstLastPara="1" wrap="square" lIns="0" tIns="31750" rIns="0" bIns="0" anchor="t" anchorCtr="0">
            <a:spAutoFit/>
          </a:bodyPr>
          <a:lstStyle/>
          <a:p>
            <a:pPr marL="12700" marR="5080" lvl="0" indent="76200" algn="l" rtl="0">
              <a:lnSpc>
                <a:spcPct val="110909"/>
              </a:lnSpc>
              <a:spcBef>
                <a:spcPts val="0"/>
              </a:spcBef>
              <a:spcAft>
                <a:spcPts val="0"/>
              </a:spcAft>
              <a:buNone/>
            </a:pPr>
            <a:r>
              <a:rPr lang="en" sz="1100" b="1">
                <a:latin typeface="Arial"/>
                <a:ea typeface="Arial"/>
                <a:cs typeface="Arial"/>
                <a:sym typeface="Arial"/>
              </a:rPr>
              <a:t>Emerging  Intersection</a:t>
            </a:r>
            <a:endParaRPr sz="1100">
              <a:latin typeface="Arial"/>
              <a:ea typeface="Arial"/>
              <a:cs typeface="Arial"/>
              <a:sym typeface="Arial"/>
            </a:endParaRPr>
          </a:p>
        </p:txBody>
      </p:sp>
      <p:sp>
        <p:nvSpPr>
          <p:cNvPr id="864" name="Google Shape;864;p64"/>
          <p:cNvSpPr txBox="1"/>
          <p:nvPr/>
        </p:nvSpPr>
        <p:spPr>
          <a:xfrm>
            <a:off x="3453125" y="3394975"/>
            <a:ext cx="1292100" cy="466500"/>
          </a:xfrm>
          <a:prstGeom prst="rect">
            <a:avLst/>
          </a:prstGeom>
          <a:noFill/>
          <a:ln>
            <a:noFill/>
          </a:ln>
        </p:spPr>
        <p:txBody>
          <a:bodyPr spcFirstLastPara="1" wrap="square" lIns="0" tIns="36825" rIns="0" bIns="0" anchor="t" anchorCtr="0">
            <a:spAutoFit/>
          </a:bodyPr>
          <a:lstStyle/>
          <a:p>
            <a:pPr marL="182880" marR="5080" lvl="0" indent="-170815" algn="l" rtl="0">
              <a:lnSpc>
                <a:spcPct val="106666"/>
              </a:lnSpc>
              <a:spcBef>
                <a:spcPts val="0"/>
              </a:spcBef>
              <a:spcAft>
                <a:spcPts val="0"/>
              </a:spcAft>
              <a:buNone/>
            </a:pPr>
            <a:r>
              <a:rPr lang="en" sz="1350" b="1">
                <a:latin typeface="Arial"/>
                <a:ea typeface="Arial"/>
                <a:cs typeface="Arial"/>
                <a:sym typeface="Arial"/>
              </a:rPr>
              <a:t>Heterogeneous  Computing</a:t>
            </a:r>
            <a:endParaRPr sz="1350">
              <a:latin typeface="Arial"/>
              <a:ea typeface="Arial"/>
              <a:cs typeface="Arial"/>
              <a:sym typeface="Arial"/>
            </a:endParaRPr>
          </a:p>
        </p:txBody>
      </p:sp>
      <p:grpSp>
        <p:nvGrpSpPr>
          <p:cNvPr id="865" name="Google Shape;865;p64"/>
          <p:cNvGrpSpPr/>
          <p:nvPr/>
        </p:nvGrpSpPr>
        <p:grpSpPr>
          <a:xfrm>
            <a:off x="21336" y="2188464"/>
            <a:ext cx="8144509" cy="1194816"/>
            <a:chOff x="402336" y="2493264"/>
            <a:chExt cx="8144509" cy="1194816"/>
          </a:xfrm>
        </p:grpSpPr>
        <p:pic>
          <p:nvPicPr>
            <p:cNvPr id="866" name="Google Shape;866;p64"/>
            <p:cNvPicPr preferRelativeResize="0"/>
            <p:nvPr/>
          </p:nvPicPr>
          <p:blipFill rotWithShape="1">
            <a:blip r:embed="rId4">
              <a:alphaModFix/>
            </a:blip>
            <a:srcRect/>
            <a:stretch/>
          </p:blipFill>
          <p:spPr>
            <a:xfrm>
              <a:off x="3627119" y="2493264"/>
              <a:ext cx="1728216" cy="1194816"/>
            </a:xfrm>
            <a:prstGeom prst="rect">
              <a:avLst/>
            </a:prstGeom>
            <a:noFill/>
            <a:ln>
              <a:noFill/>
            </a:ln>
          </p:spPr>
        </p:pic>
        <p:sp>
          <p:nvSpPr>
            <p:cNvPr id="867" name="Google Shape;867;p64"/>
            <p:cNvSpPr/>
            <p:nvPr/>
          </p:nvSpPr>
          <p:spPr>
            <a:xfrm>
              <a:off x="402336" y="2676144"/>
              <a:ext cx="3270885" cy="847725"/>
            </a:xfrm>
            <a:custGeom>
              <a:avLst/>
              <a:gdLst/>
              <a:ahLst/>
              <a:cxnLst/>
              <a:rect l="l" t="t" r="r" b="b"/>
              <a:pathLst>
                <a:path w="3270885" h="847725" extrusionOk="0">
                  <a:moveTo>
                    <a:pt x="2590038" y="0"/>
                  </a:moveTo>
                  <a:lnTo>
                    <a:pt x="2590038" y="211835"/>
                  </a:lnTo>
                  <a:lnTo>
                    <a:pt x="0" y="211835"/>
                  </a:lnTo>
                  <a:lnTo>
                    <a:pt x="0" y="635507"/>
                  </a:lnTo>
                  <a:lnTo>
                    <a:pt x="2590038" y="635507"/>
                  </a:lnTo>
                  <a:lnTo>
                    <a:pt x="2590038" y="847343"/>
                  </a:lnTo>
                  <a:lnTo>
                    <a:pt x="3270504" y="423671"/>
                  </a:lnTo>
                  <a:lnTo>
                    <a:pt x="2590038" y="0"/>
                  </a:lnTo>
                  <a:close/>
                </a:path>
              </a:pathLst>
            </a:custGeom>
            <a:solidFill>
              <a:srgbClr val="FFC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68" name="Google Shape;868;p64"/>
            <p:cNvSpPr/>
            <p:nvPr/>
          </p:nvSpPr>
          <p:spPr>
            <a:xfrm>
              <a:off x="5279136" y="2676144"/>
              <a:ext cx="3267709" cy="847725"/>
            </a:xfrm>
            <a:custGeom>
              <a:avLst/>
              <a:gdLst/>
              <a:ahLst/>
              <a:cxnLst/>
              <a:rect l="l" t="t" r="r" b="b"/>
              <a:pathLst>
                <a:path w="3267709" h="847725" extrusionOk="0">
                  <a:moveTo>
                    <a:pt x="680085" y="0"/>
                  </a:moveTo>
                  <a:lnTo>
                    <a:pt x="0" y="423671"/>
                  </a:lnTo>
                  <a:lnTo>
                    <a:pt x="680085" y="847343"/>
                  </a:lnTo>
                  <a:lnTo>
                    <a:pt x="680085" y="635507"/>
                  </a:lnTo>
                  <a:lnTo>
                    <a:pt x="3267456" y="635507"/>
                  </a:lnTo>
                  <a:lnTo>
                    <a:pt x="3267456" y="211835"/>
                  </a:lnTo>
                  <a:lnTo>
                    <a:pt x="680085" y="211835"/>
                  </a:lnTo>
                  <a:lnTo>
                    <a:pt x="680085"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72"/>
        <p:cNvGrpSpPr/>
        <p:nvPr/>
      </p:nvGrpSpPr>
      <p:grpSpPr>
        <a:xfrm>
          <a:off x="0" y="0"/>
          <a:ext cx="0" cy="0"/>
          <a:chOff x="0" y="0"/>
          <a:chExt cx="0" cy="0"/>
        </a:xfrm>
      </p:grpSpPr>
      <p:sp>
        <p:nvSpPr>
          <p:cNvPr id="873" name="Google Shape;873;p65"/>
          <p:cNvSpPr txBox="1">
            <a:spLocks noGrp="1"/>
          </p:cNvSpPr>
          <p:nvPr>
            <p:ph type="title"/>
          </p:nvPr>
        </p:nvSpPr>
        <p:spPr>
          <a:xfrm>
            <a:off x="0" y="0"/>
            <a:ext cx="9144000" cy="6156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rgbClr val="073763"/>
                </a:solidFill>
              </a:rPr>
              <a:t>OpenCL Working Group within  Khronos</a:t>
            </a:r>
            <a:endParaRPr b="1">
              <a:solidFill>
                <a:srgbClr val="073763"/>
              </a:solidFill>
            </a:endParaRPr>
          </a:p>
        </p:txBody>
      </p:sp>
      <p:sp>
        <p:nvSpPr>
          <p:cNvPr id="874" name="Google Shape;874;p65"/>
          <p:cNvSpPr txBox="1">
            <a:spLocks noGrp="1"/>
          </p:cNvSpPr>
          <p:nvPr>
            <p:ph type="body" idx="1"/>
          </p:nvPr>
        </p:nvSpPr>
        <p:spPr>
          <a:xfrm>
            <a:off x="311700" y="717650"/>
            <a:ext cx="8520600" cy="4155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Diverse industry participation</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Processor vendors, system OEMs, middleware vendors,  application developers.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OpenCL became an important standard upon release by virtue  of the market coverage of the companies behind it.</a:t>
            </a:r>
            <a:endParaRPr>
              <a:solidFill>
                <a:schemeClr val="dk1"/>
              </a:solidFill>
            </a:endParaRPr>
          </a:p>
        </p:txBody>
      </p:sp>
      <p:pic>
        <p:nvPicPr>
          <p:cNvPr id="875" name="Google Shape;875;p65"/>
          <p:cNvPicPr preferRelativeResize="0"/>
          <p:nvPr/>
        </p:nvPicPr>
        <p:blipFill rotWithShape="1">
          <a:blip r:embed="rId3">
            <a:alphaModFix/>
          </a:blip>
          <a:srcRect/>
          <a:stretch/>
        </p:blipFill>
        <p:spPr>
          <a:xfrm>
            <a:off x="3934967" y="3938015"/>
            <a:ext cx="847343" cy="579120"/>
          </a:xfrm>
          <a:prstGeom prst="rect">
            <a:avLst/>
          </a:prstGeom>
          <a:noFill/>
          <a:ln>
            <a:noFill/>
          </a:ln>
        </p:spPr>
      </p:pic>
      <p:pic>
        <p:nvPicPr>
          <p:cNvPr id="876" name="Google Shape;876;p65"/>
          <p:cNvPicPr preferRelativeResize="0"/>
          <p:nvPr/>
        </p:nvPicPr>
        <p:blipFill rotWithShape="1">
          <a:blip r:embed="rId4">
            <a:alphaModFix/>
          </a:blip>
          <a:srcRect/>
          <a:stretch/>
        </p:blipFill>
        <p:spPr>
          <a:xfrm>
            <a:off x="320040" y="3346703"/>
            <a:ext cx="798576" cy="429768"/>
          </a:xfrm>
          <a:prstGeom prst="rect">
            <a:avLst/>
          </a:prstGeom>
          <a:noFill/>
          <a:ln>
            <a:noFill/>
          </a:ln>
        </p:spPr>
      </p:pic>
      <p:pic>
        <p:nvPicPr>
          <p:cNvPr id="877" name="Google Shape;877;p65"/>
          <p:cNvPicPr preferRelativeResize="0"/>
          <p:nvPr/>
        </p:nvPicPr>
        <p:blipFill rotWithShape="1">
          <a:blip r:embed="rId5">
            <a:alphaModFix/>
          </a:blip>
          <a:srcRect/>
          <a:stretch/>
        </p:blipFill>
        <p:spPr>
          <a:xfrm>
            <a:off x="5830823" y="2258567"/>
            <a:ext cx="853440" cy="213360"/>
          </a:xfrm>
          <a:prstGeom prst="rect">
            <a:avLst/>
          </a:prstGeom>
          <a:noFill/>
          <a:ln>
            <a:noFill/>
          </a:ln>
        </p:spPr>
      </p:pic>
      <p:pic>
        <p:nvPicPr>
          <p:cNvPr id="878" name="Google Shape;878;p65"/>
          <p:cNvPicPr preferRelativeResize="0"/>
          <p:nvPr/>
        </p:nvPicPr>
        <p:blipFill rotWithShape="1">
          <a:blip r:embed="rId6">
            <a:alphaModFix/>
          </a:blip>
          <a:srcRect/>
          <a:stretch/>
        </p:blipFill>
        <p:spPr>
          <a:xfrm>
            <a:off x="6431279" y="4044696"/>
            <a:ext cx="1234440" cy="362711"/>
          </a:xfrm>
          <a:prstGeom prst="rect">
            <a:avLst/>
          </a:prstGeom>
          <a:noFill/>
          <a:ln>
            <a:noFill/>
          </a:ln>
        </p:spPr>
      </p:pic>
      <p:pic>
        <p:nvPicPr>
          <p:cNvPr id="879" name="Google Shape;879;p65"/>
          <p:cNvPicPr preferRelativeResize="0"/>
          <p:nvPr/>
        </p:nvPicPr>
        <p:blipFill rotWithShape="1">
          <a:blip r:embed="rId7">
            <a:alphaModFix/>
          </a:blip>
          <a:srcRect/>
          <a:stretch/>
        </p:blipFill>
        <p:spPr>
          <a:xfrm>
            <a:off x="1682495" y="2810255"/>
            <a:ext cx="1499616" cy="298704"/>
          </a:xfrm>
          <a:prstGeom prst="rect">
            <a:avLst/>
          </a:prstGeom>
          <a:noFill/>
          <a:ln>
            <a:noFill/>
          </a:ln>
        </p:spPr>
      </p:pic>
      <p:pic>
        <p:nvPicPr>
          <p:cNvPr id="880" name="Google Shape;880;p65"/>
          <p:cNvPicPr preferRelativeResize="0"/>
          <p:nvPr/>
        </p:nvPicPr>
        <p:blipFill rotWithShape="1">
          <a:blip r:embed="rId8">
            <a:alphaModFix/>
          </a:blip>
          <a:srcRect/>
          <a:stretch/>
        </p:blipFill>
        <p:spPr>
          <a:xfrm>
            <a:off x="6693407" y="3221735"/>
            <a:ext cx="1045463" cy="679704"/>
          </a:xfrm>
          <a:prstGeom prst="rect">
            <a:avLst/>
          </a:prstGeom>
          <a:noFill/>
          <a:ln>
            <a:noFill/>
          </a:ln>
        </p:spPr>
      </p:pic>
      <p:pic>
        <p:nvPicPr>
          <p:cNvPr id="881" name="Google Shape;881;p65"/>
          <p:cNvPicPr preferRelativeResize="0"/>
          <p:nvPr/>
        </p:nvPicPr>
        <p:blipFill rotWithShape="1">
          <a:blip r:embed="rId9">
            <a:alphaModFix/>
          </a:blip>
          <a:srcRect/>
          <a:stretch/>
        </p:blipFill>
        <p:spPr>
          <a:xfrm>
            <a:off x="320040" y="2810255"/>
            <a:ext cx="1152144" cy="298704"/>
          </a:xfrm>
          <a:prstGeom prst="rect">
            <a:avLst/>
          </a:prstGeom>
          <a:noFill/>
          <a:ln>
            <a:noFill/>
          </a:ln>
        </p:spPr>
      </p:pic>
      <p:pic>
        <p:nvPicPr>
          <p:cNvPr id="882" name="Google Shape;882;p65"/>
          <p:cNvPicPr preferRelativeResize="0"/>
          <p:nvPr/>
        </p:nvPicPr>
        <p:blipFill rotWithShape="1">
          <a:blip r:embed="rId10">
            <a:alphaModFix/>
          </a:blip>
          <a:srcRect/>
          <a:stretch/>
        </p:blipFill>
        <p:spPr>
          <a:xfrm>
            <a:off x="6653783" y="2782823"/>
            <a:ext cx="1021079" cy="356615"/>
          </a:xfrm>
          <a:prstGeom prst="rect">
            <a:avLst/>
          </a:prstGeom>
          <a:noFill/>
          <a:ln>
            <a:noFill/>
          </a:ln>
        </p:spPr>
      </p:pic>
      <p:pic>
        <p:nvPicPr>
          <p:cNvPr id="883" name="Google Shape;883;p65"/>
          <p:cNvPicPr preferRelativeResize="0"/>
          <p:nvPr/>
        </p:nvPicPr>
        <p:blipFill rotWithShape="1">
          <a:blip r:embed="rId11">
            <a:alphaModFix/>
          </a:blip>
          <a:srcRect/>
          <a:stretch/>
        </p:blipFill>
        <p:spPr>
          <a:xfrm>
            <a:off x="3895344" y="2191511"/>
            <a:ext cx="1524000" cy="347471"/>
          </a:xfrm>
          <a:prstGeom prst="rect">
            <a:avLst/>
          </a:prstGeom>
          <a:noFill/>
          <a:ln>
            <a:noFill/>
          </a:ln>
        </p:spPr>
      </p:pic>
      <p:pic>
        <p:nvPicPr>
          <p:cNvPr id="884" name="Google Shape;884;p65"/>
          <p:cNvPicPr preferRelativeResize="0"/>
          <p:nvPr/>
        </p:nvPicPr>
        <p:blipFill rotWithShape="1">
          <a:blip r:embed="rId12">
            <a:alphaModFix/>
          </a:blip>
          <a:srcRect/>
          <a:stretch/>
        </p:blipFill>
        <p:spPr>
          <a:xfrm>
            <a:off x="5294376" y="3459479"/>
            <a:ext cx="1249679" cy="204215"/>
          </a:xfrm>
          <a:prstGeom prst="rect">
            <a:avLst/>
          </a:prstGeom>
          <a:noFill/>
          <a:ln>
            <a:noFill/>
          </a:ln>
        </p:spPr>
      </p:pic>
      <p:pic>
        <p:nvPicPr>
          <p:cNvPr id="885" name="Google Shape;885;p65"/>
          <p:cNvPicPr preferRelativeResize="0"/>
          <p:nvPr/>
        </p:nvPicPr>
        <p:blipFill rotWithShape="1">
          <a:blip r:embed="rId13">
            <a:alphaModFix/>
          </a:blip>
          <a:srcRect/>
          <a:stretch/>
        </p:blipFill>
        <p:spPr>
          <a:xfrm>
            <a:off x="3450335" y="3322320"/>
            <a:ext cx="856488" cy="475487"/>
          </a:xfrm>
          <a:prstGeom prst="rect">
            <a:avLst/>
          </a:prstGeom>
          <a:noFill/>
          <a:ln>
            <a:noFill/>
          </a:ln>
        </p:spPr>
      </p:pic>
      <p:pic>
        <p:nvPicPr>
          <p:cNvPr id="886" name="Google Shape;886;p65"/>
          <p:cNvPicPr preferRelativeResize="0"/>
          <p:nvPr/>
        </p:nvPicPr>
        <p:blipFill rotWithShape="1">
          <a:blip r:embed="rId14">
            <a:alphaModFix/>
          </a:blip>
          <a:srcRect/>
          <a:stretch/>
        </p:blipFill>
        <p:spPr>
          <a:xfrm>
            <a:off x="3392423" y="2743200"/>
            <a:ext cx="1392936" cy="432816"/>
          </a:xfrm>
          <a:prstGeom prst="rect">
            <a:avLst/>
          </a:prstGeom>
          <a:noFill/>
          <a:ln>
            <a:noFill/>
          </a:ln>
        </p:spPr>
      </p:pic>
      <p:pic>
        <p:nvPicPr>
          <p:cNvPr id="887" name="Google Shape;887;p65"/>
          <p:cNvPicPr preferRelativeResize="0"/>
          <p:nvPr/>
        </p:nvPicPr>
        <p:blipFill rotWithShape="1">
          <a:blip r:embed="rId15">
            <a:alphaModFix/>
          </a:blip>
          <a:srcRect/>
          <a:stretch/>
        </p:blipFill>
        <p:spPr>
          <a:xfrm>
            <a:off x="1267967" y="3249167"/>
            <a:ext cx="512063" cy="624840"/>
          </a:xfrm>
          <a:prstGeom prst="rect">
            <a:avLst/>
          </a:prstGeom>
          <a:noFill/>
          <a:ln>
            <a:noFill/>
          </a:ln>
        </p:spPr>
      </p:pic>
      <p:pic>
        <p:nvPicPr>
          <p:cNvPr id="888" name="Google Shape;888;p65"/>
          <p:cNvPicPr preferRelativeResize="0"/>
          <p:nvPr/>
        </p:nvPicPr>
        <p:blipFill rotWithShape="1">
          <a:blip r:embed="rId16">
            <a:alphaModFix/>
          </a:blip>
          <a:srcRect/>
          <a:stretch/>
        </p:blipFill>
        <p:spPr>
          <a:xfrm>
            <a:off x="7891271" y="3392423"/>
            <a:ext cx="947927" cy="338328"/>
          </a:xfrm>
          <a:prstGeom prst="rect">
            <a:avLst/>
          </a:prstGeom>
          <a:noFill/>
          <a:ln>
            <a:noFill/>
          </a:ln>
        </p:spPr>
      </p:pic>
      <p:pic>
        <p:nvPicPr>
          <p:cNvPr id="889" name="Google Shape;889;p65"/>
          <p:cNvPicPr preferRelativeResize="0"/>
          <p:nvPr/>
        </p:nvPicPr>
        <p:blipFill rotWithShape="1">
          <a:blip r:embed="rId17">
            <a:alphaModFix/>
          </a:blip>
          <a:srcRect/>
          <a:stretch/>
        </p:blipFill>
        <p:spPr>
          <a:xfrm>
            <a:off x="320040" y="3980688"/>
            <a:ext cx="1716024" cy="283464"/>
          </a:xfrm>
          <a:prstGeom prst="rect">
            <a:avLst/>
          </a:prstGeom>
          <a:noFill/>
          <a:ln>
            <a:noFill/>
          </a:ln>
        </p:spPr>
      </p:pic>
      <p:pic>
        <p:nvPicPr>
          <p:cNvPr id="890" name="Google Shape;890;p65"/>
          <p:cNvPicPr preferRelativeResize="0"/>
          <p:nvPr/>
        </p:nvPicPr>
        <p:blipFill rotWithShape="1">
          <a:blip r:embed="rId18">
            <a:alphaModFix/>
          </a:blip>
          <a:srcRect/>
          <a:stretch/>
        </p:blipFill>
        <p:spPr>
          <a:xfrm>
            <a:off x="2325623" y="4035552"/>
            <a:ext cx="1316736" cy="381000"/>
          </a:xfrm>
          <a:prstGeom prst="rect">
            <a:avLst/>
          </a:prstGeom>
          <a:noFill/>
          <a:ln>
            <a:noFill/>
          </a:ln>
        </p:spPr>
      </p:pic>
      <p:pic>
        <p:nvPicPr>
          <p:cNvPr id="891" name="Google Shape;891;p65"/>
          <p:cNvPicPr preferRelativeResize="0"/>
          <p:nvPr/>
        </p:nvPicPr>
        <p:blipFill rotWithShape="1">
          <a:blip r:embed="rId19">
            <a:alphaModFix/>
          </a:blip>
          <a:srcRect/>
          <a:stretch/>
        </p:blipFill>
        <p:spPr>
          <a:xfrm>
            <a:off x="7955280" y="3919728"/>
            <a:ext cx="883920" cy="612648"/>
          </a:xfrm>
          <a:prstGeom prst="rect">
            <a:avLst/>
          </a:prstGeom>
          <a:noFill/>
          <a:ln>
            <a:noFill/>
          </a:ln>
        </p:spPr>
      </p:pic>
      <p:pic>
        <p:nvPicPr>
          <p:cNvPr id="892" name="Google Shape;892;p65"/>
          <p:cNvPicPr preferRelativeResize="0"/>
          <p:nvPr/>
        </p:nvPicPr>
        <p:blipFill rotWithShape="1">
          <a:blip r:embed="rId20">
            <a:alphaModFix/>
          </a:blip>
          <a:srcRect/>
          <a:stretch/>
        </p:blipFill>
        <p:spPr>
          <a:xfrm>
            <a:off x="320040" y="2215896"/>
            <a:ext cx="990600" cy="301751"/>
          </a:xfrm>
          <a:prstGeom prst="rect">
            <a:avLst/>
          </a:prstGeom>
          <a:noFill/>
          <a:ln>
            <a:noFill/>
          </a:ln>
        </p:spPr>
      </p:pic>
      <p:pic>
        <p:nvPicPr>
          <p:cNvPr id="893" name="Google Shape;893;p65"/>
          <p:cNvPicPr preferRelativeResize="0"/>
          <p:nvPr/>
        </p:nvPicPr>
        <p:blipFill rotWithShape="1">
          <a:blip r:embed="rId21">
            <a:alphaModFix/>
          </a:blip>
          <a:srcRect/>
          <a:stretch/>
        </p:blipFill>
        <p:spPr>
          <a:xfrm>
            <a:off x="8357616" y="2176271"/>
            <a:ext cx="481583" cy="377951"/>
          </a:xfrm>
          <a:prstGeom prst="rect">
            <a:avLst/>
          </a:prstGeom>
          <a:noFill/>
          <a:ln>
            <a:noFill/>
          </a:ln>
        </p:spPr>
      </p:pic>
      <p:pic>
        <p:nvPicPr>
          <p:cNvPr id="894" name="Google Shape;894;p65"/>
          <p:cNvPicPr preferRelativeResize="0"/>
          <p:nvPr/>
        </p:nvPicPr>
        <p:blipFill rotWithShape="1">
          <a:blip r:embed="rId22">
            <a:alphaModFix/>
          </a:blip>
          <a:srcRect/>
          <a:stretch/>
        </p:blipFill>
        <p:spPr>
          <a:xfrm>
            <a:off x="4459223" y="3273552"/>
            <a:ext cx="685800" cy="576072"/>
          </a:xfrm>
          <a:prstGeom prst="rect">
            <a:avLst/>
          </a:prstGeom>
          <a:noFill/>
          <a:ln>
            <a:noFill/>
          </a:ln>
        </p:spPr>
      </p:pic>
      <p:pic>
        <p:nvPicPr>
          <p:cNvPr id="895" name="Google Shape;895;p65"/>
          <p:cNvPicPr preferRelativeResize="0"/>
          <p:nvPr/>
        </p:nvPicPr>
        <p:blipFill rotWithShape="1">
          <a:blip r:embed="rId23">
            <a:alphaModFix/>
          </a:blip>
          <a:srcRect/>
          <a:stretch/>
        </p:blipFill>
        <p:spPr>
          <a:xfrm>
            <a:off x="1719072" y="2133600"/>
            <a:ext cx="1767839" cy="463295"/>
          </a:xfrm>
          <a:prstGeom prst="rect">
            <a:avLst/>
          </a:prstGeom>
          <a:noFill/>
          <a:ln>
            <a:noFill/>
          </a:ln>
        </p:spPr>
      </p:pic>
      <p:pic>
        <p:nvPicPr>
          <p:cNvPr id="896" name="Google Shape;896;p65"/>
          <p:cNvPicPr preferRelativeResize="0"/>
          <p:nvPr/>
        </p:nvPicPr>
        <p:blipFill rotWithShape="1">
          <a:blip r:embed="rId24">
            <a:alphaModFix/>
          </a:blip>
          <a:srcRect/>
          <a:stretch/>
        </p:blipFill>
        <p:spPr>
          <a:xfrm>
            <a:off x="7092695" y="2176271"/>
            <a:ext cx="856488" cy="381000"/>
          </a:xfrm>
          <a:prstGeom prst="rect">
            <a:avLst/>
          </a:prstGeom>
          <a:noFill/>
          <a:ln>
            <a:noFill/>
          </a:ln>
        </p:spPr>
      </p:pic>
      <p:pic>
        <p:nvPicPr>
          <p:cNvPr id="897" name="Google Shape;897;p65"/>
          <p:cNvPicPr preferRelativeResize="0"/>
          <p:nvPr/>
        </p:nvPicPr>
        <p:blipFill rotWithShape="1">
          <a:blip r:embed="rId25">
            <a:alphaModFix/>
          </a:blip>
          <a:srcRect/>
          <a:stretch/>
        </p:blipFill>
        <p:spPr>
          <a:xfrm>
            <a:off x="5693664" y="2798064"/>
            <a:ext cx="752856" cy="326136"/>
          </a:xfrm>
          <a:prstGeom prst="rect">
            <a:avLst/>
          </a:prstGeom>
          <a:noFill/>
          <a:ln>
            <a:noFill/>
          </a:ln>
        </p:spPr>
      </p:pic>
      <p:pic>
        <p:nvPicPr>
          <p:cNvPr id="898" name="Google Shape;898;p65"/>
          <p:cNvPicPr preferRelativeResize="0"/>
          <p:nvPr/>
        </p:nvPicPr>
        <p:blipFill rotWithShape="1">
          <a:blip r:embed="rId26">
            <a:alphaModFix/>
          </a:blip>
          <a:srcRect/>
          <a:stretch/>
        </p:blipFill>
        <p:spPr>
          <a:xfrm>
            <a:off x="5071871" y="4114800"/>
            <a:ext cx="1072896" cy="219456"/>
          </a:xfrm>
          <a:prstGeom prst="rect">
            <a:avLst/>
          </a:prstGeom>
          <a:noFill/>
          <a:ln>
            <a:noFill/>
          </a:ln>
        </p:spPr>
      </p:pic>
      <p:pic>
        <p:nvPicPr>
          <p:cNvPr id="899" name="Google Shape;899;p65"/>
          <p:cNvPicPr preferRelativeResize="0"/>
          <p:nvPr/>
        </p:nvPicPr>
        <p:blipFill rotWithShape="1">
          <a:blip r:embed="rId27">
            <a:alphaModFix/>
          </a:blip>
          <a:srcRect/>
          <a:stretch/>
        </p:blipFill>
        <p:spPr>
          <a:xfrm>
            <a:off x="7882128" y="2700528"/>
            <a:ext cx="938783" cy="518160"/>
          </a:xfrm>
          <a:prstGeom prst="rect">
            <a:avLst/>
          </a:prstGeom>
          <a:noFill/>
          <a:ln>
            <a:noFill/>
          </a:ln>
        </p:spPr>
      </p:pic>
      <p:pic>
        <p:nvPicPr>
          <p:cNvPr id="900" name="Google Shape;900;p65"/>
          <p:cNvPicPr preferRelativeResize="0"/>
          <p:nvPr/>
        </p:nvPicPr>
        <p:blipFill rotWithShape="1">
          <a:blip r:embed="rId28">
            <a:alphaModFix/>
          </a:blip>
          <a:srcRect/>
          <a:stretch/>
        </p:blipFill>
        <p:spPr>
          <a:xfrm>
            <a:off x="4995671" y="2759709"/>
            <a:ext cx="487679" cy="402717"/>
          </a:xfrm>
          <a:prstGeom prst="rect">
            <a:avLst/>
          </a:prstGeom>
          <a:noFill/>
          <a:ln>
            <a:noFill/>
          </a:ln>
        </p:spPr>
      </p:pic>
      <p:pic>
        <p:nvPicPr>
          <p:cNvPr id="901" name="Google Shape;901;p65"/>
          <p:cNvPicPr preferRelativeResize="0"/>
          <p:nvPr/>
        </p:nvPicPr>
        <p:blipFill rotWithShape="1">
          <a:blip r:embed="rId29">
            <a:alphaModFix/>
          </a:blip>
          <a:srcRect/>
          <a:stretch/>
        </p:blipFill>
        <p:spPr>
          <a:xfrm>
            <a:off x="1929383" y="3346703"/>
            <a:ext cx="1371599" cy="429768"/>
          </a:xfrm>
          <a:prstGeom prst="rect">
            <a:avLst/>
          </a:prstGeom>
          <a:noFill/>
          <a:ln>
            <a:noFill/>
          </a:ln>
        </p:spPr>
      </p:pic>
      <p:pic>
        <p:nvPicPr>
          <p:cNvPr id="902" name="Google Shape;902;p65"/>
          <p:cNvPicPr preferRelativeResize="0"/>
          <p:nvPr/>
        </p:nvPicPr>
        <p:blipFill rotWithShape="1">
          <a:blip r:embed="rId30">
            <a:alphaModFix/>
          </a:blip>
          <a:srcRect/>
          <a:stretch/>
        </p:blipFill>
        <p:spPr>
          <a:xfrm>
            <a:off x="3346703" y="4639054"/>
            <a:ext cx="2020824" cy="42672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06"/>
        <p:cNvGrpSpPr/>
        <p:nvPr/>
      </p:nvGrpSpPr>
      <p:grpSpPr>
        <a:xfrm>
          <a:off x="0" y="0"/>
          <a:ext cx="0" cy="0"/>
          <a:chOff x="0" y="0"/>
          <a:chExt cx="0" cy="0"/>
        </a:xfrm>
      </p:grpSpPr>
      <p:sp>
        <p:nvSpPr>
          <p:cNvPr id="907" name="Google Shape;907;p66"/>
          <p:cNvSpPr txBox="1">
            <a:spLocks noGrp="1"/>
          </p:cNvSpPr>
          <p:nvPr>
            <p:ph type="title"/>
          </p:nvPr>
        </p:nvSpPr>
        <p:spPr>
          <a:xfrm>
            <a:off x="0" y="0"/>
            <a:ext cx="9144000" cy="5727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rgbClr val="073763"/>
                </a:solidFill>
              </a:rPr>
              <a:t>OpenCL Platform Model</a:t>
            </a:r>
            <a:endParaRPr b="1">
              <a:solidFill>
                <a:srgbClr val="073763"/>
              </a:solidFill>
            </a:endParaRPr>
          </a:p>
        </p:txBody>
      </p:sp>
      <p:sp>
        <p:nvSpPr>
          <p:cNvPr id="908" name="Google Shape;908;p66"/>
          <p:cNvSpPr txBox="1">
            <a:spLocks noGrp="1"/>
          </p:cNvSpPr>
          <p:nvPr>
            <p:ph type="body" idx="1"/>
          </p:nvPr>
        </p:nvSpPr>
        <p:spPr>
          <a:xfrm>
            <a:off x="311700" y="793850"/>
            <a:ext cx="8520600" cy="4155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One </a:t>
            </a:r>
            <a:r>
              <a:rPr lang="en" b="1">
                <a:solidFill>
                  <a:schemeClr val="dk1"/>
                </a:solidFill>
              </a:rPr>
              <a:t>Host</a:t>
            </a:r>
            <a:r>
              <a:rPr lang="en">
                <a:solidFill>
                  <a:schemeClr val="dk1"/>
                </a:solidFill>
              </a:rPr>
              <a:t> and one or more</a:t>
            </a:r>
            <a:r>
              <a:rPr lang="en" b="1">
                <a:solidFill>
                  <a:schemeClr val="dk1"/>
                </a:solidFill>
              </a:rPr>
              <a:t> OpenCL Devices</a:t>
            </a:r>
            <a:endParaRPr b="1">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Each OpenCL Device is composed of one or more </a:t>
            </a:r>
            <a:r>
              <a:rPr lang="en" b="1">
                <a:solidFill>
                  <a:schemeClr val="dk1"/>
                </a:solidFill>
              </a:rPr>
              <a:t>Compute Units</a:t>
            </a:r>
            <a:endParaRPr b="1">
              <a:solidFill>
                <a:schemeClr val="dk1"/>
              </a:solidFill>
            </a:endParaRPr>
          </a:p>
          <a:p>
            <a:pPr marL="1371600" lvl="2" indent="-317500" algn="l" rtl="0">
              <a:spcBef>
                <a:spcPts val="0"/>
              </a:spcBef>
              <a:spcAft>
                <a:spcPts val="0"/>
              </a:spcAft>
              <a:buClr>
                <a:schemeClr val="dk1"/>
              </a:buClr>
              <a:buSzPts val="1400"/>
              <a:buChar char="■"/>
            </a:pPr>
            <a:r>
              <a:rPr lang="en">
                <a:solidFill>
                  <a:schemeClr val="dk1"/>
                </a:solidFill>
              </a:rPr>
              <a:t>Each Compute Unit is divided into one or more </a:t>
            </a:r>
            <a:r>
              <a:rPr lang="en" b="1">
                <a:solidFill>
                  <a:schemeClr val="dk1"/>
                </a:solidFill>
              </a:rPr>
              <a:t>Processing Elements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Memory divided into </a:t>
            </a:r>
            <a:r>
              <a:rPr lang="en" b="1">
                <a:solidFill>
                  <a:schemeClr val="dk1"/>
                </a:solidFill>
              </a:rPr>
              <a:t>host memory</a:t>
            </a:r>
            <a:r>
              <a:rPr lang="en">
                <a:solidFill>
                  <a:schemeClr val="dk1"/>
                </a:solidFill>
              </a:rPr>
              <a:t> and </a:t>
            </a:r>
            <a:r>
              <a:rPr lang="en" b="1">
                <a:solidFill>
                  <a:schemeClr val="dk1"/>
                </a:solidFill>
              </a:rPr>
              <a:t>device memory</a:t>
            </a:r>
            <a:endParaRPr b="1">
              <a:solidFill>
                <a:schemeClr val="dk1"/>
              </a:solidFill>
            </a:endParaRPr>
          </a:p>
        </p:txBody>
      </p:sp>
      <p:sp>
        <p:nvSpPr>
          <p:cNvPr id="909" name="Google Shape;909;p66"/>
          <p:cNvSpPr txBox="1"/>
          <p:nvPr/>
        </p:nvSpPr>
        <p:spPr>
          <a:xfrm>
            <a:off x="1709525" y="3086400"/>
            <a:ext cx="1556400" cy="627900"/>
          </a:xfrm>
          <a:prstGeom prst="rect">
            <a:avLst/>
          </a:prstGeom>
          <a:noFill/>
          <a:ln>
            <a:noFill/>
          </a:ln>
        </p:spPr>
        <p:txBody>
          <a:bodyPr spcFirstLastPara="1" wrap="square" lIns="0" tIns="12050" rIns="0" bIns="0" anchor="t" anchorCtr="0">
            <a:spAutoFit/>
          </a:bodyPr>
          <a:lstStyle/>
          <a:p>
            <a:pPr marL="0" marR="0" lvl="0" indent="0" algn="ctr" rtl="0">
              <a:lnSpc>
                <a:spcPct val="100000"/>
              </a:lnSpc>
              <a:spcBef>
                <a:spcPts val="0"/>
              </a:spcBef>
              <a:spcAft>
                <a:spcPts val="0"/>
              </a:spcAft>
              <a:buNone/>
            </a:pPr>
            <a:r>
              <a:rPr lang="en" sz="2000" b="1">
                <a:latin typeface="Arial"/>
                <a:ea typeface="Arial"/>
                <a:cs typeface="Arial"/>
                <a:sym typeface="Arial"/>
              </a:rPr>
              <a:t>Processing</a:t>
            </a:r>
            <a:endParaRPr sz="2000">
              <a:latin typeface="Arial"/>
              <a:ea typeface="Arial"/>
              <a:cs typeface="Arial"/>
              <a:sym typeface="Arial"/>
            </a:endParaRPr>
          </a:p>
          <a:p>
            <a:pPr marL="0" marR="0" lvl="0" indent="0" algn="ctr" rtl="0">
              <a:lnSpc>
                <a:spcPct val="100000"/>
              </a:lnSpc>
              <a:spcBef>
                <a:spcPts val="0"/>
              </a:spcBef>
              <a:spcAft>
                <a:spcPts val="0"/>
              </a:spcAft>
              <a:buNone/>
            </a:pPr>
            <a:r>
              <a:rPr lang="en" sz="2000" b="1">
                <a:latin typeface="Arial"/>
                <a:ea typeface="Arial"/>
                <a:cs typeface="Arial"/>
                <a:sym typeface="Arial"/>
              </a:rPr>
              <a:t>Element</a:t>
            </a:r>
            <a:endParaRPr sz="2000">
              <a:latin typeface="Arial"/>
              <a:ea typeface="Arial"/>
              <a:cs typeface="Arial"/>
              <a:sym typeface="Arial"/>
            </a:endParaRPr>
          </a:p>
        </p:txBody>
      </p:sp>
      <p:sp>
        <p:nvSpPr>
          <p:cNvPr id="910" name="Google Shape;910;p66"/>
          <p:cNvSpPr txBox="1"/>
          <p:nvPr/>
        </p:nvSpPr>
        <p:spPr>
          <a:xfrm>
            <a:off x="4853976" y="4640825"/>
            <a:ext cx="2166600" cy="3195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 sz="2000" b="1">
                <a:latin typeface="Arial"/>
                <a:ea typeface="Arial"/>
                <a:cs typeface="Arial"/>
                <a:sym typeface="Arial"/>
              </a:rPr>
              <a:t>OpenCL Device</a:t>
            </a:r>
            <a:endParaRPr sz="2000">
              <a:latin typeface="Arial"/>
              <a:ea typeface="Arial"/>
              <a:cs typeface="Arial"/>
              <a:sym typeface="Arial"/>
            </a:endParaRPr>
          </a:p>
        </p:txBody>
      </p:sp>
      <p:grpSp>
        <p:nvGrpSpPr>
          <p:cNvPr id="911" name="Google Shape;911;p66"/>
          <p:cNvGrpSpPr/>
          <p:nvPr/>
        </p:nvGrpSpPr>
        <p:grpSpPr>
          <a:xfrm>
            <a:off x="4697867" y="2103056"/>
            <a:ext cx="1682625" cy="1019718"/>
            <a:chOff x="4363211" y="1254252"/>
            <a:chExt cx="1740407" cy="1054735"/>
          </a:xfrm>
        </p:grpSpPr>
        <p:sp>
          <p:nvSpPr>
            <p:cNvPr id="912" name="Google Shape;912;p66"/>
            <p:cNvSpPr/>
            <p:nvPr/>
          </p:nvSpPr>
          <p:spPr>
            <a:xfrm>
              <a:off x="4363211" y="1254252"/>
              <a:ext cx="1567179" cy="1054735"/>
            </a:xfrm>
            <a:custGeom>
              <a:avLst/>
              <a:gdLst/>
              <a:ahLst/>
              <a:cxnLst/>
              <a:rect l="l" t="t" r="r" b="b"/>
              <a:pathLst>
                <a:path w="1567179" h="1054735" extrusionOk="0">
                  <a:moveTo>
                    <a:pt x="0" y="1054608"/>
                  </a:moveTo>
                  <a:lnTo>
                    <a:pt x="1566672" y="1054608"/>
                  </a:lnTo>
                  <a:lnTo>
                    <a:pt x="1566672" y="0"/>
                  </a:lnTo>
                  <a:lnTo>
                    <a:pt x="0" y="0"/>
                  </a:lnTo>
                  <a:lnTo>
                    <a:pt x="0" y="1054608"/>
                  </a:lnTo>
                  <a:close/>
                </a:path>
                <a:path w="1567179" h="1054735" extrusionOk="0">
                  <a:moveTo>
                    <a:pt x="515112" y="624839"/>
                  </a:moveTo>
                  <a:lnTo>
                    <a:pt x="1481327" y="624839"/>
                  </a:lnTo>
                  <a:lnTo>
                    <a:pt x="1481327" y="103631"/>
                  </a:lnTo>
                  <a:lnTo>
                    <a:pt x="515112" y="103631"/>
                  </a:lnTo>
                  <a:lnTo>
                    <a:pt x="515112" y="624839"/>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13" name="Google Shape;913;p66"/>
            <p:cNvSpPr/>
            <p:nvPr/>
          </p:nvSpPr>
          <p:spPr>
            <a:xfrm>
              <a:off x="4924043" y="1406652"/>
              <a:ext cx="85725" cy="106680"/>
            </a:xfrm>
            <a:custGeom>
              <a:avLst/>
              <a:gdLst/>
              <a:ahLst/>
              <a:cxnLst/>
              <a:rect l="l" t="t" r="r" b="b"/>
              <a:pathLst>
                <a:path w="85725" h="106680" extrusionOk="0">
                  <a:moveTo>
                    <a:pt x="0" y="106679"/>
                  </a:moveTo>
                  <a:lnTo>
                    <a:pt x="85344" y="106679"/>
                  </a:lnTo>
                  <a:lnTo>
                    <a:pt x="85344" y="0"/>
                  </a:lnTo>
                  <a:lnTo>
                    <a:pt x="0" y="0"/>
                  </a:lnTo>
                  <a:lnTo>
                    <a:pt x="0" y="106679"/>
                  </a:lnTo>
                  <a:close/>
                </a:path>
              </a:pathLst>
            </a:custGeom>
            <a:solidFill>
              <a:srgbClr val="BADFE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14" name="Google Shape;914;p66"/>
            <p:cNvSpPr/>
            <p:nvPr/>
          </p:nvSpPr>
          <p:spPr>
            <a:xfrm>
              <a:off x="4924043" y="1406652"/>
              <a:ext cx="85725" cy="433069"/>
            </a:xfrm>
            <a:custGeom>
              <a:avLst/>
              <a:gdLst/>
              <a:ahLst/>
              <a:cxnLst/>
              <a:rect l="l" t="t" r="r" b="b"/>
              <a:pathLst>
                <a:path w="85725" h="433069" extrusionOk="0">
                  <a:moveTo>
                    <a:pt x="0" y="432815"/>
                  </a:moveTo>
                  <a:lnTo>
                    <a:pt x="85344" y="432815"/>
                  </a:lnTo>
                  <a:lnTo>
                    <a:pt x="85344" y="0"/>
                  </a:lnTo>
                  <a:lnTo>
                    <a:pt x="0" y="0"/>
                  </a:lnTo>
                  <a:lnTo>
                    <a:pt x="0" y="432815"/>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15" name="Google Shape;915;p66"/>
            <p:cNvSpPr/>
            <p:nvPr/>
          </p:nvSpPr>
          <p:spPr>
            <a:xfrm>
              <a:off x="5094731" y="1406652"/>
              <a:ext cx="82550" cy="106680"/>
            </a:xfrm>
            <a:custGeom>
              <a:avLst/>
              <a:gdLst/>
              <a:ahLst/>
              <a:cxnLst/>
              <a:rect l="l" t="t" r="r" b="b"/>
              <a:pathLst>
                <a:path w="82550" h="106680" extrusionOk="0">
                  <a:moveTo>
                    <a:pt x="0" y="106679"/>
                  </a:moveTo>
                  <a:lnTo>
                    <a:pt x="82296" y="106679"/>
                  </a:lnTo>
                  <a:lnTo>
                    <a:pt x="82296" y="0"/>
                  </a:lnTo>
                  <a:lnTo>
                    <a:pt x="0" y="0"/>
                  </a:lnTo>
                  <a:lnTo>
                    <a:pt x="0" y="106679"/>
                  </a:lnTo>
                  <a:close/>
                </a:path>
              </a:pathLst>
            </a:custGeom>
            <a:solidFill>
              <a:srgbClr val="BADFE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16" name="Google Shape;916;p66"/>
            <p:cNvSpPr/>
            <p:nvPr/>
          </p:nvSpPr>
          <p:spPr>
            <a:xfrm>
              <a:off x="5094731" y="1406652"/>
              <a:ext cx="82550" cy="433069"/>
            </a:xfrm>
            <a:custGeom>
              <a:avLst/>
              <a:gdLst/>
              <a:ahLst/>
              <a:cxnLst/>
              <a:rect l="l" t="t" r="r" b="b"/>
              <a:pathLst>
                <a:path w="82550" h="433069" extrusionOk="0">
                  <a:moveTo>
                    <a:pt x="0" y="432815"/>
                  </a:moveTo>
                  <a:lnTo>
                    <a:pt x="82296" y="432815"/>
                  </a:lnTo>
                  <a:lnTo>
                    <a:pt x="82296" y="0"/>
                  </a:lnTo>
                  <a:lnTo>
                    <a:pt x="0" y="0"/>
                  </a:lnTo>
                  <a:lnTo>
                    <a:pt x="0" y="432815"/>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17" name="Google Shape;917;p66"/>
            <p:cNvSpPr/>
            <p:nvPr/>
          </p:nvSpPr>
          <p:spPr>
            <a:xfrm>
              <a:off x="5262372" y="1406652"/>
              <a:ext cx="82550" cy="106680"/>
            </a:xfrm>
            <a:custGeom>
              <a:avLst/>
              <a:gdLst/>
              <a:ahLst/>
              <a:cxnLst/>
              <a:rect l="l" t="t" r="r" b="b"/>
              <a:pathLst>
                <a:path w="82550" h="106680" extrusionOk="0">
                  <a:moveTo>
                    <a:pt x="0" y="106679"/>
                  </a:moveTo>
                  <a:lnTo>
                    <a:pt x="82296" y="106679"/>
                  </a:lnTo>
                  <a:lnTo>
                    <a:pt x="82296" y="0"/>
                  </a:lnTo>
                  <a:lnTo>
                    <a:pt x="0" y="0"/>
                  </a:lnTo>
                  <a:lnTo>
                    <a:pt x="0" y="106679"/>
                  </a:lnTo>
                  <a:close/>
                </a:path>
              </a:pathLst>
            </a:custGeom>
            <a:solidFill>
              <a:srgbClr val="BADFE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18" name="Google Shape;918;p66"/>
            <p:cNvSpPr/>
            <p:nvPr/>
          </p:nvSpPr>
          <p:spPr>
            <a:xfrm>
              <a:off x="5262372" y="1406652"/>
              <a:ext cx="82550" cy="433069"/>
            </a:xfrm>
            <a:custGeom>
              <a:avLst/>
              <a:gdLst/>
              <a:ahLst/>
              <a:cxnLst/>
              <a:rect l="l" t="t" r="r" b="b"/>
              <a:pathLst>
                <a:path w="82550" h="433069" extrusionOk="0">
                  <a:moveTo>
                    <a:pt x="0" y="432815"/>
                  </a:moveTo>
                  <a:lnTo>
                    <a:pt x="82296" y="432815"/>
                  </a:lnTo>
                  <a:lnTo>
                    <a:pt x="82296" y="0"/>
                  </a:lnTo>
                  <a:lnTo>
                    <a:pt x="0" y="0"/>
                  </a:lnTo>
                  <a:lnTo>
                    <a:pt x="0" y="432815"/>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19" name="Google Shape;919;p66"/>
            <p:cNvSpPr/>
            <p:nvPr/>
          </p:nvSpPr>
          <p:spPr>
            <a:xfrm>
              <a:off x="5701283" y="1406652"/>
              <a:ext cx="82550" cy="433069"/>
            </a:xfrm>
            <a:custGeom>
              <a:avLst/>
              <a:gdLst/>
              <a:ahLst/>
              <a:cxnLst/>
              <a:rect l="l" t="t" r="r" b="b"/>
              <a:pathLst>
                <a:path w="82550" h="433069" extrusionOk="0">
                  <a:moveTo>
                    <a:pt x="82296" y="0"/>
                  </a:moveTo>
                  <a:lnTo>
                    <a:pt x="0" y="0"/>
                  </a:lnTo>
                  <a:lnTo>
                    <a:pt x="0" y="432815"/>
                  </a:lnTo>
                  <a:lnTo>
                    <a:pt x="82296" y="432815"/>
                  </a:lnTo>
                  <a:lnTo>
                    <a:pt x="82296" y="0"/>
                  </a:lnTo>
                  <a:close/>
                </a:path>
              </a:pathLst>
            </a:custGeom>
            <a:solidFill>
              <a:srgbClr val="BADFE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20" name="Google Shape;920;p66"/>
            <p:cNvSpPr/>
            <p:nvPr/>
          </p:nvSpPr>
          <p:spPr>
            <a:xfrm>
              <a:off x="5701283" y="1406652"/>
              <a:ext cx="82550" cy="433069"/>
            </a:xfrm>
            <a:custGeom>
              <a:avLst/>
              <a:gdLst/>
              <a:ahLst/>
              <a:cxnLst/>
              <a:rect l="l" t="t" r="r" b="b"/>
              <a:pathLst>
                <a:path w="82550" h="433069" extrusionOk="0">
                  <a:moveTo>
                    <a:pt x="0" y="432815"/>
                  </a:moveTo>
                  <a:lnTo>
                    <a:pt x="82296" y="432815"/>
                  </a:lnTo>
                  <a:lnTo>
                    <a:pt x="82296" y="0"/>
                  </a:lnTo>
                  <a:lnTo>
                    <a:pt x="0" y="0"/>
                  </a:lnTo>
                  <a:lnTo>
                    <a:pt x="0" y="432815"/>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21" name="Google Shape;921;p66"/>
            <p:cNvSpPr/>
            <p:nvPr/>
          </p:nvSpPr>
          <p:spPr>
            <a:xfrm>
              <a:off x="4655819" y="1513332"/>
              <a:ext cx="963295" cy="521335"/>
            </a:xfrm>
            <a:custGeom>
              <a:avLst/>
              <a:gdLst/>
              <a:ahLst/>
              <a:cxnLst/>
              <a:rect l="l" t="t" r="r" b="b"/>
              <a:pathLst>
                <a:path w="963295" h="521335" extrusionOk="0">
                  <a:moveTo>
                    <a:pt x="963168" y="0"/>
                  </a:moveTo>
                  <a:lnTo>
                    <a:pt x="0" y="0"/>
                  </a:lnTo>
                  <a:lnTo>
                    <a:pt x="0" y="521208"/>
                  </a:lnTo>
                  <a:lnTo>
                    <a:pt x="963168" y="521208"/>
                  </a:lnTo>
                  <a:lnTo>
                    <a:pt x="963168"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22" name="Google Shape;922;p66"/>
            <p:cNvSpPr/>
            <p:nvPr/>
          </p:nvSpPr>
          <p:spPr>
            <a:xfrm>
              <a:off x="4655819" y="1513332"/>
              <a:ext cx="963295" cy="521335"/>
            </a:xfrm>
            <a:custGeom>
              <a:avLst/>
              <a:gdLst/>
              <a:ahLst/>
              <a:cxnLst/>
              <a:rect l="l" t="t" r="r" b="b"/>
              <a:pathLst>
                <a:path w="963295" h="521335" extrusionOk="0">
                  <a:moveTo>
                    <a:pt x="0" y="521208"/>
                  </a:moveTo>
                  <a:lnTo>
                    <a:pt x="963168" y="521208"/>
                  </a:lnTo>
                  <a:lnTo>
                    <a:pt x="963168" y="0"/>
                  </a:lnTo>
                  <a:lnTo>
                    <a:pt x="0" y="0"/>
                  </a:lnTo>
                  <a:lnTo>
                    <a:pt x="0" y="521208"/>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23" name="Google Shape;923;p66"/>
            <p:cNvSpPr/>
            <p:nvPr/>
          </p:nvSpPr>
          <p:spPr>
            <a:xfrm>
              <a:off x="4701539" y="1565148"/>
              <a:ext cx="82550" cy="137160"/>
            </a:xfrm>
            <a:custGeom>
              <a:avLst/>
              <a:gdLst/>
              <a:ahLst/>
              <a:cxnLst/>
              <a:rect l="l" t="t" r="r" b="b"/>
              <a:pathLst>
                <a:path w="82550" h="137160" extrusionOk="0">
                  <a:moveTo>
                    <a:pt x="0" y="137159"/>
                  </a:moveTo>
                  <a:lnTo>
                    <a:pt x="82296" y="137159"/>
                  </a:lnTo>
                  <a:lnTo>
                    <a:pt x="82296" y="0"/>
                  </a:lnTo>
                  <a:lnTo>
                    <a:pt x="0" y="0"/>
                  </a:lnTo>
                  <a:lnTo>
                    <a:pt x="0" y="137159"/>
                  </a:lnTo>
                  <a:close/>
                </a:path>
              </a:pathLst>
            </a:custGeom>
            <a:solidFill>
              <a:srgbClr val="BADFE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24" name="Google Shape;924;p66"/>
            <p:cNvSpPr/>
            <p:nvPr/>
          </p:nvSpPr>
          <p:spPr>
            <a:xfrm>
              <a:off x="4701539" y="1565148"/>
              <a:ext cx="82550" cy="429894"/>
            </a:xfrm>
            <a:custGeom>
              <a:avLst/>
              <a:gdLst/>
              <a:ahLst/>
              <a:cxnLst/>
              <a:rect l="l" t="t" r="r" b="b"/>
              <a:pathLst>
                <a:path w="82550" h="429894" extrusionOk="0">
                  <a:moveTo>
                    <a:pt x="0" y="429767"/>
                  </a:moveTo>
                  <a:lnTo>
                    <a:pt x="82296" y="429767"/>
                  </a:lnTo>
                  <a:lnTo>
                    <a:pt x="82296" y="0"/>
                  </a:lnTo>
                  <a:lnTo>
                    <a:pt x="0" y="0"/>
                  </a:lnTo>
                  <a:lnTo>
                    <a:pt x="0" y="429767"/>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25" name="Google Shape;925;p66"/>
            <p:cNvSpPr/>
            <p:nvPr/>
          </p:nvSpPr>
          <p:spPr>
            <a:xfrm>
              <a:off x="4869179" y="1565148"/>
              <a:ext cx="85725" cy="137160"/>
            </a:xfrm>
            <a:custGeom>
              <a:avLst/>
              <a:gdLst/>
              <a:ahLst/>
              <a:cxnLst/>
              <a:rect l="l" t="t" r="r" b="b"/>
              <a:pathLst>
                <a:path w="85725" h="137160" extrusionOk="0">
                  <a:moveTo>
                    <a:pt x="0" y="137159"/>
                  </a:moveTo>
                  <a:lnTo>
                    <a:pt x="85344" y="137159"/>
                  </a:lnTo>
                  <a:lnTo>
                    <a:pt x="85344" y="0"/>
                  </a:lnTo>
                  <a:lnTo>
                    <a:pt x="0" y="0"/>
                  </a:lnTo>
                  <a:lnTo>
                    <a:pt x="0" y="137159"/>
                  </a:lnTo>
                  <a:close/>
                </a:path>
              </a:pathLst>
            </a:custGeom>
            <a:solidFill>
              <a:srgbClr val="BADFE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26" name="Google Shape;926;p66"/>
            <p:cNvSpPr/>
            <p:nvPr/>
          </p:nvSpPr>
          <p:spPr>
            <a:xfrm>
              <a:off x="4869179" y="1565148"/>
              <a:ext cx="85725" cy="429894"/>
            </a:xfrm>
            <a:custGeom>
              <a:avLst/>
              <a:gdLst/>
              <a:ahLst/>
              <a:cxnLst/>
              <a:rect l="l" t="t" r="r" b="b"/>
              <a:pathLst>
                <a:path w="85725" h="429894" extrusionOk="0">
                  <a:moveTo>
                    <a:pt x="0" y="429767"/>
                  </a:moveTo>
                  <a:lnTo>
                    <a:pt x="85344" y="429767"/>
                  </a:lnTo>
                  <a:lnTo>
                    <a:pt x="85344" y="0"/>
                  </a:lnTo>
                  <a:lnTo>
                    <a:pt x="0" y="0"/>
                  </a:lnTo>
                  <a:lnTo>
                    <a:pt x="0" y="429767"/>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27" name="Google Shape;927;p66"/>
            <p:cNvSpPr/>
            <p:nvPr/>
          </p:nvSpPr>
          <p:spPr>
            <a:xfrm>
              <a:off x="5036819" y="1565148"/>
              <a:ext cx="85725" cy="137160"/>
            </a:xfrm>
            <a:custGeom>
              <a:avLst/>
              <a:gdLst/>
              <a:ahLst/>
              <a:cxnLst/>
              <a:rect l="l" t="t" r="r" b="b"/>
              <a:pathLst>
                <a:path w="85725" h="137160" extrusionOk="0">
                  <a:moveTo>
                    <a:pt x="0" y="137159"/>
                  </a:moveTo>
                  <a:lnTo>
                    <a:pt x="85344" y="137159"/>
                  </a:lnTo>
                  <a:lnTo>
                    <a:pt x="85344" y="0"/>
                  </a:lnTo>
                  <a:lnTo>
                    <a:pt x="0" y="0"/>
                  </a:lnTo>
                  <a:lnTo>
                    <a:pt x="0" y="137159"/>
                  </a:lnTo>
                  <a:close/>
                </a:path>
              </a:pathLst>
            </a:custGeom>
            <a:solidFill>
              <a:srgbClr val="BADFE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28" name="Google Shape;928;p66"/>
            <p:cNvSpPr/>
            <p:nvPr/>
          </p:nvSpPr>
          <p:spPr>
            <a:xfrm>
              <a:off x="5036819" y="1565148"/>
              <a:ext cx="85725" cy="429894"/>
            </a:xfrm>
            <a:custGeom>
              <a:avLst/>
              <a:gdLst/>
              <a:ahLst/>
              <a:cxnLst/>
              <a:rect l="l" t="t" r="r" b="b"/>
              <a:pathLst>
                <a:path w="85725" h="429894" extrusionOk="0">
                  <a:moveTo>
                    <a:pt x="0" y="429767"/>
                  </a:moveTo>
                  <a:lnTo>
                    <a:pt x="85344" y="429767"/>
                  </a:lnTo>
                  <a:lnTo>
                    <a:pt x="85344" y="0"/>
                  </a:lnTo>
                  <a:lnTo>
                    <a:pt x="0" y="0"/>
                  </a:lnTo>
                  <a:lnTo>
                    <a:pt x="0" y="429767"/>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29" name="Google Shape;929;p66"/>
            <p:cNvSpPr/>
            <p:nvPr/>
          </p:nvSpPr>
          <p:spPr>
            <a:xfrm>
              <a:off x="5475731" y="1565148"/>
              <a:ext cx="85725" cy="429894"/>
            </a:xfrm>
            <a:custGeom>
              <a:avLst/>
              <a:gdLst/>
              <a:ahLst/>
              <a:cxnLst/>
              <a:rect l="l" t="t" r="r" b="b"/>
              <a:pathLst>
                <a:path w="85725" h="429894" extrusionOk="0">
                  <a:moveTo>
                    <a:pt x="85344" y="0"/>
                  </a:moveTo>
                  <a:lnTo>
                    <a:pt x="0" y="0"/>
                  </a:lnTo>
                  <a:lnTo>
                    <a:pt x="0" y="429767"/>
                  </a:lnTo>
                  <a:lnTo>
                    <a:pt x="85344" y="429767"/>
                  </a:lnTo>
                  <a:lnTo>
                    <a:pt x="85344" y="0"/>
                  </a:lnTo>
                  <a:close/>
                </a:path>
              </a:pathLst>
            </a:custGeom>
            <a:solidFill>
              <a:srgbClr val="BADFE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30" name="Google Shape;930;p66"/>
            <p:cNvSpPr/>
            <p:nvPr/>
          </p:nvSpPr>
          <p:spPr>
            <a:xfrm>
              <a:off x="5475731" y="1565148"/>
              <a:ext cx="85725" cy="429894"/>
            </a:xfrm>
            <a:custGeom>
              <a:avLst/>
              <a:gdLst/>
              <a:ahLst/>
              <a:cxnLst/>
              <a:rect l="l" t="t" r="r" b="b"/>
              <a:pathLst>
                <a:path w="85725" h="429894" extrusionOk="0">
                  <a:moveTo>
                    <a:pt x="0" y="429767"/>
                  </a:moveTo>
                  <a:lnTo>
                    <a:pt x="85344" y="429767"/>
                  </a:lnTo>
                  <a:lnTo>
                    <a:pt x="85344" y="0"/>
                  </a:lnTo>
                  <a:lnTo>
                    <a:pt x="0" y="0"/>
                  </a:lnTo>
                  <a:lnTo>
                    <a:pt x="0" y="429767"/>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31" name="Google Shape;931;p66"/>
            <p:cNvSpPr/>
            <p:nvPr/>
          </p:nvSpPr>
          <p:spPr>
            <a:xfrm>
              <a:off x="4457699" y="1702308"/>
              <a:ext cx="966470" cy="521335"/>
            </a:xfrm>
            <a:custGeom>
              <a:avLst/>
              <a:gdLst/>
              <a:ahLst/>
              <a:cxnLst/>
              <a:rect l="l" t="t" r="r" b="b"/>
              <a:pathLst>
                <a:path w="966470" h="521335" extrusionOk="0">
                  <a:moveTo>
                    <a:pt x="966215" y="0"/>
                  </a:moveTo>
                  <a:lnTo>
                    <a:pt x="0" y="0"/>
                  </a:lnTo>
                  <a:lnTo>
                    <a:pt x="0" y="521208"/>
                  </a:lnTo>
                  <a:lnTo>
                    <a:pt x="966215" y="521208"/>
                  </a:lnTo>
                  <a:lnTo>
                    <a:pt x="966215"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32" name="Google Shape;932;p66"/>
            <p:cNvSpPr/>
            <p:nvPr/>
          </p:nvSpPr>
          <p:spPr>
            <a:xfrm>
              <a:off x="4457699" y="1702308"/>
              <a:ext cx="966470" cy="521335"/>
            </a:xfrm>
            <a:custGeom>
              <a:avLst/>
              <a:gdLst/>
              <a:ahLst/>
              <a:cxnLst/>
              <a:rect l="l" t="t" r="r" b="b"/>
              <a:pathLst>
                <a:path w="966470" h="521335" extrusionOk="0">
                  <a:moveTo>
                    <a:pt x="0" y="521208"/>
                  </a:moveTo>
                  <a:lnTo>
                    <a:pt x="966215" y="521208"/>
                  </a:lnTo>
                  <a:lnTo>
                    <a:pt x="966215" y="0"/>
                  </a:lnTo>
                  <a:lnTo>
                    <a:pt x="0" y="0"/>
                  </a:lnTo>
                  <a:lnTo>
                    <a:pt x="0" y="521208"/>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33" name="Google Shape;933;p66"/>
            <p:cNvSpPr/>
            <p:nvPr/>
          </p:nvSpPr>
          <p:spPr>
            <a:xfrm>
              <a:off x="4503419" y="1751076"/>
              <a:ext cx="85725" cy="104139"/>
            </a:xfrm>
            <a:custGeom>
              <a:avLst/>
              <a:gdLst/>
              <a:ahLst/>
              <a:cxnLst/>
              <a:rect l="l" t="t" r="r" b="b"/>
              <a:pathLst>
                <a:path w="85725" h="104139" extrusionOk="0">
                  <a:moveTo>
                    <a:pt x="0" y="103631"/>
                  </a:moveTo>
                  <a:lnTo>
                    <a:pt x="85344" y="103631"/>
                  </a:lnTo>
                  <a:lnTo>
                    <a:pt x="85344" y="0"/>
                  </a:lnTo>
                  <a:lnTo>
                    <a:pt x="0" y="0"/>
                  </a:lnTo>
                  <a:lnTo>
                    <a:pt x="0" y="103631"/>
                  </a:lnTo>
                  <a:close/>
                </a:path>
              </a:pathLst>
            </a:custGeom>
            <a:solidFill>
              <a:srgbClr val="BADFE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34" name="Google Shape;934;p66"/>
            <p:cNvSpPr/>
            <p:nvPr/>
          </p:nvSpPr>
          <p:spPr>
            <a:xfrm>
              <a:off x="4503419" y="1751076"/>
              <a:ext cx="85725" cy="433069"/>
            </a:xfrm>
            <a:custGeom>
              <a:avLst/>
              <a:gdLst/>
              <a:ahLst/>
              <a:cxnLst/>
              <a:rect l="l" t="t" r="r" b="b"/>
              <a:pathLst>
                <a:path w="85725" h="433069" extrusionOk="0">
                  <a:moveTo>
                    <a:pt x="0" y="432815"/>
                  </a:moveTo>
                  <a:lnTo>
                    <a:pt x="85344" y="432815"/>
                  </a:lnTo>
                  <a:lnTo>
                    <a:pt x="85344" y="0"/>
                  </a:lnTo>
                  <a:lnTo>
                    <a:pt x="0" y="0"/>
                  </a:lnTo>
                  <a:lnTo>
                    <a:pt x="0" y="432815"/>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35" name="Google Shape;935;p66"/>
            <p:cNvSpPr/>
            <p:nvPr/>
          </p:nvSpPr>
          <p:spPr>
            <a:xfrm>
              <a:off x="4671059" y="1751076"/>
              <a:ext cx="85725" cy="104139"/>
            </a:xfrm>
            <a:custGeom>
              <a:avLst/>
              <a:gdLst/>
              <a:ahLst/>
              <a:cxnLst/>
              <a:rect l="l" t="t" r="r" b="b"/>
              <a:pathLst>
                <a:path w="85725" h="104139" extrusionOk="0">
                  <a:moveTo>
                    <a:pt x="0" y="103631"/>
                  </a:moveTo>
                  <a:lnTo>
                    <a:pt x="85344" y="103631"/>
                  </a:lnTo>
                  <a:lnTo>
                    <a:pt x="85344" y="0"/>
                  </a:lnTo>
                  <a:lnTo>
                    <a:pt x="0" y="0"/>
                  </a:lnTo>
                  <a:lnTo>
                    <a:pt x="0" y="103631"/>
                  </a:lnTo>
                  <a:close/>
                </a:path>
              </a:pathLst>
            </a:custGeom>
            <a:solidFill>
              <a:srgbClr val="BADFE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36" name="Google Shape;936;p66"/>
            <p:cNvSpPr/>
            <p:nvPr/>
          </p:nvSpPr>
          <p:spPr>
            <a:xfrm>
              <a:off x="4671059" y="1751076"/>
              <a:ext cx="85725" cy="433069"/>
            </a:xfrm>
            <a:custGeom>
              <a:avLst/>
              <a:gdLst/>
              <a:ahLst/>
              <a:cxnLst/>
              <a:rect l="l" t="t" r="r" b="b"/>
              <a:pathLst>
                <a:path w="85725" h="433069" extrusionOk="0">
                  <a:moveTo>
                    <a:pt x="0" y="432815"/>
                  </a:moveTo>
                  <a:lnTo>
                    <a:pt x="85344" y="432815"/>
                  </a:lnTo>
                  <a:lnTo>
                    <a:pt x="85344" y="0"/>
                  </a:lnTo>
                  <a:lnTo>
                    <a:pt x="0" y="0"/>
                  </a:lnTo>
                  <a:lnTo>
                    <a:pt x="0" y="432815"/>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37" name="Google Shape;937;p66"/>
            <p:cNvSpPr/>
            <p:nvPr/>
          </p:nvSpPr>
          <p:spPr>
            <a:xfrm>
              <a:off x="4841747" y="1751076"/>
              <a:ext cx="82550" cy="104139"/>
            </a:xfrm>
            <a:custGeom>
              <a:avLst/>
              <a:gdLst/>
              <a:ahLst/>
              <a:cxnLst/>
              <a:rect l="l" t="t" r="r" b="b"/>
              <a:pathLst>
                <a:path w="82550" h="104139" extrusionOk="0">
                  <a:moveTo>
                    <a:pt x="0" y="103631"/>
                  </a:moveTo>
                  <a:lnTo>
                    <a:pt x="82296" y="103631"/>
                  </a:lnTo>
                  <a:lnTo>
                    <a:pt x="82296" y="0"/>
                  </a:lnTo>
                  <a:lnTo>
                    <a:pt x="0" y="0"/>
                  </a:lnTo>
                  <a:lnTo>
                    <a:pt x="0" y="103631"/>
                  </a:lnTo>
                  <a:close/>
                </a:path>
              </a:pathLst>
            </a:custGeom>
            <a:solidFill>
              <a:srgbClr val="BADFE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38" name="Google Shape;938;p66"/>
            <p:cNvSpPr/>
            <p:nvPr/>
          </p:nvSpPr>
          <p:spPr>
            <a:xfrm>
              <a:off x="4841747" y="1751076"/>
              <a:ext cx="82550" cy="433069"/>
            </a:xfrm>
            <a:custGeom>
              <a:avLst/>
              <a:gdLst/>
              <a:ahLst/>
              <a:cxnLst/>
              <a:rect l="l" t="t" r="r" b="b"/>
              <a:pathLst>
                <a:path w="82550" h="433069" extrusionOk="0">
                  <a:moveTo>
                    <a:pt x="0" y="432815"/>
                  </a:moveTo>
                  <a:lnTo>
                    <a:pt x="82296" y="432815"/>
                  </a:lnTo>
                  <a:lnTo>
                    <a:pt x="82296" y="0"/>
                  </a:lnTo>
                  <a:lnTo>
                    <a:pt x="0" y="0"/>
                  </a:lnTo>
                  <a:lnTo>
                    <a:pt x="0" y="432815"/>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39" name="Google Shape;939;p66"/>
            <p:cNvSpPr/>
            <p:nvPr/>
          </p:nvSpPr>
          <p:spPr>
            <a:xfrm>
              <a:off x="5280659" y="1751076"/>
              <a:ext cx="82550" cy="104139"/>
            </a:xfrm>
            <a:custGeom>
              <a:avLst/>
              <a:gdLst/>
              <a:ahLst/>
              <a:cxnLst/>
              <a:rect l="l" t="t" r="r" b="b"/>
              <a:pathLst>
                <a:path w="82550" h="104139" extrusionOk="0">
                  <a:moveTo>
                    <a:pt x="0" y="103631"/>
                  </a:moveTo>
                  <a:lnTo>
                    <a:pt x="82296" y="103631"/>
                  </a:lnTo>
                  <a:lnTo>
                    <a:pt x="82296" y="0"/>
                  </a:lnTo>
                  <a:lnTo>
                    <a:pt x="0" y="0"/>
                  </a:lnTo>
                  <a:lnTo>
                    <a:pt x="0" y="103631"/>
                  </a:lnTo>
                  <a:close/>
                </a:path>
              </a:pathLst>
            </a:custGeom>
            <a:solidFill>
              <a:srgbClr val="BADFE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40" name="Google Shape;940;p66"/>
            <p:cNvSpPr/>
            <p:nvPr/>
          </p:nvSpPr>
          <p:spPr>
            <a:xfrm>
              <a:off x="5280659" y="1751076"/>
              <a:ext cx="82550" cy="433069"/>
            </a:xfrm>
            <a:custGeom>
              <a:avLst/>
              <a:gdLst/>
              <a:ahLst/>
              <a:cxnLst/>
              <a:rect l="l" t="t" r="r" b="b"/>
              <a:pathLst>
                <a:path w="82550" h="433069" extrusionOk="0">
                  <a:moveTo>
                    <a:pt x="0" y="432815"/>
                  </a:moveTo>
                  <a:lnTo>
                    <a:pt x="82296" y="432815"/>
                  </a:lnTo>
                  <a:lnTo>
                    <a:pt x="82296" y="0"/>
                  </a:lnTo>
                  <a:lnTo>
                    <a:pt x="0" y="0"/>
                  </a:lnTo>
                  <a:lnTo>
                    <a:pt x="0" y="432815"/>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41" name="Google Shape;941;p66"/>
            <p:cNvSpPr/>
            <p:nvPr/>
          </p:nvSpPr>
          <p:spPr>
            <a:xfrm>
              <a:off x="5935979" y="1781556"/>
              <a:ext cx="167639" cy="0"/>
            </a:xfrm>
            <a:custGeom>
              <a:avLst/>
              <a:gdLst/>
              <a:ahLst/>
              <a:cxnLst/>
              <a:rect l="l" t="t" r="r" b="b"/>
              <a:pathLst>
                <a:path w="167639" h="120000" extrusionOk="0">
                  <a:moveTo>
                    <a:pt x="0" y="0"/>
                  </a:moveTo>
                  <a:lnTo>
                    <a:pt x="167640" y="0"/>
                  </a:lnTo>
                </a:path>
              </a:pathLst>
            </a:custGeom>
            <a:noFill/>
            <a:ln w="396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942" name="Google Shape;942;p66"/>
          <p:cNvSpPr txBox="1"/>
          <p:nvPr/>
        </p:nvSpPr>
        <p:spPr>
          <a:xfrm>
            <a:off x="4788161" y="3095926"/>
            <a:ext cx="295200" cy="369300"/>
          </a:xfrm>
          <a:prstGeom prst="rect">
            <a:avLst/>
          </a:prstGeom>
          <a:noFill/>
          <a:ln>
            <a:noFill/>
          </a:ln>
        </p:spPr>
        <p:txBody>
          <a:bodyPr spcFirstLastPara="1" wrap="square" lIns="0" tIns="0" rIns="0" bIns="0" anchor="t" anchorCtr="0">
            <a:spAutoFit/>
          </a:bodyPr>
          <a:lstStyle/>
          <a:p>
            <a:pPr marL="0" marR="0" lvl="0" indent="0" algn="l" rtl="0">
              <a:lnSpc>
                <a:spcPct val="110625"/>
              </a:lnSpc>
              <a:spcBef>
                <a:spcPts val="0"/>
              </a:spcBef>
              <a:spcAft>
                <a:spcPts val="0"/>
              </a:spcAft>
              <a:buNone/>
            </a:pPr>
            <a:r>
              <a:rPr lang="en" sz="2400">
                <a:latin typeface="Helvetica Neue"/>
                <a:ea typeface="Helvetica Neue"/>
                <a:cs typeface="Helvetica Neue"/>
                <a:sym typeface="Helvetica Neue"/>
              </a:rPr>
              <a:t>…</a:t>
            </a:r>
            <a:endParaRPr sz="2400">
              <a:latin typeface="Helvetica Neue"/>
              <a:ea typeface="Helvetica Neue"/>
              <a:cs typeface="Helvetica Neue"/>
              <a:sym typeface="Helvetica Neue"/>
            </a:endParaRPr>
          </a:p>
        </p:txBody>
      </p:sp>
      <p:grpSp>
        <p:nvGrpSpPr>
          <p:cNvPr id="943" name="Google Shape;943;p66"/>
          <p:cNvGrpSpPr/>
          <p:nvPr/>
        </p:nvGrpSpPr>
        <p:grpSpPr>
          <a:xfrm>
            <a:off x="4173335" y="2683576"/>
            <a:ext cx="1515149" cy="1019718"/>
            <a:chOff x="3820667" y="1854707"/>
            <a:chExt cx="1567179" cy="1054735"/>
          </a:xfrm>
        </p:grpSpPr>
        <p:sp>
          <p:nvSpPr>
            <p:cNvPr id="944" name="Google Shape;944;p66"/>
            <p:cNvSpPr/>
            <p:nvPr/>
          </p:nvSpPr>
          <p:spPr>
            <a:xfrm>
              <a:off x="3820667" y="1854707"/>
              <a:ext cx="1567179" cy="1054735"/>
            </a:xfrm>
            <a:custGeom>
              <a:avLst/>
              <a:gdLst/>
              <a:ahLst/>
              <a:cxnLst/>
              <a:rect l="l" t="t" r="r" b="b"/>
              <a:pathLst>
                <a:path w="1567179" h="1054735" extrusionOk="0">
                  <a:moveTo>
                    <a:pt x="1566672" y="0"/>
                  </a:moveTo>
                  <a:lnTo>
                    <a:pt x="0" y="0"/>
                  </a:lnTo>
                  <a:lnTo>
                    <a:pt x="0" y="1054608"/>
                  </a:lnTo>
                  <a:lnTo>
                    <a:pt x="1566672" y="1054608"/>
                  </a:lnTo>
                  <a:lnTo>
                    <a:pt x="1566672"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45" name="Google Shape;945;p66"/>
            <p:cNvSpPr/>
            <p:nvPr/>
          </p:nvSpPr>
          <p:spPr>
            <a:xfrm>
              <a:off x="3820667" y="1854707"/>
              <a:ext cx="1567179" cy="1054735"/>
            </a:xfrm>
            <a:custGeom>
              <a:avLst/>
              <a:gdLst/>
              <a:ahLst/>
              <a:cxnLst/>
              <a:rect l="l" t="t" r="r" b="b"/>
              <a:pathLst>
                <a:path w="1567179" h="1054735" extrusionOk="0">
                  <a:moveTo>
                    <a:pt x="0" y="1054608"/>
                  </a:moveTo>
                  <a:lnTo>
                    <a:pt x="1566672" y="1054608"/>
                  </a:lnTo>
                  <a:lnTo>
                    <a:pt x="1566672" y="0"/>
                  </a:lnTo>
                  <a:lnTo>
                    <a:pt x="0" y="0"/>
                  </a:lnTo>
                  <a:lnTo>
                    <a:pt x="0" y="1054608"/>
                  </a:lnTo>
                  <a:close/>
                </a:path>
                <a:path w="1567179" h="1054735" extrusionOk="0">
                  <a:moveTo>
                    <a:pt x="505968" y="637032"/>
                  </a:moveTo>
                  <a:lnTo>
                    <a:pt x="1472184" y="637032"/>
                  </a:lnTo>
                  <a:lnTo>
                    <a:pt x="1472184" y="118872"/>
                  </a:lnTo>
                  <a:lnTo>
                    <a:pt x="505968" y="118872"/>
                  </a:lnTo>
                  <a:lnTo>
                    <a:pt x="505968" y="637032"/>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46" name="Google Shape;946;p66"/>
            <p:cNvSpPr/>
            <p:nvPr/>
          </p:nvSpPr>
          <p:spPr>
            <a:xfrm>
              <a:off x="4372355" y="2022347"/>
              <a:ext cx="85725" cy="91439"/>
            </a:xfrm>
            <a:custGeom>
              <a:avLst/>
              <a:gdLst/>
              <a:ahLst/>
              <a:cxnLst/>
              <a:rect l="l" t="t" r="r" b="b"/>
              <a:pathLst>
                <a:path w="85725" h="91439" extrusionOk="0">
                  <a:moveTo>
                    <a:pt x="0" y="91439"/>
                  </a:moveTo>
                  <a:lnTo>
                    <a:pt x="85344" y="91439"/>
                  </a:lnTo>
                  <a:lnTo>
                    <a:pt x="85344" y="0"/>
                  </a:lnTo>
                  <a:lnTo>
                    <a:pt x="0" y="0"/>
                  </a:lnTo>
                  <a:lnTo>
                    <a:pt x="0" y="91439"/>
                  </a:lnTo>
                  <a:close/>
                </a:path>
              </a:pathLst>
            </a:custGeom>
            <a:solidFill>
              <a:srgbClr val="BADFE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47" name="Google Shape;947;p66"/>
            <p:cNvSpPr/>
            <p:nvPr/>
          </p:nvSpPr>
          <p:spPr>
            <a:xfrm>
              <a:off x="4372355" y="2022347"/>
              <a:ext cx="85725" cy="429894"/>
            </a:xfrm>
            <a:custGeom>
              <a:avLst/>
              <a:gdLst/>
              <a:ahLst/>
              <a:cxnLst/>
              <a:rect l="l" t="t" r="r" b="b"/>
              <a:pathLst>
                <a:path w="85725" h="429894" extrusionOk="0">
                  <a:moveTo>
                    <a:pt x="0" y="429767"/>
                  </a:moveTo>
                  <a:lnTo>
                    <a:pt x="85344" y="429767"/>
                  </a:lnTo>
                  <a:lnTo>
                    <a:pt x="85344" y="0"/>
                  </a:lnTo>
                  <a:lnTo>
                    <a:pt x="0" y="0"/>
                  </a:lnTo>
                  <a:lnTo>
                    <a:pt x="0" y="429767"/>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48" name="Google Shape;948;p66"/>
            <p:cNvSpPr/>
            <p:nvPr/>
          </p:nvSpPr>
          <p:spPr>
            <a:xfrm>
              <a:off x="4539995" y="2022347"/>
              <a:ext cx="85725" cy="91439"/>
            </a:xfrm>
            <a:custGeom>
              <a:avLst/>
              <a:gdLst/>
              <a:ahLst/>
              <a:cxnLst/>
              <a:rect l="l" t="t" r="r" b="b"/>
              <a:pathLst>
                <a:path w="85725" h="91439" extrusionOk="0">
                  <a:moveTo>
                    <a:pt x="0" y="91439"/>
                  </a:moveTo>
                  <a:lnTo>
                    <a:pt x="85344" y="91439"/>
                  </a:lnTo>
                  <a:lnTo>
                    <a:pt x="85344" y="0"/>
                  </a:lnTo>
                  <a:lnTo>
                    <a:pt x="0" y="0"/>
                  </a:lnTo>
                  <a:lnTo>
                    <a:pt x="0" y="91439"/>
                  </a:lnTo>
                  <a:close/>
                </a:path>
              </a:pathLst>
            </a:custGeom>
            <a:solidFill>
              <a:srgbClr val="BADFE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49" name="Google Shape;949;p66"/>
            <p:cNvSpPr/>
            <p:nvPr/>
          </p:nvSpPr>
          <p:spPr>
            <a:xfrm>
              <a:off x="4539995" y="2022347"/>
              <a:ext cx="85725" cy="429894"/>
            </a:xfrm>
            <a:custGeom>
              <a:avLst/>
              <a:gdLst/>
              <a:ahLst/>
              <a:cxnLst/>
              <a:rect l="l" t="t" r="r" b="b"/>
              <a:pathLst>
                <a:path w="85725" h="429894" extrusionOk="0">
                  <a:moveTo>
                    <a:pt x="0" y="429767"/>
                  </a:moveTo>
                  <a:lnTo>
                    <a:pt x="85344" y="429767"/>
                  </a:lnTo>
                  <a:lnTo>
                    <a:pt x="85344" y="0"/>
                  </a:lnTo>
                  <a:lnTo>
                    <a:pt x="0" y="0"/>
                  </a:lnTo>
                  <a:lnTo>
                    <a:pt x="0" y="429767"/>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50" name="Google Shape;950;p66"/>
            <p:cNvSpPr/>
            <p:nvPr/>
          </p:nvSpPr>
          <p:spPr>
            <a:xfrm>
              <a:off x="4710683" y="2022347"/>
              <a:ext cx="82550" cy="91439"/>
            </a:xfrm>
            <a:custGeom>
              <a:avLst/>
              <a:gdLst/>
              <a:ahLst/>
              <a:cxnLst/>
              <a:rect l="l" t="t" r="r" b="b"/>
              <a:pathLst>
                <a:path w="82550" h="91439" extrusionOk="0">
                  <a:moveTo>
                    <a:pt x="0" y="91439"/>
                  </a:moveTo>
                  <a:lnTo>
                    <a:pt x="82296" y="91439"/>
                  </a:lnTo>
                  <a:lnTo>
                    <a:pt x="82296" y="0"/>
                  </a:lnTo>
                  <a:lnTo>
                    <a:pt x="0" y="0"/>
                  </a:lnTo>
                  <a:lnTo>
                    <a:pt x="0" y="91439"/>
                  </a:lnTo>
                  <a:close/>
                </a:path>
              </a:pathLst>
            </a:custGeom>
            <a:solidFill>
              <a:srgbClr val="BADFE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51" name="Google Shape;951;p66"/>
            <p:cNvSpPr/>
            <p:nvPr/>
          </p:nvSpPr>
          <p:spPr>
            <a:xfrm>
              <a:off x="4710683" y="2022347"/>
              <a:ext cx="82550" cy="429894"/>
            </a:xfrm>
            <a:custGeom>
              <a:avLst/>
              <a:gdLst/>
              <a:ahLst/>
              <a:cxnLst/>
              <a:rect l="l" t="t" r="r" b="b"/>
              <a:pathLst>
                <a:path w="82550" h="429894" extrusionOk="0">
                  <a:moveTo>
                    <a:pt x="0" y="429767"/>
                  </a:moveTo>
                  <a:lnTo>
                    <a:pt x="82296" y="429767"/>
                  </a:lnTo>
                  <a:lnTo>
                    <a:pt x="82296" y="0"/>
                  </a:lnTo>
                  <a:lnTo>
                    <a:pt x="0" y="0"/>
                  </a:lnTo>
                  <a:lnTo>
                    <a:pt x="0" y="429767"/>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52" name="Google Shape;952;p66"/>
            <p:cNvSpPr/>
            <p:nvPr/>
          </p:nvSpPr>
          <p:spPr>
            <a:xfrm>
              <a:off x="5146547" y="2022347"/>
              <a:ext cx="85725" cy="429894"/>
            </a:xfrm>
            <a:custGeom>
              <a:avLst/>
              <a:gdLst/>
              <a:ahLst/>
              <a:cxnLst/>
              <a:rect l="l" t="t" r="r" b="b"/>
              <a:pathLst>
                <a:path w="85725" h="429894" extrusionOk="0">
                  <a:moveTo>
                    <a:pt x="85344" y="0"/>
                  </a:moveTo>
                  <a:lnTo>
                    <a:pt x="0" y="0"/>
                  </a:lnTo>
                  <a:lnTo>
                    <a:pt x="0" y="429767"/>
                  </a:lnTo>
                  <a:lnTo>
                    <a:pt x="85344" y="429767"/>
                  </a:lnTo>
                  <a:lnTo>
                    <a:pt x="85344" y="0"/>
                  </a:lnTo>
                  <a:close/>
                </a:path>
              </a:pathLst>
            </a:custGeom>
            <a:solidFill>
              <a:srgbClr val="BADFE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53" name="Google Shape;953;p66"/>
            <p:cNvSpPr/>
            <p:nvPr/>
          </p:nvSpPr>
          <p:spPr>
            <a:xfrm>
              <a:off x="5146547" y="2022347"/>
              <a:ext cx="85725" cy="429894"/>
            </a:xfrm>
            <a:custGeom>
              <a:avLst/>
              <a:gdLst/>
              <a:ahLst/>
              <a:cxnLst/>
              <a:rect l="l" t="t" r="r" b="b"/>
              <a:pathLst>
                <a:path w="85725" h="429894" extrusionOk="0">
                  <a:moveTo>
                    <a:pt x="0" y="429767"/>
                  </a:moveTo>
                  <a:lnTo>
                    <a:pt x="85344" y="429767"/>
                  </a:lnTo>
                  <a:lnTo>
                    <a:pt x="85344" y="0"/>
                  </a:lnTo>
                  <a:lnTo>
                    <a:pt x="0" y="0"/>
                  </a:lnTo>
                  <a:lnTo>
                    <a:pt x="0" y="429767"/>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954" name="Google Shape;954;p66"/>
          <p:cNvSpPr txBox="1"/>
          <p:nvPr/>
        </p:nvSpPr>
        <p:spPr>
          <a:xfrm>
            <a:off x="5101491" y="2128414"/>
            <a:ext cx="890700" cy="1471800"/>
          </a:xfrm>
          <a:prstGeom prst="rect">
            <a:avLst/>
          </a:prstGeom>
          <a:noFill/>
          <a:ln>
            <a:noFill/>
          </a:ln>
        </p:spPr>
        <p:txBody>
          <a:bodyPr spcFirstLastPara="1" wrap="square" lIns="0" tIns="12700" rIns="0" bIns="0" anchor="t" anchorCtr="0">
            <a:spAutoFit/>
          </a:bodyPr>
          <a:lstStyle/>
          <a:p>
            <a:pPr marL="340995" marR="0" lvl="0" indent="0" algn="l" rtl="0">
              <a:lnSpc>
                <a:spcPct val="77638"/>
              </a:lnSpc>
              <a:spcBef>
                <a:spcPts val="0"/>
              </a:spcBef>
              <a:spcAft>
                <a:spcPts val="0"/>
              </a:spcAft>
              <a:buNone/>
            </a:pPr>
            <a:r>
              <a:rPr lang="en" sz="3600" baseline="-25000">
                <a:latin typeface="Helvetica Neue"/>
                <a:ea typeface="Helvetica Neue"/>
                <a:cs typeface="Helvetica Neue"/>
                <a:sym typeface="Helvetica Neue"/>
              </a:rPr>
              <a:t>…</a:t>
            </a:r>
            <a:r>
              <a:rPr lang="en" sz="2400">
                <a:latin typeface="Helvetica Neue"/>
                <a:ea typeface="Helvetica Neue"/>
                <a:cs typeface="Helvetica Neue"/>
                <a:sym typeface="Helvetica Neue"/>
              </a:rPr>
              <a:t>…</a:t>
            </a:r>
            <a:endParaRPr sz="2400">
              <a:latin typeface="Helvetica Neue"/>
              <a:ea typeface="Helvetica Neue"/>
              <a:cs typeface="Helvetica Neue"/>
              <a:sym typeface="Helvetica Neue"/>
            </a:endParaRPr>
          </a:p>
          <a:p>
            <a:pPr marL="144145" marR="0" lvl="0" indent="0" algn="l" rtl="0">
              <a:lnSpc>
                <a:spcPct val="100833"/>
              </a:lnSpc>
              <a:spcBef>
                <a:spcPts val="0"/>
              </a:spcBef>
              <a:spcAft>
                <a:spcPts val="0"/>
              </a:spcAft>
              <a:buNone/>
            </a:pPr>
            <a:r>
              <a:rPr lang="en" sz="2400">
                <a:latin typeface="Helvetica Neue"/>
                <a:ea typeface="Helvetica Neue"/>
                <a:cs typeface="Helvetica Neue"/>
                <a:sym typeface="Helvetica Neue"/>
              </a:rPr>
              <a:t>…</a:t>
            </a:r>
            <a:endParaRPr sz="2400">
              <a:latin typeface="Helvetica Neue"/>
              <a:ea typeface="Helvetica Neue"/>
              <a:cs typeface="Helvetica Neue"/>
              <a:sym typeface="Helvetica Neue"/>
            </a:endParaRPr>
          </a:p>
          <a:p>
            <a:pPr marL="12700" marR="0" lvl="0" indent="0" algn="l" rtl="0">
              <a:lnSpc>
                <a:spcPct val="104375"/>
              </a:lnSpc>
              <a:spcBef>
                <a:spcPts val="0"/>
              </a:spcBef>
              <a:spcAft>
                <a:spcPts val="0"/>
              </a:spcAft>
              <a:buNone/>
            </a:pPr>
            <a:r>
              <a:rPr lang="en" sz="2400">
                <a:latin typeface="Helvetica Neue"/>
                <a:ea typeface="Helvetica Neue"/>
                <a:cs typeface="Helvetica Neue"/>
                <a:sym typeface="Helvetica Neue"/>
              </a:rPr>
              <a:t>…</a:t>
            </a:r>
            <a:endParaRPr sz="2400">
              <a:latin typeface="Helvetica Neue"/>
              <a:ea typeface="Helvetica Neue"/>
              <a:cs typeface="Helvetica Neue"/>
              <a:sym typeface="Helvetica Neue"/>
            </a:endParaRPr>
          </a:p>
        </p:txBody>
      </p:sp>
      <p:sp>
        <p:nvSpPr>
          <p:cNvPr id="955" name="Google Shape;955;p66"/>
          <p:cNvSpPr txBox="1"/>
          <p:nvPr/>
        </p:nvSpPr>
        <p:spPr>
          <a:xfrm>
            <a:off x="4477534" y="2898253"/>
            <a:ext cx="724500" cy="999000"/>
          </a:xfrm>
          <a:prstGeom prst="rect">
            <a:avLst/>
          </a:prstGeom>
          <a:noFill/>
          <a:ln>
            <a:noFill/>
          </a:ln>
        </p:spPr>
        <p:txBody>
          <a:bodyPr spcFirstLastPara="1" wrap="square" lIns="0" tIns="0" rIns="0" bIns="0" anchor="t" anchorCtr="0">
            <a:spAutoFit/>
          </a:bodyPr>
          <a:lstStyle/>
          <a:p>
            <a:pPr marL="443865" marR="0" lvl="0" indent="0" algn="l" rtl="0">
              <a:lnSpc>
                <a:spcPct val="81250"/>
              </a:lnSpc>
              <a:spcBef>
                <a:spcPts val="0"/>
              </a:spcBef>
              <a:spcAft>
                <a:spcPts val="0"/>
              </a:spcAft>
              <a:buNone/>
            </a:pPr>
            <a:r>
              <a:rPr lang="en" sz="2400">
                <a:latin typeface="Helvetica Neue"/>
                <a:ea typeface="Helvetica Neue"/>
                <a:cs typeface="Helvetica Neue"/>
                <a:sym typeface="Helvetica Neue"/>
              </a:rPr>
              <a:t>…</a:t>
            </a:r>
            <a:endParaRPr sz="2400">
              <a:latin typeface="Helvetica Neue"/>
              <a:ea typeface="Helvetica Neue"/>
              <a:cs typeface="Helvetica Neue"/>
              <a:sym typeface="Helvetica Neue"/>
            </a:endParaRPr>
          </a:p>
          <a:p>
            <a:pPr marL="236220" marR="0" lvl="0" indent="0" algn="l" rtl="0">
              <a:lnSpc>
                <a:spcPct val="89166"/>
              </a:lnSpc>
              <a:spcBef>
                <a:spcPts val="0"/>
              </a:spcBef>
              <a:spcAft>
                <a:spcPts val="0"/>
              </a:spcAft>
              <a:buNone/>
            </a:pPr>
            <a:r>
              <a:rPr lang="en" sz="2400">
                <a:latin typeface="Helvetica Neue"/>
                <a:ea typeface="Helvetica Neue"/>
                <a:cs typeface="Helvetica Neue"/>
                <a:sym typeface="Helvetica Neue"/>
              </a:rPr>
              <a:t>…</a:t>
            </a:r>
            <a:endParaRPr sz="2400">
              <a:latin typeface="Helvetica Neue"/>
              <a:ea typeface="Helvetica Neue"/>
              <a:cs typeface="Helvetica Neue"/>
              <a:sym typeface="Helvetica Neue"/>
            </a:endParaRPr>
          </a:p>
          <a:p>
            <a:pPr marL="0" marR="0" lvl="0" indent="0" algn="l" rtl="0">
              <a:lnSpc>
                <a:spcPct val="118541"/>
              </a:lnSpc>
              <a:spcBef>
                <a:spcPts val="0"/>
              </a:spcBef>
              <a:spcAft>
                <a:spcPts val="0"/>
              </a:spcAft>
              <a:buNone/>
            </a:pPr>
            <a:r>
              <a:rPr lang="en" sz="2400">
                <a:latin typeface="Helvetica Neue"/>
                <a:ea typeface="Helvetica Neue"/>
                <a:cs typeface="Helvetica Neue"/>
                <a:sym typeface="Helvetica Neue"/>
              </a:rPr>
              <a:t>…</a:t>
            </a:r>
            <a:endParaRPr sz="2400">
              <a:latin typeface="Helvetica Neue"/>
              <a:ea typeface="Helvetica Neue"/>
              <a:cs typeface="Helvetica Neue"/>
              <a:sym typeface="Helvetica Neue"/>
            </a:endParaRPr>
          </a:p>
        </p:txBody>
      </p:sp>
      <p:grpSp>
        <p:nvGrpSpPr>
          <p:cNvPr id="956" name="Google Shape;956;p66"/>
          <p:cNvGrpSpPr/>
          <p:nvPr/>
        </p:nvGrpSpPr>
        <p:grpSpPr>
          <a:xfrm>
            <a:off x="4456230" y="2934055"/>
            <a:ext cx="1390892" cy="500957"/>
            <a:chOff x="4113276" y="2113788"/>
            <a:chExt cx="1438655" cy="518160"/>
          </a:xfrm>
        </p:grpSpPr>
        <p:sp>
          <p:nvSpPr>
            <p:cNvPr id="957" name="Google Shape;957;p66"/>
            <p:cNvSpPr/>
            <p:nvPr/>
          </p:nvSpPr>
          <p:spPr>
            <a:xfrm>
              <a:off x="4113276" y="2113788"/>
              <a:ext cx="963295" cy="518160"/>
            </a:xfrm>
            <a:custGeom>
              <a:avLst/>
              <a:gdLst/>
              <a:ahLst/>
              <a:cxnLst/>
              <a:rect l="l" t="t" r="r" b="b"/>
              <a:pathLst>
                <a:path w="963295" h="518160" extrusionOk="0">
                  <a:moveTo>
                    <a:pt x="963168" y="0"/>
                  </a:moveTo>
                  <a:lnTo>
                    <a:pt x="0" y="0"/>
                  </a:lnTo>
                  <a:lnTo>
                    <a:pt x="0" y="518160"/>
                  </a:lnTo>
                  <a:lnTo>
                    <a:pt x="963168" y="518160"/>
                  </a:lnTo>
                  <a:lnTo>
                    <a:pt x="963168"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58" name="Google Shape;958;p66"/>
            <p:cNvSpPr/>
            <p:nvPr/>
          </p:nvSpPr>
          <p:spPr>
            <a:xfrm>
              <a:off x="4113276" y="2113788"/>
              <a:ext cx="963295" cy="518160"/>
            </a:xfrm>
            <a:custGeom>
              <a:avLst/>
              <a:gdLst/>
              <a:ahLst/>
              <a:cxnLst/>
              <a:rect l="l" t="t" r="r" b="b"/>
              <a:pathLst>
                <a:path w="963295" h="518160" extrusionOk="0">
                  <a:moveTo>
                    <a:pt x="0" y="518160"/>
                  </a:moveTo>
                  <a:lnTo>
                    <a:pt x="963168" y="518160"/>
                  </a:lnTo>
                  <a:lnTo>
                    <a:pt x="963168" y="0"/>
                  </a:lnTo>
                  <a:lnTo>
                    <a:pt x="0" y="0"/>
                  </a:lnTo>
                  <a:lnTo>
                    <a:pt x="0" y="51816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59" name="Google Shape;959;p66"/>
            <p:cNvSpPr/>
            <p:nvPr/>
          </p:nvSpPr>
          <p:spPr>
            <a:xfrm>
              <a:off x="4158996" y="2162556"/>
              <a:ext cx="82550" cy="30480"/>
            </a:xfrm>
            <a:custGeom>
              <a:avLst/>
              <a:gdLst/>
              <a:ahLst/>
              <a:cxnLst/>
              <a:rect l="l" t="t" r="r" b="b"/>
              <a:pathLst>
                <a:path w="82550" h="30480" extrusionOk="0">
                  <a:moveTo>
                    <a:pt x="0" y="30480"/>
                  </a:moveTo>
                  <a:lnTo>
                    <a:pt x="82296" y="30480"/>
                  </a:lnTo>
                  <a:lnTo>
                    <a:pt x="82296" y="0"/>
                  </a:lnTo>
                  <a:lnTo>
                    <a:pt x="0" y="0"/>
                  </a:lnTo>
                  <a:lnTo>
                    <a:pt x="0" y="30480"/>
                  </a:lnTo>
                  <a:close/>
                </a:path>
              </a:pathLst>
            </a:custGeom>
            <a:solidFill>
              <a:srgbClr val="BADFE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60" name="Google Shape;960;p66"/>
            <p:cNvSpPr/>
            <p:nvPr/>
          </p:nvSpPr>
          <p:spPr>
            <a:xfrm>
              <a:off x="4158996" y="2162556"/>
              <a:ext cx="82550" cy="429894"/>
            </a:xfrm>
            <a:custGeom>
              <a:avLst/>
              <a:gdLst/>
              <a:ahLst/>
              <a:cxnLst/>
              <a:rect l="l" t="t" r="r" b="b"/>
              <a:pathLst>
                <a:path w="82550" h="429894" extrusionOk="0">
                  <a:moveTo>
                    <a:pt x="0" y="429768"/>
                  </a:moveTo>
                  <a:lnTo>
                    <a:pt x="82296" y="429768"/>
                  </a:lnTo>
                  <a:lnTo>
                    <a:pt x="82296" y="0"/>
                  </a:lnTo>
                  <a:lnTo>
                    <a:pt x="0" y="0"/>
                  </a:lnTo>
                  <a:lnTo>
                    <a:pt x="0" y="429768"/>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61" name="Google Shape;961;p66"/>
            <p:cNvSpPr/>
            <p:nvPr/>
          </p:nvSpPr>
          <p:spPr>
            <a:xfrm>
              <a:off x="4326636" y="2162556"/>
              <a:ext cx="85725" cy="30480"/>
            </a:xfrm>
            <a:custGeom>
              <a:avLst/>
              <a:gdLst/>
              <a:ahLst/>
              <a:cxnLst/>
              <a:rect l="l" t="t" r="r" b="b"/>
              <a:pathLst>
                <a:path w="85725" h="30480" extrusionOk="0">
                  <a:moveTo>
                    <a:pt x="0" y="30480"/>
                  </a:moveTo>
                  <a:lnTo>
                    <a:pt x="85344" y="30480"/>
                  </a:lnTo>
                  <a:lnTo>
                    <a:pt x="85344" y="0"/>
                  </a:lnTo>
                  <a:lnTo>
                    <a:pt x="0" y="0"/>
                  </a:lnTo>
                  <a:lnTo>
                    <a:pt x="0" y="30480"/>
                  </a:lnTo>
                  <a:close/>
                </a:path>
              </a:pathLst>
            </a:custGeom>
            <a:solidFill>
              <a:srgbClr val="BADFE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62" name="Google Shape;962;p66"/>
            <p:cNvSpPr/>
            <p:nvPr/>
          </p:nvSpPr>
          <p:spPr>
            <a:xfrm>
              <a:off x="4326636" y="2162556"/>
              <a:ext cx="85725" cy="429894"/>
            </a:xfrm>
            <a:custGeom>
              <a:avLst/>
              <a:gdLst/>
              <a:ahLst/>
              <a:cxnLst/>
              <a:rect l="l" t="t" r="r" b="b"/>
              <a:pathLst>
                <a:path w="85725" h="429894" extrusionOk="0">
                  <a:moveTo>
                    <a:pt x="0" y="429768"/>
                  </a:moveTo>
                  <a:lnTo>
                    <a:pt x="85344" y="429768"/>
                  </a:lnTo>
                  <a:lnTo>
                    <a:pt x="85344" y="0"/>
                  </a:lnTo>
                  <a:lnTo>
                    <a:pt x="0" y="0"/>
                  </a:lnTo>
                  <a:lnTo>
                    <a:pt x="0" y="429768"/>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63" name="Google Shape;963;p66"/>
            <p:cNvSpPr/>
            <p:nvPr/>
          </p:nvSpPr>
          <p:spPr>
            <a:xfrm>
              <a:off x="4494276" y="2162556"/>
              <a:ext cx="85725" cy="30480"/>
            </a:xfrm>
            <a:custGeom>
              <a:avLst/>
              <a:gdLst/>
              <a:ahLst/>
              <a:cxnLst/>
              <a:rect l="l" t="t" r="r" b="b"/>
              <a:pathLst>
                <a:path w="85725" h="30480" extrusionOk="0">
                  <a:moveTo>
                    <a:pt x="0" y="30480"/>
                  </a:moveTo>
                  <a:lnTo>
                    <a:pt x="85344" y="30480"/>
                  </a:lnTo>
                  <a:lnTo>
                    <a:pt x="85344" y="0"/>
                  </a:lnTo>
                  <a:lnTo>
                    <a:pt x="0" y="0"/>
                  </a:lnTo>
                  <a:lnTo>
                    <a:pt x="0" y="30480"/>
                  </a:lnTo>
                  <a:close/>
                </a:path>
              </a:pathLst>
            </a:custGeom>
            <a:solidFill>
              <a:srgbClr val="BADFE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64" name="Google Shape;964;p66"/>
            <p:cNvSpPr/>
            <p:nvPr/>
          </p:nvSpPr>
          <p:spPr>
            <a:xfrm>
              <a:off x="4494276" y="2162556"/>
              <a:ext cx="85725" cy="429894"/>
            </a:xfrm>
            <a:custGeom>
              <a:avLst/>
              <a:gdLst/>
              <a:ahLst/>
              <a:cxnLst/>
              <a:rect l="l" t="t" r="r" b="b"/>
              <a:pathLst>
                <a:path w="85725" h="429894" extrusionOk="0">
                  <a:moveTo>
                    <a:pt x="0" y="429768"/>
                  </a:moveTo>
                  <a:lnTo>
                    <a:pt x="85344" y="429768"/>
                  </a:lnTo>
                  <a:lnTo>
                    <a:pt x="85344" y="0"/>
                  </a:lnTo>
                  <a:lnTo>
                    <a:pt x="0" y="0"/>
                  </a:lnTo>
                  <a:lnTo>
                    <a:pt x="0" y="429768"/>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65" name="Google Shape;965;p66"/>
            <p:cNvSpPr/>
            <p:nvPr/>
          </p:nvSpPr>
          <p:spPr>
            <a:xfrm>
              <a:off x="4933188" y="2162556"/>
              <a:ext cx="85725" cy="30480"/>
            </a:xfrm>
            <a:custGeom>
              <a:avLst/>
              <a:gdLst/>
              <a:ahLst/>
              <a:cxnLst/>
              <a:rect l="l" t="t" r="r" b="b"/>
              <a:pathLst>
                <a:path w="85725" h="30480" extrusionOk="0">
                  <a:moveTo>
                    <a:pt x="0" y="30480"/>
                  </a:moveTo>
                  <a:lnTo>
                    <a:pt x="85344" y="30480"/>
                  </a:lnTo>
                  <a:lnTo>
                    <a:pt x="85344" y="0"/>
                  </a:lnTo>
                  <a:lnTo>
                    <a:pt x="0" y="0"/>
                  </a:lnTo>
                  <a:lnTo>
                    <a:pt x="0" y="30480"/>
                  </a:lnTo>
                  <a:close/>
                </a:path>
              </a:pathLst>
            </a:custGeom>
            <a:solidFill>
              <a:srgbClr val="BADFE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66" name="Google Shape;966;p66"/>
            <p:cNvSpPr/>
            <p:nvPr/>
          </p:nvSpPr>
          <p:spPr>
            <a:xfrm>
              <a:off x="4933188" y="2162556"/>
              <a:ext cx="85725" cy="429894"/>
            </a:xfrm>
            <a:custGeom>
              <a:avLst/>
              <a:gdLst/>
              <a:ahLst/>
              <a:cxnLst/>
              <a:rect l="l" t="t" r="r" b="b"/>
              <a:pathLst>
                <a:path w="85725" h="429894" extrusionOk="0">
                  <a:moveTo>
                    <a:pt x="0" y="429768"/>
                  </a:moveTo>
                  <a:lnTo>
                    <a:pt x="85344" y="429768"/>
                  </a:lnTo>
                  <a:lnTo>
                    <a:pt x="85344" y="0"/>
                  </a:lnTo>
                  <a:lnTo>
                    <a:pt x="0" y="0"/>
                  </a:lnTo>
                  <a:lnTo>
                    <a:pt x="0" y="429768"/>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67" name="Google Shape;967;p66"/>
            <p:cNvSpPr/>
            <p:nvPr/>
          </p:nvSpPr>
          <p:spPr>
            <a:xfrm>
              <a:off x="5384292" y="2382012"/>
              <a:ext cx="167639" cy="0"/>
            </a:xfrm>
            <a:custGeom>
              <a:avLst/>
              <a:gdLst/>
              <a:ahLst/>
              <a:cxnLst/>
              <a:rect l="l" t="t" r="r" b="b"/>
              <a:pathLst>
                <a:path w="167639" h="120000" extrusionOk="0">
                  <a:moveTo>
                    <a:pt x="0" y="0"/>
                  </a:moveTo>
                  <a:lnTo>
                    <a:pt x="167640" y="0"/>
                  </a:lnTo>
                </a:path>
              </a:pathLst>
            </a:custGeom>
            <a:noFill/>
            <a:ln w="396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grpSp>
        <p:nvGrpSpPr>
          <p:cNvPr id="968" name="Google Shape;968;p66"/>
          <p:cNvGrpSpPr/>
          <p:nvPr/>
        </p:nvGrpSpPr>
        <p:grpSpPr>
          <a:xfrm>
            <a:off x="3863921" y="3010671"/>
            <a:ext cx="1512079" cy="1019718"/>
            <a:chOff x="3500628" y="2193035"/>
            <a:chExt cx="1564004" cy="1054735"/>
          </a:xfrm>
        </p:grpSpPr>
        <p:sp>
          <p:nvSpPr>
            <p:cNvPr id="969" name="Google Shape;969;p66"/>
            <p:cNvSpPr/>
            <p:nvPr/>
          </p:nvSpPr>
          <p:spPr>
            <a:xfrm>
              <a:off x="3500628" y="2193035"/>
              <a:ext cx="1564004" cy="1054735"/>
            </a:xfrm>
            <a:custGeom>
              <a:avLst/>
              <a:gdLst/>
              <a:ahLst/>
              <a:cxnLst/>
              <a:rect l="l" t="t" r="r" b="b"/>
              <a:pathLst>
                <a:path w="1564004" h="1054735" extrusionOk="0">
                  <a:moveTo>
                    <a:pt x="1563624" y="0"/>
                  </a:moveTo>
                  <a:lnTo>
                    <a:pt x="0" y="0"/>
                  </a:lnTo>
                  <a:lnTo>
                    <a:pt x="0" y="1054608"/>
                  </a:lnTo>
                  <a:lnTo>
                    <a:pt x="1563624" y="1054608"/>
                  </a:lnTo>
                  <a:lnTo>
                    <a:pt x="1563624"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70" name="Google Shape;970;p66"/>
            <p:cNvSpPr/>
            <p:nvPr/>
          </p:nvSpPr>
          <p:spPr>
            <a:xfrm>
              <a:off x="3500628" y="2193035"/>
              <a:ext cx="1564004" cy="1054735"/>
            </a:xfrm>
            <a:custGeom>
              <a:avLst/>
              <a:gdLst/>
              <a:ahLst/>
              <a:cxnLst/>
              <a:rect l="l" t="t" r="r" b="b"/>
              <a:pathLst>
                <a:path w="1564004" h="1054735" extrusionOk="0">
                  <a:moveTo>
                    <a:pt x="0" y="1054608"/>
                  </a:moveTo>
                  <a:lnTo>
                    <a:pt x="1563624" y="1054608"/>
                  </a:lnTo>
                  <a:lnTo>
                    <a:pt x="1563624" y="0"/>
                  </a:lnTo>
                  <a:lnTo>
                    <a:pt x="0" y="0"/>
                  </a:lnTo>
                  <a:lnTo>
                    <a:pt x="0" y="1054608"/>
                  </a:lnTo>
                  <a:close/>
                </a:path>
                <a:path w="1564004" h="1054735" extrusionOk="0">
                  <a:moveTo>
                    <a:pt x="505968" y="640079"/>
                  </a:moveTo>
                  <a:lnTo>
                    <a:pt x="1469136" y="640079"/>
                  </a:lnTo>
                  <a:lnTo>
                    <a:pt x="1469136" y="118871"/>
                  </a:lnTo>
                  <a:lnTo>
                    <a:pt x="505968" y="118871"/>
                  </a:lnTo>
                  <a:lnTo>
                    <a:pt x="505968" y="640079"/>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71" name="Google Shape;971;p66"/>
            <p:cNvSpPr/>
            <p:nvPr/>
          </p:nvSpPr>
          <p:spPr>
            <a:xfrm>
              <a:off x="4052316" y="2360675"/>
              <a:ext cx="82550" cy="91439"/>
            </a:xfrm>
            <a:custGeom>
              <a:avLst/>
              <a:gdLst/>
              <a:ahLst/>
              <a:cxnLst/>
              <a:rect l="l" t="t" r="r" b="b"/>
              <a:pathLst>
                <a:path w="82550" h="91439" extrusionOk="0">
                  <a:moveTo>
                    <a:pt x="0" y="91439"/>
                  </a:moveTo>
                  <a:lnTo>
                    <a:pt x="82296" y="91439"/>
                  </a:lnTo>
                  <a:lnTo>
                    <a:pt x="82296" y="0"/>
                  </a:lnTo>
                  <a:lnTo>
                    <a:pt x="0" y="0"/>
                  </a:lnTo>
                  <a:lnTo>
                    <a:pt x="0" y="91439"/>
                  </a:lnTo>
                  <a:close/>
                </a:path>
              </a:pathLst>
            </a:custGeom>
            <a:solidFill>
              <a:srgbClr val="BADFE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72" name="Google Shape;972;p66"/>
            <p:cNvSpPr/>
            <p:nvPr/>
          </p:nvSpPr>
          <p:spPr>
            <a:xfrm>
              <a:off x="4052316" y="2360675"/>
              <a:ext cx="82550" cy="433069"/>
            </a:xfrm>
            <a:custGeom>
              <a:avLst/>
              <a:gdLst/>
              <a:ahLst/>
              <a:cxnLst/>
              <a:rect l="l" t="t" r="r" b="b"/>
              <a:pathLst>
                <a:path w="82550" h="433069" extrusionOk="0">
                  <a:moveTo>
                    <a:pt x="0" y="432815"/>
                  </a:moveTo>
                  <a:lnTo>
                    <a:pt x="82296" y="432815"/>
                  </a:lnTo>
                  <a:lnTo>
                    <a:pt x="82296" y="0"/>
                  </a:lnTo>
                  <a:lnTo>
                    <a:pt x="0" y="0"/>
                  </a:lnTo>
                  <a:lnTo>
                    <a:pt x="0" y="432815"/>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73" name="Google Shape;973;p66"/>
            <p:cNvSpPr/>
            <p:nvPr/>
          </p:nvSpPr>
          <p:spPr>
            <a:xfrm>
              <a:off x="4219956" y="2360675"/>
              <a:ext cx="85725" cy="91439"/>
            </a:xfrm>
            <a:custGeom>
              <a:avLst/>
              <a:gdLst/>
              <a:ahLst/>
              <a:cxnLst/>
              <a:rect l="l" t="t" r="r" b="b"/>
              <a:pathLst>
                <a:path w="85725" h="91439" extrusionOk="0">
                  <a:moveTo>
                    <a:pt x="0" y="91439"/>
                  </a:moveTo>
                  <a:lnTo>
                    <a:pt x="85344" y="91439"/>
                  </a:lnTo>
                  <a:lnTo>
                    <a:pt x="85344" y="0"/>
                  </a:lnTo>
                  <a:lnTo>
                    <a:pt x="0" y="0"/>
                  </a:lnTo>
                  <a:lnTo>
                    <a:pt x="0" y="91439"/>
                  </a:lnTo>
                  <a:close/>
                </a:path>
              </a:pathLst>
            </a:custGeom>
            <a:solidFill>
              <a:srgbClr val="BADFE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74" name="Google Shape;974;p66"/>
            <p:cNvSpPr/>
            <p:nvPr/>
          </p:nvSpPr>
          <p:spPr>
            <a:xfrm>
              <a:off x="4219956" y="2360675"/>
              <a:ext cx="85725" cy="433069"/>
            </a:xfrm>
            <a:custGeom>
              <a:avLst/>
              <a:gdLst/>
              <a:ahLst/>
              <a:cxnLst/>
              <a:rect l="l" t="t" r="r" b="b"/>
              <a:pathLst>
                <a:path w="85725" h="433069" extrusionOk="0">
                  <a:moveTo>
                    <a:pt x="0" y="432815"/>
                  </a:moveTo>
                  <a:lnTo>
                    <a:pt x="85344" y="432815"/>
                  </a:lnTo>
                  <a:lnTo>
                    <a:pt x="85344" y="0"/>
                  </a:lnTo>
                  <a:lnTo>
                    <a:pt x="0" y="0"/>
                  </a:lnTo>
                  <a:lnTo>
                    <a:pt x="0" y="432815"/>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75" name="Google Shape;975;p66"/>
            <p:cNvSpPr/>
            <p:nvPr/>
          </p:nvSpPr>
          <p:spPr>
            <a:xfrm>
              <a:off x="4387596" y="2360675"/>
              <a:ext cx="85725" cy="91439"/>
            </a:xfrm>
            <a:custGeom>
              <a:avLst/>
              <a:gdLst/>
              <a:ahLst/>
              <a:cxnLst/>
              <a:rect l="l" t="t" r="r" b="b"/>
              <a:pathLst>
                <a:path w="85725" h="91439" extrusionOk="0">
                  <a:moveTo>
                    <a:pt x="0" y="91439"/>
                  </a:moveTo>
                  <a:lnTo>
                    <a:pt x="85344" y="91439"/>
                  </a:lnTo>
                  <a:lnTo>
                    <a:pt x="85344" y="0"/>
                  </a:lnTo>
                  <a:lnTo>
                    <a:pt x="0" y="0"/>
                  </a:lnTo>
                  <a:lnTo>
                    <a:pt x="0" y="91439"/>
                  </a:lnTo>
                  <a:close/>
                </a:path>
              </a:pathLst>
            </a:custGeom>
            <a:solidFill>
              <a:srgbClr val="BADFE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76" name="Google Shape;976;p66"/>
            <p:cNvSpPr/>
            <p:nvPr/>
          </p:nvSpPr>
          <p:spPr>
            <a:xfrm>
              <a:off x="4387596" y="2360675"/>
              <a:ext cx="85725" cy="433069"/>
            </a:xfrm>
            <a:custGeom>
              <a:avLst/>
              <a:gdLst/>
              <a:ahLst/>
              <a:cxnLst/>
              <a:rect l="l" t="t" r="r" b="b"/>
              <a:pathLst>
                <a:path w="85725" h="433069" extrusionOk="0">
                  <a:moveTo>
                    <a:pt x="0" y="432815"/>
                  </a:moveTo>
                  <a:lnTo>
                    <a:pt x="85344" y="432815"/>
                  </a:lnTo>
                  <a:lnTo>
                    <a:pt x="85344" y="0"/>
                  </a:lnTo>
                  <a:lnTo>
                    <a:pt x="0" y="0"/>
                  </a:lnTo>
                  <a:lnTo>
                    <a:pt x="0" y="432815"/>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77" name="Google Shape;977;p66"/>
            <p:cNvSpPr/>
            <p:nvPr/>
          </p:nvSpPr>
          <p:spPr>
            <a:xfrm>
              <a:off x="4826508" y="2360675"/>
              <a:ext cx="85725" cy="433069"/>
            </a:xfrm>
            <a:custGeom>
              <a:avLst/>
              <a:gdLst/>
              <a:ahLst/>
              <a:cxnLst/>
              <a:rect l="l" t="t" r="r" b="b"/>
              <a:pathLst>
                <a:path w="85725" h="433069" extrusionOk="0">
                  <a:moveTo>
                    <a:pt x="85344" y="0"/>
                  </a:moveTo>
                  <a:lnTo>
                    <a:pt x="0" y="0"/>
                  </a:lnTo>
                  <a:lnTo>
                    <a:pt x="0" y="432815"/>
                  </a:lnTo>
                  <a:lnTo>
                    <a:pt x="85344" y="432815"/>
                  </a:lnTo>
                  <a:lnTo>
                    <a:pt x="85344" y="0"/>
                  </a:lnTo>
                  <a:close/>
                </a:path>
              </a:pathLst>
            </a:custGeom>
            <a:solidFill>
              <a:srgbClr val="BADFE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78" name="Google Shape;978;p66"/>
            <p:cNvSpPr/>
            <p:nvPr/>
          </p:nvSpPr>
          <p:spPr>
            <a:xfrm>
              <a:off x="4826508" y="2360675"/>
              <a:ext cx="85725" cy="433069"/>
            </a:xfrm>
            <a:custGeom>
              <a:avLst/>
              <a:gdLst/>
              <a:ahLst/>
              <a:cxnLst/>
              <a:rect l="l" t="t" r="r" b="b"/>
              <a:pathLst>
                <a:path w="85725" h="433069" extrusionOk="0">
                  <a:moveTo>
                    <a:pt x="0" y="432815"/>
                  </a:moveTo>
                  <a:lnTo>
                    <a:pt x="85344" y="432815"/>
                  </a:lnTo>
                  <a:lnTo>
                    <a:pt x="85344" y="0"/>
                  </a:lnTo>
                  <a:lnTo>
                    <a:pt x="0" y="0"/>
                  </a:lnTo>
                  <a:lnTo>
                    <a:pt x="0" y="432815"/>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979" name="Google Shape;979;p66"/>
          <p:cNvSpPr txBox="1"/>
          <p:nvPr/>
        </p:nvSpPr>
        <p:spPr>
          <a:xfrm>
            <a:off x="4803508" y="3051091"/>
            <a:ext cx="306900" cy="3822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 sz="2400">
                <a:latin typeface="Helvetica Neue"/>
                <a:ea typeface="Helvetica Neue"/>
                <a:cs typeface="Helvetica Neue"/>
                <a:sym typeface="Helvetica Neue"/>
              </a:rPr>
              <a:t>…</a:t>
            </a:r>
            <a:endParaRPr sz="2400">
              <a:latin typeface="Helvetica Neue"/>
              <a:ea typeface="Helvetica Neue"/>
              <a:cs typeface="Helvetica Neue"/>
              <a:sym typeface="Helvetica Neue"/>
            </a:endParaRPr>
          </a:p>
        </p:txBody>
      </p:sp>
      <p:sp>
        <p:nvSpPr>
          <p:cNvPr id="980" name="Google Shape;980;p66"/>
          <p:cNvSpPr txBox="1"/>
          <p:nvPr/>
        </p:nvSpPr>
        <p:spPr>
          <a:xfrm>
            <a:off x="4115951" y="3226460"/>
            <a:ext cx="775200" cy="1043400"/>
          </a:xfrm>
          <a:prstGeom prst="rect">
            <a:avLst/>
          </a:prstGeom>
          <a:noFill/>
          <a:ln>
            <a:noFill/>
          </a:ln>
        </p:spPr>
        <p:txBody>
          <a:bodyPr spcFirstLastPara="1" wrap="square" lIns="0" tIns="0" rIns="0" bIns="0" anchor="t" anchorCtr="0">
            <a:spAutoFit/>
          </a:bodyPr>
          <a:lstStyle/>
          <a:p>
            <a:pPr marL="496569" marR="0" lvl="0" indent="0" algn="l" rtl="0">
              <a:lnSpc>
                <a:spcPct val="81041"/>
              </a:lnSpc>
              <a:spcBef>
                <a:spcPts val="0"/>
              </a:spcBef>
              <a:spcAft>
                <a:spcPts val="0"/>
              </a:spcAft>
              <a:buNone/>
            </a:pPr>
            <a:r>
              <a:rPr lang="en" sz="2400">
                <a:latin typeface="Helvetica Neue"/>
                <a:ea typeface="Helvetica Neue"/>
                <a:cs typeface="Helvetica Neue"/>
                <a:sym typeface="Helvetica Neue"/>
              </a:rPr>
              <a:t>…</a:t>
            </a:r>
            <a:endParaRPr sz="2400">
              <a:latin typeface="Helvetica Neue"/>
              <a:ea typeface="Helvetica Neue"/>
              <a:cs typeface="Helvetica Neue"/>
              <a:sym typeface="Helvetica Neue"/>
            </a:endParaRPr>
          </a:p>
          <a:p>
            <a:pPr marL="289560" marR="0" lvl="0" indent="0" algn="l" rtl="0">
              <a:lnSpc>
                <a:spcPct val="90625"/>
              </a:lnSpc>
              <a:spcBef>
                <a:spcPts val="0"/>
              </a:spcBef>
              <a:spcAft>
                <a:spcPts val="0"/>
              </a:spcAft>
              <a:buNone/>
            </a:pPr>
            <a:r>
              <a:rPr lang="en" sz="2400">
                <a:latin typeface="Helvetica Neue"/>
                <a:ea typeface="Helvetica Neue"/>
                <a:cs typeface="Helvetica Neue"/>
                <a:sym typeface="Helvetica Neue"/>
              </a:rPr>
              <a:t>…</a:t>
            </a:r>
            <a:endParaRPr sz="2400">
              <a:latin typeface="Helvetica Neue"/>
              <a:ea typeface="Helvetica Neue"/>
              <a:cs typeface="Helvetica Neue"/>
              <a:sym typeface="Helvetica Neue"/>
            </a:endParaRPr>
          </a:p>
          <a:p>
            <a:pPr marL="0" marR="0" lvl="0" indent="0" algn="l" rtl="0">
              <a:lnSpc>
                <a:spcPct val="100000"/>
              </a:lnSpc>
              <a:spcBef>
                <a:spcPts val="310"/>
              </a:spcBef>
              <a:spcAft>
                <a:spcPts val="0"/>
              </a:spcAft>
              <a:buNone/>
            </a:pPr>
            <a:r>
              <a:rPr lang="en" sz="2400">
                <a:latin typeface="Helvetica Neue"/>
                <a:ea typeface="Helvetica Neue"/>
                <a:cs typeface="Helvetica Neue"/>
                <a:sym typeface="Helvetica Neue"/>
              </a:rPr>
              <a:t>…</a:t>
            </a:r>
            <a:endParaRPr sz="2400">
              <a:latin typeface="Helvetica Neue"/>
              <a:ea typeface="Helvetica Neue"/>
              <a:cs typeface="Helvetica Neue"/>
              <a:sym typeface="Helvetica Neue"/>
            </a:endParaRPr>
          </a:p>
        </p:txBody>
      </p:sp>
      <p:grpSp>
        <p:nvGrpSpPr>
          <p:cNvPr id="981" name="Google Shape;981;p66"/>
          <p:cNvGrpSpPr/>
          <p:nvPr/>
        </p:nvGrpSpPr>
        <p:grpSpPr>
          <a:xfrm>
            <a:off x="4143868" y="3261151"/>
            <a:ext cx="1393961" cy="500957"/>
            <a:chOff x="3790188" y="2452116"/>
            <a:chExt cx="1441830" cy="518160"/>
          </a:xfrm>
        </p:grpSpPr>
        <p:sp>
          <p:nvSpPr>
            <p:cNvPr id="982" name="Google Shape;982;p66"/>
            <p:cNvSpPr/>
            <p:nvPr/>
          </p:nvSpPr>
          <p:spPr>
            <a:xfrm>
              <a:off x="3790188" y="2452116"/>
              <a:ext cx="966470" cy="518160"/>
            </a:xfrm>
            <a:custGeom>
              <a:avLst/>
              <a:gdLst/>
              <a:ahLst/>
              <a:cxnLst/>
              <a:rect l="l" t="t" r="r" b="b"/>
              <a:pathLst>
                <a:path w="966470" h="518160" extrusionOk="0">
                  <a:moveTo>
                    <a:pt x="966215" y="0"/>
                  </a:moveTo>
                  <a:lnTo>
                    <a:pt x="0" y="0"/>
                  </a:lnTo>
                  <a:lnTo>
                    <a:pt x="0" y="518160"/>
                  </a:lnTo>
                  <a:lnTo>
                    <a:pt x="966215" y="518160"/>
                  </a:lnTo>
                  <a:lnTo>
                    <a:pt x="966215"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3" name="Google Shape;983;p66"/>
            <p:cNvSpPr/>
            <p:nvPr/>
          </p:nvSpPr>
          <p:spPr>
            <a:xfrm>
              <a:off x="3790188" y="2452116"/>
              <a:ext cx="966470" cy="518160"/>
            </a:xfrm>
            <a:custGeom>
              <a:avLst/>
              <a:gdLst/>
              <a:ahLst/>
              <a:cxnLst/>
              <a:rect l="l" t="t" r="r" b="b"/>
              <a:pathLst>
                <a:path w="966470" h="518160" extrusionOk="0">
                  <a:moveTo>
                    <a:pt x="0" y="518160"/>
                  </a:moveTo>
                  <a:lnTo>
                    <a:pt x="966215" y="518160"/>
                  </a:lnTo>
                  <a:lnTo>
                    <a:pt x="966215" y="0"/>
                  </a:lnTo>
                  <a:lnTo>
                    <a:pt x="0" y="0"/>
                  </a:lnTo>
                  <a:lnTo>
                    <a:pt x="0" y="51816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4" name="Google Shape;984;p66"/>
            <p:cNvSpPr/>
            <p:nvPr/>
          </p:nvSpPr>
          <p:spPr>
            <a:xfrm>
              <a:off x="3835908" y="2500884"/>
              <a:ext cx="85725" cy="79375"/>
            </a:xfrm>
            <a:custGeom>
              <a:avLst/>
              <a:gdLst/>
              <a:ahLst/>
              <a:cxnLst/>
              <a:rect l="l" t="t" r="r" b="b"/>
              <a:pathLst>
                <a:path w="85725" h="79375" extrusionOk="0">
                  <a:moveTo>
                    <a:pt x="0" y="79248"/>
                  </a:moveTo>
                  <a:lnTo>
                    <a:pt x="85344" y="79248"/>
                  </a:lnTo>
                  <a:lnTo>
                    <a:pt x="85344" y="0"/>
                  </a:lnTo>
                  <a:lnTo>
                    <a:pt x="0" y="0"/>
                  </a:lnTo>
                  <a:lnTo>
                    <a:pt x="0" y="79248"/>
                  </a:lnTo>
                  <a:close/>
                </a:path>
              </a:pathLst>
            </a:custGeom>
            <a:solidFill>
              <a:srgbClr val="BADFE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5" name="Google Shape;985;p66"/>
            <p:cNvSpPr/>
            <p:nvPr/>
          </p:nvSpPr>
          <p:spPr>
            <a:xfrm>
              <a:off x="3835908" y="2500884"/>
              <a:ext cx="85725" cy="429894"/>
            </a:xfrm>
            <a:custGeom>
              <a:avLst/>
              <a:gdLst/>
              <a:ahLst/>
              <a:cxnLst/>
              <a:rect l="l" t="t" r="r" b="b"/>
              <a:pathLst>
                <a:path w="85725" h="429894" extrusionOk="0">
                  <a:moveTo>
                    <a:pt x="0" y="429768"/>
                  </a:moveTo>
                  <a:lnTo>
                    <a:pt x="85344" y="429768"/>
                  </a:lnTo>
                  <a:lnTo>
                    <a:pt x="85344" y="0"/>
                  </a:lnTo>
                  <a:lnTo>
                    <a:pt x="0" y="0"/>
                  </a:lnTo>
                  <a:lnTo>
                    <a:pt x="0" y="429768"/>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6" name="Google Shape;986;p66"/>
            <p:cNvSpPr/>
            <p:nvPr/>
          </p:nvSpPr>
          <p:spPr>
            <a:xfrm>
              <a:off x="4006596" y="2500884"/>
              <a:ext cx="82550" cy="79375"/>
            </a:xfrm>
            <a:custGeom>
              <a:avLst/>
              <a:gdLst/>
              <a:ahLst/>
              <a:cxnLst/>
              <a:rect l="l" t="t" r="r" b="b"/>
              <a:pathLst>
                <a:path w="82550" h="79375" extrusionOk="0">
                  <a:moveTo>
                    <a:pt x="0" y="79248"/>
                  </a:moveTo>
                  <a:lnTo>
                    <a:pt x="82296" y="79248"/>
                  </a:lnTo>
                  <a:lnTo>
                    <a:pt x="82296" y="0"/>
                  </a:lnTo>
                  <a:lnTo>
                    <a:pt x="0" y="0"/>
                  </a:lnTo>
                  <a:lnTo>
                    <a:pt x="0" y="79248"/>
                  </a:lnTo>
                  <a:close/>
                </a:path>
              </a:pathLst>
            </a:custGeom>
            <a:solidFill>
              <a:srgbClr val="BADFE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7" name="Google Shape;987;p66"/>
            <p:cNvSpPr/>
            <p:nvPr/>
          </p:nvSpPr>
          <p:spPr>
            <a:xfrm>
              <a:off x="4006596" y="2500884"/>
              <a:ext cx="82550" cy="429894"/>
            </a:xfrm>
            <a:custGeom>
              <a:avLst/>
              <a:gdLst/>
              <a:ahLst/>
              <a:cxnLst/>
              <a:rect l="l" t="t" r="r" b="b"/>
              <a:pathLst>
                <a:path w="82550" h="429894" extrusionOk="0">
                  <a:moveTo>
                    <a:pt x="0" y="429768"/>
                  </a:moveTo>
                  <a:lnTo>
                    <a:pt x="82296" y="429768"/>
                  </a:lnTo>
                  <a:lnTo>
                    <a:pt x="82296" y="0"/>
                  </a:lnTo>
                  <a:lnTo>
                    <a:pt x="0" y="0"/>
                  </a:lnTo>
                  <a:lnTo>
                    <a:pt x="0" y="429768"/>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8" name="Google Shape;988;p66"/>
            <p:cNvSpPr/>
            <p:nvPr/>
          </p:nvSpPr>
          <p:spPr>
            <a:xfrm>
              <a:off x="4174236" y="2500884"/>
              <a:ext cx="85725" cy="79375"/>
            </a:xfrm>
            <a:custGeom>
              <a:avLst/>
              <a:gdLst/>
              <a:ahLst/>
              <a:cxnLst/>
              <a:rect l="l" t="t" r="r" b="b"/>
              <a:pathLst>
                <a:path w="85725" h="79375" extrusionOk="0">
                  <a:moveTo>
                    <a:pt x="0" y="79248"/>
                  </a:moveTo>
                  <a:lnTo>
                    <a:pt x="85344" y="79248"/>
                  </a:lnTo>
                  <a:lnTo>
                    <a:pt x="85344" y="0"/>
                  </a:lnTo>
                  <a:lnTo>
                    <a:pt x="0" y="0"/>
                  </a:lnTo>
                  <a:lnTo>
                    <a:pt x="0" y="79248"/>
                  </a:lnTo>
                  <a:close/>
                </a:path>
              </a:pathLst>
            </a:custGeom>
            <a:solidFill>
              <a:srgbClr val="BADFE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9" name="Google Shape;989;p66"/>
            <p:cNvSpPr/>
            <p:nvPr/>
          </p:nvSpPr>
          <p:spPr>
            <a:xfrm>
              <a:off x="4174236" y="2500884"/>
              <a:ext cx="85725" cy="429894"/>
            </a:xfrm>
            <a:custGeom>
              <a:avLst/>
              <a:gdLst/>
              <a:ahLst/>
              <a:cxnLst/>
              <a:rect l="l" t="t" r="r" b="b"/>
              <a:pathLst>
                <a:path w="85725" h="429894" extrusionOk="0">
                  <a:moveTo>
                    <a:pt x="0" y="429768"/>
                  </a:moveTo>
                  <a:lnTo>
                    <a:pt x="85344" y="429768"/>
                  </a:lnTo>
                  <a:lnTo>
                    <a:pt x="85344" y="0"/>
                  </a:lnTo>
                  <a:lnTo>
                    <a:pt x="0" y="0"/>
                  </a:lnTo>
                  <a:lnTo>
                    <a:pt x="0" y="429768"/>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0" name="Google Shape;990;p66"/>
            <p:cNvSpPr/>
            <p:nvPr/>
          </p:nvSpPr>
          <p:spPr>
            <a:xfrm>
              <a:off x="4613148" y="2500883"/>
              <a:ext cx="82550" cy="429894"/>
            </a:xfrm>
            <a:custGeom>
              <a:avLst/>
              <a:gdLst/>
              <a:ahLst/>
              <a:cxnLst/>
              <a:rect l="l" t="t" r="r" b="b"/>
              <a:pathLst>
                <a:path w="82550" h="429894" extrusionOk="0">
                  <a:moveTo>
                    <a:pt x="82296" y="0"/>
                  </a:moveTo>
                  <a:lnTo>
                    <a:pt x="0" y="0"/>
                  </a:lnTo>
                  <a:lnTo>
                    <a:pt x="0" y="79248"/>
                  </a:lnTo>
                  <a:lnTo>
                    <a:pt x="0" y="429768"/>
                  </a:lnTo>
                  <a:lnTo>
                    <a:pt x="82296" y="429768"/>
                  </a:lnTo>
                  <a:lnTo>
                    <a:pt x="82296" y="79248"/>
                  </a:lnTo>
                  <a:lnTo>
                    <a:pt x="82296" y="0"/>
                  </a:lnTo>
                  <a:close/>
                </a:path>
              </a:pathLst>
            </a:custGeom>
            <a:solidFill>
              <a:srgbClr val="BADFE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1" name="Google Shape;991;p66"/>
            <p:cNvSpPr/>
            <p:nvPr/>
          </p:nvSpPr>
          <p:spPr>
            <a:xfrm>
              <a:off x="4613148" y="2500884"/>
              <a:ext cx="82550" cy="429894"/>
            </a:xfrm>
            <a:custGeom>
              <a:avLst/>
              <a:gdLst/>
              <a:ahLst/>
              <a:cxnLst/>
              <a:rect l="l" t="t" r="r" b="b"/>
              <a:pathLst>
                <a:path w="82550" h="429894" extrusionOk="0">
                  <a:moveTo>
                    <a:pt x="0" y="429768"/>
                  </a:moveTo>
                  <a:lnTo>
                    <a:pt x="82296" y="429768"/>
                  </a:lnTo>
                  <a:lnTo>
                    <a:pt x="82296" y="0"/>
                  </a:lnTo>
                  <a:lnTo>
                    <a:pt x="0" y="0"/>
                  </a:lnTo>
                  <a:lnTo>
                    <a:pt x="0" y="429768"/>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2" name="Google Shape;992;p66"/>
            <p:cNvSpPr/>
            <p:nvPr/>
          </p:nvSpPr>
          <p:spPr>
            <a:xfrm>
              <a:off x="5061204" y="2720340"/>
              <a:ext cx="170814" cy="0"/>
            </a:xfrm>
            <a:custGeom>
              <a:avLst/>
              <a:gdLst/>
              <a:ahLst/>
              <a:cxnLst/>
              <a:rect l="l" t="t" r="r" b="b"/>
              <a:pathLst>
                <a:path w="170814" h="120000" extrusionOk="0">
                  <a:moveTo>
                    <a:pt x="0" y="0"/>
                  </a:moveTo>
                  <a:lnTo>
                    <a:pt x="170687" y="0"/>
                  </a:lnTo>
                </a:path>
              </a:pathLst>
            </a:custGeom>
            <a:noFill/>
            <a:ln w="396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grpSp>
        <p:nvGrpSpPr>
          <p:cNvPr id="993" name="Google Shape;993;p66"/>
          <p:cNvGrpSpPr/>
          <p:nvPr/>
        </p:nvGrpSpPr>
        <p:grpSpPr>
          <a:xfrm>
            <a:off x="3501463" y="3384917"/>
            <a:ext cx="1515149" cy="1019718"/>
            <a:chOff x="3125723" y="2580132"/>
            <a:chExt cx="1567179" cy="1054735"/>
          </a:xfrm>
        </p:grpSpPr>
        <p:sp>
          <p:nvSpPr>
            <p:cNvPr id="994" name="Google Shape;994;p66"/>
            <p:cNvSpPr/>
            <p:nvPr/>
          </p:nvSpPr>
          <p:spPr>
            <a:xfrm>
              <a:off x="3125723" y="2580132"/>
              <a:ext cx="1567179" cy="1054735"/>
            </a:xfrm>
            <a:custGeom>
              <a:avLst/>
              <a:gdLst/>
              <a:ahLst/>
              <a:cxnLst/>
              <a:rect l="l" t="t" r="r" b="b"/>
              <a:pathLst>
                <a:path w="1567179" h="1054735" extrusionOk="0">
                  <a:moveTo>
                    <a:pt x="1566672" y="0"/>
                  </a:moveTo>
                  <a:lnTo>
                    <a:pt x="0" y="0"/>
                  </a:lnTo>
                  <a:lnTo>
                    <a:pt x="0" y="1054608"/>
                  </a:lnTo>
                  <a:lnTo>
                    <a:pt x="1566672" y="1054608"/>
                  </a:lnTo>
                  <a:lnTo>
                    <a:pt x="1566672"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5" name="Google Shape;995;p66"/>
            <p:cNvSpPr/>
            <p:nvPr/>
          </p:nvSpPr>
          <p:spPr>
            <a:xfrm>
              <a:off x="3125723" y="2580132"/>
              <a:ext cx="1567179" cy="1054735"/>
            </a:xfrm>
            <a:custGeom>
              <a:avLst/>
              <a:gdLst/>
              <a:ahLst/>
              <a:cxnLst/>
              <a:rect l="l" t="t" r="r" b="b"/>
              <a:pathLst>
                <a:path w="1567179" h="1054735" extrusionOk="0">
                  <a:moveTo>
                    <a:pt x="0" y="1054608"/>
                  </a:moveTo>
                  <a:lnTo>
                    <a:pt x="1566672" y="1054608"/>
                  </a:lnTo>
                  <a:lnTo>
                    <a:pt x="1566672" y="0"/>
                  </a:lnTo>
                  <a:lnTo>
                    <a:pt x="0" y="0"/>
                  </a:lnTo>
                  <a:lnTo>
                    <a:pt x="0" y="1054608"/>
                  </a:lnTo>
                  <a:close/>
                </a:path>
                <a:path w="1567179" h="1054735" extrusionOk="0">
                  <a:moveTo>
                    <a:pt x="505967" y="640080"/>
                  </a:moveTo>
                  <a:lnTo>
                    <a:pt x="1472183" y="640080"/>
                  </a:lnTo>
                  <a:lnTo>
                    <a:pt x="1472183" y="118872"/>
                  </a:lnTo>
                  <a:lnTo>
                    <a:pt x="505967" y="118872"/>
                  </a:lnTo>
                  <a:lnTo>
                    <a:pt x="505967" y="64008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6" name="Google Shape;996;p66"/>
            <p:cNvSpPr/>
            <p:nvPr/>
          </p:nvSpPr>
          <p:spPr>
            <a:xfrm>
              <a:off x="3677411" y="2747772"/>
              <a:ext cx="85725" cy="91439"/>
            </a:xfrm>
            <a:custGeom>
              <a:avLst/>
              <a:gdLst/>
              <a:ahLst/>
              <a:cxnLst/>
              <a:rect l="l" t="t" r="r" b="b"/>
              <a:pathLst>
                <a:path w="85725" h="91439" extrusionOk="0">
                  <a:moveTo>
                    <a:pt x="0" y="91439"/>
                  </a:moveTo>
                  <a:lnTo>
                    <a:pt x="85344" y="91439"/>
                  </a:lnTo>
                  <a:lnTo>
                    <a:pt x="85344" y="0"/>
                  </a:lnTo>
                  <a:lnTo>
                    <a:pt x="0" y="0"/>
                  </a:lnTo>
                  <a:lnTo>
                    <a:pt x="0" y="91439"/>
                  </a:lnTo>
                  <a:close/>
                </a:path>
              </a:pathLst>
            </a:custGeom>
            <a:solidFill>
              <a:srgbClr val="BADFE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7" name="Google Shape;997;p66"/>
            <p:cNvSpPr/>
            <p:nvPr/>
          </p:nvSpPr>
          <p:spPr>
            <a:xfrm>
              <a:off x="3677411" y="2747772"/>
              <a:ext cx="85725" cy="433069"/>
            </a:xfrm>
            <a:custGeom>
              <a:avLst/>
              <a:gdLst/>
              <a:ahLst/>
              <a:cxnLst/>
              <a:rect l="l" t="t" r="r" b="b"/>
              <a:pathLst>
                <a:path w="85725" h="433069" extrusionOk="0">
                  <a:moveTo>
                    <a:pt x="0" y="432815"/>
                  </a:moveTo>
                  <a:lnTo>
                    <a:pt x="85344" y="432815"/>
                  </a:lnTo>
                  <a:lnTo>
                    <a:pt x="85344" y="0"/>
                  </a:lnTo>
                  <a:lnTo>
                    <a:pt x="0" y="0"/>
                  </a:lnTo>
                  <a:lnTo>
                    <a:pt x="0" y="432815"/>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8" name="Google Shape;998;p66"/>
            <p:cNvSpPr/>
            <p:nvPr/>
          </p:nvSpPr>
          <p:spPr>
            <a:xfrm>
              <a:off x="3845051" y="2747772"/>
              <a:ext cx="85725" cy="91439"/>
            </a:xfrm>
            <a:custGeom>
              <a:avLst/>
              <a:gdLst/>
              <a:ahLst/>
              <a:cxnLst/>
              <a:rect l="l" t="t" r="r" b="b"/>
              <a:pathLst>
                <a:path w="85725" h="91439" extrusionOk="0">
                  <a:moveTo>
                    <a:pt x="0" y="91439"/>
                  </a:moveTo>
                  <a:lnTo>
                    <a:pt x="85344" y="91439"/>
                  </a:lnTo>
                  <a:lnTo>
                    <a:pt x="85344" y="0"/>
                  </a:lnTo>
                  <a:lnTo>
                    <a:pt x="0" y="0"/>
                  </a:lnTo>
                  <a:lnTo>
                    <a:pt x="0" y="91439"/>
                  </a:lnTo>
                  <a:close/>
                </a:path>
              </a:pathLst>
            </a:custGeom>
            <a:solidFill>
              <a:srgbClr val="BADFE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9" name="Google Shape;999;p66"/>
            <p:cNvSpPr/>
            <p:nvPr/>
          </p:nvSpPr>
          <p:spPr>
            <a:xfrm>
              <a:off x="3845051" y="2747772"/>
              <a:ext cx="85725" cy="433069"/>
            </a:xfrm>
            <a:custGeom>
              <a:avLst/>
              <a:gdLst/>
              <a:ahLst/>
              <a:cxnLst/>
              <a:rect l="l" t="t" r="r" b="b"/>
              <a:pathLst>
                <a:path w="85725" h="433069" extrusionOk="0">
                  <a:moveTo>
                    <a:pt x="0" y="432815"/>
                  </a:moveTo>
                  <a:lnTo>
                    <a:pt x="85344" y="432815"/>
                  </a:lnTo>
                  <a:lnTo>
                    <a:pt x="85344" y="0"/>
                  </a:lnTo>
                  <a:lnTo>
                    <a:pt x="0" y="0"/>
                  </a:lnTo>
                  <a:lnTo>
                    <a:pt x="0" y="432815"/>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0" name="Google Shape;1000;p66"/>
            <p:cNvSpPr/>
            <p:nvPr/>
          </p:nvSpPr>
          <p:spPr>
            <a:xfrm>
              <a:off x="4015739" y="2747772"/>
              <a:ext cx="82550" cy="91439"/>
            </a:xfrm>
            <a:custGeom>
              <a:avLst/>
              <a:gdLst/>
              <a:ahLst/>
              <a:cxnLst/>
              <a:rect l="l" t="t" r="r" b="b"/>
              <a:pathLst>
                <a:path w="82550" h="91439" extrusionOk="0">
                  <a:moveTo>
                    <a:pt x="0" y="91439"/>
                  </a:moveTo>
                  <a:lnTo>
                    <a:pt x="82296" y="91439"/>
                  </a:lnTo>
                  <a:lnTo>
                    <a:pt x="82296" y="0"/>
                  </a:lnTo>
                  <a:lnTo>
                    <a:pt x="0" y="0"/>
                  </a:lnTo>
                  <a:lnTo>
                    <a:pt x="0" y="91439"/>
                  </a:lnTo>
                  <a:close/>
                </a:path>
              </a:pathLst>
            </a:custGeom>
            <a:solidFill>
              <a:srgbClr val="BADFE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1" name="Google Shape;1001;p66"/>
            <p:cNvSpPr/>
            <p:nvPr/>
          </p:nvSpPr>
          <p:spPr>
            <a:xfrm>
              <a:off x="4015739" y="2747772"/>
              <a:ext cx="82550" cy="433069"/>
            </a:xfrm>
            <a:custGeom>
              <a:avLst/>
              <a:gdLst/>
              <a:ahLst/>
              <a:cxnLst/>
              <a:rect l="l" t="t" r="r" b="b"/>
              <a:pathLst>
                <a:path w="82550" h="433069" extrusionOk="0">
                  <a:moveTo>
                    <a:pt x="0" y="432815"/>
                  </a:moveTo>
                  <a:lnTo>
                    <a:pt x="82296" y="432815"/>
                  </a:lnTo>
                  <a:lnTo>
                    <a:pt x="82296" y="0"/>
                  </a:lnTo>
                  <a:lnTo>
                    <a:pt x="0" y="0"/>
                  </a:lnTo>
                  <a:lnTo>
                    <a:pt x="0" y="432815"/>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2" name="Google Shape;1002;p66"/>
            <p:cNvSpPr/>
            <p:nvPr/>
          </p:nvSpPr>
          <p:spPr>
            <a:xfrm>
              <a:off x="4451603" y="2747772"/>
              <a:ext cx="85725" cy="433069"/>
            </a:xfrm>
            <a:custGeom>
              <a:avLst/>
              <a:gdLst/>
              <a:ahLst/>
              <a:cxnLst/>
              <a:rect l="l" t="t" r="r" b="b"/>
              <a:pathLst>
                <a:path w="85725" h="433069" extrusionOk="0">
                  <a:moveTo>
                    <a:pt x="85344" y="0"/>
                  </a:moveTo>
                  <a:lnTo>
                    <a:pt x="0" y="0"/>
                  </a:lnTo>
                  <a:lnTo>
                    <a:pt x="0" y="432815"/>
                  </a:lnTo>
                  <a:lnTo>
                    <a:pt x="85344" y="432815"/>
                  </a:lnTo>
                  <a:lnTo>
                    <a:pt x="85344" y="0"/>
                  </a:lnTo>
                  <a:close/>
                </a:path>
              </a:pathLst>
            </a:custGeom>
            <a:solidFill>
              <a:srgbClr val="BADFE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3" name="Google Shape;1003;p66"/>
            <p:cNvSpPr/>
            <p:nvPr/>
          </p:nvSpPr>
          <p:spPr>
            <a:xfrm>
              <a:off x="4451603" y="2747772"/>
              <a:ext cx="85725" cy="433069"/>
            </a:xfrm>
            <a:custGeom>
              <a:avLst/>
              <a:gdLst/>
              <a:ahLst/>
              <a:cxnLst/>
              <a:rect l="l" t="t" r="r" b="b"/>
              <a:pathLst>
                <a:path w="85725" h="433069" extrusionOk="0">
                  <a:moveTo>
                    <a:pt x="0" y="432815"/>
                  </a:moveTo>
                  <a:lnTo>
                    <a:pt x="85344" y="432815"/>
                  </a:lnTo>
                  <a:lnTo>
                    <a:pt x="85344" y="0"/>
                  </a:lnTo>
                  <a:lnTo>
                    <a:pt x="0" y="0"/>
                  </a:lnTo>
                  <a:lnTo>
                    <a:pt x="0" y="432815"/>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4" name="Google Shape;1004;p66"/>
            <p:cNvSpPr/>
            <p:nvPr/>
          </p:nvSpPr>
          <p:spPr>
            <a:xfrm>
              <a:off x="3418331" y="2839212"/>
              <a:ext cx="963295" cy="521335"/>
            </a:xfrm>
            <a:custGeom>
              <a:avLst/>
              <a:gdLst/>
              <a:ahLst/>
              <a:cxnLst/>
              <a:rect l="l" t="t" r="r" b="b"/>
              <a:pathLst>
                <a:path w="963295" h="521335" extrusionOk="0">
                  <a:moveTo>
                    <a:pt x="963167" y="0"/>
                  </a:moveTo>
                  <a:lnTo>
                    <a:pt x="0" y="0"/>
                  </a:lnTo>
                  <a:lnTo>
                    <a:pt x="0" y="521208"/>
                  </a:lnTo>
                  <a:lnTo>
                    <a:pt x="963167" y="521208"/>
                  </a:lnTo>
                  <a:lnTo>
                    <a:pt x="963167"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5" name="Google Shape;1005;p66"/>
            <p:cNvSpPr/>
            <p:nvPr/>
          </p:nvSpPr>
          <p:spPr>
            <a:xfrm>
              <a:off x="3418331" y="2839212"/>
              <a:ext cx="963295" cy="521335"/>
            </a:xfrm>
            <a:custGeom>
              <a:avLst/>
              <a:gdLst/>
              <a:ahLst/>
              <a:cxnLst/>
              <a:rect l="l" t="t" r="r" b="b"/>
              <a:pathLst>
                <a:path w="963295" h="521335" extrusionOk="0">
                  <a:moveTo>
                    <a:pt x="0" y="521208"/>
                  </a:moveTo>
                  <a:lnTo>
                    <a:pt x="963167" y="521208"/>
                  </a:lnTo>
                  <a:lnTo>
                    <a:pt x="963167" y="0"/>
                  </a:lnTo>
                  <a:lnTo>
                    <a:pt x="0" y="0"/>
                  </a:lnTo>
                  <a:lnTo>
                    <a:pt x="0" y="521208"/>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6" name="Google Shape;1006;p66"/>
            <p:cNvSpPr/>
            <p:nvPr/>
          </p:nvSpPr>
          <p:spPr>
            <a:xfrm>
              <a:off x="3464051" y="2887980"/>
              <a:ext cx="82550" cy="137160"/>
            </a:xfrm>
            <a:custGeom>
              <a:avLst/>
              <a:gdLst/>
              <a:ahLst/>
              <a:cxnLst/>
              <a:rect l="l" t="t" r="r" b="b"/>
              <a:pathLst>
                <a:path w="82550" h="137160" extrusionOk="0">
                  <a:moveTo>
                    <a:pt x="0" y="137159"/>
                  </a:moveTo>
                  <a:lnTo>
                    <a:pt x="82296" y="137159"/>
                  </a:lnTo>
                  <a:lnTo>
                    <a:pt x="82296" y="0"/>
                  </a:lnTo>
                  <a:lnTo>
                    <a:pt x="0" y="0"/>
                  </a:lnTo>
                  <a:lnTo>
                    <a:pt x="0" y="137159"/>
                  </a:lnTo>
                  <a:close/>
                </a:path>
              </a:pathLst>
            </a:custGeom>
            <a:solidFill>
              <a:srgbClr val="BADFE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7" name="Google Shape;1007;p66"/>
            <p:cNvSpPr/>
            <p:nvPr/>
          </p:nvSpPr>
          <p:spPr>
            <a:xfrm>
              <a:off x="3464051" y="2887980"/>
              <a:ext cx="82550" cy="433070"/>
            </a:xfrm>
            <a:custGeom>
              <a:avLst/>
              <a:gdLst/>
              <a:ahLst/>
              <a:cxnLst/>
              <a:rect l="l" t="t" r="r" b="b"/>
              <a:pathLst>
                <a:path w="82550" h="433070" extrusionOk="0">
                  <a:moveTo>
                    <a:pt x="0" y="432815"/>
                  </a:moveTo>
                  <a:lnTo>
                    <a:pt x="82296" y="432815"/>
                  </a:lnTo>
                  <a:lnTo>
                    <a:pt x="82296" y="0"/>
                  </a:lnTo>
                  <a:lnTo>
                    <a:pt x="0" y="0"/>
                  </a:lnTo>
                  <a:lnTo>
                    <a:pt x="0" y="432815"/>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8" name="Google Shape;1008;p66"/>
            <p:cNvSpPr/>
            <p:nvPr/>
          </p:nvSpPr>
          <p:spPr>
            <a:xfrm>
              <a:off x="3631691" y="2887980"/>
              <a:ext cx="85725" cy="137160"/>
            </a:xfrm>
            <a:custGeom>
              <a:avLst/>
              <a:gdLst/>
              <a:ahLst/>
              <a:cxnLst/>
              <a:rect l="l" t="t" r="r" b="b"/>
              <a:pathLst>
                <a:path w="85725" h="137160" extrusionOk="0">
                  <a:moveTo>
                    <a:pt x="0" y="137159"/>
                  </a:moveTo>
                  <a:lnTo>
                    <a:pt x="85344" y="137159"/>
                  </a:lnTo>
                  <a:lnTo>
                    <a:pt x="85344" y="0"/>
                  </a:lnTo>
                  <a:lnTo>
                    <a:pt x="0" y="0"/>
                  </a:lnTo>
                  <a:lnTo>
                    <a:pt x="0" y="137159"/>
                  </a:lnTo>
                  <a:close/>
                </a:path>
              </a:pathLst>
            </a:custGeom>
            <a:solidFill>
              <a:srgbClr val="BADFE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9" name="Google Shape;1009;p66"/>
            <p:cNvSpPr/>
            <p:nvPr/>
          </p:nvSpPr>
          <p:spPr>
            <a:xfrm>
              <a:off x="3631691" y="2887980"/>
              <a:ext cx="85725" cy="433070"/>
            </a:xfrm>
            <a:custGeom>
              <a:avLst/>
              <a:gdLst/>
              <a:ahLst/>
              <a:cxnLst/>
              <a:rect l="l" t="t" r="r" b="b"/>
              <a:pathLst>
                <a:path w="85725" h="433070" extrusionOk="0">
                  <a:moveTo>
                    <a:pt x="0" y="432815"/>
                  </a:moveTo>
                  <a:lnTo>
                    <a:pt x="85344" y="432815"/>
                  </a:lnTo>
                  <a:lnTo>
                    <a:pt x="85344" y="0"/>
                  </a:lnTo>
                  <a:lnTo>
                    <a:pt x="0" y="0"/>
                  </a:lnTo>
                  <a:lnTo>
                    <a:pt x="0" y="432815"/>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10" name="Google Shape;1010;p66"/>
            <p:cNvSpPr/>
            <p:nvPr/>
          </p:nvSpPr>
          <p:spPr>
            <a:xfrm>
              <a:off x="3799331" y="2887980"/>
              <a:ext cx="85725" cy="137160"/>
            </a:xfrm>
            <a:custGeom>
              <a:avLst/>
              <a:gdLst/>
              <a:ahLst/>
              <a:cxnLst/>
              <a:rect l="l" t="t" r="r" b="b"/>
              <a:pathLst>
                <a:path w="85725" h="137160" extrusionOk="0">
                  <a:moveTo>
                    <a:pt x="0" y="137159"/>
                  </a:moveTo>
                  <a:lnTo>
                    <a:pt x="85344" y="137159"/>
                  </a:lnTo>
                  <a:lnTo>
                    <a:pt x="85344" y="0"/>
                  </a:lnTo>
                  <a:lnTo>
                    <a:pt x="0" y="0"/>
                  </a:lnTo>
                  <a:lnTo>
                    <a:pt x="0" y="137159"/>
                  </a:lnTo>
                  <a:close/>
                </a:path>
              </a:pathLst>
            </a:custGeom>
            <a:solidFill>
              <a:srgbClr val="BADFE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11" name="Google Shape;1011;p66"/>
            <p:cNvSpPr/>
            <p:nvPr/>
          </p:nvSpPr>
          <p:spPr>
            <a:xfrm>
              <a:off x="3799331" y="2887980"/>
              <a:ext cx="85725" cy="433070"/>
            </a:xfrm>
            <a:custGeom>
              <a:avLst/>
              <a:gdLst/>
              <a:ahLst/>
              <a:cxnLst/>
              <a:rect l="l" t="t" r="r" b="b"/>
              <a:pathLst>
                <a:path w="85725" h="433070" extrusionOk="0">
                  <a:moveTo>
                    <a:pt x="0" y="432815"/>
                  </a:moveTo>
                  <a:lnTo>
                    <a:pt x="85344" y="432815"/>
                  </a:lnTo>
                  <a:lnTo>
                    <a:pt x="85344" y="0"/>
                  </a:lnTo>
                  <a:lnTo>
                    <a:pt x="0" y="0"/>
                  </a:lnTo>
                  <a:lnTo>
                    <a:pt x="0" y="432815"/>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12" name="Google Shape;1012;p66"/>
            <p:cNvSpPr/>
            <p:nvPr/>
          </p:nvSpPr>
          <p:spPr>
            <a:xfrm>
              <a:off x="4238243" y="2887980"/>
              <a:ext cx="85725" cy="433070"/>
            </a:xfrm>
            <a:custGeom>
              <a:avLst/>
              <a:gdLst/>
              <a:ahLst/>
              <a:cxnLst/>
              <a:rect l="l" t="t" r="r" b="b"/>
              <a:pathLst>
                <a:path w="85725" h="433070" extrusionOk="0">
                  <a:moveTo>
                    <a:pt x="85344" y="0"/>
                  </a:moveTo>
                  <a:lnTo>
                    <a:pt x="0" y="0"/>
                  </a:lnTo>
                  <a:lnTo>
                    <a:pt x="0" y="432815"/>
                  </a:lnTo>
                  <a:lnTo>
                    <a:pt x="85344" y="432815"/>
                  </a:lnTo>
                  <a:lnTo>
                    <a:pt x="85344" y="0"/>
                  </a:lnTo>
                  <a:close/>
                </a:path>
              </a:pathLst>
            </a:custGeom>
            <a:solidFill>
              <a:srgbClr val="BADFE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13" name="Google Shape;1013;p66"/>
            <p:cNvSpPr/>
            <p:nvPr/>
          </p:nvSpPr>
          <p:spPr>
            <a:xfrm>
              <a:off x="4238243" y="2887980"/>
              <a:ext cx="85725" cy="433070"/>
            </a:xfrm>
            <a:custGeom>
              <a:avLst/>
              <a:gdLst/>
              <a:ahLst/>
              <a:cxnLst/>
              <a:rect l="l" t="t" r="r" b="b"/>
              <a:pathLst>
                <a:path w="85725" h="433070" extrusionOk="0">
                  <a:moveTo>
                    <a:pt x="0" y="432815"/>
                  </a:moveTo>
                  <a:lnTo>
                    <a:pt x="85344" y="432815"/>
                  </a:lnTo>
                  <a:lnTo>
                    <a:pt x="85344" y="0"/>
                  </a:lnTo>
                  <a:lnTo>
                    <a:pt x="0" y="0"/>
                  </a:lnTo>
                  <a:lnTo>
                    <a:pt x="0" y="432815"/>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014" name="Google Shape;1014;p66"/>
          <p:cNvSpPr txBox="1"/>
          <p:nvPr/>
        </p:nvSpPr>
        <p:spPr>
          <a:xfrm>
            <a:off x="4210245" y="3425564"/>
            <a:ext cx="563400" cy="936300"/>
          </a:xfrm>
          <a:prstGeom prst="rect">
            <a:avLst/>
          </a:prstGeom>
          <a:noFill/>
          <a:ln>
            <a:noFill/>
          </a:ln>
        </p:spPr>
        <p:txBody>
          <a:bodyPr spcFirstLastPara="1" wrap="square" lIns="0" tIns="12700" rIns="0" bIns="0" anchor="t" anchorCtr="0">
            <a:spAutoFit/>
          </a:bodyPr>
          <a:lstStyle/>
          <a:p>
            <a:pPr marL="25400" marR="0" lvl="0" indent="0" algn="l" rtl="0">
              <a:lnSpc>
                <a:spcPct val="100000"/>
              </a:lnSpc>
              <a:spcBef>
                <a:spcPts val="0"/>
              </a:spcBef>
              <a:spcAft>
                <a:spcPts val="0"/>
              </a:spcAft>
              <a:buNone/>
            </a:pPr>
            <a:r>
              <a:rPr lang="en" sz="3600" baseline="-25000">
                <a:latin typeface="Helvetica Neue"/>
                <a:ea typeface="Helvetica Neue"/>
                <a:cs typeface="Helvetica Neue"/>
                <a:sym typeface="Helvetica Neue"/>
              </a:rPr>
              <a:t>…</a:t>
            </a:r>
            <a:r>
              <a:rPr lang="en" sz="2400">
                <a:latin typeface="Helvetica Neue"/>
                <a:ea typeface="Helvetica Neue"/>
                <a:cs typeface="Helvetica Neue"/>
                <a:sym typeface="Helvetica Neue"/>
              </a:rPr>
              <a:t>…</a:t>
            </a:r>
            <a:endParaRPr sz="2400">
              <a:latin typeface="Helvetica Neue"/>
              <a:ea typeface="Helvetica Neue"/>
              <a:cs typeface="Helvetica Neue"/>
              <a:sym typeface="Helvetica Neue"/>
            </a:endParaRPr>
          </a:p>
        </p:txBody>
      </p:sp>
      <p:grpSp>
        <p:nvGrpSpPr>
          <p:cNvPr id="1015" name="Google Shape;1015;p66"/>
          <p:cNvGrpSpPr/>
          <p:nvPr/>
        </p:nvGrpSpPr>
        <p:grpSpPr>
          <a:xfrm>
            <a:off x="3583974" y="3815149"/>
            <a:ext cx="934383" cy="504027"/>
            <a:chOff x="3211067" y="3025139"/>
            <a:chExt cx="966470" cy="521335"/>
          </a:xfrm>
        </p:grpSpPr>
        <p:sp>
          <p:nvSpPr>
            <p:cNvPr id="1016" name="Google Shape;1016;p66"/>
            <p:cNvSpPr/>
            <p:nvPr/>
          </p:nvSpPr>
          <p:spPr>
            <a:xfrm>
              <a:off x="3211067" y="3025139"/>
              <a:ext cx="966470" cy="521335"/>
            </a:xfrm>
            <a:custGeom>
              <a:avLst/>
              <a:gdLst/>
              <a:ahLst/>
              <a:cxnLst/>
              <a:rect l="l" t="t" r="r" b="b"/>
              <a:pathLst>
                <a:path w="966470" h="521335" extrusionOk="0">
                  <a:moveTo>
                    <a:pt x="966216" y="0"/>
                  </a:moveTo>
                  <a:lnTo>
                    <a:pt x="0" y="0"/>
                  </a:lnTo>
                  <a:lnTo>
                    <a:pt x="0" y="521208"/>
                  </a:lnTo>
                  <a:lnTo>
                    <a:pt x="966216" y="521208"/>
                  </a:lnTo>
                  <a:lnTo>
                    <a:pt x="966216"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17" name="Google Shape;1017;p66"/>
            <p:cNvSpPr/>
            <p:nvPr/>
          </p:nvSpPr>
          <p:spPr>
            <a:xfrm>
              <a:off x="3211067" y="3025139"/>
              <a:ext cx="966470" cy="521335"/>
            </a:xfrm>
            <a:custGeom>
              <a:avLst/>
              <a:gdLst/>
              <a:ahLst/>
              <a:cxnLst/>
              <a:rect l="l" t="t" r="r" b="b"/>
              <a:pathLst>
                <a:path w="966470" h="521335" extrusionOk="0">
                  <a:moveTo>
                    <a:pt x="0" y="521208"/>
                  </a:moveTo>
                  <a:lnTo>
                    <a:pt x="966216" y="521208"/>
                  </a:lnTo>
                  <a:lnTo>
                    <a:pt x="966216" y="0"/>
                  </a:lnTo>
                  <a:lnTo>
                    <a:pt x="0" y="0"/>
                  </a:lnTo>
                  <a:lnTo>
                    <a:pt x="0" y="521208"/>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18" name="Google Shape;1018;p66"/>
            <p:cNvSpPr/>
            <p:nvPr/>
          </p:nvSpPr>
          <p:spPr>
            <a:xfrm>
              <a:off x="3256787" y="3076955"/>
              <a:ext cx="82550" cy="429895"/>
            </a:xfrm>
            <a:custGeom>
              <a:avLst/>
              <a:gdLst/>
              <a:ahLst/>
              <a:cxnLst/>
              <a:rect l="l" t="t" r="r" b="b"/>
              <a:pathLst>
                <a:path w="82550" h="429895" extrusionOk="0">
                  <a:moveTo>
                    <a:pt x="82296" y="0"/>
                  </a:moveTo>
                  <a:lnTo>
                    <a:pt x="0" y="0"/>
                  </a:lnTo>
                  <a:lnTo>
                    <a:pt x="0" y="429768"/>
                  </a:lnTo>
                  <a:lnTo>
                    <a:pt x="82296" y="429768"/>
                  </a:lnTo>
                  <a:lnTo>
                    <a:pt x="82296" y="0"/>
                  </a:lnTo>
                  <a:close/>
                </a:path>
              </a:pathLst>
            </a:custGeom>
            <a:solidFill>
              <a:srgbClr val="BADFE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19" name="Google Shape;1019;p66"/>
            <p:cNvSpPr/>
            <p:nvPr/>
          </p:nvSpPr>
          <p:spPr>
            <a:xfrm>
              <a:off x="3256787" y="3076955"/>
              <a:ext cx="82550" cy="429895"/>
            </a:xfrm>
            <a:custGeom>
              <a:avLst/>
              <a:gdLst/>
              <a:ahLst/>
              <a:cxnLst/>
              <a:rect l="l" t="t" r="r" b="b"/>
              <a:pathLst>
                <a:path w="82550" h="429895" extrusionOk="0">
                  <a:moveTo>
                    <a:pt x="0" y="429768"/>
                  </a:moveTo>
                  <a:lnTo>
                    <a:pt x="82296" y="429768"/>
                  </a:lnTo>
                  <a:lnTo>
                    <a:pt x="82296" y="0"/>
                  </a:lnTo>
                  <a:lnTo>
                    <a:pt x="0" y="0"/>
                  </a:lnTo>
                  <a:lnTo>
                    <a:pt x="0" y="429768"/>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20" name="Google Shape;1020;p66"/>
            <p:cNvSpPr/>
            <p:nvPr/>
          </p:nvSpPr>
          <p:spPr>
            <a:xfrm>
              <a:off x="3424427" y="3076955"/>
              <a:ext cx="85725" cy="429895"/>
            </a:xfrm>
            <a:custGeom>
              <a:avLst/>
              <a:gdLst/>
              <a:ahLst/>
              <a:cxnLst/>
              <a:rect l="l" t="t" r="r" b="b"/>
              <a:pathLst>
                <a:path w="85725" h="429895" extrusionOk="0">
                  <a:moveTo>
                    <a:pt x="85344" y="0"/>
                  </a:moveTo>
                  <a:lnTo>
                    <a:pt x="0" y="0"/>
                  </a:lnTo>
                  <a:lnTo>
                    <a:pt x="0" y="429768"/>
                  </a:lnTo>
                  <a:lnTo>
                    <a:pt x="85344" y="429768"/>
                  </a:lnTo>
                  <a:lnTo>
                    <a:pt x="85344" y="0"/>
                  </a:lnTo>
                  <a:close/>
                </a:path>
              </a:pathLst>
            </a:custGeom>
            <a:solidFill>
              <a:srgbClr val="BADFE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21" name="Google Shape;1021;p66"/>
            <p:cNvSpPr/>
            <p:nvPr/>
          </p:nvSpPr>
          <p:spPr>
            <a:xfrm>
              <a:off x="3424427" y="3076955"/>
              <a:ext cx="85725" cy="429895"/>
            </a:xfrm>
            <a:custGeom>
              <a:avLst/>
              <a:gdLst/>
              <a:ahLst/>
              <a:cxnLst/>
              <a:rect l="l" t="t" r="r" b="b"/>
              <a:pathLst>
                <a:path w="85725" h="429895" extrusionOk="0">
                  <a:moveTo>
                    <a:pt x="0" y="429768"/>
                  </a:moveTo>
                  <a:lnTo>
                    <a:pt x="85344" y="429768"/>
                  </a:lnTo>
                  <a:lnTo>
                    <a:pt x="85344" y="0"/>
                  </a:lnTo>
                  <a:lnTo>
                    <a:pt x="0" y="0"/>
                  </a:lnTo>
                  <a:lnTo>
                    <a:pt x="0" y="429768"/>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22" name="Google Shape;1022;p66"/>
            <p:cNvSpPr/>
            <p:nvPr/>
          </p:nvSpPr>
          <p:spPr>
            <a:xfrm>
              <a:off x="3592067" y="3076955"/>
              <a:ext cx="85725" cy="429895"/>
            </a:xfrm>
            <a:custGeom>
              <a:avLst/>
              <a:gdLst/>
              <a:ahLst/>
              <a:cxnLst/>
              <a:rect l="l" t="t" r="r" b="b"/>
              <a:pathLst>
                <a:path w="85725" h="429895" extrusionOk="0">
                  <a:moveTo>
                    <a:pt x="85344" y="0"/>
                  </a:moveTo>
                  <a:lnTo>
                    <a:pt x="0" y="0"/>
                  </a:lnTo>
                  <a:lnTo>
                    <a:pt x="0" y="429768"/>
                  </a:lnTo>
                  <a:lnTo>
                    <a:pt x="85344" y="429768"/>
                  </a:lnTo>
                  <a:lnTo>
                    <a:pt x="85344" y="0"/>
                  </a:lnTo>
                  <a:close/>
                </a:path>
              </a:pathLst>
            </a:custGeom>
            <a:solidFill>
              <a:srgbClr val="BADFE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23" name="Google Shape;1023;p66"/>
            <p:cNvSpPr/>
            <p:nvPr/>
          </p:nvSpPr>
          <p:spPr>
            <a:xfrm>
              <a:off x="3592067" y="3076955"/>
              <a:ext cx="85725" cy="429895"/>
            </a:xfrm>
            <a:custGeom>
              <a:avLst/>
              <a:gdLst/>
              <a:ahLst/>
              <a:cxnLst/>
              <a:rect l="l" t="t" r="r" b="b"/>
              <a:pathLst>
                <a:path w="85725" h="429895" extrusionOk="0">
                  <a:moveTo>
                    <a:pt x="0" y="429768"/>
                  </a:moveTo>
                  <a:lnTo>
                    <a:pt x="85344" y="429768"/>
                  </a:lnTo>
                  <a:lnTo>
                    <a:pt x="85344" y="0"/>
                  </a:lnTo>
                  <a:lnTo>
                    <a:pt x="0" y="0"/>
                  </a:lnTo>
                  <a:lnTo>
                    <a:pt x="0" y="429768"/>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24" name="Google Shape;1024;p66"/>
            <p:cNvSpPr/>
            <p:nvPr/>
          </p:nvSpPr>
          <p:spPr>
            <a:xfrm>
              <a:off x="4030979" y="3076955"/>
              <a:ext cx="85725" cy="429895"/>
            </a:xfrm>
            <a:custGeom>
              <a:avLst/>
              <a:gdLst/>
              <a:ahLst/>
              <a:cxnLst/>
              <a:rect l="l" t="t" r="r" b="b"/>
              <a:pathLst>
                <a:path w="85725" h="429895" extrusionOk="0">
                  <a:moveTo>
                    <a:pt x="85344" y="0"/>
                  </a:moveTo>
                  <a:lnTo>
                    <a:pt x="0" y="0"/>
                  </a:lnTo>
                  <a:lnTo>
                    <a:pt x="0" y="429768"/>
                  </a:lnTo>
                  <a:lnTo>
                    <a:pt x="85344" y="429768"/>
                  </a:lnTo>
                  <a:lnTo>
                    <a:pt x="85344" y="0"/>
                  </a:lnTo>
                  <a:close/>
                </a:path>
              </a:pathLst>
            </a:custGeom>
            <a:solidFill>
              <a:srgbClr val="BADFE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25" name="Google Shape;1025;p66"/>
            <p:cNvSpPr/>
            <p:nvPr/>
          </p:nvSpPr>
          <p:spPr>
            <a:xfrm>
              <a:off x="4030979" y="3076955"/>
              <a:ext cx="85725" cy="429895"/>
            </a:xfrm>
            <a:custGeom>
              <a:avLst/>
              <a:gdLst/>
              <a:ahLst/>
              <a:cxnLst/>
              <a:rect l="l" t="t" r="r" b="b"/>
              <a:pathLst>
                <a:path w="85725" h="429895" extrusionOk="0">
                  <a:moveTo>
                    <a:pt x="0" y="429768"/>
                  </a:moveTo>
                  <a:lnTo>
                    <a:pt x="85344" y="429768"/>
                  </a:lnTo>
                  <a:lnTo>
                    <a:pt x="85344" y="0"/>
                  </a:lnTo>
                  <a:lnTo>
                    <a:pt x="0" y="0"/>
                  </a:lnTo>
                  <a:lnTo>
                    <a:pt x="0" y="429768"/>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026" name="Google Shape;1026;p66"/>
          <p:cNvSpPr txBox="1"/>
          <p:nvPr/>
        </p:nvSpPr>
        <p:spPr>
          <a:xfrm>
            <a:off x="4034672" y="3741103"/>
            <a:ext cx="306900" cy="3822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 sz="2400">
                <a:latin typeface="Helvetica Neue"/>
                <a:ea typeface="Helvetica Neue"/>
                <a:cs typeface="Helvetica Neue"/>
                <a:sym typeface="Helvetica Neue"/>
              </a:rPr>
              <a:t>…</a:t>
            </a:r>
            <a:endParaRPr sz="2400">
              <a:latin typeface="Helvetica Neue"/>
              <a:ea typeface="Helvetica Neue"/>
              <a:cs typeface="Helvetica Neue"/>
              <a:sym typeface="Helvetica Neue"/>
            </a:endParaRPr>
          </a:p>
        </p:txBody>
      </p:sp>
      <p:grpSp>
        <p:nvGrpSpPr>
          <p:cNvPr id="1027" name="Google Shape;1027;p66"/>
          <p:cNvGrpSpPr/>
          <p:nvPr/>
        </p:nvGrpSpPr>
        <p:grpSpPr>
          <a:xfrm>
            <a:off x="5013176" y="2604013"/>
            <a:ext cx="2421293" cy="1324958"/>
            <a:chOff x="4689348" y="1772412"/>
            <a:chExt cx="2504440" cy="1370457"/>
          </a:xfrm>
        </p:grpSpPr>
        <p:sp>
          <p:nvSpPr>
            <p:cNvPr id="1028" name="Google Shape;1028;p66"/>
            <p:cNvSpPr/>
            <p:nvPr/>
          </p:nvSpPr>
          <p:spPr>
            <a:xfrm>
              <a:off x="4689348" y="1772412"/>
              <a:ext cx="1420495" cy="1347470"/>
            </a:xfrm>
            <a:custGeom>
              <a:avLst/>
              <a:gdLst/>
              <a:ahLst/>
              <a:cxnLst/>
              <a:rect l="l" t="t" r="r" b="b"/>
              <a:pathLst>
                <a:path w="1420495" h="1347470" extrusionOk="0">
                  <a:moveTo>
                    <a:pt x="0" y="1335024"/>
                  </a:moveTo>
                  <a:lnTo>
                    <a:pt x="167639" y="1335024"/>
                  </a:lnTo>
                </a:path>
                <a:path w="1420495" h="1347470" extrusionOk="0">
                  <a:moveTo>
                    <a:pt x="158496" y="1347215"/>
                  </a:moveTo>
                  <a:lnTo>
                    <a:pt x="1420367" y="0"/>
                  </a:lnTo>
                </a:path>
              </a:pathLst>
            </a:custGeom>
            <a:noFill/>
            <a:ln w="396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29" name="Google Shape;1029;p66"/>
            <p:cNvSpPr/>
            <p:nvPr/>
          </p:nvSpPr>
          <p:spPr>
            <a:xfrm>
              <a:off x="6099048" y="2295144"/>
              <a:ext cx="1094740" cy="847725"/>
            </a:xfrm>
            <a:custGeom>
              <a:avLst/>
              <a:gdLst/>
              <a:ahLst/>
              <a:cxnLst/>
              <a:rect l="l" t="t" r="r" b="b"/>
              <a:pathLst>
                <a:path w="1094740" h="847725" extrusionOk="0">
                  <a:moveTo>
                    <a:pt x="0" y="847343"/>
                  </a:moveTo>
                  <a:lnTo>
                    <a:pt x="1094231" y="847343"/>
                  </a:lnTo>
                  <a:lnTo>
                    <a:pt x="1094231" y="0"/>
                  </a:lnTo>
                  <a:lnTo>
                    <a:pt x="0" y="0"/>
                  </a:lnTo>
                  <a:lnTo>
                    <a:pt x="0" y="847343"/>
                  </a:lnTo>
                  <a:close/>
                </a:path>
              </a:pathLst>
            </a:custGeom>
            <a:noFill/>
            <a:ln w="182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030" name="Google Shape;1030;p66"/>
          <p:cNvSpPr txBox="1"/>
          <p:nvPr/>
        </p:nvSpPr>
        <p:spPr>
          <a:xfrm>
            <a:off x="6562425" y="3298575"/>
            <a:ext cx="775200" cy="382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 sz="2400" b="1">
                <a:latin typeface="Arial"/>
                <a:ea typeface="Arial"/>
                <a:cs typeface="Arial"/>
                <a:sym typeface="Arial"/>
              </a:rPr>
              <a:t>Host</a:t>
            </a:r>
            <a:endParaRPr sz="2400">
              <a:latin typeface="Arial"/>
              <a:ea typeface="Arial"/>
              <a:cs typeface="Arial"/>
              <a:sym typeface="Arial"/>
            </a:endParaRPr>
          </a:p>
        </p:txBody>
      </p:sp>
      <p:sp>
        <p:nvSpPr>
          <p:cNvPr id="1031" name="Google Shape;1031;p66"/>
          <p:cNvSpPr/>
          <p:nvPr/>
        </p:nvSpPr>
        <p:spPr>
          <a:xfrm>
            <a:off x="5664182" y="3364174"/>
            <a:ext cx="722490" cy="0"/>
          </a:xfrm>
          <a:custGeom>
            <a:avLst/>
            <a:gdLst/>
            <a:ahLst/>
            <a:cxnLst/>
            <a:rect l="l" t="t" r="r" b="b"/>
            <a:pathLst>
              <a:path w="746760" h="120000" extrusionOk="0">
                <a:moveTo>
                  <a:pt x="0" y="0"/>
                </a:moveTo>
                <a:lnTo>
                  <a:pt x="746760" y="0"/>
                </a:lnTo>
              </a:path>
            </a:pathLst>
          </a:custGeom>
          <a:noFill/>
          <a:ln w="396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32" name="Google Shape;1032;p66"/>
          <p:cNvSpPr txBox="1"/>
          <p:nvPr/>
        </p:nvSpPr>
        <p:spPr>
          <a:xfrm>
            <a:off x="2178276" y="4701475"/>
            <a:ext cx="2166600" cy="3195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 sz="2000" b="1">
                <a:latin typeface="Arial"/>
                <a:ea typeface="Arial"/>
                <a:cs typeface="Arial"/>
                <a:sym typeface="Arial"/>
              </a:rPr>
              <a:t>Compute Unit</a:t>
            </a:r>
            <a:endParaRPr sz="2000">
              <a:latin typeface="Arial"/>
              <a:ea typeface="Arial"/>
              <a:cs typeface="Arial"/>
              <a:sym typeface="Arial"/>
            </a:endParaRPr>
          </a:p>
        </p:txBody>
      </p:sp>
      <p:sp>
        <p:nvSpPr>
          <p:cNvPr id="1033" name="Google Shape;1033;p66"/>
          <p:cNvSpPr/>
          <p:nvPr/>
        </p:nvSpPr>
        <p:spPr>
          <a:xfrm>
            <a:off x="3150671" y="3520348"/>
            <a:ext cx="2586466" cy="1209064"/>
          </a:xfrm>
          <a:custGeom>
            <a:avLst/>
            <a:gdLst/>
            <a:ahLst/>
            <a:cxnLst/>
            <a:rect l="l" t="t" r="r" b="b"/>
            <a:pathLst>
              <a:path w="2673350" h="1249679" extrusionOk="0">
                <a:moveTo>
                  <a:pt x="484631" y="1249680"/>
                </a:moveTo>
                <a:lnTo>
                  <a:pt x="1072896" y="795527"/>
                </a:lnTo>
              </a:path>
              <a:path w="2673350" h="1249679" extrusionOk="0">
                <a:moveTo>
                  <a:pt x="2673096" y="1097280"/>
                </a:moveTo>
                <a:lnTo>
                  <a:pt x="1917191" y="829056"/>
                </a:lnTo>
              </a:path>
              <a:path w="2673350" h="1249679" extrusionOk="0">
                <a:moveTo>
                  <a:pt x="0" y="0"/>
                </a:moveTo>
                <a:lnTo>
                  <a:pt x="515112" y="63398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1038" name="Google Shape;1038;p67"/>
          <p:cNvSpPr txBox="1">
            <a:spLocks noGrp="1"/>
          </p:cNvSpPr>
          <p:nvPr>
            <p:ph type="body" idx="1"/>
          </p:nvPr>
        </p:nvSpPr>
        <p:spPr>
          <a:xfrm>
            <a:off x="311700" y="847675"/>
            <a:ext cx="39999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dk1"/>
              </a:buClr>
              <a:buSzPts val="1600"/>
              <a:buChar char="●"/>
            </a:pPr>
            <a:r>
              <a:rPr lang="en" sz="1600" b="1">
                <a:solidFill>
                  <a:schemeClr val="dk1"/>
                </a:solidFill>
              </a:rPr>
              <a:t>CPUS:</a:t>
            </a:r>
            <a:endParaRPr sz="1600" b="1">
              <a:solidFill>
                <a:schemeClr val="dk1"/>
              </a:solidFill>
            </a:endParaRPr>
          </a:p>
          <a:p>
            <a:pPr marL="914400" lvl="1" indent="-330200" algn="l" rtl="0">
              <a:spcBef>
                <a:spcPts val="0"/>
              </a:spcBef>
              <a:spcAft>
                <a:spcPts val="0"/>
              </a:spcAft>
              <a:buClr>
                <a:schemeClr val="dk1"/>
              </a:buClr>
              <a:buSzPts val="1600"/>
              <a:buChar char="○"/>
            </a:pPr>
            <a:r>
              <a:rPr lang="en" sz="1600">
                <a:solidFill>
                  <a:schemeClr val="dk1"/>
                </a:solidFill>
              </a:rPr>
              <a:t>Treated as one OpenCL  device</a:t>
            </a:r>
            <a:endParaRPr sz="1600">
              <a:solidFill>
                <a:schemeClr val="dk1"/>
              </a:solidFill>
            </a:endParaRPr>
          </a:p>
          <a:p>
            <a:pPr marL="1371600" lvl="2" indent="-330200" algn="l" rtl="0">
              <a:spcBef>
                <a:spcPts val="0"/>
              </a:spcBef>
              <a:spcAft>
                <a:spcPts val="0"/>
              </a:spcAft>
              <a:buClr>
                <a:schemeClr val="dk1"/>
              </a:buClr>
              <a:buSzPts val="1600"/>
              <a:buChar char="■"/>
            </a:pPr>
            <a:r>
              <a:rPr lang="en" sz="1600">
                <a:solidFill>
                  <a:schemeClr val="dk1"/>
                </a:solidFill>
              </a:rPr>
              <a:t>One CU per core</a:t>
            </a:r>
            <a:endParaRPr sz="1600">
              <a:solidFill>
                <a:schemeClr val="dk1"/>
              </a:solidFill>
            </a:endParaRPr>
          </a:p>
          <a:p>
            <a:pPr marL="1371600" lvl="2" indent="-330200" algn="l" rtl="0">
              <a:spcBef>
                <a:spcPts val="0"/>
              </a:spcBef>
              <a:spcAft>
                <a:spcPts val="0"/>
              </a:spcAft>
              <a:buClr>
                <a:schemeClr val="dk1"/>
              </a:buClr>
              <a:buSzPts val="1600"/>
              <a:buChar char="■"/>
            </a:pPr>
            <a:r>
              <a:rPr lang="en" sz="1600">
                <a:solidFill>
                  <a:schemeClr val="dk1"/>
                </a:solidFill>
              </a:rPr>
              <a:t>1 PE per CU, or if PEs  mapped to SIMD lanes, n PEs  per CU, where n matches the  SIMD width</a:t>
            </a:r>
            <a:br>
              <a:rPr lang="en" sz="1600">
                <a:solidFill>
                  <a:schemeClr val="dk1"/>
                </a:solidFill>
              </a:rPr>
            </a:br>
            <a:endParaRPr sz="1600">
              <a:solidFill>
                <a:schemeClr val="dk1"/>
              </a:solidFill>
            </a:endParaRPr>
          </a:p>
          <a:p>
            <a:pPr marL="914400" lvl="1" indent="-330200" algn="l" rtl="0">
              <a:spcBef>
                <a:spcPts val="0"/>
              </a:spcBef>
              <a:spcAft>
                <a:spcPts val="0"/>
              </a:spcAft>
              <a:buClr>
                <a:schemeClr val="dk1"/>
              </a:buClr>
              <a:buSzPts val="1600"/>
              <a:buChar char="○"/>
            </a:pPr>
            <a:r>
              <a:rPr lang="en" sz="1600">
                <a:solidFill>
                  <a:schemeClr val="dk1"/>
                </a:solidFill>
              </a:rPr>
              <a:t>Remember:</a:t>
            </a:r>
            <a:endParaRPr sz="1600">
              <a:solidFill>
                <a:schemeClr val="dk1"/>
              </a:solidFill>
            </a:endParaRPr>
          </a:p>
          <a:p>
            <a:pPr marL="1371600" lvl="2" indent="-330200" algn="l" rtl="0">
              <a:spcBef>
                <a:spcPts val="0"/>
              </a:spcBef>
              <a:spcAft>
                <a:spcPts val="0"/>
              </a:spcAft>
              <a:buClr>
                <a:schemeClr val="dk1"/>
              </a:buClr>
              <a:buSzPts val="1600"/>
              <a:buChar char="■"/>
            </a:pPr>
            <a:r>
              <a:rPr lang="en" sz="1600">
                <a:solidFill>
                  <a:schemeClr val="dk1"/>
                </a:solidFill>
              </a:rPr>
              <a:t>the CPU will also have to be  its own host!</a:t>
            </a:r>
            <a:endParaRPr sz="1600">
              <a:solidFill>
                <a:schemeClr val="dk1"/>
              </a:solidFill>
            </a:endParaRPr>
          </a:p>
        </p:txBody>
      </p:sp>
      <p:sp>
        <p:nvSpPr>
          <p:cNvPr id="1039" name="Google Shape;1039;p67"/>
          <p:cNvSpPr txBox="1">
            <a:spLocks noGrp="1"/>
          </p:cNvSpPr>
          <p:nvPr>
            <p:ph type="body" idx="2"/>
          </p:nvPr>
        </p:nvSpPr>
        <p:spPr>
          <a:xfrm>
            <a:off x="4832400" y="847675"/>
            <a:ext cx="39999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dk1"/>
              </a:buClr>
              <a:buSzPts val="1600"/>
              <a:buChar char="●"/>
            </a:pPr>
            <a:r>
              <a:rPr lang="en" sz="1600" b="1">
                <a:solidFill>
                  <a:schemeClr val="dk1"/>
                </a:solidFill>
              </a:rPr>
              <a:t>GPUS:</a:t>
            </a:r>
            <a:endParaRPr sz="1600" b="1">
              <a:solidFill>
                <a:schemeClr val="dk1"/>
              </a:solidFill>
            </a:endParaRPr>
          </a:p>
          <a:p>
            <a:pPr marL="914400" lvl="1" indent="-330200" algn="l" rtl="0">
              <a:spcBef>
                <a:spcPts val="0"/>
              </a:spcBef>
              <a:spcAft>
                <a:spcPts val="0"/>
              </a:spcAft>
              <a:buClr>
                <a:schemeClr val="dk1"/>
              </a:buClr>
              <a:buSzPts val="1600"/>
              <a:buChar char="○"/>
            </a:pPr>
            <a:r>
              <a:rPr lang="en" sz="1600">
                <a:solidFill>
                  <a:schemeClr val="dk1"/>
                </a:solidFill>
              </a:rPr>
              <a:t>Each GPU is a separate  OpenCL device</a:t>
            </a:r>
            <a:br>
              <a:rPr lang="en" sz="1600">
                <a:solidFill>
                  <a:schemeClr val="dk1"/>
                </a:solidFill>
              </a:rPr>
            </a:br>
            <a:endParaRPr sz="1600">
              <a:solidFill>
                <a:schemeClr val="dk1"/>
              </a:solidFill>
            </a:endParaRPr>
          </a:p>
          <a:p>
            <a:pPr marL="914400" lvl="1" indent="-330200" algn="l" rtl="0">
              <a:spcBef>
                <a:spcPts val="0"/>
              </a:spcBef>
              <a:spcAft>
                <a:spcPts val="0"/>
              </a:spcAft>
              <a:buClr>
                <a:schemeClr val="dk1"/>
              </a:buClr>
              <a:buSzPts val="1600"/>
              <a:buChar char="○"/>
            </a:pPr>
            <a:r>
              <a:rPr lang="en" sz="1600">
                <a:solidFill>
                  <a:schemeClr val="dk1"/>
                </a:solidFill>
              </a:rPr>
              <a:t>One CU per Streaming  Multiprocessor</a:t>
            </a:r>
            <a:br>
              <a:rPr lang="en" sz="1600">
                <a:solidFill>
                  <a:schemeClr val="dk1"/>
                </a:solidFill>
              </a:rPr>
            </a:br>
            <a:endParaRPr sz="1600">
              <a:solidFill>
                <a:schemeClr val="dk1"/>
              </a:solidFill>
            </a:endParaRPr>
          </a:p>
          <a:p>
            <a:pPr marL="914400" lvl="1" indent="-330200" algn="l" rtl="0">
              <a:spcBef>
                <a:spcPts val="0"/>
              </a:spcBef>
              <a:spcAft>
                <a:spcPts val="0"/>
              </a:spcAft>
              <a:buClr>
                <a:schemeClr val="dk1"/>
              </a:buClr>
              <a:buSzPts val="1600"/>
              <a:buChar char="○"/>
            </a:pPr>
            <a:r>
              <a:rPr lang="en" sz="1600">
                <a:solidFill>
                  <a:schemeClr val="dk1"/>
                </a:solidFill>
              </a:rPr>
              <a:t>Can use CPU and all GPU  devices concurrently through  OpenCL</a:t>
            </a:r>
            <a:endParaRPr sz="1600">
              <a:solidFill>
                <a:schemeClr val="dk1"/>
              </a:solidFill>
            </a:endParaRPr>
          </a:p>
        </p:txBody>
      </p:sp>
      <p:sp>
        <p:nvSpPr>
          <p:cNvPr id="1040" name="Google Shape;1040;p67"/>
          <p:cNvSpPr txBox="1"/>
          <p:nvPr/>
        </p:nvSpPr>
        <p:spPr>
          <a:xfrm>
            <a:off x="2489708" y="4781111"/>
            <a:ext cx="6654300" cy="362400"/>
          </a:xfrm>
          <a:prstGeom prst="rect">
            <a:avLst/>
          </a:prstGeom>
          <a:solidFill>
            <a:srgbClr val="FF0000"/>
          </a:solidFill>
          <a:ln>
            <a:noFill/>
          </a:ln>
        </p:spPr>
        <p:txBody>
          <a:bodyPr spcFirstLastPara="1" wrap="square" lIns="0" tIns="114925" rIns="0" bIns="0" anchor="t" anchorCtr="0">
            <a:spAutoFit/>
          </a:bodyPr>
          <a:lstStyle/>
          <a:p>
            <a:pPr marL="93345" marR="0" lvl="0" indent="0" algn="l" rtl="0">
              <a:lnSpc>
                <a:spcPct val="100000"/>
              </a:lnSpc>
              <a:spcBef>
                <a:spcPts val="0"/>
              </a:spcBef>
              <a:spcAft>
                <a:spcPts val="0"/>
              </a:spcAft>
              <a:buNone/>
            </a:pPr>
            <a:r>
              <a:rPr lang="en" sz="1600" b="1">
                <a:solidFill>
                  <a:srgbClr val="BADFE2"/>
                </a:solidFill>
                <a:latin typeface="Arial"/>
                <a:ea typeface="Arial"/>
                <a:cs typeface="Arial"/>
                <a:sym typeface="Arial"/>
              </a:rPr>
              <a:t>CU = Compute Unit; PE = Processing Element</a:t>
            </a:r>
            <a:endParaRPr sz="1600">
              <a:latin typeface="Arial"/>
              <a:ea typeface="Arial"/>
              <a:cs typeface="Arial"/>
              <a:sym typeface="Arial"/>
            </a:endParaRPr>
          </a:p>
        </p:txBody>
      </p:sp>
      <p:sp>
        <p:nvSpPr>
          <p:cNvPr id="1041" name="Google Shape;1041;p67"/>
          <p:cNvSpPr txBox="1">
            <a:spLocks noGrp="1"/>
          </p:cNvSpPr>
          <p:nvPr>
            <p:ph type="title"/>
          </p:nvPr>
        </p:nvSpPr>
        <p:spPr>
          <a:xfrm>
            <a:off x="0" y="0"/>
            <a:ext cx="9144000" cy="5727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rgbClr val="073763"/>
                </a:solidFill>
              </a:rPr>
              <a:t>OpenCL Platform Example</a:t>
            </a:r>
            <a:endParaRPr b="1">
              <a:solidFill>
                <a:srgbClr val="073763"/>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6" name="Google Shape;1046;p68"/>
          <p:cNvSpPr txBox="1">
            <a:spLocks noGrp="1"/>
          </p:cNvSpPr>
          <p:nvPr>
            <p:ph type="title"/>
          </p:nvPr>
        </p:nvSpPr>
        <p:spPr>
          <a:xfrm>
            <a:off x="0" y="0"/>
            <a:ext cx="9144000" cy="5727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rgbClr val="073763"/>
                </a:solidFill>
              </a:rPr>
              <a:t>Example: vector addition</a:t>
            </a:r>
            <a:endParaRPr b="1">
              <a:solidFill>
                <a:srgbClr val="073763"/>
              </a:solidFill>
            </a:endParaRPr>
          </a:p>
        </p:txBody>
      </p:sp>
      <p:sp>
        <p:nvSpPr>
          <p:cNvPr id="1047" name="Google Shape;1047;p68"/>
          <p:cNvSpPr/>
          <p:nvPr/>
        </p:nvSpPr>
        <p:spPr>
          <a:xfrm>
            <a:off x="143192" y="1194113"/>
            <a:ext cx="8857615" cy="3197860"/>
          </a:xfrm>
          <a:custGeom>
            <a:avLst/>
            <a:gdLst/>
            <a:ahLst/>
            <a:cxnLst/>
            <a:rect l="l" t="t" r="r" b="b"/>
            <a:pathLst>
              <a:path w="8857615" h="3197860" extrusionOk="0">
                <a:moveTo>
                  <a:pt x="8857488" y="0"/>
                </a:moveTo>
                <a:lnTo>
                  <a:pt x="0" y="0"/>
                </a:lnTo>
                <a:lnTo>
                  <a:pt x="0" y="3197352"/>
                </a:lnTo>
                <a:lnTo>
                  <a:pt x="8857488" y="3197352"/>
                </a:lnTo>
                <a:lnTo>
                  <a:pt x="8857488"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48" name="Google Shape;1048;p68"/>
          <p:cNvSpPr txBox="1"/>
          <p:nvPr/>
        </p:nvSpPr>
        <p:spPr>
          <a:xfrm>
            <a:off x="222846" y="1221672"/>
            <a:ext cx="8332500" cy="2765400"/>
          </a:xfrm>
          <a:prstGeom prst="rect">
            <a:avLst/>
          </a:prstGeom>
          <a:noFill/>
          <a:ln>
            <a:noFill/>
          </a:ln>
        </p:spPr>
        <p:txBody>
          <a:bodyPr spcFirstLastPara="1" wrap="square" lIns="0" tIns="11425" rIns="0" bIns="0" anchor="t" anchorCtr="0">
            <a:spAutoFit/>
          </a:bodyPr>
          <a:lstStyle/>
          <a:p>
            <a:pPr marL="457200" marR="5080" lvl="0" indent="-355600" algn="l" rtl="0">
              <a:lnSpc>
                <a:spcPct val="100000"/>
              </a:lnSpc>
              <a:spcBef>
                <a:spcPts val="0"/>
              </a:spcBef>
              <a:spcAft>
                <a:spcPts val="0"/>
              </a:spcAft>
              <a:buSzPts val="2000"/>
              <a:buFont typeface="Helvetica Neue"/>
              <a:buChar char="●"/>
            </a:pPr>
            <a:r>
              <a:rPr lang="en" sz="2000">
                <a:latin typeface="Helvetica Neue"/>
                <a:ea typeface="Helvetica Neue"/>
                <a:cs typeface="Helvetica Neue"/>
                <a:sym typeface="Helvetica Neue"/>
              </a:rPr>
              <a:t>The “hello world” program of data parallel programming is a program to  add two vectors</a:t>
            </a:r>
            <a:endParaRPr sz="2000">
              <a:latin typeface="Helvetica Neue"/>
              <a:ea typeface="Helvetica Neue"/>
              <a:cs typeface="Helvetica Neue"/>
              <a:sym typeface="Helvetica Neue"/>
            </a:endParaRPr>
          </a:p>
          <a:p>
            <a:pPr marL="0" marR="0" lvl="0" indent="0" algn="l" rtl="0">
              <a:lnSpc>
                <a:spcPct val="100000"/>
              </a:lnSpc>
              <a:spcBef>
                <a:spcPts val="25"/>
              </a:spcBef>
              <a:spcAft>
                <a:spcPts val="0"/>
              </a:spcAft>
              <a:buSzPts val="2950"/>
              <a:buFont typeface="Helvetica Neue"/>
              <a:buNone/>
            </a:pPr>
            <a:endParaRPr sz="2950">
              <a:latin typeface="Helvetica Neue"/>
              <a:ea typeface="Helvetica Neue"/>
              <a:cs typeface="Helvetica Neue"/>
              <a:sym typeface="Helvetica Neue"/>
            </a:endParaRPr>
          </a:p>
          <a:p>
            <a:pPr marL="367665" marR="0" lvl="0" indent="0" algn="ctr" rtl="0">
              <a:lnSpc>
                <a:spcPct val="100000"/>
              </a:lnSpc>
              <a:spcBef>
                <a:spcPts val="0"/>
              </a:spcBef>
              <a:spcAft>
                <a:spcPts val="0"/>
              </a:spcAft>
              <a:buNone/>
            </a:pPr>
            <a:r>
              <a:rPr lang="en" sz="2000" b="1">
                <a:latin typeface="Arial"/>
                <a:ea typeface="Arial"/>
                <a:cs typeface="Arial"/>
                <a:sym typeface="Arial"/>
              </a:rPr>
              <a:t>C[i] = A[i] + B[i] for i=0 to N-1</a:t>
            </a:r>
            <a:endParaRPr sz="2000">
              <a:latin typeface="Arial"/>
              <a:ea typeface="Arial"/>
              <a:cs typeface="Arial"/>
              <a:sym typeface="Arial"/>
            </a:endParaRPr>
          </a:p>
          <a:p>
            <a:pPr marL="0" marR="0" lvl="0" indent="0" algn="l" rtl="0">
              <a:lnSpc>
                <a:spcPct val="100000"/>
              </a:lnSpc>
              <a:spcBef>
                <a:spcPts val="25"/>
              </a:spcBef>
              <a:spcAft>
                <a:spcPts val="0"/>
              </a:spcAft>
              <a:buNone/>
            </a:pPr>
            <a:endParaRPr sz="2900">
              <a:latin typeface="Arial"/>
              <a:ea typeface="Arial"/>
              <a:cs typeface="Arial"/>
              <a:sym typeface="Arial"/>
            </a:endParaRPr>
          </a:p>
          <a:p>
            <a:pPr marL="457200" marR="0" lvl="0" indent="-355600" algn="l" rtl="0">
              <a:lnSpc>
                <a:spcPct val="100000"/>
              </a:lnSpc>
              <a:spcBef>
                <a:spcPts val="0"/>
              </a:spcBef>
              <a:spcAft>
                <a:spcPts val="0"/>
              </a:spcAft>
              <a:buSzPts val="2000"/>
              <a:buFont typeface="Helvetica Neue"/>
              <a:buChar char="●"/>
            </a:pPr>
            <a:r>
              <a:rPr lang="en" sz="2000">
                <a:latin typeface="Helvetica Neue"/>
                <a:ea typeface="Helvetica Neue"/>
                <a:cs typeface="Helvetica Neue"/>
                <a:sym typeface="Helvetica Neue"/>
              </a:rPr>
              <a:t>For the OpenCL solution, there are two parts</a:t>
            </a:r>
            <a:endParaRPr sz="2000">
              <a:latin typeface="Helvetica Neue"/>
              <a:ea typeface="Helvetica Neue"/>
              <a:cs typeface="Helvetica Neue"/>
              <a:sym typeface="Helvetica Neue"/>
            </a:endParaRPr>
          </a:p>
          <a:p>
            <a:pPr marL="1371600" marR="0" lvl="1" indent="-355600" algn="l" rtl="0">
              <a:lnSpc>
                <a:spcPct val="100000"/>
              </a:lnSpc>
              <a:spcBef>
                <a:spcPts val="0"/>
              </a:spcBef>
              <a:spcAft>
                <a:spcPts val="0"/>
              </a:spcAft>
              <a:buSzPts val="2000"/>
              <a:buFont typeface="Helvetica Neue"/>
              <a:buChar char="○"/>
            </a:pPr>
            <a:r>
              <a:rPr lang="en" sz="2000" b="0" i="0" u="none" strike="noStrike" cap="none">
                <a:latin typeface="Helvetica Neue"/>
                <a:ea typeface="Helvetica Neue"/>
                <a:cs typeface="Helvetica Neue"/>
                <a:sym typeface="Helvetica Neue"/>
              </a:rPr>
              <a:t>Kernel code</a:t>
            </a:r>
            <a:endParaRPr sz="2000">
              <a:latin typeface="Helvetica Neue"/>
              <a:ea typeface="Helvetica Neue"/>
              <a:cs typeface="Helvetica Neue"/>
              <a:sym typeface="Helvetica Neue"/>
            </a:endParaRPr>
          </a:p>
          <a:p>
            <a:pPr marL="1371600" marR="0" lvl="1" indent="-355600" algn="l" rtl="0">
              <a:lnSpc>
                <a:spcPct val="100000"/>
              </a:lnSpc>
              <a:spcBef>
                <a:spcPts val="0"/>
              </a:spcBef>
              <a:spcAft>
                <a:spcPts val="0"/>
              </a:spcAft>
              <a:buSzPts val="2000"/>
              <a:buFont typeface="Helvetica Neue"/>
              <a:buChar char="○"/>
            </a:pPr>
            <a:r>
              <a:rPr lang="en" sz="2000" b="0" i="0" u="none" strike="noStrike" cap="none">
                <a:latin typeface="Helvetica Neue"/>
                <a:ea typeface="Helvetica Neue"/>
                <a:cs typeface="Helvetica Neue"/>
                <a:sym typeface="Helvetica Neue"/>
              </a:rPr>
              <a:t>Host code</a:t>
            </a:r>
            <a:endParaRPr sz="2000" b="0" i="0" u="none" strike="noStrike" cap="none">
              <a:latin typeface="Helvetica Neue"/>
              <a:ea typeface="Helvetica Neue"/>
              <a:cs typeface="Helvetica Neue"/>
              <a:sym typeface="Helvetica Neue"/>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52"/>
        <p:cNvGrpSpPr/>
        <p:nvPr/>
      </p:nvGrpSpPr>
      <p:grpSpPr>
        <a:xfrm>
          <a:off x="0" y="0"/>
          <a:ext cx="0" cy="0"/>
          <a:chOff x="0" y="0"/>
          <a:chExt cx="0" cy="0"/>
        </a:xfrm>
      </p:grpSpPr>
      <p:sp>
        <p:nvSpPr>
          <p:cNvPr id="1053" name="Google Shape;1053;p69"/>
          <p:cNvSpPr txBox="1">
            <a:spLocks noGrp="1"/>
          </p:cNvSpPr>
          <p:nvPr>
            <p:ph type="title"/>
          </p:nvPr>
        </p:nvSpPr>
        <p:spPr>
          <a:xfrm>
            <a:off x="0" y="0"/>
            <a:ext cx="9144000" cy="5727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rgbClr val="073763"/>
                </a:solidFill>
              </a:rPr>
              <a:t>Vector Addition – Host</a:t>
            </a:r>
            <a:endParaRPr b="1">
              <a:solidFill>
                <a:srgbClr val="073763"/>
              </a:solidFill>
            </a:endParaRPr>
          </a:p>
        </p:txBody>
      </p:sp>
      <p:sp>
        <p:nvSpPr>
          <p:cNvPr id="1054" name="Google Shape;1054;p69"/>
          <p:cNvSpPr txBox="1">
            <a:spLocks noGrp="1"/>
          </p:cNvSpPr>
          <p:nvPr>
            <p:ph type="body" idx="1"/>
          </p:nvPr>
        </p:nvSpPr>
        <p:spPr>
          <a:xfrm>
            <a:off x="311700" y="793850"/>
            <a:ext cx="8520600" cy="4155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The host program is the code that runs on the host to:</a:t>
            </a:r>
            <a:endParaRPr>
              <a:solidFill>
                <a:schemeClr val="dk1"/>
              </a:solidFill>
            </a:endParaRPr>
          </a:p>
          <a:p>
            <a:pPr marL="914400" lvl="1" indent="-317500" algn="l" rtl="0">
              <a:spcBef>
                <a:spcPts val="0"/>
              </a:spcBef>
              <a:spcAft>
                <a:spcPts val="0"/>
              </a:spcAft>
              <a:buClr>
                <a:schemeClr val="dk1"/>
              </a:buClr>
              <a:buSzPts val="1400"/>
              <a:buAutoNum type="alphaLcPeriod"/>
            </a:pPr>
            <a:r>
              <a:rPr lang="en">
                <a:solidFill>
                  <a:schemeClr val="dk1"/>
                </a:solidFill>
              </a:rPr>
              <a:t>Setup the environment for the OpenCL program</a:t>
            </a:r>
            <a:endParaRPr>
              <a:solidFill>
                <a:schemeClr val="dk1"/>
              </a:solidFill>
            </a:endParaRPr>
          </a:p>
          <a:p>
            <a:pPr marL="914400" lvl="1" indent="-317500" algn="l" rtl="0">
              <a:spcBef>
                <a:spcPts val="0"/>
              </a:spcBef>
              <a:spcAft>
                <a:spcPts val="0"/>
              </a:spcAft>
              <a:buClr>
                <a:schemeClr val="dk1"/>
              </a:buClr>
              <a:buSzPts val="1400"/>
              <a:buAutoNum type="alphaLcPeriod"/>
            </a:pPr>
            <a:r>
              <a:rPr lang="en">
                <a:solidFill>
                  <a:schemeClr val="dk1"/>
                </a:solidFill>
              </a:rPr>
              <a:t>Create and manage kernels</a:t>
            </a:r>
            <a:endParaRPr>
              <a:solidFill>
                <a:schemeClr val="dk1"/>
              </a:solidFill>
            </a:endParaRPr>
          </a:p>
          <a:p>
            <a:pPr marL="0" lvl="0" indent="0" algn="l" rtl="0">
              <a:spcBef>
                <a:spcPts val="0"/>
              </a:spcBef>
              <a:spcAft>
                <a:spcPts val="0"/>
              </a:spcAft>
              <a:buNone/>
            </a:pP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5 simple steps in a basic host program:</a:t>
            </a:r>
            <a:endParaRPr>
              <a:solidFill>
                <a:schemeClr val="dk1"/>
              </a:solidFill>
            </a:endParaRPr>
          </a:p>
          <a:p>
            <a:pPr marL="914400" lvl="1" indent="-317500" algn="l" rtl="0">
              <a:spcBef>
                <a:spcPts val="0"/>
              </a:spcBef>
              <a:spcAft>
                <a:spcPts val="0"/>
              </a:spcAft>
              <a:buClr>
                <a:schemeClr val="dk1"/>
              </a:buClr>
              <a:buSzPts val="1400"/>
              <a:buAutoNum type="alphaLcPeriod"/>
            </a:pPr>
            <a:r>
              <a:rPr lang="en">
                <a:solidFill>
                  <a:schemeClr val="dk1"/>
                </a:solidFill>
              </a:rPr>
              <a:t>Define the </a:t>
            </a:r>
            <a:r>
              <a:rPr lang="en" b="1">
                <a:solidFill>
                  <a:schemeClr val="dk1"/>
                </a:solidFill>
              </a:rPr>
              <a:t>platform</a:t>
            </a:r>
            <a:r>
              <a:rPr lang="en">
                <a:solidFill>
                  <a:schemeClr val="dk1"/>
                </a:solidFill>
              </a:rPr>
              <a:t> … platform = devices+context+queues</a:t>
            </a:r>
            <a:endParaRPr>
              <a:solidFill>
                <a:schemeClr val="dk1"/>
              </a:solidFill>
            </a:endParaRPr>
          </a:p>
          <a:p>
            <a:pPr marL="914400" lvl="1" indent="-317500" algn="l" rtl="0">
              <a:spcBef>
                <a:spcPts val="0"/>
              </a:spcBef>
              <a:spcAft>
                <a:spcPts val="0"/>
              </a:spcAft>
              <a:buClr>
                <a:schemeClr val="dk1"/>
              </a:buClr>
              <a:buSzPts val="1400"/>
              <a:buAutoNum type="alphaLcPeriod"/>
            </a:pPr>
            <a:r>
              <a:rPr lang="en">
                <a:solidFill>
                  <a:schemeClr val="dk1"/>
                </a:solidFill>
              </a:rPr>
              <a:t>Create and Build the </a:t>
            </a:r>
            <a:r>
              <a:rPr lang="en" b="1">
                <a:solidFill>
                  <a:schemeClr val="dk1"/>
                </a:solidFill>
              </a:rPr>
              <a:t>program</a:t>
            </a:r>
            <a:r>
              <a:rPr lang="en">
                <a:solidFill>
                  <a:schemeClr val="dk1"/>
                </a:solidFill>
              </a:rPr>
              <a:t> (dynamic library for kernels)</a:t>
            </a:r>
            <a:endParaRPr>
              <a:solidFill>
                <a:schemeClr val="dk1"/>
              </a:solidFill>
            </a:endParaRPr>
          </a:p>
          <a:p>
            <a:pPr marL="914400" lvl="1" indent="-317500" algn="l" rtl="0">
              <a:spcBef>
                <a:spcPts val="0"/>
              </a:spcBef>
              <a:spcAft>
                <a:spcPts val="0"/>
              </a:spcAft>
              <a:buClr>
                <a:schemeClr val="dk1"/>
              </a:buClr>
              <a:buSzPts val="1400"/>
              <a:buAutoNum type="alphaLcPeriod"/>
            </a:pPr>
            <a:r>
              <a:rPr lang="en">
                <a:solidFill>
                  <a:schemeClr val="dk1"/>
                </a:solidFill>
              </a:rPr>
              <a:t>Setup </a:t>
            </a:r>
            <a:r>
              <a:rPr lang="en" b="1">
                <a:solidFill>
                  <a:schemeClr val="dk1"/>
                </a:solidFill>
              </a:rPr>
              <a:t>memory</a:t>
            </a:r>
            <a:r>
              <a:rPr lang="en">
                <a:solidFill>
                  <a:schemeClr val="dk1"/>
                </a:solidFill>
              </a:rPr>
              <a:t> objects</a:t>
            </a:r>
            <a:endParaRPr>
              <a:solidFill>
                <a:schemeClr val="dk1"/>
              </a:solidFill>
            </a:endParaRPr>
          </a:p>
          <a:p>
            <a:pPr marL="914400" lvl="1" indent="-317500" algn="l" rtl="0">
              <a:spcBef>
                <a:spcPts val="0"/>
              </a:spcBef>
              <a:spcAft>
                <a:spcPts val="0"/>
              </a:spcAft>
              <a:buClr>
                <a:schemeClr val="dk1"/>
              </a:buClr>
              <a:buSzPts val="1400"/>
              <a:buAutoNum type="alphaLcPeriod"/>
            </a:pPr>
            <a:r>
              <a:rPr lang="en">
                <a:solidFill>
                  <a:schemeClr val="dk1"/>
                </a:solidFill>
              </a:rPr>
              <a:t>Define the </a:t>
            </a:r>
            <a:r>
              <a:rPr lang="en" b="1">
                <a:solidFill>
                  <a:schemeClr val="dk1"/>
                </a:solidFill>
              </a:rPr>
              <a:t>kernel</a:t>
            </a:r>
            <a:r>
              <a:rPr lang="en">
                <a:solidFill>
                  <a:schemeClr val="dk1"/>
                </a:solidFill>
              </a:rPr>
              <a:t> (attach arguments to kernel functions)</a:t>
            </a:r>
            <a:endParaRPr>
              <a:solidFill>
                <a:schemeClr val="dk1"/>
              </a:solidFill>
            </a:endParaRPr>
          </a:p>
          <a:p>
            <a:pPr marL="914400" lvl="1" indent="-317500" algn="l" rtl="0">
              <a:spcBef>
                <a:spcPts val="0"/>
              </a:spcBef>
              <a:spcAft>
                <a:spcPts val="0"/>
              </a:spcAft>
              <a:buClr>
                <a:schemeClr val="dk1"/>
              </a:buClr>
              <a:buSzPts val="1400"/>
              <a:buAutoNum type="alphaLcPeriod"/>
            </a:pPr>
            <a:r>
              <a:rPr lang="en">
                <a:solidFill>
                  <a:schemeClr val="dk1"/>
                </a:solidFill>
              </a:rPr>
              <a:t>Submit </a:t>
            </a:r>
            <a:r>
              <a:rPr lang="en" b="1">
                <a:solidFill>
                  <a:schemeClr val="dk1"/>
                </a:solidFill>
              </a:rPr>
              <a:t>commands</a:t>
            </a:r>
            <a:r>
              <a:rPr lang="en">
                <a:solidFill>
                  <a:schemeClr val="dk1"/>
                </a:solidFill>
              </a:rPr>
              <a:t> … transfer memory objects and execute kernels</a:t>
            </a:r>
            <a:endParaRPr>
              <a:solidFill>
                <a:schemeClr val="dk1"/>
              </a:solidFill>
            </a:endParaRPr>
          </a:p>
          <a:p>
            <a:pPr marL="0" lvl="0" indent="0" algn="l" rtl="0">
              <a:spcBef>
                <a:spcPts val="0"/>
              </a:spcBef>
              <a:spcAft>
                <a:spcPts val="0"/>
              </a:spcAft>
              <a:buNone/>
            </a:pPr>
            <a:endParaRPr>
              <a:solidFill>
                <a:schemeClr val="dk1"/>
              </a:solidFill>
            </a:endParaRPr>
          </a:p>
        </p:txBody>
      </p:sp>
      <p:pic>
        <p:nvPicPr>
          <p:cNvPr id="1055" name="Google Shape;1055;p69"/>
          <p:cNvPicPr preferRelativeResize="0"/>
          <p:nvPr/>
        </p:nvPicPr>
        <p:blipFill rotWithShape="1">
          <a:blip r:embed="rId3">
            <a:alphaModFix/>
          </a:blip>
          <a:srcRect/>
          <a:stretch/>
        </p:blipFill>
        <p:spPr>
          <a:xfrm>
            <a:off x="921291" y="3625608"/>
            <a:ext cx="1179576" cy="1517904"/>
          </a:xfrm>
          <a:prstGeom prst="rect">
            <a:avLst/>
          </a:prstGeom>
          <a:noFill/>
          <a:ln>
            <a:noFill/>
          </a:ln>
        </p:spPr>
      </p:pic>
      <p:sp>
        <p:nvSpPr>
          <p:cNvPr id="1056" name="Google Shape;1056;p69"/>
          <p:cNvSpPr txBox="1"/>
          <p:nvPr/>
        </p:nvSpPr>
        <p:spPr>
          <a:xfrm>
            <a:off x="2272500" y="4169000"/>
            <a:ext cx="5818200" cy="431100"/>
          </a:xfrm>
          <a:prstGeom prst="rect">
            <a:avLst/>
          </a:prstGeom>
          <a:noFill/>
          <a:ln>
            <a:noFill/>
          </a:ln>
        </p:spPr>
        <p:txBody>
          <a:bodyPr spcFirstLastPara="1" wrap="square" lIns="0" tIns="28575" rIns="0" bIns="0" anchor="t" anchorCtr="0">
            <a:spAutoFit/>
          </a:bodyPr>
          <a:lstStyle/>
          <a:p>
            <a:pPr marL="12700" marR="0" lvl="0" indent="0" algn="l" rtl="0">
              <a:lnSpc>
                <a:spcPct val="100000"/>
              </a:lnSpc>
              <a:spcBef>
                <a:spcPts val="0"/>
              </a:spcBef>
              <a:spcAft>
                <a:spcPts val="0"/>
              </a:spcAft>
              <a:buNone/>
            </a:pPr>
            <a:r>
              <a:rPr lang="en" sz="1250">
                <a:latin typeface="Helvetica Neue"/>
                <a:ea typeface="Helvetica Neue"/>
                <a:cs typeface="Helvetica Neue"/>
                <a:sym typeface="Helvetica Neue"/>
              </a:rPr>
              <a:t>Please, refer to the reference card. This will help you get used to the reference</a:t>
            </a:r>
            <a:endParaRPr sz="1250">
              <a:latin typeface="Helvetica Neue"/>
              <a:ea typeface="Helvetica Neue"/>
              <a:cs typeface="Helvetica Neue"/>
              <a:sym typeface="Helvetica Neue"/>
            </a:endParaRPr>
          </a:p>
          <a:p>
            <a:pPr marL="12700" marR="0" lvl="0" indent="0" algn="l" rtl="0">
              <a:lnSpc>
                <a:spcPct val="100000"/>
              </a:lnSpc>
              <a:spcBef>
                <a:spcPts val="135"/>
              </a:spcBef>
              <a:spcAft>
                <a:spcPts val="0"/>
              </a:spcAft>
              <a:buNone/>
            </a:pPr>
            <a:r>
              <a:rPr lang="en" sz="1250">
                <a:latin typeface="Helvetica Neue"/>
                <a:ea typeface="Helvetica Neue"/>
                <a:cs typeface="Helvetica Neue"/>
                <a:sym typeface="Helvetica Neue"/>
              </a:rPr>
              <a:t>card and how to pull information from the card and express it in code.</a:t>
            </a:r>
            <a:endParaRPr sz="1250">
              <a:latin typeface="Helvetica Neue"/>
              <a:ea typeface="Helvetica Neue"/>
              <a:cs typeface="Helvetica Neue"/>
              <a:sym typeface="Helvetica Neue"/>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60"/>
        <p:cNvGrpSpPr/>
        <p:nvPr/>
      </p:nvGrpSpPr>
      <p:grpSpPr>
        <a:xfrm>
          <a:off x="0" y="0"/>
          <a:ext cx="0" cy="0"/>
          <a:chOff x="0" y="0"/>
          <a:chExt cx="0" cy="0"/>
        </a:xfrm>
      </p:grpSpPr>
      <p:sp>
        <p:nvSpPr>
          <p:cNvPr id="1061" name="Google Shape;1061;p70"/>
          <p:cNvSpPr txBox="1">
            <a:spLocks noGrp="1"/>
          </p:cNvSpPr>
          <p:nvPr>
            <p:ph type="title"/>
          </p:nvPr>
        </p:nvSpPr>
        <p:spPr>
          <a:xfrm>
            <a:off x="0" y="0"/>
            <a:ext cx="9144000" cy="5727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rgbClr val="073763"/>
                </a:solidFill>
              </a:rPr>
              <a:t>Vector Addition – Host Program</a:t>
            </a:r>
            <a:endParaRPr b="1">
              <a:solidFill>
                <a:srgbClr val="073763"/>
              </a:solidFill>
            </a:endParaRPr>
          </a:p>
        </p:txBody>
      </p:sp>
      <p:sp>
        <p:nvSpPr>
          <p:cNvPr id="1062" name="Google Shape;1062;p70"/>
          <p:cNvSpPr txBox="1"/>
          <p:nvPr/>
        </p:nvSpPr>
        <p:spPr>
          <a:xfrm>
            <a:off x="199034" y="650047"/>
            <a:ext cx="4174500" cy="2057700"/>
          </a:xfrm>
          <a:prstGeom prst="rect">
            <a:avLst/>
          </a:prstGeom>
          <a:noFill/>
          <a:ln>
            <a:noFill/>
          </a:ln>
        </p:spPr>
        <p:txBody>
          <a:bodyPr spcFirstLastPara="1" wrap="square" lIns="0" tIns="0" rIns="0" bIns="0" anchor="t" anchorCtr="0">
            <a:spAutoFit/>
          </a:bodyPr>
          <a:lstStyle/>
          <a:p>
            <a:pPr marL="0" marR="0" lvl="0" indent="0" algn="l" rtl="0">
              <a:lnSpc>
                <a:spcPct val="111500"/>
              </a:lnSpc>
              <a:spcBef>
                <a:spcPts val="0"/>
              </a:spcBef>
              <a:spcAft>
                <a:spcPts val="0"/>
              </a:spcAft>
              <a:buNone/>
            </a:pPr>
            <a:r>
              <a:rPr lang="en" sz="1000" b="1">
                <a:latin typeface="Arial"/>
                <a:ea typeface="Arial"/>
                <a:cs typeface="Arial"/>
                <a:sym typeface="Arial"/>
              </a:rPr>
              <a:t>// create the OpenCL context on a GPU device</a:t>
            </a:r>
            <a:endParaRPr sz="1000">
              <a:latin typeface="Arial"/>
              <a:ea typeface="Arial"/>
              <a:cs typeface="Arial"/>
              <a:sym typeface="Arial"/>
            </a:endParaRPr>
          </a:p>
          <a:p>
            <a:pPr marL="804545" marR="591820" lvl="0" indent="-804545" algn="l" rtl="0">
              <a:lnSpc>
                <a:spcPct val="110000"/>
              </a:lnSpc>
              <a:spcBef>
                <a:spcPts val="0"/>
              </a:spcBef>
              <a:spcAft>
                <a:spcPts val="0"/>
              </a:spcAft>
              <a:buNone/>
            </a:pPr>
            <a:r>
              <a:rPr lang="en" sz="1000" b="1">
                <a:solidFill>
                  <a:srgbClr val="BADFE2"/>
                </a:solidFill>
                <a:latin typeface="Arial"/>
                <a:ea typeface="Arial"/>
                <a:cs typeface="Arial"/>
                <a:sym typeface="Arial"/>
              </a:rPr>
              <a:t>cl_context </a:t>
            </a:r>
            <a:r>
              <a:rPr lang="en" sz="1000" b="1">
                <a:latin typeface="Arial"/>
                <a:ea typeface="Arial"/>
                <a:cs typeface="Arial"/>
                <a:sym typeface="Arial"/>
              </a:rPr>
              <a:t>context = clCreateContextFromType(0,  </a:t>
            </a:r>
            <a:r>
              <a:rPr lang="en" sz="1000" b="1">
                <a:solidFill>
                  <a:srgbClr val="BADFE2"/>
                </a:solidFill>
                <a:latin typeface="Arial"/>
                <a:ea typeface="Arial"/>
                <a:cs typeface="Arial"/>
                <a:sym typeface="Arial"/>
              </a:rPr>
              <a:t>CL_DEVICE_TYPE_GPU</a:t>
            </a:r>
            <a:r>
              <a:rPr lang="en" sz="1000" b="1">
                <a:latin typeface="Arial"/>
                <a:ea typeface="Arial"/>
                <a:cs typeface="Arial"/>
                <a:sym typeface="Arial"/>
              </a:rPr>
              <a:t>, NULL, NULL, NULL);</a:t>
            </a:r>
            <a:endParaRPr sz="1000">
              <a:latin typeface="Arial"/>
              <a:ea typeface="Arial"/>
              <a:cs typeface="Arial"/>
              <a:sym typeface="Arial"/>
            </a:endParaRPr>
          </a:p>
          <a:p>
            <a:pPr marL="0" marR="0" lvl="0" indent="0" algn="l" rtl="0">
              <a:lnSpc>
                <a:spcPct val="100000"/>
              </a:lnSpc>
              <a:spcBef>
                <a:spcPts val="0"/>
              </a:spcBef>
              <a:spcAft>
                <a:spcPts val="0"/>
              </a:spcAft>
              <a:buNone/>
            </a:pPr>
            <a:endParaRPr sz="1150">
              <a:latin typeface="Arial"/>
              <a:ea typeface="Arial"/>
              <a:cs typeface="Arial"/>
              <a:sym typeface="Arial"/>
            </a:endParaRPr>
          </a:p>
          <a:p>
            <a:pPr marL="0" marR="162560" lvl="0" indent="0" algn="l" rtl="0">
              <a:lnSpc>
                <a:spcPct val="110000"/>
              </a:lnSpc>
              <a:spcBef>
                <a:spcPts val="0"/>
              </a:spcBef>
              <a:spcAft>
                <a:spcPts val="0"/>
              </a:spcAft>
              <a:buNone/>
            </a:pPr>
            <a:r>
              <a:rPr lang="en" sz="1000" b="1">
                <a:latin typeface="Arial"/>
                <a:ea typeface="Arial"/>
                <a:cs typeface="Arial"/>
                <a:sym typeface="Arial"/>
              </a:rPr>
              <a:t>// get the list of GPU devices associated with context  clGetContextInfo(context, </a:t>
            </a:r>
            <a:r>
              <a:rPr lang="en" sz="1000" b="1">
                <a:solidFill>
                  <a:srgbClr val="BADFE2"/>
                </a:solidFill>
                <a:latin typeface="Arial"/>
                <a:ea typeface="Arial"/>
                <a:cs typeface="Arial"/>
                <a:sym typeface="Arial"/>
              </a:rPr>
              <a:t>CL_CONTEXT_DEVICES</a:t>
            </a:r>
            <a:r>
              <a:rPr lang="en" sz="1000" b="1">
                <a:latin typeface="Arial"/>
                <a:ea typeface="Arial"/>
                <a:cs typeface="Arial"/>
                <a:sym typeface="Arial"/>
              </a:rPr>
              <a:t>, 0, NULL, &amp;cb);</a:t>
            </a:r>
            <a:endParaRPr sz="1000">
              <a:latin typeface="Arial"/>
              <a:ea typeface="Arial"/>
              <a:cs typeface="Arial"/>
              <a:sym typeface="Arial"/>
            </a:endParaRPr>
          </a:p>
          <a:p>
            <a:pPr marL="0" marR="0" lvl="0" indent="0" algn="l" rtl="0">
              <a:lnSpc>
                <a:spcPct val="100000"/>
              </a:lnSpc>
              <a:spcBef>
                <a:spcPts val="0"/>
              </a:spcBef>
              <a:spcAft>
                <a:spcPts val="0"/>
              </a:spcAft>
              <a:buNone/>
            </a:pPr>
            <a:endParaRPr sz="1250">
              <a:latin typeface="Arial"/>
              <a:ea typeface="Arial"/>
              <a:cs typeface="Arial"/>
              <a:sym typeface="Arial"/>
            </a:endParaRPr>
          </a:p>
          <a:p>
            <a:pPr marL="0" marR="0" lvl="0" indent="0" algn="l" rtl="0">
              <a:lnSpc>
                <a:spcPct val="100000"/>
              </a:lnSpc>
              <a:spcBef>
                <a:spcPts val="0"/>
              </a:spcBef>
              <a:spcAft>
                <a:spcPts val="0"/>
              </a:spcAft>
              <a:buNone/>
            </a:pPr>
            <a:r>
              <a:rPr lang="en" sz="1000" b="1">
                <a:solidFill>
                  <a:srgbClr val="BADFE2"/>
                </a:solidFill>
                <a:latin typeface="Arial"/>
                <a:ea typeface="Arial"/>
                <a:cs typeface="Arial"/>
                <a:sym typeface="Arial"/>
              </a:rPr>
              <a:t>cl_device_id</a:t>
            </a:r>
            <a:r>
              <a:rPr lang="en" sz="1000" b="1">
                <a:latin typeface="Arial"/>
                <a:ea typeface="Arial"/>
                <a:cs typeface="Arial"/>
                <a:sym typeface="Arial"/>
              </a:rPr>
              <a:t>[] devices = malloc(cb);</a:t>
            </a:r>
            <a:endParaRPr sz="1000">
              <a:latin typeface="Arial"/>
              <a:ea typeface="Arial"/>
              <a:cs typeface="Arial"/>
              <a:sym typeface="Arial"/>
            </a:endParaRPr>
          </a:p>
          <a:p>
            <a:pPr marL="0" marR="0" lvl="0" indent="0" algn="l" rtl="0">
              <a:lnSpc>
                <a:spcPct val="100000"/>
              </a:lnSpc>
              <a:spcBef>
                <a:spcPts val="120"/>
              </a:spcBef>
              <a:spcAft>
                <a:spcPts val="0"/>
              </a:spcAft>
              <a:buNone/>
            </a:pPr>
            <a:r>
              <a:rPr lang="en" sz="1000" b="1">
                <a:latin typeface="Arial"/>
                <a:ea typeface="Arial"/>
                <a:cs typeface="Arial"/>
                <a:sym typeface="Arial"/>
              </a:rPr>
              <a:t>clGetContextInfo(context,</a:t>
            </a:r>
            <a:r>
              <a:rPr lang="en" sz="1000" b="1">
                <a:solidFill>
                  <a:srgbClr val="BADFE2"/>
                </a:solidFill>
                <a:latin typeface="Arial"/>
                <a:ea typeface="Arial"/>
                <a:cs typeface="Arial"/>
                <a:sym typeface="Arial"/>
              </a:rPr>
              <a:t>CL_CONTEXT_DEVICES</a:t>
            </a:r>
            <a:r>
              <a:rPr lang="en" sz="1000" b="1">
                <a:latin typeface="Arial"/>
                <a:ea typeface="Arial"/>
                <a:cs typeface="Arial"/>
                <a:sym typeface="Arial"/>
              </a:rPr>
              <a:t>,cb,devices,NULL);</a:t>
            </a:r>
            <a:endParaRPr sz="1000">
              <a:latin typeface="Arial"/>
              <a:ea typeface="Arial"/>
              <a:cs typeface="Arial"/>
              <a:sym typeface="Arial"/>
            </a:endParaRPr>
          </a:p>
          <a:p>
            <a:pPr marL="0" marR="0" lvl="0" indent="0" algn="l" rtl="0">
              <a:lnSpc>
                <a:spcPct val="100000"/>
              </a:lnSpc>
              <a:spcBef>
                <a:spcPts val="5"/>
              </a:spcBef>
              <a:spcAft>
                <a:spcPts val="0"/>
              </a:spcAft>
              <a:buNone/>
            </a:pPr>
            <a:endParaRPr sz="1250">
              <a:latin typeface="Arial"/>
              <a:ea typeface="Arial"/>
              <a:cs typeface="Arial"/>
              <a:sym typeface="Arial"/>
            </a:endParaRPr>
          </a:p>
          <a:p>
            <a:pPr marL="0" marR="0" lvl="0" indent="0" algn="l" rtl="0">
              <a:lnSpc>
                <a:spcPct val="100000"/>
              </a:lnSpc>
              <a:spcBef>
                <a:spcPts val="0"/>
              </a:spcBef>
              <a:spcAft>
                <a:spcPts val="0"/>
              </a:spcAft>
              <a:buNone/>
            </a:pPr>
            <a:r>
              <a:rPr lang="en" sz="1000" b="1">
                <a:latin typeface="Arial"/>
                <a:ea typeface="Arial"/>
                <a:cs typeface="Arial"/>
                <a:sym typeface="Arial"/>
              </a:rPr>
              <a:t>// create a command-queue</a:t>
            </a:r>
            <a:endParaRPr sz="1000">
              <a:latin typeface="Arial"/>
              <a:ea typeface="Arial"/>
              <a:cs typeface="Arial"/>
              <a:sym typeface="Arial"/>
            </a:endParaRPr>
          </a:p>
          <a:p>
            <a:pPr marL="0" marR="0" lvl="0" indent="0" algn="l" rtl="0">
              <a:lnSpc>
                <a:spcPct val="100000"/>
              </a:lnSpc>
              <a:spcBef>
                <a:spcPts val="120"/>
              </a:spcBef>
              <a:spcAft>
                <a:spcPts val="0"/>
              </a:spcAft>
              <a:buNone/>
            </a:pPr>
            <a:r>
              <a:rPr lang="en" sz="1000" b="1">
                <a:latin typeface="Arial"/>
                <a:ea typeface="Arial"/>
                <a:cs typeface="Arial"/>
                <a:sym typeface="Arial"/>
              </a:rPr>
              <a:t>cmd_queue = clCreateCommandQueue(context,devices[0],0,NULL);</a:t>
            </a:r>
            <a:endParaRPr sz="1000">
              <a:latin typeface="Arial"/>
              <a:ea typeface="Arial"/>
              <a:cs typeface="Arial"/>
              <a:sym typeface="Arial"/>
            </a:endParaRPr>
          </a:p>
        </p:txBody>
      </p:sp>
      <p:sp>
        <p:nvSpPr>
          <p:cNvPr id="1063" name="Google Shape;1063;p70"/>
          <p:cNvSpPr txBox="1"/>
          <p:nvPr/>
        </p:nvSpPr>
        <p:spPr>
          <a:xfrm>
            <a:off x="199034" y="2830256"/>
            <a:ext cx="3887400" cy="1018200"/>
          </a:xfrm>
          <a:prstGeom prst="rect">
            <a:avLst/>
          </a:prstGeom>
          <a:noFill/>
          <a:ln>
            <a:noFill/>
          </a:ln>
        </p:spPr>
        <p:txBody>
          <a:bodyPr spcFirstLastPara="1" wrap="square" lIns="0" tIns="0" rIns="0" bIns="0" anchor="t" anchorCtr="0">
            <a:spAutoFit/>
          </a:bodyPr>
          <a:lstStyle/>
          <a:p>
            <a:pPr marL="0" marR="0" lvl="0" indent="0" algn="l" rtl="0">
              <a:lnSpc>
                <a:spcPct val="111500"/>
              </a:lnSpc>
              <a:spcBef>
                <a:spcPts val="0"/>
              </a:spcBef>
              <a:spcAft>
                <a:spcPts val="0"/>
              </a:spcAft>
              <a:buNone/>
            </a:pPr>
            <a:r>
              <a:rPr lang="en" sz="1000" b="1">
                <a:latin typeface="Arial"/>
                <a:ea typeface="Arial"/>
                <a:cs typeface="Arial"/>
                <a:sym typeface="Arial"/>
              </a:rPr>
              <a:t>// allocate the buffer memory objects</a:t>
            </a:r>
            <a:endParaRPr sz="1000">
              <a:latin typeface="Arial"/>
              <a:ea typeface="Arial"/>
              <a:cs typeface="Arial"/>
              <a:sym typeface="Arial"/>
            </a:endParaRPr>
          </a:p>
          <a:p>
            <a:pPr marL="243840" marR="0" lvl="0" indent="-243840" algn="l" rtl="0">
              <a:lnSpc>
                <a:spcPct val="110000"/>
              </a:lnSpc>
              <a:spcBef>
                <a:spcPts val="0"/>
              </a:spcBef>
              <a:spcAft>
                <a:spcPts val="0"/>
              </a:spcAft>
              <a:buNone/>
            </a:pPr>
            <a:r>
              <a:rPr lang="en" sz="1000" b="1">
                <a:latin typeface="Arial"/>
                <a:ea typeface="Arial"/>
                <a:cs typeface="Arial"/>
                <a:sym typeface="Arial"/>
              </a:rPr>
              <a:t>memobjs[0] = clCreateBuffer(context, </a:t>
            </a:r>
            <a:r>
              <a:rPr lang="en" sz="1000" b="1">
                <a:solidFill>
                  <a:srgbClr val="BADFE2"/>
                </a:solidFill>
                <a:latin typeface="Arial"/>
                <a:ea typeface="Arial"/>
                <a:cs typeface="Arial"/>
                <a:sym typeface="Arial"/>
              </a:rPr>
              <a:t>CL_MEM_READ_ONLY |  CL_MEM_COPY_HOST_PTR</a:t>
            </a:r>
            <a:r>
              <a:rPr lang="en" sz="1000" b="1">
                <a:latin typeface="Arial"/>
                <a:ea typeface="Arial"/>
                <a:cs typeface="Arial"/>
                <a:sym typeface="Arial"/>
              </a:rPr>
              <a:t>, sizeof(</a:t>
            </a:r>
            <a:r>
              <a:rPr lang="en" sz="1000" b="1">
                <a:solidFill>
                  <a:srgbClr val="BADFE2"/>
                </a:solidFill>
                <a:latin typeface="Arial"/>
                <a:ea typeface="Arial"/>
                <a:cs typeface="Arial"/>
                <a:sym typeface="Arial"/>
              </a:rPr>
              <a:t>cl_float</a:t>
            </a:r>
            <a:r>
              <a:rPr lang="en" sz="1000" b="1">
                <a:latin typeface="Arial"/>
                <a:ea typeface="Arial"/>
                <a:cs typeface="Arial"/>
                <a:sym typeface="Arial"/>
              </a:rPr>
              <a:t>)*n, srcA, NULL);</a:t>
            </a:r>
            <a:endParaRPr sz="1000">
              <a:latin typeface="Arial"/>
              <a:ea typeface="Arial"/>
              <a:cs typeface="Arial"/>
              <a:sym typeface="Arial"/>
            </a:endParaRPr>
          </a:p>
          <a:p>
            <a:pPr marL="0" marR="0" lvl="0" indent="0" algn="l" rtl="0">
              <a:lnSpc>
                <a:spcPct val="100000"/>
              </a:lnSpc>
              <a:spcBef>
                <a:spcPts val="120"/>
              </a:spcBef>
              <a:spcAft>
                <a:spcPts val="0"/>
              </a:spcAft>
              <a:buNone/>
            </a:pPr>
            <a:r>
              <a:rPr lang="en" sz="1000" b="1">
                <a:latin typeface="Arial"/>
                <a:ea typeface="Arial"/>
                <a:cs typeface="Arial"/>
                <a:sym typeface="Arial"/>
              </a:rPr>
              <a:t>memobjs[1] = clCreateBuffer(context, </a:t>
            </a:r>
            <a:r>
              <a:rPr lang="en" sz="1000" b="1">
                <a:solidFill>
                  <a:srgbClr val="BADFE2"/>
                </a:solidFill>
                <a:latin typeface="Arial"/>
                <a:ea typeface="Arial"/>
                <a:cs typeface="Arial"/>
                <a:sym typeface="Arial"/>
              </a:rPr>
              <a:t>CL_MEM_READ_ONLY |</a:t>
            </a:r>
            <a:endParaRPr sz="1000">
              <a:latin typeface="Arial"/>
              <a:ea typeface="Arial"/>
              <a:cs typeface="Arial"/>
              <a:sym typeface="Arial"/>
            </a:endParaRPr>
          </a:p>
          <a:p>
            <a:pPr marL="243840" marR="0" lvl="0" indent="0" algn="l" rtl="0">
              <a:lnSpc>
                <a:spcPct val="100000"/>
              </a:lnSpc>
              <a:spcBef>
                <a:spcPts val="120"/>
              </a:spcBef>
              <a:spcAft>
                <a:spcPts val="0"/>
              </a:spcAft>
              <a:buNone/>
            </a:pPr>
            <a:r>
              <a:rPr lang="en" sz="1000" b="1">
                <a:solidFill>
                  <a:srgbClr val="BADFE2"/>
                </a:solidFill>
                <a:latin typeface="Arial"/>
                <a:ea typeface="Arial"/>
                <a:cs typeface="Arial"/>
                <a:sym typeface="Arial"/>
              </a:rPr>
              <a:t>CL_MEM_COPY_HOST_PTR</a:t>
            </a:r>
            <a:r>
              <a:rPr lang="en" sz="1000" b="1">
                <a:latin typeface="Arial"/>
                <a:ea typeface="Arial"/>
                <a:cs typeface="Arial"/>
                <a:sym typeface="Arial"/>
              </a:rPr>
              <a:t>, sizeof(</a:t>
            </a:r>
            <a:r>
              <a:rPr lang="en" sz="1000" b="1">
                <a:solidFill>
                  <a:srgbClr val="BADFE2"/>
                </a:solidFill>
                <a:latin typeface="Arial"/>
                <a:ea typeface="Arial"/>
                <a:cs typeface="Arial"/>
                <a:sym typeface="Arial"/>
              </a:rPr>
              <a:t>cl_float</a:t>
            </a:r>
            <a:r>
              <a:rPr lang="en" sz="1000" b="1">
                <a:latin typeface="Arial"/>
                <a:ea typeface="Arial"/>
                <a:cs typeface="Arial"/>
                <a:sym typeface="Arial"/>
              </a:rPr>
              <a:t>)*n, srcb, NULL);</a:t>
            </a:r>
            <a:endParaRPr sz="1000">
              <a:latin typeface="Arial"/>
              <a:ea typeface="Arial"/>
              <a:cs typeface="Arial"/>
              <a:sym typeface="Arial"/>
            </a:endParaRPr>
          </a:p>
        </p:txBody>
      </p:sp>
      <p:sp>
        <p:nvSpPr>
          <p:cNvPr id="1064" name="Google Shape;1064;p70"/>
          <p:cNvSpPr txBox="1"/>
          <p:nvPr/>
        </p:nvSpPr>
        <p:spPr>
          <a:xfrm>
            <a:off x="199034" y="3836477"/>
            <a:ext cx="3777000" cy="1026600"/>
          </a:xfrm>
          <a:prstGeom prst="rect">
            <a:avLst/>
          </a:prstGeom>
          <a:noFill/>
          <a:ln>
            <a:noFill/>
          </a:ln>
        </p:spPr>
        <p:txBody>
          <a:bodyPr spcFirstLastPara="1" wrap="square" lIns="0" tIns="0" rIns="0" bIns="0" anchor="t" anchorCtr="0">
            <a:spAutoFit/>
          </a:bodyPr>
          <a:lstStyle/>
          <a:p>
            <a:pPr marL="0" marR="0" lvl="0" indent="0" algn="l" rtl="0">
              <a:lnSpc>
                <a:spcPct val="111500"/>
              </a:lnSpc>
              <a:spcBef>
                <a:spcPts val="0"/>
              </a:spcBef>
              <a:spcAft>
                <a:spcPts val="0"/>
              </a:spcAft>
              <a:buNone/>
            </a:pPr>
            <a:r>
              <a:rPr lang="en" sz="1000" b="1">
                <a:latin typeface="Arial"/>
                <a:ea typeface="Arial"/>
                <a:cs typeface="Arial"/>
                <a:sym typeface="Arial"/>
              </a:rPr>
              <a:t>memobjs[2] = clCreateBuffer(context, </a:t>
            </a:r>
            <a:r>
              <a:rPr lang="en" sz="1000" b="1">
                <a:solidFill>
                  <a:srgbClr val="BADFE2"/>
                </a:solidFill>
                <a:latin typeface="Arial"/>
                <a:ea typeface="Arial"/>
                <a:cs typeface="Arial"/>
                <a:sym typeface="Arial"/>
              </a:rPr>
              <a:t>CL_MEM_WRITE_ONLY</a:t>
            </a:r>
            <a:r>
              <a:rPr lang="en" sz="1000" b="1">
                <a:latin typeface="Arial"/>
                <a:ea typeface="Arial"/>
                <a:cs typeface="Arial"/>
                <a:sym typeface="Arial"/>
              </a:rPr>
              <a:t>,</a:t>
            </a:r>
            <a:endParaRPr sz="1000">
              <a:latin typeface="Arial"/>
              <a:ea typeface="Arial"/>
              <a:cs typeface="Arial"/>
              <a:sym typeface="Arial"/>
            </a:endParaRPr>
          </a:p>
          <a:p>
            <a:pPr marL="1012189" marR="0" lvl="0" indent="0" algn="l" rtl="0">
              <a:lnSpc>
                <a:spcPct val="100000"/>
              </a:lnSpc>
              <a:spcBef>
                <a:spcPts val="120"/>
              </a:spcBef>
              <a:spcAft>
                <a:spcPts val="0"/>
              </a:spcAft>
              <a:buNone/>
            </a:pPr>
            <a:r>
              <a:rPr lang="en" sz="1000" b="1">
                <a:latin typeface="Arial"/>
                <a:ea typeface="Arial"/>
                <a:cs typeface="Arial"/>
                <a:sym typeface="Arial"/>
              </a:rPr>
              <a:t>sizeof(</a:t>
            </a:r>
            <a:r>
              <a:rPr lang="en" sz="1000" b="1">
                <a:solidFill>
                  <a:srgbClr val="BADFE2"/>
                </a:solidFill>
                <a:latin typeface="Arial"/>
                <a:ea typeface="Arial"/>
                <a:cs typeface="Arial"/>
                <a:sym typeface="Arial"/>
              </a:rPr>
              <a:t>cl_float</a:t>
            </a:r>
            <a:r>
              <a:rPr lang="en" sz="1000" b="1">
                <a:latin typeface="Arial"/>
                <a:ea typeface="Arial"/>
                <a:cs typeface="Arial"/>
                <a:sym typeface="Arial"/>
              </a:rPr>
              <a:t>)*n, NULL, NULL);</a:t>
            </a:r>
            <a:endParaRPr sz="1000">
              <a:latin typeface="Arial"/>
              <a:ea typeface="Arial"/>
              <a:cs typeface="Arial"/>
              <a:sym typeface="Arial"/>
            </a:endParaRPr>
          </a:p>
          <a:p>
            <a:pPr marL="0" marR="0" lvl="0" indent="0" algn="l" rtl="0">
              <a:lnSpc>
                <a:spcPct val="100000"/>
              </a:lnSpc>
              <a:spcBef>
                <a:spcPts val="0"/>
              </a:spcBef>
              <a:spcAft>
                <a:spcPts val="0"/>
              </a:spcAft>
              <a:buNone/>
            </a:pPr>
            <a:endParaRPr sz="1250">
              <a:latin typeface="Arial"/>
              <a:ea typeface="Arial"/>
              <a:cs typeface="Arial"/>
              <a:sym typeface="Arial"/>
            </a:endParaRPr>
          </a:p>
          <a:p>
            <a:pPr marL="0" marR="0" lvl="0" indent="0" algn="l" rtl="0">
              <a:lnSpc>
                <a:spcPct val="100000"/>
              </a:lnSpc>
              <a:spcBef>
                <a:spcPts val="5"/>
              </a:spcBef>
              <a:spcAft>
                <a:spcPts val="0"/>
              </a:spcAft>
              <a:buNone/>
            </a:pPr>
            <a:r>
              <a:rPr lang="en" sz="1000" b="1">
                <a:latin typeface="Arial"/>
                <a:ea typeface="Arial"/>
                <a:cs typeface="Arial"/>
                <a:sym typeface="Arial"/>
              </a:rPr>
              <a:t>// create the program</a:t>
            </a:r>
            <a:endParaRPr sz="1000">
              <a:latin typeface="Arial"/>
              <a:ea typeface="Arial"/>
              <a:cs typeface="Arial"/>
              <a:sym typeface="Arial"/>
            </a:endParaRPr>
          </a:p>
          <a:p>
            <a:pPr marL="0" marR="0" lvl="0" indent="0" algn="l" rtl="0">
              <a:lnSpc>
                <a:spcPct val="100000"/>
              </a:lnSpc>
              <a:spcBef>
                <a:spcPts val="120"/>
              </a:spcBef>
              <a:spcAft>
                <a:spcPts val="0"/>
              </a:spcAft>
              <a:buNone/>
            </a:pPr>
            <a:r>
              <a:rPr lang="en" sz="1000" b="1">
                <a:latin typeface="Arial"/>
                <a:ea typeface="Arial"/>
                <a:cs typeface="Arial"/>
                <a:sym typeface="Arial"/>
              </a:rPr>
              <a:t>program = clCreateProgramWithSource(context, 1,</a:t>
            </a:r>
            <a:endParaRPr sz="1000">
              <a:latin typeface="Arial"/>
              <a:ea typeface="Arial"/>
              <a:cs typeface="Arial"/>
              <a:sym typeface="Arial"/>
            </a:endParaRPr>
          </a:p>
          <a:p>
            <a:pPr marL="1118870" marR="0" lvl="0" indent="0" algn="l" rtl="0">
              <a:lnSpc>
                <a:spcPct val="100000"/>
              </a:lnSpc>
              <a:spcBef>
                <a:spcPts val="120"/>
              </a:spcBef>
              <a:spcAft>
                <a:spcPts val="0"/>
              </a:spcAft>
              <a:buNone/>
            </a:pPr>
            <a:r>
              <a:rPr lang="en" sz="1000" b="1">
                <a:latin typeface="Arial"/>
                <a:ea typeface="Arial"/>
                <a:cs typeface="Arial"/>
                <a:sym typeface="Arial"/>
              </a:rPr>
              <a:t>&amp;program_source, NULL, NULL);</a:t>
            </a:r>
            <a:endParaRPr sz="1000">
              <a:latin typeface="Arial"/>
              <a:ea typeface="Arial"/>
              <a:cs typeface="Arial"/>
              <a:sym typeface="Arial"/>
            </a:endParaRPr>
          </a:p>
        </p:txBody>
      </p:sp>
      <p:sp>
        <p:nvSpPr>
          <p:cNvPr id="1065" name="Google Shape;1065;p70"/>
          <p:cNvSpPr txBox="1"/>
          <p:nvPr/>
        </p:nvSpPr>
        <p:spPr>
          <a:xfrm>
            <a:off x="4664964" y="647576"/>
            <a:ext cx="3762900" cy="357600"/>
          </a:xfrm>
          <a:prstGeom prst="rect">
            <a:avLst/>
          </a:prstGeom>
          <a:noFill/>
          <a:ln>
            <a:noFill/>
          </a:ln>
        </p:spPr>
        <p:txBody>
          <a:bodyPr spcFirstLastPara="1" wrap="square" lIns="0" tIns="0" rIns="0" bIns="0" anchor="t" anchorCtr="0">
            <a:spAutoFit/>
          </a:bodyPr>
          <a:lstStyle/>
          <a:p>
            <a:pPr marL="0" marR="0" lvl="0" indent="0" algn="l" rtl="0">
              <a:lnSpc>
                <a:spcPct val="110952"/>
              </a:lnSpc>
              <a:spcBef>
                <a:spcPts val="0"/>
              </a:spcBef>
              <a:spcAft>
                <a:spcPts val="0"/>
              </a:spcAft>
              <a:buNone/>
            </a:pPr>
            <a:r>
              <a:rPr lang="en" sz="1050" b="1">
                <a:latin typeface="Arial"/>
                <a:ea typeface="Arial"/>
                <a:cs typeface="Arial"/>
                <a:sym typeface="Arial"/>
              </a:rPr>
              <a:t>// build the program</a:t>
            </a:r>
            <a:endParaRPr sz="1050">
              <a:latin typeface="Arial"/>
              <a:ea typeface="Arial"/>
              <a:cs typeface="Arial"/>
              <a:sym typeface="Arial"/>
            </a:endParaRPr>
          </a:p>
          <a:p>
            <a:pPr marL="0" marR="0" lvl="0" indent="0" algn="l" rtl="0">
              <a:lnSpc>
                <a:spcPct val="100000"/>
              </a:lnSpc>
              <a:spcBef>
                <a:spcPts val="130"/>
              </a:spcBef>
              <a:spcAft>
                <a:spcPts val="0"/>
              </a:spcAft>
              <a:buNone/>
            </a:pPr>
            <a:r>
              <a:rPr lang="en" sz="1050" b="1">
                <a:latin typeface="Arial"/>
                <a:ea typeface="Arial"/>
                <a:cs typeface="Arial"/>
                <a:sym typeface="Arial"/>
              </a:rPr>
              <a:t>err = clBuildProgram(program, 0, NULL,NULL,NULL,NULL);</a:t>
            </a:r>
            <a:endParaRPr sz="1050">
              <a:latin typeface="Arial"/>
              <a:ea typeface="Arial"/>
              <a:cs typeface="Arial"/>
              <a:sym typeface="Arial"/>
            </a:endParaRPr>
          </a:p>
        </p:txBody>
      </p:sp>
      <p:sp>
        <p:nvSpPr>
          <p:cNvPr id="1066" name="Google Shape;1066;p70"/>
          <p:cNvSpPr txBox="1"/>
          <p:nvPr/>
        </p:nvSpPr>
        <p:spPr>
          <a:xfrm>
            <a:off x="4664964" y="3465198"/>
            <a:ext cx="3891300" cy="519600"/>
          </a:xfrm>
          <a:prstGeom prst="rect">
            <a:avLst/>
          </a:prstGeom>
          <a:noFill/>
          <a:ln>
            <a:noFill/>
          </a:ln>
        </p:spPr>
        <p:txBody>
          <a:bodyPr spcFirstLastPara="1" wrap="square" lIns="0" tIns="0" rIns="0" bIns="0" anchor="t" anchorCtr="0">
            <a:spAutoFit/>
          </a:bodyPr>
          <a:lstStyle/>
          <a:p>
            <a:pPr marL="0" marR="0" lvl="0" indent="0" algn="l" rtl="0">
              <a:lnSpc>
                <a:spcPct val="110952"/>
              </a:lnSpc>
              <a:spcBef>
                <a:spcPts val="0"/>
              </a:spcBef>
              <a:spcAft>
                <a:spcPts val="0"/>
              </a:spcAft>
              <a:buNone/>
            </a:pPr>
            <a:r>
              <a:rPr lang="en" sz="1050" b="1">
                <a:latin typeface="Arial"/>
                <a:ea typeface="Arial"/>
                <a:cs typeface="Arial"/>
                <a:sym typeface="Arial"/>
              </a:rPr>
              <a:t>// execute kernel</a:t>
            </a:r>
            <a:endParaRPr sz="1050">
              <a:latin typeface="Arial"/>
              <a:ea typeface="Arial"/>
              <a:cs typeface="Arial"/>
              <a:sym typeface="Arial"/>
            </a:endParaRPr>
          </a:p>
          <a:p>
            <a:pPr marL="731520" marR="0" lvl="0" indent="-731520" algn="l" rtl="0">
              <a:lnSpc>
                <a:spcPct val="110500"/>
              </a:lnSpc>
              <a:spcBef>
                <a:spcPts val="0"/>
              </a:spcBef>
              <a:spcAft>
                <a:spcPts val="0"/>
              </a:spcAft>
              <a:buNone/>
            </a:pPr>
            <a:r>
              <a:rPr lang="en" sz="1050" b="1">
                <a:latin typeface="Arial"/>
                <a:ea typeface="Arial"/>
                <a:cs typeface="Arial"/>
                <a:sym typeface="Arial"/>
              </a:rPr>
              <a:t>err = clEnqueueNDRangeKernel(cmd_queue, kernel, 1, NULL,  global_work_size, NULL,0,NULL,NULL);</a:t>
            </a:r>
            <a:endParaRPr sz="1050">
              <a:latin typeface="Arial"/>
              <a:ea typeface="Arial"/>
              <a:cs typeface="Arial"/>
              <a:sym typeface="Arial"/>
            </a:endParaRPr>
          </a:p>
        </p:txBody>
      </p:sp>
      <p:sp>
        <p:nvSpPr>
          <p:cNvPr id="1067" name="Google Shape;1067;p70"/>
          <p:cNvSpPr txBox="1"/>
          <p:nvPr/>
        </p:nvSpPr>
        <p:spPr>
          <a:xfrm>
            <a:off x="4664964" y="4169540"/>
            <a:ext cx="3375600" cy="890400"/>
          </a:xfrm>
          <a:prstGeom prst="rect">
            <a:avLst/>
          </a:prstGeom>
          <a:noFill/>
          <a:ln>
            <a:noFill/>
          </a:ln>
        </p:spPr>
        <p:txBody>
          <a:bodyPr spcFirstLastPara="1" wrap="square" lIns="0" tIns="0" rIns="0" bIns="0" anchor="t" anchorCtr="0">
            <a:spAutoFit/>
          </a:bodyPr>
          <a:lstStyle/>
          <a:p>
            <a:pPr marL="0" marR="0" lvl="0" indent="0" algn="l" rtl="0">
              <a:lnSpc>
                <a:spcPct val="110952"/>
              </a:lnSpc>
              <a:spcBef>
                <a:spcPts val="0"/>
              </a:spcBef>
              <a:spcAft>
                <a:spcPts val="0"/>
              </a:spcAft>
              <a:buNone/>
            </a:pPr>
            <a:r>
              <a:rPr lang="en" sz="1050" b="1">
                <a:latin typeface="Arial"/>
                <a:ea typeface="Arial"/>
                <a:cs typeface="Arial"/>
                <a:sym typeface="Arial"/>
              </a:rPr>
              <a:t>// read output array</a:t>
            </a:r>
            <a:endParaRPr sz="1050">
              <a:latin typeface="Arial"/>
              <a:ea typeface="Arial"/>
              <a:cs typeface="Arial"/>
              <a:sym typeface="Arial"/>
            </a:endParaRPr>
          </a:p>
          <a:p>
            <a:pPr marL="948055" marR="0" lvl="0" indent="-948055" algn="l" rtl="0">
              <a:lnSpc>
                <a:spcPct val="110500"/>
              </a:lnSpc>
              <a:spcBef>
                <a:spcPts val="0"/>
              </a:spcBef>
              <a:spcAft>
                <a:spcPts val="0"/>
              </a:spcAft>
              <a:buNone/>
            </a:pPr>
            <a:r>
              <a:rPr lang="en" sz="1050" b="1">
                <a:latin typeface="Arial"/>
                <a:ea typeface="Arial"/>
                <a:cs typeface="Arial"/>
                <a:sym typeface="Arial"/>
              </a:rPr>
              <a:t>err = clEnqueueReadBuffer(cmd_queue, memobjs[2],  </a:t>
            </a:r>
            <a:r>
              <a:rPr lang="en" sz="1050" b="1">
                <a:solidFill>
                  <a:srgbClr val="BADFE2"/>
                </a:solidFill>
                <a:latin typeface="Arial"/>
                <a:ea typeface="Arial"/>
                <a:cs typeface="Arial"/>
                <a:sym typeface="Arial"/>
              </a:rPr>
              <a:t>CL_TRUE</a:t>
            </a:r>
            <a:r>
              <a:rPr lang="en" sz="1050" b="1">
                <a:latin typeface="Arial"/>
                <a:ea typeface="Arial"/>
                <a:cs typeface="Arial"/>
                <a:sym typeface="Arial"/>
              </a:rPr>
              <a:t>, 0,</a:t>
            </a:r>
            <a:endParaRPr sz="1050">
              <a:latin typeface="Arial"/>
              <a:ea typeface="Arial"/>
              <a:cs typeface="Arial"/>
              <a:sym typeface="Arial"/>
            </a:endParaRPr>
          </a:p>
          <a:p>
            <a:pPr marL="948055" marR="0" lvl="0" indent="0" algn="l" rtl="0">
              <a:lnSpc>
                <a:spcPct val="100000"/>
              </a:lnSpc>
              <a:spcBef>
                <a:spcPts val="130"/>
              </a:spcBef>
              <a:spcAft>
                <a:spcPts val="0"/>
              </a:spcAft>
              <a:buNone/>
            </a:pPr>
            <a:r>
              <a:rPr lang="en" sz="1050" b="1">
                <a:latin typeface="Arial"/>
                <a:ea typeface="Arial"/>
                <a:cs typeface="Arial"/>
                <a:sym typeface="Arial"/>
              </a:rPr>
              <a:t>n*sizeof(</a:t>
            </a:r>
            <a:r>
              <a:rPr lang="en" sz="1050" b="1">
                <a:solidFill>
                  <a:srgbClr val="BADFE2"/>
                </a:solidFill>
                <a:latin typeface="Arial"/>
                <a:ea typeface="Arial"/>
                <a:cs typeface="Arial"/>
                <a:sym typeface="Arial"/>
              </a:rPr>
              <a:t>cl_float</a:t>
            </a:r>
            <a:r>
              <a:rPr lang="en" sz="1050" b="1">
                <a:latin typeface="Arial"/>
                <a:ea typeface="Arial"/>
                <a:cs typeface="Arial"/>
                <a:sym typeface="Arial"/>
              </a:rPr>
              <a:t>), dst,</a:t>
            </a:r>
            <a:endParaRPr sz="1050">
              <a:latin typeface="Arial"/>
              <a:ea typeface="Arial"/>
              <a:cs typeface="Arial"/>
              <a:sym typeface="Arial"/>
            </a:endParaRPr>
          </a:p>
          <a:p>
            <a:pPr marL="948055" marR="0" lvl="0" indent="0" algn="l" rtl="0">
              <a:lnSpc>
                <a:spcPct val="100000"/>
              </a:lnSpc>
              <a:spcBef>
                <a:spcPts val="110"/>
              </a:spcBef>
              <a:spcAft>
                <a:spcPts val="0"/>
              </a:spcAft>
              <a:buNone/>
            </a:pPr>
            <a:r>
              <a:rPr lang="en" sz="1050" b="1">
                <a:latin typeface="Arial"/>
                <a:ea typeface="Arial"/>
                <a:cs typeface="Arial"/>
                <a:sym typeface="Arial"/>
              </a:rPr>
              <a:t>0, NULL, NULL);</a:t>
            </a:r>
            <a:endParaRPr sz="1050">
              <a:latin typeface="Arial"/>
              <a:ea typeface="Arial"/>
              <a:cs typeface="Arial"/>
              <a:sym typeface="Arial"/>
            </a:endParaRPr>
          </a:p>
        </p:txBody>
      </p:sp>
      <p:grpSp>
        <p:nvGrpSpPr>
          <p:cNvPr id="1068" name="Google Shape;1068;p70"/>
          <p:cNvGrpSpPr/>
          <p:nvPr/>
        </p:nvGrpSpPr>
        <p:grpSpPr>
          <a:xfrm>
            <a:off x="39623" y="560832"/>
            <a:ext cx="8924672" cy="2021204"/>
            <a:chOff x="39623" y="1551432"/>
            <a:chExt cx="8924672" cy="2021204"/>
          </a:xfrm>
        </p:grpSpPr>
        <p:sp>
          <p:nvSpPr>
            <p:cNvPr id="1069" name="Google Shape;1069;p70"/>
            <p:cNvSpPr/>
            <p:nvPr/>
          </p:nvSpPr>
          <p:spPr>
            <a:xfrm>
              <a:off x="4495800" y="1557528"/>
              <a:ext cx="4468495" cy="466725"/>
            </a:xfrm>
            <a:custGeom>
              <a:avLst/>
              <a:gdLst/>
              <a:ahLst/>
              <a:cxnLst/>
              <a:rect l="l" t="t" r="r" b="b"/>
              <a:pathLst>
                <a:path w="4468495" h="466725" extrusionOk="0">
                  <a:moveTo>
                    <a:pt x="4468367" y="0"/>
                  </a:moveTo>
                  <a:lnTo>
                    <a:pt x="0" y="0"/>
                  </a:lnTo>
                  <a:lnTo>
                    <a:pt x="0" y="466344"/>
                  </a:lnTo>
                  <a:lnTo>
                    <a:pt x="4468367" y="466344"/>
                  </a:lnTo>
                  <a:lnTo>
                    <a:pt x="4468367" y="0"/>
                  </a:lnTo>
                  <a:close/>
                </a:path>
              </a:pathLst>
            </a:custGeom>
            <a:solidFill>
              <a:srgbClr val="BADFE2">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70" name="Google Shape;1070;p70"/>
            <p:cNvSpPr/>
            <p:nvPr/>
          </p:nvSpPr>
          <p:spPr>
            <a:xfrm>
              <a:off x="39623" y="1551432"/>
              <a:ext cx="4456430" cy="2021204"/>
            </a:xfrm>
            <a:custGeom>
              <a:avLst/>
              <a:gdLst/>
              <a:ahLst/>
              <a:cxnLst/>
              <a:rect l="l" t="t" r="r" b="b"/>
              <a:pathLst>
                <a:path w="4456430" h="2021204" extrusionOk="0">
                  <a:moveTo>
                    <a:pt x="4456176" y="0"/>
                  </a:moveTo>
                  <a:lnTo>
                    <a:pt x="0" y="0"/>
                  </a:lnTo>
                  <a:lnTo>
                    <a:pt x="0" y="2020824"/>
                  </a:lnTo>
                  <a:lnTo>
                    <a:pt x="4456176" y="2020824"/>
                  </a:lnTo>
                  <a:lnTo>
                    <a:pt x="4456176" y="0"/>
                  </a:lnTo>
                  <a:close/>
                </a:path>
              </a:pathLst>
            </a:custGeom>
            <a:solidFill>
              <a:srgbClr val="333399">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071" name="Google Shape;1071;p70"/>
          <p:cNvSpPr txBox="1"/>
          <p:nvPr/>
        </p:nvSpPr>
        <p:spPr>
          <a:xfrm>
            <a:off x="582168" y="1484376"/>
            <a:ext cx="3368100" cy="316800"/>
          </a:xfrm>
          <a:prstGeom prst="rect">
            <a:avLst/>
          </a:prstGeom>
          <a:solidFill>
            <a:srgbClr val="FFFFFF"/>
          </a:solidFill>
          <a:ln>
            <a:noFill/>
          </a:ln>
        </p:spPr>
        <p:txBody>
          <a:bodyPr spcFirstLastPara="1" wrap="square" lIns="0" tIns="39350" rIns="0" bIns="0" anchor="t" anchorCtr="0">
            <a:spAutoFit/>
          </a:bodyPr>
          <a:lstStyle/>
          <a:p>
            <a:pPr marL="177165" marR="0" lvl="0" indent="0" algn="l" rtl="0">
              <a:lnSpc>
                <a:spcPct val="100000"/>
              </a:lnSpc>
              <a:spcBef>
                <a:spcPts val="0"/>
              </a:spcBef>
              <a:spcAft>
                <a:spcPts val="0"/>
              </a:spcAft>
              <a:buNone/>
            </a:pPr>
            <a:r>
              <a:rPr lang="en" sz="1800" b="1">
                <a:latin typeface="Arial"/>
                <a:ea typeface="Arial"/>
                <a:cs typeface="Arial"/>
                <a:sym typeface="Arial"/>
              </a:rPr>
              <a:t>Define platform and queues</a:t>
            </a:r>
            <a:endParaRPr sz="1800">
              <a:latin typeface="Arial"/>
              <a:ea typeface="Arial"/>
              <a:cs typeface="Arial"/>
              <a:sym typeface="Arial"/>
            </a:endParaRPr>
          </a:p>
        </p:txBody>
      </p:sp>
      <p:grpSp>
        <p:nvGrpSpPr>
          <p:cNvPr id="1072" name="Google Shape;1072;p70"/>
          <p:cNvGrpSpPr/>
          <p:nvPr/>
        </p:nvGrpSpPr>
        <p:grpSpPr>
          <a:xfrm>
            <a:off x="39623" y="2581655"/>
            <a:ext cx="4456430" cy="1295400"/>
            <a:chOff x="39623" y="3572255"/>
            <a:chExt cx="4456430" cy="1295400"/>
          </a:xfrm>
        </p:grpSpPr>
        <p:sp>
          <p:nvSpPr>
            <p:cNvPr id="1073" name="Google Shape;1073;p70"/>
            <p:cNvSpPr/>
            <p:nvPr/>
          </p:nvSpPr>
          <p:spPr>
            <a:xfrm>
              <a:off x="39623" y="3572255"/>
              <a:ext cx="4456430" cy="1295400"/>
            </a:xfrm>
            <a:custGeom>
              <a:avLst/>
              <a:gdLst/>
              <a:ahLst/>
              <a:cxnLst/>
              <a:rect l="l" t="t" r="r" b="b"/>
              <a:pathLst>
                <a:path w="4456430" h="1295400" extrusionOk="0">
                  <a:moveTo>
                    <a:pt x="4456176" y="0"/>
                  </a:moveTo>
                  <a:lnTo>
                    <a:pt x="0" y="0"/>
                  </a:lnTo>
                  <a:lnTo>
                    <a:pt x="0" y="1295400"/>
                  </a:lnTo>
                  <a:lnTo>
                    <a:pt x="4456176" y="1295400"/>
                  </a:lnTo>
                  <a:lnTo>
                    <a:pt x="4456176" y="0"/>
                  </a:lnTo>
                  <a:close/>
                </a:path>
              </a:pathLst>
            </a:custGeom>
            <a:solidFill>
              <a:srgbClr val="FFFFFF">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74" name="Google Shape;1074;p70"/>
            <p:cNvSpPr/>
            <p:nvPr/>
          </p:nvSpPr>
          <p:spPr>
            <a:xfrm>
              <a:off x="713232" y="4005072"/>
              <a:ext cx="3106420" cy="368935"/>
            </a:xfrm>
            <a:custGeom>
              <a:avLst/>
              <a:gdLst/>
              <a:ahLst/>
              <a:cxnLst/>
              <a:rect l="l" t="t" r="r" b="b"/>
              <a:pathLst>
                <a:path w="3106420" h="368935" extrusionOk="0">
                  <a:moveTo>
                    <a:pt x="3105912" y="0"/>
                  </a:moveTo>
                  <a:lnTo>
                    <a:pt x="0" y="0"/>
                  </a:lnTo>
                  <a:lnTo>
                    <a:pt x="0" y="368807"/>
                  </a:lnTo>
                  <a:lnTo>
                    <a:pt x="3105912" y="368807"/>
                  </a:lnTo>
                  <a:lnTo>
                    <a:pt x="3105912"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075" name="Google Shape;1075;p70"/>
          <p:cNvSpPr txBox="1"/>
          <p:nvPr/>
        </p:nvSpPr>
        <p:spPr>
          <a:xfrm>
            <a:off x="993139" y="3043173"/>
            <a:ext cx="2544300" cy="289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 sz="1800" b="1">
                <a:latin typeface="Arial"/>
                <a:ea typeface="Arial"/>
                <a:cs typeface="Arial"/>
                <a:sym typeface="Arial"/>
              </a:rPr>
              <a:t>Define memory objects</a:t>
            </a:r>
            <a:endParaRPr sz="1800">
              <a:latin typeface="Arial"/>
              <a:ea typeface="Arial"/>
              <a:cs typeface="Arial"/>
              <a:sym typeface="Arial"/>
            </a:endParaRPr>
          </a:p>
        </p:txBody>
      </p:sp>
      <p:sp>
        <p:nvSpPr>
          <p:cNvPr id="1076" name="Google Shape;1076;p70"/>
          <p:cNvSpPr/>
          <p:nvPr/>
        </p:nvSpPr>
        <p:spPr>
          <a:xfrm>
            <a:off x="48767" y="3877055"/>
            <a:ext cx="4447540" cy="1264920"/>
          </a:xfrm>
          <a:custGeom>
            <a:avLst/>
            <a:gdLst/>
            <a:ahLst/>
            <a:cxnLst/>
            <a:rect l="l" t="t" r="r" b="b"/>
            <a:pathLst>
              <a:path w="4447540" h="1264920" extrusionOk="0">
                <a:moveTo>
                  <a:pt x="4447032" y="0"/>
                </a:moveTo>
                <a:lnTo>
                  <a:pt x="0" y="0"/>
                </a:lnTo>
                <a:lnTo>
                  <a:pt x="0" y="1264920"/>
                </a:lnTo>
                <a:lnTo>
                  <a:pt x="4447032" y="1264920"/>
                </a:lnTo>
                <a:lnTo>
                  <a:pt x="4447032" y="0"/>
                </a:lnTo>
                <a:close/>
              </a:path>
            </a:pathLst>
          </a:custGeom>
          <a:solidFill>
            <a:srgbClr val="000000">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77" name="Google Shape;1077;p70"/>
          <p:cNvSpPr txBox="1"/>
          <p:nvPr/>
        </p:nvSpPr>
        <p:spPr>
          <a:xfrm>
            <a:off x="935736" y="4309871"/>
            <a:ext cx="2679600" cy="320100"/>
          </a:xfrm>
          <a:prstGeom prst="rect">
            <a:avLst/>
          </a:prstGeom>
          <a:solidFill>
            <a:srgbClr val="FFFFFF"/>
          </a:solidFill>
          <a:ln>
            <a:noFill/>
          </a:ln>
        </p:spPr>
        <p:txBody>
          <a:bodyPr spcFirstLastPara="1" wrap="square" lIns="0" tIns="42525" rIns="0" bIns="0" anchor="t" anchorCtr="0">
            <a:spAutoFit/>
          </a:bodyPr>
          <a:lstStyle/>
          <a:p>
            <a:pPr marL="281940" marR="0" lvl="0" indent="0" algn="l" rtl="0">
              <a:lnSpc>
                <a:spcPct val="100000"/>
              </a:lnSpc>
              <a:spcBef>
                <a:spcPts val="0"/>
              </a:spcBef>
              <a:spcAft>
                <a:spcPts val="0"/>
              </a:spcAft>
              <a:buNone/>
            </a:pPr>
            <a:r>
              <a:rPr lang="en" sz="1800" b="1">
                <a:latin typeface="Arial"/>
                <a:ea typeface="Arial"/>
                <a:cs typeface="Arial"/>
                <a:sym typeface="Arial"/>
              </a:rPr>
              <a:t>Create the program</a:t>
            </a:r>
            <a:endParaRPr sz="1800">
              <a:latin typeface="Arial"/>
              <a:ea typeface="Arial"/>
              <a:cs typeface="Arial"/>
              <a:sym typeface="Arial"/>
            </a:endParaRPr>
          </a:p>
        </p:txBody>
      </p:sp>
      <p:sp>
        <p:nvSpPr>
          <p:cNvPr id="1078" name="Google Shape;1078;p70"/>
          <p:cNvSpPr txBox="1"/>
          <p:nvPr/>
        </p:nvSpPr>
        <p:spPr>
          <a:xfrm>
            <a:off x="5620511" y="615696"/>
            <a:ext cx="2133600" cy="316200"/>
          </a:xfrm>
          <a:prstGeom prst="rect">
            <a:avLst/>
          </a:prstGeom>
          <a:solidFill>
            <a:srgbClr val="FFFFFF"/>
          </a:solidFill>
          <a:ln>
            <a:noFill/>
          </a:ln>
        </p:spPr>
        <p:txBody>
          <a:bodyPr spcFirstLastPara="1" wrap="square" lIns="0" tIns="38725" rIns="0" bIns="0" anchor="t" anchorCtr="0">
            <a:spAutoFit/>
          </a:bodyPr>
          <a:lstStyle/>
          <a:p>
            <a:pPr marL="578485" marR="0" lvl="0" indent="0" algn="l" rtl="0">
              <a:lnSpc>
                <a:spcPct val="100000"/>
              </a:lnSpc>
              <a:spcBef>
                <a:spcPts val="0"/>
              </a:spcBef>
              <a:spcAft>
                <a:spcPts val="0"/>
              </a:spcAft>
              <a:buNone/>
            </a:pPr>
            <a:r>
              <a:rPr lang="en" sz="1800" b="1">
                <a:latin typeface="Arial"/>
                <a:ea typeface="Arial"/>
                <a:cs typeface="Arial"/>
                <a:sym typeface="Arial"/>
              </a:rPr>
              <a:t>Build the</a:t>
            </a:r>
            <a:endParaRPr sz="1800">
              <a:latin typeface="Arial"/>
              <a:ea typeface="Arial"/>
              <a:cs typeface="Arial"/>
              <a:sym typeface="Arial"/>
            </a:endParaRPr>
          </a:p>
        </p:txBody>
      </p:sp>
      <p:sp>
        <p:nvSpPr>
          <p:cNvPr id="1079" name="Google Shape;1079;p70"/>
          <p:cNvSpPr txBox="1"/>
          <p:nvPr/>
        </p:nvSpPr>
        <p:spPr>
          <a:xfrm>
            <a:off x="4664964" y="951040"/>
            <a:ext cx="3373200" cy="2400600"/>
          </a:xfrm>
          <a:prstGeom prst="rect">
            <a:avLst/>
          </a:prstGeom>
          <a:noFill/>
          <a:ln>
            <a:noFill/>
          </a:ln>
        </p:spPr>
        <p:txBody>
          <a:bodyPr spcFirstLastPara="1" wrap="square" lIns="0" tIns="0" rIns="0" bIns="0" anchor="t" anchorCtr="0">
            <a:spAutoFit/>
          </a:bodyPr>
          <a:lstStyle/>
          <a:p>
            <a:pPr marL="1558290" marR="0" lvl="0" indent="0" algn="l" rtl="0">
              <a:lnSpc>
                <a:spcPct val="102166"/>
              </a:lnSpc>
              <a:spcBef>
                <a:spcPts val="0"/>
              </a:spcBef>
              <a:spcAft>
                <a:spcPts val="0"/>
              </a:spcAft>
              <a:buNone/>
            </a:pPr>
            <a:r>
              <a:rPr lang="en" sz="1800" b="1">
                <a:latin typeface="Arial"/>
                <a:ea typeface="Arial"/>
                <a:cs typeface="Arial"/>
                <a:sym typeface="Arial"/>
              </a:rPr>
              <a:t>program</a:t>
            </a:r>
            <a:endParaRPr sz="1800">
              <a:latin typeface="Arial"/>
              <a:ea typeface="Arial"/>
              <a:cs typeface="Arial"/>
              <a:sym typeface="Arial"/>
            </a:endParaRPr>
          </a:p>
          <a:p>
            <a:pPr marL="0" marR="0" lvl="0" indent="0" algn="l" rtl="0">
              <a:lnSpc>
                <a:spcPct val="105714"/>
              </a:lnSpc>
              <a:spcBef>
                <a:spcPts val="0"/>
              </a:spcBef>
              <a:spcAft>
                <a:spcPts val="0"/>
              </a:spcAft>
              <a:buNone/>
            </a:pPr>
            <a:r>
              <a:rPr lang="en" sz="1050" b="1">
                <a:latin typeface="Arial"/>
                <a:ea typeface="Arial"/>
                <a:cs typeface="Arial"/>
                <a:sym typeface="Arial"/>
              </a:rPr>
              <a:t>// create the kernel</a:t>
            </a:r>
            <a:endParaRPr sz="1050">
              <a:latin typeface="Arial"/>
              <a:ea typeface="Arial"/>
              <a:cs typeface="Arial"/>
              <a:sym typeface="Arial"/>
            </a:endParaRPr>
          </a:p>
          <a:p>
            <a:pPr marL="0" marR="0" lvl="0" indent="0" algn="l" rtl="0">
              <a:lnSpc>
                <a:spcPct val="100000"/>
              </a:lnSpc>
              <a:spcBef>
                <a:spcPts val="110"/>
              </a:spcBef>
              <a:spcAft>
                <a:spcPts val="0"/>
              </a:spcAft>
              <a:buNone/>
            </a:pPr>
            <a:r>
              <a:rPr lang="en" sz="1050" b="1">
                <a:latin typeface="Arial"/>
                <a:ea typeface="Arial"/>
                <a:cs typeface="Arial"/>
                <a:sym typeface="Arial"/>
              </a:rPr>
              <a:t>kernel = clCreateKernel(program, “vec_add”, NULL);</a:t>
            </a:r>
            <a:endParaRPr sz="1050">
              <a:latin typeface="Arial"/>
              <a:ea typeface="Arial"/>
              <a:cs typeface="Arial"/>
              <a:sym typeface="Arial"/>
            </a:endParaRPr>
          </a:p>
          <a:p>
            <a:pPr marL="0" marR="0" lvl="0" indent="0" algn="l" rtl="0">
              <a:lnSpc>
                <a:spcPct val="100000"/>
              </a:lnSpc>
              <a:spcBef>
                <a:spcPts val="30"/>
              </a:spcBef>
              <a:spcAft>
                <a:spcPts val="0"/>
              </a:spcAft>
              <a:buNone/>
            </a:pPr>
            <a:endParaRPr sz="1300">
              <a:latin typeface="Arial"/>
              <a:ea typeface="Arial"/>
              <a:cs typeface="Arial"/>
              <a:sym typeface="Arial"/>
            </a:endParaRPr>
          </a:p>
          <a:p>
            <a:pPr marL="0" marR="0" lvl="0" indent="0" algn="l" rtl="0">
              <a:lnSpc>
                <a:spcPct val="100000"/>
              </a:lnSpc>
              <a:spcBef>
                <a:spcPts val="0"/>
              </a:spcBef>
              <a:spcAft>
                <a:spcPts val="0"/>
              </a:spcAft>
              <a:buNone/>
            </a:pPr>
            <a:r>
              <a:rPr lang="en" sz="1050" b="1">
                <a:latin typeface="Arial"/>
                <a:ea typeface="Arial"/>
                <a:cs typeface="Arial"/>
                <a:sym typeface="Arial"/>
              </a:rPr>
              <a:t>// set the args values</a:t>
            </a:r>
            <a:endParaRPr sz="1050">
              <a:latin typeface="Arial"/>
              <a:ea typeface="Arial"/>
              <a:cs typeface="Arial"/>
              <a:sym typeface="Arial"/>
            </a:endParaRPr>
          </a:p>
          <a:p>
            <a:pPr marL="0" marR="0" lvl="0" indent="0" algn="l" rtl="0">
              <a:lnSpc>
                <a:spcPct val="100000"/>
              </a:lnSpc>
              <a:spcBef>
                <a:spcPts val="130"/>
              </a:spcBef>
              <a:spcAft>
                <a:spcPts val="0"/>
              </a:spcAft>
              <a:buNone/>
            </a:pPr>
            <a:r>
              <a:rPr lang="en" sz="1050" b="1">
                <a:latin typeface="Arial"/>
                <a:ea typeface="Arial"/>
                <a:cs typeface="Arial"/>
                <a:sym typeface="Arial"/>
              </a:rPr>
              <a:t>err = clSetKernelArg(kernel, 0, (void *) &amp;memobjs[0],</a:t>
            </a:r>
            <a:endParaRPr sz="1050">
              <a:latin typeface="Arial"/>
              <a:ea typeface="Arial"/>
              <a:cs typeface="Arial"/>
              <a:sym typeface="Arial"/>
            </a:endParaRPr>
          </a:p>
          <a:p>
            <a:pPr marL="911225" marR="0" lvl="0" indent="0" algn="l" rtl="0">
              <a:lnSpc>
                <a:spcPct val="100000"/>
              </a:lnSpc>
              <a:spcBef>
                <a:spcPts val="110"/>
              </a:spcBef>
              <a:spcAft>
                <a:spcPts val="0"/>
              </a:spcAft>
              <a:buNone/>
            </a:pPr>
            <a:r>
              <a:rPr lang="en" sz="1050" b="1">
                <a:latin typeface="Arial"/>
                <a:ea typeface="Arial"/>
                <a:cs typeface="Arial"/>
                <a:sym typeface="Arial"/>
              </a:rPr>
              <a:t>sizeof(</a:t>
            </a:r>
            <a:r>
              <a:rPr lang="en" sz="1050" b="1">
                <a:solidFill>
                  <a:srgbClr val="BADFE2"/>
                </a:solidFill>
                <a:latin typeface="Arial"/>
                <a:ea typeface="Arial"/>
                <a:cs typeface="Arial"/>
                <a:sym typeface="Arial"/>
              </a:rPr>
              <a:t>cl_mem</a:t>
            </a:r>
            <a:r>
              <a:rPr lang="en" sz="1050" b="1">
                <a:latin typeface="Arial"/>
                <a:ea typeface="Arial"/>
                <a:cs typeface="Arial"/>
                <a:sym typeface="Arial"/>
              </a:rPr>
              <a:t>));</a:t>
            </a:r>
            <a:endParaRPr sz="1050">
              <a:latin typeface="Arial"/>
              <a:ea typeface="Arial"/>
              <a:cs typeface="Arial"/>
              <a:sym typeface="Arial"/>
            </a:endParaRPr>
          </a:p>
          <a:p>
            <a:pPr marL="911225" marR="0" lvl="0" indent="-911225" algn="l" rtl="0">
              <a:lnSpc>
                <a:spcPct val="110500"/>
              </a:lnSpc>
              <a:spcBef>
                <a:spcPts val="0"/>
              </a:spcBef>
              <a:spcAft>
                <a:spcPts val="0"/>
              </a:spcAft>
              <a:buNone/>
            </a:pPr>
            <a:r>
              <a:rPr lang="en" sz="1050" b="1">
                <a:latin typeface="Arial"/>
                <a:ea typeface="Arial"/>
                <a:cs typeface="Arial"/>
                <a:sym typeface="Arial"/>
              </a:rPr>
              <a:t>err |= clSetKernelArg(kernel, 1, (void *) &amp;memobjs[1],  sizeof(</a:t>
            </a:r>
            <a:r>
              <a:rPr lang="en" sz="1050" b="1">
                <a:solidFill>
                  <a:srgbClr val="BADFE2"/>
                </a:solidFill>
                <a:latin typeface="Arial"/>
                <a:ea typeface="Arial"/>
                <a:cs typeface="Arial"/>
                <a:sym typeface="Arial"/>
              </a:rPr>
              <a:t>cl_mem</a:t>
            </a:r>
            <a:r>
              <a:rPr lang="en" sz="1050" b="1">
                <a:latin typeface="Arial"/>
                <a:ea typeface="Arial"/>
                <a:cs typeface="Arial"/>
                <a:sym typeface="Arial"/>
              </a:rPr>
              <a:t>));</a:t>
            </a:r>
            <a:endParaRPr sz="1050">
              <a:latin typeface="Arial"/>
              <a:ea typeface="Arial"/>
              <a:cs typeface="Arial"/>
              <a:sym typeface="Arial"/>
            </a:endParaRPr>
          </a:p>
          <a:p>
            <a:pPr marL="0" marR="0" lvl="0" indent="0" algn="l" rtl="0">
              <a:lnSpc>
                <a:spcPct val="100000"/>
              </a:lnSpc>
              <a:spcBef>
                <a:spcPts val="130"/>
              </a:spcBef>
              <a:spcAft>
                <a:spcPts val="0"/>
              </a:spcAft>
              <a:buNone/>
            </a:pPr>
            <a:r>
              <a:rPr lang="en" sz="1050" b="1">
                <a:latin typeface="Arial"/>
                <a:ea typeface="Arial"/>
                <a:cs typeface="Arial"/>
                <a:sym typeface="Arial"/>
              </a:rPr>
              <a:t>err |= clSetKernelArg(kernel, 2, (void *) &amp;memobjs[2],</a:t>
            </a:r>
            <a:endParaRPr sz="1050">
              <a:latin typeface="Arial"/>
              <a:ea typeface="Arial"/>
              <a:cs typeface="Arial"/>
              <a:sym typeface="Arial"/>
            </a:endParaRPr>
          </a:p>
          <a:p>
            <a:pPr marL="911225" marR="0" lvl="0" indent="0" algn="l" rtl="0">
              <a:lnSpc>
                <a:spcPct val="100000"/>
              </a:lnSpc>
              <a:spcBef>
                <a:spcPts val="110"/>
              </a:spcBef>
              <a:spcAft>
                <a:spcPts val="0"/>
              </a:spcAft>
              <a:buNone/>
            </a:pPr>
            <a:r>
              <a:rPr lang="en" sz="1050" b="1">
                <a:latin typeface="Arial"/>
                <a:ea typeface="Arial"/>
                <a:cs typeface="Arial"/>
                <a:sym typeface="Arial"/>
              </a:rPr>
              <a:t>sizeof(</a:t>
            </a:r>
            <a:r>
              <a:rPr lang="en" sz="1050" b="1">
                <a:solidFill>
                  <a:srgbClr val="BADFE2"/>
                </a:solidFill>
                <a:latin typeface="Arial"/>
                <a:ea typeface="Arial"/>
                <a:cs typeface="Arial"/>
                <a:sym typeface="Arial"/>
              </a:rPr>
              <a:t>cl_mem</a:t>
            </a:r>
            <a:r>
              <a:rPr lang="en" sz="1050" b="1">
                <a:latin typeface="Arial"/>
                <a:ea typeface="Arial"/>
                <a:cs typeface="Arial"/>
                <a:sym typeface="Arial"/>
              </a:rPr>
              <a:t>));</a:t>
            </a:r>
            <a:endParaRPr sz="1050">
              <a:latin typeface="Arial"/>
              <a:ea typeface="Arial"/>
              <a:cs typeface="Arial"/>
              <a:sym typeface="Arial"/>
            </a:endParaRPr>
          </a:p>
          <a:p>
            <a:pPr marL="0" marR="1614170" lvl="0" indent="0" algn="l" rtl="0">
              <a:lnSpc>
                <a:spcPct val="110500"/>
              </a:lnSpc>
              <a:spcBef>
                <a:spcPts val="0"/>
              </a:spcBef>
              <a:spcAft>
                <a:spcPts val="0"/>
              </a:spcAft>
              <a:buNone/>
            </a:pPr>
            <a:r>
              <a:rPr lang="en" sz="1050" b="1">
                <a:latin typeface="Arial"/>
                <a:ea typeface="Arial"/>
                <a:cs typeface="Arial"/>
                <a:sym typeface="Arial"/>
              </a:rPr>
              <a:t>// set work-item dimensions  global_work_size[0] = n;</a:t>
            </a:r>
            <a:endParaRPr sz="1050">
              <a:latin typeface="Arial"/>
              <a:ea typeface="Arial"/>
              <a:cs typeface="Arial"/>
              <a:sym typeface="Arial"/>
            </a:endParaRPr>
          </a:p>
        </p:txBody>
      </p:sp>
      <p:sp>
        <p:nvSpPr>
          <p:cNvPr id="1080" name="Google Shape;1080;p70"/>
          <p:cNvSpPr/>
          <p:nvPr/>
        </p:nvSpPr>
        <p:spPr>
          <a:xfrm>
            <a:off x="4495800" y="1036320"/>
            <a:ext cx="4468495" cy="2246629"/>
          </a:xfrm>
          <a:custGeom>
            <a:avLst/>
            <a:gdLst/>
            <a:ahLst/>
            <a:cxnLst/>
            <a:rect l="l" t="t" r="r" b="b"/>
            <a:pathLst>
              <a:path w="4468495" h="2246629" extrusionOk="0">
                <a:moveTo>
                  <a:pt x="4468367" y="0"/>
                </a:moveTo>
                <a:lnTo>
                  <a:pt x="0" y="0"/>
                </a:lnTo>
                <a:lnTo>
                  <a:pt x="0" y="2246375"/>
                </a:lnTo>
                <a:lnTo>
                  <a:pt x="4468367" y="2246375"/>
                </a:lnTo>
                <a:lnTo>
                  <a:pt x="4468367" y="0"/>
                </a:lnTo>
                <a:close/>
              </a:path>
            </a:pathLst>
          </a:custGeom>
          <a:solidFill>
            <a:srgbClr val="2C2C89">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81" name="Google Shape;1081;p70"/>
          <p:cNvSpPr txBox="1"/>
          <p:nvPr/>
        </p:nvSpPr>
        <p:spPr>
          <a:xfrm>
            <a:off x="5257800" y="1975104"/>
            <a:ext cx="2874600" cy="317400"/>
          </a:xfrm>
          <a:prstGeom prst="rect">
            <a:avLst/>
          </a:prstGeom>
          <a:solidFill>
            <a:srgbClr val="FFFFFF"/>
          </a:solidFill>
          <a:ln>
            <a:noFill/>
          </a:ln>
        </p:spPr>
        <p:txBody>
          <a:bodyPr spcFirstLastPara="1" wrap="square" lIns="0" tIns="40000" rIns="0" bIns="0" anchor="t" anchorCtr="0">
            <a:spAutoFit/>
          </a:bodyPr>
          <a:lstStyle/>
          <a:p>
            <a:pPr marL="141605" marR="0" lvl="0" indent="0" algn="l" rtl="0">
              <a:lnSpc>
                <a:spcPct val="100000"/>
              </a:lnSpc>
              <a:spcBef>
                <a:spcPts val="0"/>
              </a:spcBef>
              <a:spcAft>
                <a:spcPts val="0"/>
              </a:spcAft>
              <a:buNone/>
            </a:pPr>
            <a:r>
              <a:rPr lang="en" sz="1800" b="1">
                <a:latin typeface="Arial"/>
                <a:ea typeface="Arial"/>
                <a:cs typeface="Arial"/>
                <a:sym typeface="Arial"/>
              </a:rPr>
              <a:t>Create and setup kernel</a:t>
            </a:r>
            <a:endParaRPr sz="1800">
              <a:latin typeface="Arial"/>
              <a:ea typeface="Arial"/>
              <a:cs typeface="Arial"/>
              <a:sym typeface="Arial"/>
            </a:endParaRPr>
          </a:p>
        </p:txBody>
      </p:sp>
      <p:sp>
        <p:nvSpPr>
          <p:cNvPr id="1082" name="Google Shape;1082;p70"/>
          <p:cNvSpPr/>
          <p:nvPr/>
        </p:nvSpPr>
        <p:spPr>
          <a:xfrm>
            <a:off x="4495800" y="3282696"/>
            <a:ext cx="4468495" cy="734695"/>
          </a:xfrm>
          <a:custGeom>
            <a:avLst/>
            <a:gdLst/>
            <a:ahLst/>
            <a:cxnLst/>
            <a:rect l="l" t="t" r="r" b="b"/>
            <a:pathLst>
              <a:path w="4468495" h="734695" extrusionOk="0">
                <a:moveTo>
                  <a:pt x="4468367" y="0"/>
                </a:moveTo>
                <a:lnTo>
                  <a:pt x="0" y="0"/>
                </a:lnTo>
                <a:lnTo>
                  <a:pt x="0" y="734567"/>
                </a:lnTo>
                <a:lnTo>
                  <a:pt x="4468367" y="734567"/>
                </a:lnTo>
                <a:lnTo>
                  <a:pt x="4468367" y="0"/>
                </a:lnTo>
                <a:close/>
              </a:path>
            </a:pathLst>
          </a:custGeom>
          <a:solidFill>
            <a:srgbClr val="000000">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83" name="Google Shape;1083;p70"/>
          <p:cNvSpPr txBox="1"/>
          <p:nvPr/>
        </p:nvSpPr>
        <p:spPr>
          <a:xfrm>
            <a:off x="5526023" y="3465576"/>
            <a:ext cx="2334900" cy="318000"/>
          </a:xfrm>
          <a:prstGeom prst="rect">
            <a:avLst/>
          </a:prstGeom>
          <a:solidFill>
            <a:srgbClr val="FFFFFF"/>
          </a:solidFill>
          <a:ln>
            <a:noFill/>
          </a:ln>
        </p:spPr>
        <p:txBody>
          <a:bodyPr spcFirstLastPara="1" wrap="square" lIns="0" tIns="40625" rIns="0" bIns="0" anchor="t" anchorCtr="0">
            <a:spAutoFit/>
          </a:bodyPr>
          <a:lstStyle/>
          <a:p>
            <a:pPr marL="156845" marR="0" lvl="0" indent="0" algn="l" rtl="0">
              <a:lnSpc>
                <a:spcPct val="100000"/>
              </a:lnSpc>
              <a:spcBef>
                <a:spcPts val="0"/>
              </a:spcBef>
              <a:spcAft>
                <a:spcPts val="0"/>
              </a:spcAft>
              <a:buNone/>
            </a:pPr>
            <a:r>
              <a:rPr lang="en" sz="1800" b="1">
                <a:latin typeface="Arial"/>
                <a:ea typeface="Arial"/>
                <a:cs typeface="Arial"/>
                <a:sym typeface="Arial"/>
              </a:rPr>
              <a:t>Execute the kernel</a:t>
            </a:r>
            <a:endParaRPr sz="1800">
              <a:latin typeface="Arial"/>
              <a:ea typeface="Arial"/>
              <a:cs typeface="Arial"/>
              <a:sym typeface="Arial"/>
            </a:endParaRPr>
          </a:p>
        </p:txBody>
      </p:sp>
      <p:sp>
        <p:nvSpPr>
          <p:cNvPr id="1084" name="Google Shape;1084;p70"/>
          <p:cNvSpPr/>
          <p:nvPr/>
        </p:nvSpPr>
        <p:spPr>
          <a:xfrm>
            <a:off x="4495800" y="4017264"/>
            <a:ext cx="4468495" cy="1125220"/>
          </a:xfrm>
          <a:custGeom>
            <a:avLst/>
            <a:gdLst/>
            <a:ahLst/>
            <a:cxnLst/>
            <a:rect l="l" t="t" r="r" b="b"/>
            <a:pathLst>
              <a:path w="4468495" h="1125220" extrusionOk="0">
                <a:moveTo>
                  <a:pt x="4468367" y="0"/>
                </a:moveTo>
                <a:lnTo>
                  <a:pt x="0" y="0"/>
                </a:lnTo>
                <a:lnTo>
                  <a:pt x="0" y="1124712"/>
                </a:lnTo>
                <a:lnTo>
                  <a:pt x="4468367" y="1124712"/>
                </a:lnTo>
                <a:lnTo>
                  <a:pt x="4468367" y="0"/>
                </a:lnTo>
                <a:close/>
              </a:path>
            </a:pathLst>
          </a:custGeom>
          <a:solidFill>
            <a:srgbClr val="000000">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85" name="Google Shape;1085;p70"/>
          <p:cNvSpPr txBox="1"/>
          <p:nvPr/>
        </p:nvSpPr>
        <p:spPr>
          <a:xfrm>
            <a:off x="5263896" y="4395215"/>
            <a:ext cx="2853000" cy="318900"/>
          </a:xfrm>
          <a:prstGeom prst="rect">
            <a:avLst/>
          </a:prstGeom>
          <a:solidFill>
            <a:srgbClr val="FFFFFF"/>
          </a:solidFill>
          <a:ln>
            <a:noFill/>
          </a:ln>
        </p:spPr>
        <p:txBody>
          <a:bodyPr spcFirstLastPara="1" wrap="square" lIns="0" tIns="41275" rIns="0" bIns="0" anchor="t" anchorCtr="0">
            <a:spAutoFit/>
          </a:bodyPr>
          <a:lstStyle/>
          <a:p>
            <a:pPr marL="93980" marR="0" lvl="0" indent="0" algn="l" rtl="0">
              <a:lnSpc>
                <a:spcPct val="100000"/>
              </a:lnSpc>
              <a:spcBef>
                <a:spcPts val="0"/>
              </a:spcBef>
              <a:spcAft>
                <a:spcPts val="0"/>
              </a:spcAft>
              <a:buNone/>
            </a:pPr>
            <a:r>
              <a:rPr lang="en" sz="1800" b="1">
                <a:latin typeface="Arial"/>
                <a:ea typeface="Arial"/>
                <a:cs typeface="Arial"/>
                <a:sym typeface="Arial"/>
              </a:rPr>
              <a:t>Read results on the host</a:t>
            </a:r>
            <a:endParaRPr sz="1800">
              <a:latin typeface="Arial"/>
              <a:ea typeface="Arial"/>
              <a:cs typeface="Arial"/>
              <a:sym typeface="Arial"/>
            </a:endParaRPr>
          </a:p>
        </p:txBody>
      </p:sp>
      <p:sp>
        <p:nvSpPr>
          <p:cNvPr id="1086" name="Google Shape;1086;p70"/>
          <p:cNvSpPr txBox="1"/>
          <p:nvPr/>
        </p:nvSpPr>
        <p:spPr>
          <a:xfrm>
            <a:off x="5620498" y="95250"/>
            <a:ext cx="3487200" cy="382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 sz="1200">
                <a:latin typeface="Helvetica Neue"/>
                <a:ea typeface="Helvetica Neue"/>
                <a:cs typeface="Helvetica Neue"/>
                <a:sym typeface="Helvetica Neue"/>
              </a:rPr>
              <a:t>It’s complicated, but most of this is “boilerplate” and not as bad as it looks.</a:t>
            </a:r>
            <a:endParaRPr sz="1200">
              <a:latin typeface="Helvetica Neue"/>
              <a:ea typeface="Helvetica Neue"/>
              <a:cs typeface="Helvetica Neue"/>
              <a:sym typeface="Helvetica Neue"/>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71"/>
          <p:cNvSpPr txBox="1">
            <a:spLocks noGrp="1"/>
          </p:cNvSpPr>
          <p:nvPr>
            <p:ph type="title"/>
          </p:nvPr>
        </p:nvSpPr>
        <p:spPr>
          <a:xfrm>
            <a:off x="0" y="0"/>
            <a:ext cx="9144000" cy="5727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rgbClr val="073763"/>
                </a:solidFill>
              </a:rPr>
              <a:t>OpenCL C for Compute Kernels</a:t>
            </a:r>
            <a:endParaRPr b="1">
              <a:solidFill>
                <a:srgbClr val="073763"/>
              </a:solidFill>
            </a:endParaRPr>
          </a:p>
        </p:txBody>
      </p:sp>
      <p:sp>
        <p:nvSpPr>
          <p:cNvPr id="1092" name="Google Shape;1092;p71"/>
          <p:cNvSpPr txBox="1">
            <a:spLocks noGrp="1"/>
          </p:cNvSpPr>
          <p:nvPr>
            <p:ph type="body" idx="1"/>
          </p:nvPr>
        </p:nvSpPr>
        <p:spPr>
          <a:xfrm>
            <a:off x="311700" y="793850"/>
            <a:ext cx="8520600" cy="4155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Derived from ISO C99</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A few </a:t>
            </a:r>
            <a:r>
              <a:rPr lang="en" b="1">
                <a:solidFill>
                  <a:schemeClr val="dk1"/>
                </a:solidFill>
              </a:rPr>
              <a:t>restrictions</a:t>
            </a:r>
            <a:r>
              <a:rPr lang="en">
                <a:solidFill>
                  <a:schemeClr val="dk1"/>
                </a:solidFill>
              </a:rPr>
              <a:t>: no recursion, function pointers, functions in C99 standard  headers …</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Preprocessing directives defined by C99 are supported (#include etc.)</a:t>
            </a:r>
            <a:br>
              <a:rPr lang="en">
                <a:solidFill>
                  <a:schemeClr val="dk1"/>
                </a:solidFill>
              </a:rPr>
            </a:b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Built-in data types</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Scalar and vector data types, pointers</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Data-type conversion functions:</a:t>
            </a:r>
            <a:endParaRPr>
              <a:solidFill>
                <a:schemeClr val="dk1"/>
              </a:solidFill>
            </a:endParaRPr>
          </a:p>
          <a:p>
            <a:pPr marL="1371600" lvl="2" indent="-317500" algn="l" rtl="0">
              <a:spcBef>
                <a:spcPts val="0"/>
              </a:spcBef>
              <a:spcAft>
                <a:spcPts val="0"/>
              </a:spcAft>
              <a:buClr>
                <a:schemeClr val="dk1"/>
              </a:buClr>
              <a:buSzPts val="1400"/>
              <a:buChar char="■"/>
            </a:pPr>
            <a:r>
              <a:rPr lang="en">
                <a:solidFill>
                  <a:schemeClr val="dk1"/>
                </a:solidFill>
              </a:rPr>
              <a:t>convert_type&lt;_sat&gt;&lt;_roundingmode&gt;</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Image types:</a:t>
            </a:r>
            <a:endParaRPr>
              <a:solidFill>
                <a:schemeClr val="dk1"/>
              </a:solidFill>
            </a:endParaRPr>
          </a:p>
          <a:p>
            <a:pPr marL="1371600" lvl="2" indent="-317500" algn="l" rtl="0">
              <a:spcBef>
                <a:spcPts val="0"/>
              </a:spcBef>
              <a:spcAft>
                <a:spcPts val="0"/>
              </a:spcAft>
              <a:buClr>
                <a:schemeClr val="dk1"/>
              </a:buClr>
              <a:buSzPts val="1400"/>
              <a:buChar char="■"/>
            </a:pPr>
            <a:r>
              <a:rPr lang="en">
                <a:solidFill>
                  <a:schemeClr val="dk1"/>
                </a:solidFill>
              </a:rPr>
              <a:t>image2d_t, image3d_t and sampler_t</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6"/>
          <p:cNvSpPr txBox="1">
            <a:spLocks noGrp="1"/>
          </p:cNvSpPr>
          <p:nvPr>
            <p:ph type="title"/>
          </p:nvPr>
        </p:nvSpPr>
        <p:spPr>
          <a:xfrm>
            <a:off x="0" y="0"/>
            <a:ext cx="9144000" cy="5727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073763"/>
                </a:solidFill>
              </a:rPr>
              <a:t>NVIDIA GPU Technology</a:t>
            </a:r>
            <a:endParaRPr b="1" dirty="0">
              <a:solidFill>
                <a:srgbClr val="073763"/>
              </a:solidFill>
            </a:endParaRPr>
          </a:p>
        </p:txBody>
      </p:sp>
      <p:sp>
        <p:nvSpPr>
          <p:cNvPr id="177" name="Google Shape;177;p36"/>
          <p:cNvSpPr txBox="1">
            <a:spLocks noGrp="1"/>
          </p:cNvSpPr>
          <p:nvPr>
            <p:ph type="body" idx="1"/>
          </p:nvPr>
        </p:nvSpPr>
        <p:spPr>
          <a:xfrm>
            <a:off x="311700" y="793850"/>
            <a:ext cx="8520600" cy="4155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b="1">
                <a:solidFill>
                  <a:schemeClr val="dk1"/>
                </a:solidFill>
              </a:rPr>
              <a:t>Hardware overview (NVIDIA Tesla series)</a:t>
            </a:r>
            <a:endParaRPr b="1">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since 2011: </a:t>
            </a:r>
            <a:r>
              <a:rPr lang="en" b="1" i="1">
                <a:solidFill>
                  <a:schemeClr val="dk1"/>
                </a:solidFill>
              </a:rPr>
              <a:t>“Fermi”</a:t>
            </a:r>
            <a:r>
              <a:rPr lang="en">
                <a:solidFill>
                  <a:schemeClr val="dk1"/>
                </a:solidFill>
              </a:rPr>
              <a:t>: first product with HW support for double-precision and ECC memory</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up to 512 cores, 6 GB RAM</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high internal memory bandwidth ~180 GB/s</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0.5 TFlops (DP, floating point)</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data exchange with host via PCIe (~8 GB/s)</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enhancements: MPI optimization, intra-node comm.</a:t>
            </a:r>
            <a:br>
              <a:rPr lang="en">
                <a:solidFill>
                  <a:schemeClr val="dk1"/>
                </a:solidFill>
              </a:rPr>
            </a:br>
            <a:r>
              <a:rPr lang="en">
                <a:solidFill>
                  <a:schemeClr val="dk1"/>
                </a:solidFill>
              </a:rPr>
              <a:t>(“GPU direct”, “HyperQ”, ...)</a:t>
            </a:r>
            <a:br>
              <a:rPr lang="en">
                <a:solidFill>
                  <a:schemeClr val="dk1"/>
                </a:solidFill>
              </a:rPr>
            </a:br>
            <a:endParaRPr>
              <a:solidFill>
                <a:schemeClr val="dk1"/>
              </a:solidFill>
            </a:endParaRPr>
          </a:p>
          <a:p>
            <a:pPr marL="457200" lvl="0" indent="-342900" algn="l" rtl="0">
              <a:spcBef>
                <a:spcPts val="0"/>
              </a:spcBef>
              <a:spcAft>
                <a:spcPts val="0"/>
              </a:spcAft>
              <a:buClr>
                <a:schemeClr val="dk1"/>
              </a:buClr>
              <a:buSzPts val="1800"/>
              <a:buChar char="●"/>
            </a:pPr>
            <a:r>
              <a:rPr lang="en" b="1">
                <a:solidFill>
                  <a:schemeClr val="dk1"/>
                </a:solidFill>
              </a:rPr>
              <a:t>Q1/2013: “Kepler K20”</a:t>
            </a:r>
            <a:r>
              <a:rPr lang="en">
                <a:solidFill>
                  <a:schemeClr val="dk1"/>
                </a:solidFill>
              </a:rPr>
              <a:t>:</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GK110 GPU: up to 2880 cores, 6...12 GB RAM</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internal memory bandwidth: ~200 GB/s</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nominal peak performance: ~ 1.3 TFlops (DP)</a:t>
            </a:r>
            <a:br>
              <a:rPr lang="en">
                <a:solidFill>
                  <a:schemeClr val="dk1"/>
                </a:solidFill>
              </a:rPr>
            </a:br>
            <a:endParaRPr>
              <a:solidFill>
                <a:schemeClr val="dk1"/>
              </a:solidFill>
            </a:endParaRPr>
          </a:p>
          <a:p>
            <a:pPr marL="457200" lvl="0" indent="-342900" algn="l" rtl="0">
              <a:spcBef>
                <a:spcPts val="0"/>
              </a:spcBef>
              <a:spcAft>
                <a:spcPts val="0"/>
              </a:spcAft>
              <a:buClr>
                <a:schemeClr val="dk1"/>
              </a:buClr>
              <a:buSzPts val="1800"/>
              <a:buChar char="●"/>
            </a:pPr>
            <a:r>
              <a:rPr lang="en" b="1">
                <a:solidFill>
                  <a:schemeClr val="dk1"/>
                </a:solidFill>
              </a:rPr>
              <a:t>plans for a “hostless” chip (for Exascale)</a:t>
            </a:r>
            <a:endParaRPr b="1">
              <a:solidFill>
                <a:schemeClr val="dk1"/>
              </a:solidFill>
            </a:endParaRPr>
          </a:p>
        </p:txBody>
      </p:sp>
      <p:pic>
        <p:nvPicPr>
          <p:cNvPr id="178" name="Google Shape;178;p36"/>
          <p:cNvPicPr preferRelativeResize="0"/>
          <p:nvPr/>
        </p:nvPicPr>
        <p:blipFill rotWithShape="1">
          <a:blip r:embed="rId3">
            <a:alphaModFix/>
          </a:blip>
          <a:srcRect/>
          <a:stretch/>
        </p:blipFill>
        <p:spPr>
          <a:xfrm>
            <a:off x="5419346" y="1693580"/>
            <a:ext cx="3724654" cy="325526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72"/>
          <p:cNvSpPr txBox="1">
            <a:spLocks noGrp="1"/>
          </p:cNvSpPr>
          <p:nvPr>
            <p:ph type="title"/>
          </p:nvPr>
        </p:nvSpPr>
        <p:spPr>
          <a:xfrm>
            <a:off x="0" y="0"/>
            <a:ext cx="9144000" cy="5727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rgbClr val="073763"/>
                </a:solidFill>
              </a:rPr>
              <a:t>OpenCL C for Compute Kernels</a:t>
            </a:r>
            <a:endParaRPr b="1">
              <a:solidFill>
                <a:srgbClr val="073763"/>
              </a:solidFill>
            </a:endParaRPr>
          </a:p>
        </p:txBody>
      </p:sp>
      <p:sp>
        <p:nvSpPr>
          <p:cNvPr id="1098" name="Google Shape;1098;p72"/>
          <p:cNvSpPr txBox="1">
            <a:spLocks noGrp="1"/>
          </p:cNvSpPr>
          <p:nvPr>
            <p:ph type="body" idx="1"/>
          </p:nvPr>
        </p:nvSpPr>
        <p:spPr>
          <a:xfrm>
            <a:off x="311700" y="793850"/>
            <a:ext cx="8520600" cy="4155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Built-in functions — </a:t>
            </a:r>
            <a:r>
              <a:rPr lang="en" b="1">
                <a:solidFill>
                  <a:schemeClr val="dk1"/>
                </a:solidFill>
              </a:rPr>
              <a:t>mandatory</a:t>
            </a:r>
            <a:endParaRPr b="1">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Work-Item functions, math.h, read and write image</a:t>
            </a:r>
            <a:br>
              <a:rPr lang="en">
                <a:solidFill>
                  <a:schemeClr val="dk1"/>
                </a:solidFill>
              </a:rPr>
            </a:b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Relational, geometric functions, synchronization functions</a:t>
            </a:r>
            <a:br>
              <a:rPr lang="en">
                <a:solidFill>
                  <a:schemeClr val="dk1"/>
                </a:solidFill>
              </a:rPr>
            </a:b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printf (v1.2 only, so not currently for NVIDIA GPUs)</a:t>
            </a:r>
            <a:endParaRPr>
              <a:solidFill>
                <a:schemeClr val="dk1"/>
              </a:solidFill>
            </a:endParaRPr>
          </a:p>
          <a:p>
            <a:pPr marL="0" lvl="0" indent="0" algn="l" rtl="0">
              <a:spcBef>
                <a:spcPts val="0"/>
              </a:spcBef>
              <a:spcAft>
                <a:spcPts val="0"/>
              </a:spcAft>
              <a:buNone/>
            </a:pP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Built-in functions — </a:t>
            </a:r>
            <a:r>
              <a:rPr lang="en" b="1">
                <a:solidFill>
                  <a:schemeClr val="dk1"/>
                </a:solidFill>
              </a:rPr>
              <a:t>optional</a:t>
            </a:r>
            <a:r>
              <a:rPr lang="en">
                <a:solidFill>
                  <a:schemeClr val="dk1"/>
                </a:solidFill>
              </a:rPr>
              <a:t> (called “extensions”)</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Double precision, atomics to global and local memory</a:t>
            </a:r>
            <a:br>
              <a:rPr lang="en">
                <a:solidFill>
                  <a:schemeClr val="dk1"/>
                </a:solidFill>
              </a:rPr>
            </a:b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Selection of rounding mode, writes to image3d_t surface</a:t>
            </a:r>
            <a:endParaRPr>
              <a:solidFill>
                <a:schemeClr val="dk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02"/>
        <p:cNvGrpSpPr/>
        <p:nvPr/>
      </p:nvGrpSpPr>
      <p:grpSpPr>
        <a:xfrm>
          <a:off x="0" y="0"/>
          <a:ext cx="0" cy="0"/>
          <a:chOff x="0" y="0"/>
          <a:chExt cx="0" cy="0"/>
        </a:xfrm>
      </p:grpSpPr>
      <p:sp>
        <p:nvSpPr>
          <p:cNvPr id="1103" name="Google Shape;1103;p73"/>
          <p:cNvSpPr txBox="1">
            <a:spLocks noGrp="1"/>
          </p:cNvSpPr>
          <p:nvPr>
            <p:ph type="title"/>
          </p:nvPr>
        </p:nvSpPr>
        <p:spPr>
          <a:xfrm>
            <a:off x="0" y="0"/>
            <a:ext cx="9144000" cy="5727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rgbClr val="073763"/>
                </a:solidFill>
              </a:rPr>
              <a:t>OpenCL C Language Highlights</a:t>
            </a:r>
            <a:endParaRPr b="1">
              <a:solidFill>
                <a:srgbClr val="073763"/>
              </a:solidFill>
            </a:endParaRPr>
          </a:p>
        </p:txBody>
      </p:sp>
      <p:sp>
        <p:nvSpPr>
          <p:cNvPr id="1104" name="Google Shape;1104;p73"/>
          <p:cNvSpPr txBox="1">
            <a:spLocks noGrp="1"/>
          </p:cNvSpPr>
          <p:nvPr>
            <p:ph type="body" idx="1"/>
          </p:nvPr>
        </p:nvSpPr>
        <p:spPr>
          <a:xfrm>
            <a:off x="311700" y="793850"/>
            <a:ext cx="8520600" cy="41550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Clr>
                <a:schemeClr val="dk1"/>
              </a:buClr>
              <a:buSzPts val="1800"/>
              <a:buChar char="●"/>
            </a:pPr>
            <a:r>
              <a:rPr lang="en">
                <a:solidFill>
                  <a:schemeClr val="dk1"/>
                </a:solidFill>
              </a:rPr>
              <a:t>Function qualifiers</a:t>
            </a:r>
            <a:endParaRPr>
              <a:solidFill>
                <a:schemeClr val="dk1"/>
              </a:solidFill>
            </a:endParaRPr>
          </a:p>
          <a:p>
            <a:pPr marL="914400" lvl="1" indent="-317500" algn="l" rtl="0">
              <a:spcBef>
                <a:spcPts val="0"/>
              </a:spcBef>
              <a:spcAft>
                <a:spcPts val="0"/>
              </a:spcAft>
              <a:buClr>
                <a:schemeClr val="dk1"/>
              </a:buClr>
              <a:buSzPts val="1400"/>
              <a:buChar char="○"/>
            </a:pPr>
            <a:r>
              <a:rPr lang="en" b="1">
                <a:solidFill>
                  <a:schemeClr val="dk1"/>
                </a:solidFill>
              </a:rPr>
              <a:t>__kernel</a:t>
            </a:r>
            <a:r>
              <a:rPr lang="en">
                <a:solidFill>
                  <a:schemeClr val="dk1"/>
                </a:solidFill>
              </a:rPr>
              <a:t> qualifier declares a function as a kernel</a:t>
            </a:r>
            <a:endParaRPr>
              <a:solidFill>
                <a:schemeClr val="dk1"/>
              </a:solidFill>
            </a:endParaRPr>
          </a:p>
          <a:p>
            <a:pPr marL="1371600" lvl="2" indent="-317500" algn="l" rtl="0">
              <a:spcBef>
                <a:spcPts val="0"/>
              </a:spcBef>
              <a:spcAft>
                <a:spcPts val="0"/>
              </a:spcAft>
              <a:buClr>
                <a:schemeClr val="dk1"/>
              </a:buClr>
              <a:buSzPts val="1400"/>
              <a:buChar char="■"/>
            </a:pPr>
            <a:r>
              <a:rPr lang="en">
                <a:solidFill>
                  <a:schemeClr val="dk1"/>
                </a:solidFill>
              </a:rPr>
              <a:t>I.e. makes it visible to host code so it can be enqueued</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Kernels can call other kernel-side functions</a:t>
            </a:r>
            <a:endParaRPr>
              <a:solidFill>
                <a:schemeClr val="dk1"/>
              </a:solidFill>
            </a:endParaRPr>
          </a:p>
          <a:p>
            <a:pPr marL="0" lvl="0" indent="0" algn="l" rtl="0">
              <a:spcBef>
                <a:spcPts val="0"/>
              </a:spcBef>
              <a:spcAft>
                <a:spcPts val="0"/>
              </a:spcAft>
              <a:buNone/>
            </a:pP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Address space qualifiers</a:t>
            </a:r>
            <a:endParaRPr>
              <a:solidFill>
                <a:schemeClr val="dk1"/>
              </a:solidFill>
            </a:endParaRPr>
          </a:p>
          <a:p>
            <a:pPr marL="914400" lvl="1" indent="-317500" algn="l" rtl="0">
              <a:spcBef>
                <a:spcPts val="0"/>
              </a:spcBef>
              <a:spcAft>
                <a:spcPts val="0"/>
              </a:spcAft>
              <a:buClr>
                <a:schemeClr val="dk1"/>
              </a:buClr>
              <a:buSzPts val="1400"/>
              <a:buChar char="○"/>
            </a:pPr>
            <a:r>
              <a:rPr lang="en" b="1">
                <a:solidFill>
                  <a:schemeClr val="dk1"/>
                </a:solidFill>
              </a:rPr>
              <a:t>__global, __local, __constant, __private</a:t>
            </a:r>
            <a:endParaRPr b="1">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Pointer kernel arguments must be declared with an address space qualifier</a:t>
            </a:r>
            <a:br>
              <a:rPr lang="en">
                <a:solidFill>
                  <a:schemeClr val="dk1"/>
                </a:solidFill>
              </a:rPr>
            </a:b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Work-item functions</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get_work_dim(), get_global_id(), get_local_id(), get_group_id()</a:t>
            </a:r>
            <a:endParaRPr>
              <a:solidFill>
                <a:schemeClr val="dk1"/>
              </a:solidFill>
            </a:endParaRPr>
          </a:p>
          <a:p>
            <a:pPr marL="0" lvl="0" indent="0" algn="l" rtl="0">
              <a:spcBef>
                <a:spcPts val="0"/>
              </a:spcBef>
              <a:spcAft>
                <a:spcPts val="0"/>
              </a:spcAft>
              <a:buNone/>
            </a:pP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Synchronization functions</a:t>
            </a:r>
            <a:endParaRPr>
              <a:solidFill>
                <a:schemeClr val="dk1"/>
              </a:solidFill>
            </a:endParaRPr>
          </a:p>
          <a:p>
            <a:pPr marL="914400" lvl="1" indent="-317500" algn="l" rtl="0">
              <a:spcBef>
                <a:spcPts val="0"/>
              </a:spcBef>
              <a:spcAft>
                <a:spcPts val="0"/>
              </a:spcAft>
              <a:buClr>
                <a:schemeClr val="dk1"/>
              </a:buClr>
              <a:buSzPts val="1400"/>
              <a:buChar char="○"/>
            </a:pPr>
            <a:r>
              <a:rPr lang="en" b="1">
                <a:solidFill>
                  <a:schemeClr val="dk1"/>
                </a:solidFill>
              </a:rPr>
              <a:t>Barriers</a:t>
            </a:r>
            <a:r>
              <a:rPr lang="en">
                <a:solidFill>
                  <a:schemeClr val="dk1"/>
                </a:solidFill>
              </a:rPr>
              <a:t> - all work-items within a work-group must execute the barrier function before any work-item can continue</a:t>
            </a:r>
            <a:endParaRPr>
              <a:solidFill>
                <a:schemeClr val="dk1"/>
              </a:solidFill>
            </a:endParaRPr>
          </a:p>
          <a:p>
            <a:pPr marL="914400" lvl="1" indent="-317500" algn="l" rtl="0">
              <a:spcBef>
                <a:spcPts val="0"/>
              </a:spcBef>
              <a:spcAft>
                <a:spcPts val="0"/>
              </a:spcAft>
              <a:buClr>
                <a:schemeClr val="dk1"/>
              </a:buClr>
              <a:buSzPts val="1400"/>
              <a:buChar char="○"/>
            </a:pPr>
            <a:r>
              <a:rPr lang="en" b="1">
                <a:solidFill>
                  <a:schemeClr val="dk1"/>
                </a:solidFill>
              </a:rPr>
              <a:t>Memory fences</a:t>
            </a:r>
            <a:r>
              <a:rPr lang="en">
                <a:solidFill>
                  <a:schemeClr val="dk1"/>
                </a:solidFill>
              </a:rPr>
              <a:t> - provides ordering between memory operations</a:t>
            </a:r>
            <a:endParaRPr>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09" name="Google Shape;1109;p74"/>
          <p:cNvSpPr txBox="1">
            <a:spLocks noGrp="1"/>
          </p:cNvSpPr>
          <p:nvPr>
            <p:ph type="title"/>
          </p:nvPr>
        </p:nvSpPr>
        <p:spPr>
          <a:xfrm>
            <a:off x="0" y="0"/>
            <a:ext cx="9144000" cy="5727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rgbClr val="073763"/>
                </a:solidFill>
              </a:rPr>
              <a:t>Host programs can be “ugly”</a:t>
            </a:r>
            <a:endParaRPr b="1">
              <a:solidFill>
                <a:srgbClr val="073763"/>
              </a:solidFill>
            </a:endParaRPr>
          </a:p>
        </p:txBody>
      </p:sp>
      <p:sp>
        <p:nvSpPr>
          <p:cNvPr id="1110" name="Google Shape;1110;p74"/>
          <p:cNvSpPr txBox="1">
            <a:spLocks noGrp="1"/>
          </p:cNvSpPr>
          <p:nvPr>
            <p:ph type="body" idx="1"/>
          </p:nvPr>
        </p:nvSpPr>
        <p:spPr>
          <a:xfrm>
            <a:off x="311700" y="793850"/>
            <a:ext cx="4260300" cy="41550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Clr>
                <a:schemeClr val="dk1"/>
              </a:buClr>
              <a:buSzPts val="1800"/>
              <a:buChar char="●"/>
            </a:pPr>
            <a:r>
              <a:rPr lang="en">
                <a:solidFill>
                  <a:schemeClr val="dk1"/>
                </a:solidFill>
              </a:rPr>
              <a:t>OpenCL’s goal is extreme portability, so it exposes everything (i.e. it is quite verbose!).</a:t>
            </a:r>
            <a:br>
              <a:rPr lang="en">
                <a:solidFill>
                  <a:schemeClr val="dk1"/>
                </a:solidFill>
              </a:rPr>
            </a:b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But most of the host code is the  same from one application to the  next – the re-use	makes the  verbosity a non-issue.</a:t>
            </a:r>
            <a:br>
              <a:rPr lang="en">
                <a:solidFill>
                  <a:schemeClr val="dk1"/>
                </a:solidFill>
              </a:rPr>
            </a:b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You can package common API  combinations into functions or even  C++ or Python classes to make the  reuse more convenient.</a:t>
            </a:r>
            <a:endParaRPr>
              <a:solidFill>
                <a:schemeClr val="dk1"/>
              </a:solidFill>
            </a:endParaRPr>
          </a:p>
        </p:txBody>
      </p:sp>
      <p:pic>
        <p:nvPicPr>
          <p:cNvPr id="1111" name="Google Shape;1111;p74"/>
          <p:cNvPicPr preferRelativeResize="0"/>
          <p:nvPr/>
        </p:nvPicPr>
        <p:blipFill rotWithShape="1">
          <a:blip r:embed="rId3">
            <a:alphaModFix/>
          </a:blip>
          <a:srcRect/>
          <a:stretch/>
        </p:blipFill>
        <p:spPr>
          <a:xfrm>
            <a:off x="5225150" y="793850"/>
            <a:ext cx="3639749" cy="41550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15"/>
        <p:cNvGrpSpPr/>
        <p:nvPr/>
      </p:nvGrpSpPr>
      <p:grpSpPr>
        <a:xfrm>
          <a:off x="0" y="0"/>
          <a:ext cx="0" cy="0"/>
          <a:chOff x="0" y="0"/>
          <a:chExt cx="0" cy="0"/>
        </a:xfrm>
      </p:grpSpPr>
      <p:sp>
        <p:nvSpPr>
          <p:cNvPr id="1116" name="Google Shape;1116;p75"/>
          <p:cNvSpPr txBox="1">
            <a:spLocks noGrp="1"/>
          </p:cNvSpPr>
          <p:nvPr>
            <p:ph type="title"/>
          </p:nvPr>
        </p:nvSpPr>
        <p:spPr>
          <a:xfrm>
            <a:off x="0" y="0"/>
            <a:ext cx="9144000" cy="5727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rgbClr val="073763"/>
                </a:solidFill>
              </a:rPr>
              <a:t>PORTING CUDA TO OPENCL</a:t>
            </a:r>
            <a:endParaRPr b="1">
              <a:solidFill>
                <a:srgbClr val="073763"/>
              </a:solidFill>
            </a:endParaRPr>
          </a:p>
        </p:txBody>
      </p:sp>
      <p:sp>
        <p:nvSpPr>
          <p:cNvPr id="1117" name="Google Shape;1117;p75"/>
          <p:cNvSpPr txBox="1">
            <a:spLocks noGrp="1"/>
          </p:cNvSpPr>
          <p:nvPr>
            <p:ph type="body" idx="1"/>
          </p:nvPr>
        </p:nvSpPr>
        <p:spPr>
          <a:xfrm>
            <a:off x="311700" y="793850"/>
            <a:ext cx="8520600" cy="4155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If you have CUDA code, you’ve already done the hard work!</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I.e. working out how to split up the problem to run  effectively on a many-core device</a:t>
            </a:r>
            <a:endParaRPr>
              <a:solidFill>
                <a:schemeClr val="dk1"/>
              </a:solidFill>
            </a:endParaRPr>
          </a:p>
          <a:p>
            <a:pPr marL="0" lvl="0" indent="0" algn="l" rtl="0">
              <a:spcBef>
                <a:spcPts val="0"/>
              </a:spcBef>
              <a:spcAft>
                <a:spcPts val="0"/>
              </a:spcAft>
              <a:buNone/>
            </a:pPr>
            <a:br>
              <a:rPr lang="en">
                <a:solidFill>
                  <a:schemeClr val="dk1"/>
                </a:solidFill>
              </a:rPr>
            </a:b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Switching between CUDA and OpenCL is mainly  changing the host code syntax</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Apart from indexing and naming conventions in the  kernel code (simple to change!)</a:t>
            </a:r>
            <a:endParaRPr>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122" name="Google Shape;1122;p76"/>
          <p:cNvSpPr txBox="1">
            <a:spLocks noGrp="1"/>
          </p:cNvSpPr>
          <p:nvPr>
            <p:ph type="title"/>
          </p:nvPr>
        </p:nvSpPr>
        <p:spPr>
          <a:xfrm>
            <a:off x="0" y="0"/>
            <a:ext cx="9144000" cy="5727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rgbClr val="073763"/>
                </a:solidFill>
              </a:rPr>
              <a:t>Allocating and copying memory</a:t>
            </a:r>
            <a:endParaRPr b="1">
              <a:solidFill>
                <a:srgbClr val="073763"/>
              </a:solidFill>
            </a:endParaRPr>
          </a:p>
        </p:txBody>
      </p:sp>
      <p:graphicFrame>
        <p:nvGraphicFramePr>
          <p:cNvPr id="1123" name="Google Shape;1123;p76"/>
          <p:cNvGraphicFramePr/>
          <p:nvPr/>
        </p:nvGraphicFramePr>
        <p:xfrm>
          <a:off x="444509" y="983111"/>
          <a:ext cx="3000000" cy="3000000"/>
        </p:xfrm>
        <a:graphic>
          <a:graphicData uri="http://schemas.openxmlformats.org/drawingml/2006/table">
            <a:tbl>
              <a:tblPr firstRow="1" bandRow="1">
                <a:noFill/>
                <a:tableStyleId>{FB420127-9F0C-48E6-86BC-73934E5C1D83}</a:tableStyleId>
              </a:tblPr>
              <a:tblGrid>
                <a:gridCol w="1770375">
                  <a:extLst>
                    <a:ext uri="{9D8B030D-6E8A-4147-A177-3AD203B41FA5}">
                      <a16:colId xmlns:a16="http://schemas.microsoft.com/office/drawing/2014/main" val="20000"/>
                    </a:ext>
                  </a:extLst>
                </a:gridCol>
                <a:gridCol w="3341375">
                  <a:extLst>
                    <a:ext uri="{9D8B030D-6E8A-4147-A177-3AD203B41FA5}">
                      <a16:colId xmlns:a16="http://schemas.microsoft.com/office/drawing/2014/main" val="20001"/>
                    </a:ext>
                  </a:extLst>
                </a:gridCol>
                <a:gridCol w="3143250">
                  <a:extLst>
                    <a:ext uri="{9D8B030D-6E8A-4147-A177-3AD203B41FA5}">
                      <a16:colId xmlns:a16="http://schemas.microsoft.com/office/drawing/2014/main" val="20002"/>
                    </a:ext>
                  </a:extLst>
                </a:gridCol>
              </a:tblGrid>
              <a:tr h="312250">
                <a:tc>
                  <a:txBody>
                    <a:bodyPr/>
                    <a:lstStyle/>
                    <a:p>
                      <a:pPr marL="0" marR="0" lvl="0" indent="0" algn="l" rtl="0">
                        <a:lnSpc>
                          <a:spcPct val="100000"/>
                        </a:lnSpc>
                        <a:spcBef>
                          <a:spcPts val="0"/>
                        </a:spcBef>
                        <a:spcAft>
                          <a:spcPts val="0"/>
                        </a:spcAft>
                        <a:buNone/>
                      </a:pPr>
                      <a:endParaRPr sz="1300" u="none" strike="noStrike" cap="none">
                        <a:latin typeface="Times New Roman"/>
                        <a:ea typeface="Times New Roman"/>
                        <a:cs typeface="Times New Roman"/>
                        <a:sym typeface="Times New Roman"/>
                      </a:endParaRPr>
                    </a:p>
                  </a:txBody>
                  <a:tcPr marL="0" marR="0" marT="0" marB="0"/>
                </a:tc>
                <a:tc>
                  <a:txBody>
                    <a:bodyPr/>
                    <a:lstStyle/>
                    <a:p>
                      <a:pPr marL="104138" marR="0" lvl="0" indent="0" algn="ctr" rtl="0">
                        <a:lnSpc>
                          <a:spcPct val="110500"/>
                        </a:lnSpc>
                        <a:spcBef>
                          <a:spcPts val="0"/>
                        </a:spcBef>
                        <a:spcAft>
                          <a:spcPts val="0"/>
                        </a:spcAft>
                        <a:buNone/>
                      </a:pPr>
                      <a:r>
                        <a:rPr lang="en" sz="1600" b="1" u="none" strike="noStrike" cap="none">
                          <a:latin typeface="Arial"/>
                          <a:ea typeface="Arial"/>
                          <a:cs typeface="Arial"/>
                          <a:sym typeface="Arial"/>
                        </a:rPr>
                        <a:t>CUDA C</a:t>
                      </a:r>
                      <a:endParaRPr sz="1600" u="none" strike="noStrike" cap="none">
                        <a:latin typeface="Arial"/>
                        <a:ea typeface="Arial"/>
                        <a:cs typeface="Arial"/>
                        <a:sym typeface="Arial"/>
                      </a:endParaRPr>
                    </a:p>
                  </a:txBody>
                  <a:tcPr marL="0" marR="0" marT="0" marB="0"/>
                </a:tc>
                <a:tc>
                  <a:txBody>
                    <a:bodyPr/>
                    <a:lstStyle/>
                    <a:p>
                      <a:pPr marL="1388745" marR="0" lvl="0" indent="0" algn="l" rtl="0">
                        <a:lnSpc>
                          <a:spcPct val="110500"/>
                        </a:lnSpc>
                        <a:spcBef>
                          <a:spcPts val="0"/>
                        </a:spcBef>
                        <a:spcAft>
                          <a:spcPts val="0"/>
                        </a:spcAft>
                        <a:buNone/>
                      </a:pPr>
                      <a:r>
                        <a:rPr lang="en" sz="1600" b="1" u="none" strike="noStrike" cap="none">
                          <a:latin typeface="Arial"/>
                          <a:ea typeface="Arial"/>
                          <a:cs typeface="Arial"/>
                          <a:sym typeface="Arial"/>
                        </a:rPr>
                        <a:t>OpenCL C</a:t>
                      </a:r>
                      <a:endParaRPr sz="1600" u="none" strike="noStrike" cap="none">
                        <a:latin typeface="Arial"/>
                        <a:ea typeface="Arial"/>
                        <a:cs typeface="Arial"/>
                        <a:sym typeface="Arial"/>
                      </a:endParaRPr>
                    </a:p>
                  </a:txBody>
                  <a:tcPr marL="0" marR="0" marT="0" marB="0"/>
                </a:tc>
                <a:extLst>
                  <a:ext uri="{0D108BD9-81ED-4DB2-BD59-A6C34878D82A}">
                    <a16:rowId xmlns:a16="http://schemas.microsoft.com/office/drawing/2014/main" val="10000"/>
                  </a:ext>
                </a:extLst>
              </a:tr>
              <a:tr h="1268600">
                <a:tc>
                  <a:txBody>
                    <a:bodyPr/>
                    <a:lstStyle/>
                    <a:p>
                      <a:pPr marL="127000" marR="0" lvl="0" indent="0" algn="l" rtl="0">
                        <a:lnSpc>
                          <a:spcPct val="100000"/>
                        </a:lnSpc>
                        <a:spcBef>
                          <a:spcPts val="0"/>
                        </a:spcBef>
                        <a:spcAft>
                          <a:spcPts val="0"/>
                        </a:spcAft>
                        <a:buNone/>
                      </a:pPr>
                      <a:r>
                        <a:rPr lang="en" sz="1600" u="none" strike="noStrike" cap="none">
                          <a:latin typeface="Helvetica Neue"/>
                          <a:ea typeface="Helvetica Neue"/>
                          <a:cs typeface="Helvetica Neue"/>
                          <a:sym typeface="Helvetica Neue"/>
                        </a:rPr>
                        <a:t>Allocate</a:t>
                      </a:r>
                      <a:endParaRPr sz="1600" u="none" strike="noStrike" cap="none">
                        <a:latin typeface="Helvetica Neue"/>
                        <a:ea typeface="Helvetica Neue"/>
                        <a:cs typeface="Helvetica Neue"/>
                        <a:sym typeface="Helvetica Neue"/>
                      </a:endParaRPr>
                    </a:p>
                  </a:txBody>
                  <a:tcPr marL="0" marR="0" marT="36825" marB="0"/>
                </a:tc>
                <a:tc>
                  <a:txBody>
                    <a:bodyPr/>
                    <a:lstStyle/>
                    <a:p>
                      <a:pPr marL="156845" marR="0" lvl="0" indent="0" algn="l" rtl="0">
                        <a:lnSpc>
                          <a:spcPct val="100000"/>
                        </a:lnSpc>
                        <a:spcBef>
                          <a:spcPts val="0"/>
                        </a:spcBef>
                        <a:spcAft>
                          <a:spcPts val="0"/>
                        </a:spcAft>
                        <a:buNone/>
                      </a:pPr>
                      <a:r>
                        <a:rPr lang="en" sz="1200" b="1" u="none" strike="noStrike" cap="none">
                          <a:solidFill>
                            <a:srgbClr val="333399"/>
                          </a:solidFill>
                          <a:latin typeface="Arial"/>
                          <a:ea typeface="Arial"/>
                          <a:cs typeface="Arial"/>
                          <a:sym typeface="Arial"/>
                        </a:rPr>
                        <a:t>float</a:t>
                      </a:r>
                      <a:r>
                        <a:rPr lang="en" sz="1200" b="1" u="none" strike="noStrike" cap="none">
                          <a:latin typeface="Arial"/>
                          <a:ea typeface="Arial"/>
                          <a:cs typeface="Arial"/>
                          <a:sym typeface="Arial"/>
                        </a:rPr>
                        <a:t>* d_x;</a:t>
                      </a:r>
                      <a:endParaRPr sz="1200" u="none" strike="noStrike" cap="none">
                        <a:latin typeface="Arial"/>
                        <a:ea typeface="Arial"/>
                        <a:cs typeface="Arial"/>
                        <a:sym typeface="Arial"/>
                      </a:endParaRPr>
                    </a:p>
                    <a:p>
                      <a:pPr marL="156845" marR="0" lvl="0" indent="0" algn="l" rtl="0">
                        <a:lnSpc>
                          <a:spcPct val="100000"/>
                        </a:lnSpc>
                        <a:spcBef>
                          <a:spcPts val="0"/>
                        </a:spcBef>
                        <a:spcAft>
                          <a:spcPts val="0"/>
                        </a:spcAft>
                        <a:buNone/>
                      </a:pPr>
                      <a:r>
                        <a:rPr lang="en" sz="1200" b="1" u="none" strike="noStrike" cap="none">
                          <a:solidFill>
                            <a:srgbClr val="BADFE2"/>
                          </a:solidFill>
                          <a:latin typeface="Arial"/>
                          <a:ea typeface="Arial"/>
                          <a:cs typeface="Arial"/>
                          <a:sym typeface="Arial"/>
                        </a:rPr>
                        <a:t>cudaMalloc</a:t>
                      </a:r>
                      <a:r>
                        <a:rPr lang="en" sz="1200" b="1" u="none" strike="noStrike" cap="none">
                          <a:latin typeface="Arial"/>
                          <a:ea typeface="Arial"/>
                          <a:cs typeface="Arial"/>
                          <a:sym typeface="Arial"/>
                        </a:rPr>
                        <a:t>(&amp;d_x, sizeof(float)*size);</a:t>
                      </a:r>
                      <a:endParaRPr sz="1200" u="none" strike="noStrike" cap="none">
                        <a:latin typeface="Arial"/>
                        <a:ea typeface="Arial"/>
                        <a:cs typeface="Arial"/>
                        <a:sym typeface="Arial"/>
                      </a:endParaRPr>
                    </a:p>
                  </a:txBody>
                  <a:tcPr marL="0" marR="0" marT="38725" marB="0"/>
                </a:tc>
                <a:tc>
                  <a:txBody>
                    <a:bodyPr/>
                    <a:lstStyle/>
                    <a:p>
                      <a:pPr marL="274955" marR="697230" lvl="0" indent="-146684" algn="l" rtl="0">
                        <a:lnSpc>
                          <a:spcPct val="100000"/>
                        </a:lnSpc>
                        <a:spcBef>
                          <a:spcPts val="0"/>
                        </a:spcBef>
                        <a:spcAft>
                          <a:spcPts val="0"/>
                        </a:spcAft>
                        <a:buNone/>
                      </a:pPr>
                      <a:r>
                        <a:rPr lang="en" sz="1200" b="1" u="none" strike="noStrike" cap="none">
                          <a:latin typeface="Arial"/>
                          <a:ea typeface="Arial"/>
                          <a:cs typeface="Arial"/>
                          <a:sym typeface="Arial"/>
                        </a:rPr>
                        <a:t>cl_mem d_x =  clCreateBuffer(context,  CL_MEM_READ_WRITE,</a:t>
                      </a:r>
                      <a:endParaRPr sz="1200" u="none" strike="noStrike" cap="none">
                        <a:latin typeface="Arial"/>
                        <a:ea typeface="Arial"/>
                        <a:cs typeface="Arial"/>
                        <a:sym typeface="Arial"/>
                      </a:endParaRPr>
                    </a:p>
                    <a:p>
                      <a:pPr marL="375285" marR="0" lvl="0" indent="0" algn="l" rtl="0">
                        <a:lnSpc>
                          <a:spcPct val="100000"/>
                        </a:lnSpc>
                        <a:spcBef>
                          <a:spcPts val="5"/>
                        </a:spcBef>
                        <a:spcAft>
                          <a:spcPts val="0"/>
                        </a:spcAft>
                        <a:buNone/>
                      </a:pPr>
                      <a:r>
                        <a:rPr lang="en" sz="1200" b="1" u="none" strike="noStrike" cap="none">
                          <a:latin typeface="Arial"/>
                          <a:ea typeface="Arial"/>
                          <a:cs typeface="Arial"/>
                          <a:sym typeface="Arial"/>
                        </a:rPr>
                        <a:t>sizeof(</a:t>
                      </a:r>
                      <a:r>
                        <a:rPr lang="en" sz="1200" b="1" u="none" strike="noStrike" cap="none">
                          <a:solidFill>
                            <a:srgbClr val="333399"/>
                          </a:solidFill>
                          <a:latin typeface="Arial"/>
                          <a:ea typeface="Arial"/>
                          <a:cs typeface="Arial"/>
                          <a:sym typeface="Arial"/>
                        </a:rPr>
                        <a:t>float</a:t>
                      </a:r>
                      <a:r>
                        <a:rPr lang="en" sz="1200" b="1" u="none" strike="noStrike" cap="none">
                          <a:latin typeface="Arial"/>
                          <a:ea typeface="Arial"/>
                          <a:cs typeface="Arial"/>
                          <a:sym typeface="Arial"/>
                        </a:rPr>
                        <a:t>)*size,</a:t>
                      </a:r>
                      <a:endParaRPr sz="1200" u="none" strike="noStrike" cap="none">
                        <a:latin typeface="Arial"/>
                        <a:ea typeface="Arial"/>
                        <a:cs typeface="Arial"/>
                        <a:sym typeface="Arial"/>
                      </a:endParaRPr>
                    </a:p>
                    <a:p>
                      <a:pPr marL="375285" marR="0" lvl="0" indent="0" algn="l" rtl="0">
                        <a:lnSpc>
                          <a:spcPct val="100000"/>
                        </a:lnSpc>
                        <a:spcBef>
                          <a:spcPts val="0"/>
                        </a:spcBef>
                        <a:spcAft>
                          <a:spcPts val="0"/>
                        </a:spcAft>
                        <a:buNone/>
                      </a:pPr>
                      <a:r>
                        <a:rPr lang="en" sz="1200" b="1" u="none" strike="noStrike" cap="none">
                          <a:latin typeface="Arial"/>
                          <a:ea typeface="Arial"/>
                          <a:cs typeface="Arial"/>
                          <a:sym typeface="Arial"/>
                        </a:rPr>
                        <a:t>NULL, NULL);</a:t>
                      </a:r>
                      <a:endParaRPr sz="1100" u="none" strike="noStrike" cap="none">
                        <a:latin typeface="Arial"/>
                        <a:ea typeface="Arial"/>
                        <a:cs typeface="Arial"/>
                        <a:sym typeface="Arial"/>
                      </a:endParaRPr>
                    </a:p>
                  </a:txBody>
                  <a:tcPr marL="0" marR="0" marT="38725" marB="0"/>
                </a:tc>
                <a:extLst>
                  <a:ext uri="{0D108BD9-81ED-4DB2-BD59-A6C34878D82A}">
                    <a16:rowId xmlns:a16="http://schemas.microsoft.com/office/drawing/2014/main" val="10001"/>
                  </a:ext>
                </a:extLst>
              </a:tr>
              <a:tr h="1158775">
                <a:tc>
                  <a:txBody>
                    <a:bodyPr/>
                    <a:lstStyle/>
                    <a:p>
                      <a:pPr marL="127000" marR="0" lvl="0" indent="0" algn="l" rtl="0">
                        <a:lnSpc>
                          <a:spcPct val="100000"/>
                        </a:lnSpc>
                        <a:spcBef>
                          <a:spcPts val="0"/>
                        </a:spcBef>
                        <a:spcAft>
                          <a:spcPts val="0"/>
                        </a:spcAft>
                        <a:buNone/>
                      </a:pPr>
                      <a:r>
                        <a:rPr lang="en" sz="1600" u="none" strike="noStrike" cap="none">
                          <a:latin typeface="Helvetica Neue"/>
                          <a:ea typeface="Helvetica Neue"/>
                          <a:cs typeface="Helvetica Neue"/>
                          <a:sym typeface="Helvetica Neue"/>
                        </a:rPr>
                        <a:t>Host to Device</a:t>
                      </a:r>
                      <a:endParaRPr sz="1600" u="none" strike="noStrike" cap="none">
                        <a:latin typeface="Helvetica Neue"/>
                        <a:ea typeface="Helvetica Neue"/>
                        <a:cs typeface="Helvetica Neue"/>
                        <a:sym typeface="Helvetica Neue"/>
                      </a:endParaRPr>
                    </a:p>
                  </a:txBody>
                  <a:tcPr marL="0" marR="0" marT="140325" marB="0"/>
                </a:tc>
                <a:tc>
                  <a:txBody>
                    <a:bodyPr/>
                    <a:lstStyle/>
                    <a:p>
                      <a:pPr marL="354965" marR="588010" lvl="0" indent="-198120" algn="l" rtl="0">
                        <a:lnSpc>
                          <a:spcPct val="100000"/>
                        </a:lnSpc>
                        <a:spcBef>
                          <a:spcPts val="0"/>
                        </a:spcBef>
                        <a:spcAft>
                          <a:spcPts val="0"/>
                        </a:spcAft>
                        <a:buNone/>
                      </a:pPr>
                      <a:r>
                        <a:rPr lang="en" sz="1200" b="1" u="none" strike="noStrike" cap="none">
                          <a:solidFill>
                            <a:srgbClr val="BADFE2"/>
                          </a:solidFill>
                          <a:latin typeface="Arial"/>
                          <a:ea typeface="Arial"/>
                          <a:cs typeface="Arial"/>
                          <a:sym typeface="Arial"/>
                        </a:rPr>
                        <a:t>cudaMemcpy</a:t>
                      </a:r>
                      <a:r>
                        <a:rPr lang="en" sz="1200" b="1" u="none" strike="noStrike" cap="none">
                          <a:latin typeface="Arial"/>
                          <a:ea typeface="Arial"/>
                          <a:cs typeface="Arial"/>
                          <a:sym typeface="Arial"/>
                        </a:rPr>
                        <a:t>(d_x, h_x,  sizeof(float)*size,  </a:t>
                      </a:r>
                      <a:r>
                        <a:rPr lang="en" sz="1200" b="1" u="none" strike="noStrike" cap="none">
                          <a:solidFill>
                            <a:srgbClr val="BADFE2"/>
                          </a:solidFill>
                          <a:latin typeface="Arial"/>
                          <a:ea typeface="Arial"/>
                          <a:cs typeface="Arial"/>
                          <a:sym typeface="Arial"/>
                        </a:rPr>
                        <a:t>cudaMemcpyHostToDevice</a:t>
                      </a:r>
                      <a:r>
                        <a:rPr lang="en" sz="1200" b="1" u="none" strike="noStrike" cap="none">
                          <a:latin typeface="Arial"/>
                          <a:ea typeface="Arial"/>
                          <a:cs typeface="Arial"/>
                          <a:sym typeface="Arial"/>
                        </a:rPr>
                        <a:t>);</a:t>
                      </a:r>
                      <a:endParaRPr sz="1200" u="none" strike="noStrike" cap="none">
                        <a:latin typeface="Arial"/>
                        <a:ea typeface="Arial"/>
                        <a:cs typeface="Arial"/>
                        <a:sym typeface="Arial"/>
                      </a:endParaRPr>
                    </a:p>
                  </a:txBody>
                  <a:tcPr marL="0" marR="0" marT="142250" marB="0"/>
                </a:tc>
                <a:tc>
                  <a:txBody>
                    <a:bodyPr/>
                    <a:lstStyle/>
                    <a:p>
                      <a:pPr marL="128270" marR="0" lvl="0" indent="0" algn="l" rtl="0">
                        <a:lnSpc>
                          <a:spcPct val="100000"/>
                        </a:lnSpc>
                        <a:spcBef>
                          <a:spcPts val="0"/>
                        </a:spcBef>
                        <a:spcAft>
                          <a:spcPts val="0"/>
                        </a:spcAft>
                        <a:buNone/>
                      </a:pPr>
                      <a:r>
                        <a:rPr lang="en" sz="1200" b="1" u="none" strike="noStrike" cap="none">
                          <a:latin typeface="Arial"/>
                          <a:ea typeface="Arial"/>
                          <a:cs typeface="Arial"/>
                          <a:sym typeface="Arial"/>
                        </a:rPr>
                        <a:t>clEnqueueWriteBuffer(queue, d_x,</a:t>
                      </a:r>
                      <a:endParaRPr sz="1200" u="none" strike="noStrike" cap="none">
                        <a:latin typeface="Arial"/>
                        <a:ea typeface="Arial"/>
                        <a:cs typeface="Arial"/>
                        <a:sym typeface="Arial"/>
                      </a:endParaRPr>
                    </a:p>
                    <a:p>
                      <a:pPr marL="424180" marR="0" lvl="0" indent="0" algn="l" rtl="0">
                        <a:lnSpc>
                          <a:spcPct val="100000"/>
                        </a:lnSpc>
                        <a:spcBef>
                          <a:spcPts val="0"/>
                        </a:spcBef>
                        <a:spcAft>
                          <a:spcPts val="0"/>
                        </a:spcAft>
                        <a:buNone/>
                      </a:pPr>
                      <a:r>
                        <a:rPr lang="en" sz="1200" b="1" u="none" strike="noStrike" cap="none">
                          <a:latin typeface="Arial"/>
                          <a:ea typeface="Arial"/>
                          <a:cs typeface="Arial"/>
                          <a:sym typeface="Arial"/>
                        </a:rPr>
                        <a:t>CL_TRUE, 0,</a:t>
                      </a:r>
                      <a:endParaRPr sz="1200" u="none" strike="noStrike" cap="none">
                        <a:latin typeface="Arial"/>
                        <a:ea typeface="Arial"/>
                        <a:cs typeface="Arial"/>
                        <a:sym typeface="Arial"/>
                      </a:endParaRPr>
                    </a:p>
                    <a:p>
                      <a:pPr marL="424180" marR="955675" lvl="0" indent="0" algn="l" rtl="0">
                        <a:lnSpc>
                          <a:spcPct val="100000"/>
                        </a:lnSpc>
                        <a:spcBef>
                          <a:spcPts val="5"/>
                        </a:spcBef>
                        <a:spcAft>
                          <a:spcPts val="0"/>
                        </a:spcAft>
                        <a:buNone/>
                      </a:pPr>
                      <a:r>
                        <a:rPr lang="en" sz="1200" b="1" u="none" strike="noStrike" cap="none">
                          <a:latin typeface="Arial"/>
                          <a:ea typeface="Arial"/>
                          <a:cs typeface="Arial"/>
                          <a:sym typeface="Arial"/>
                        </a:rPr>
                        <a:t>sizeof(</a:t>
                      </a:r>
                      <a:r>
                        <a:rPr lang="en" sz="1200" b="1" u="none" strike="noStrike" cap="none">
                          <a:solidFill>
                            <a:srgbClr val="333399"/>
                          </a:solidFill>
                          <a:latin typeface="Arial"/>
                          <a:ea typeface="Arial"/>
                          <a:cs typeface="Arial"/>
                          <a:sym typeface="Arial"/>
                        </a:rPr>
                        <a:t>float</a:t>
                      </a:r>
                      <a:r>
                        <a:rPr lang="en" sz="1200" b="1" u="none" strike="noStrike" cap="none">
                          <a:latin typeface="Arial"/>
                          <a:ea typeface="Arial"/>
                          <a:cs typeface="Arial"/>
                          <a:sym typeface="Arial"/>
                        </a:rPr>
                        <a:t>)*size,  h_x, 0, NULL, NULL);</a:t>
                      </a:r>
                      <a:endParaRPr sz="1200" u="none" strike="noStrike" cap="none">
                        <a:latin typeface="Arial"/>
                        <a:ea typeface="Arial"/>
                        <a:cs typeface="Arial"/>
                        <a:sym typeface="Arial"/>
                      </a:endParaRPr>
                    </a:p>
                  </a:txBody>
                  <a:tcPr marL="0" marR="0" marT="142250" marB="0"/>
                </a:tc>
                <a:extLst>
                  <a:ext uri="{0D108BD9-81ED-4DB2-BD59-A6C34878D82A}">
                    <a16:rowId xmlns:a16="http://schemas.microsoft.com/office/drawing/2014/main" val="10002"/>
                  </a:ext>
                </a:extLst>
              </a:tr>
              <a:tr h="998425">
                <a:tc>
                  <a:txBody>
                    <a:bodyPr/>
                    <a:lstStyle/>
                    <a:p>
                      <a:pPr marL="127000" marR="0" lvl="0" indent="0" algn="l" rtl="0">
                        <a:lnSpc>
                          <a:spcPct val="100000"/>
                        </a:lnSpc>
                        <a:spcBef>
                          <a:spcPts val="0"/>
                        </a:spcBef>
                        <a:spcAft>
                          <a:spcPts val="0"/>
                        </a:spcAft>
                        <a:buNone/>
                      </a:pPr>
                      <a:r>
                        <a:rPr lang="en" sz="1600" u="none" strike="noStrike" cap="none">
                          <a:latin typeface="Helvetica Neue"/>
                          <a:ea typeface="Helvetica Neue"/>
                          <a:cs typeface="Helvetica Neue"/>
                          <a:sym typeface="Helvetica Neue"/>
                        </a:rPr>
                        <a:t>Device to Host</a:t>
                      </a:r>
                      <a:endParaRPr sz="1600" u="none" strike="noStrike" cap="none">
                        <a:latin typeface="Helvetica Neue"/>
                        <a:ea typeface="Helvetica Neue"/>
                        <a:cs typeface="Helvetica Neue"/>
                        <a:sym typeface="Helvetica Neue"/>
                      </a:endParaRPr>
                    </a:p>
                  </a:txBody>
                  <a:tcPr marL="0" marR="0" marT="140325" marB="0"/>
                </a:tc>
                <a:tc>
                  <a:txBody>
                    <a:bodyPr/>
                    <a:lstStyle/>
                    <a:p>
                      <a:pPr marL="354965" marR="588010" lvl="0" indent="-198120" algn="l" rtl="0">
                        <a:lnSpc>
                          <a:spcPct val="100000"/>
                        </a:lnSpc>
                        <a:spcBef>
                          <a:spcPts val="0"/>
                        </a:spcBef>
                        <a:spcAft>
                          <a:spcPts val="0"/>
                        </a:spcAft>
                        <a:buNone/>
                      </a:pPr>
                      <a:r>
                        <a:rPr lang="en" sz="1200" b="1" u="none" strike="noStrike" cap="none">
                          <a:solidFill>
                            <a:srgbClr val="BADFE2"/>
                          </a:solidFill>
                          <a:latin typeface="Arial"/>
                          <a:ea typeface="Arial"/>
                          <a:cs typeface="Arial"/>
                          <a:sym typeface="Arial"/>
                        </a:rPr>
                        <a:t>cudaMemcpy</a:t>
                      </a:r>
                      <a:r>
                        <a:rPr lang="en" sz="1200" b="1" u="none" strike="noStrike" cap="none">
                          <a:latin typeface="Arial"/>
                          <a:ea typeface="Arial"/>
                          <a:cs typeface="Arial"/>
                          <a:sym typeface="Arial"/>
                        </a:rPr>
                        <a:t>(h_x, d_x,  sizeof(float)*size,  </a:t>
                      </a:r>
                      <a:r>
                        <a:rPr lang="en" sz="1200" b="1" u="none" strike="noStrike" cap="none">
                          <a:solidFill>
                            <a:srgbClr val="BADFE2"/>
                          </a:solidFill>
                          <a:latin typeface="Arial"/>
                          <a:ea typeface="Arial"/>
                          <a:cs typeface="Arial"/>
                          <a:sym typeface="Arial"/>
                        </a:rPr>
                        <a:t>cudaMemcpyDeviceToHost</a:t>
                      </a:r>
                      <a:r>
                        <a:rPr lang="en" sz="1200" b="1" u="none" strike="noStrike" cap="none">
                          <a:latin typeface="Arial"/>
                          <a:ea typeface="Arial"/>
                          <a:cs typeface="Arial"/>
                          <a:sym typeface="Arial"/>
                        </a:rPr>
                        <a:t>);</a:t>
                      </a:r>
                      <a:endParaRPr sz="1200" u="none" strike="noStrike" cap="none">
                        <a:latin typeface="Arial"/>
                        <a:ea typeface="Arial"/>
                        <a:cs typeface="Arial"/>
                        <a:sym typeface="Arial"/>
                      </a:endParaRPr>
                    </a:p>
                  </a:txBody>
                  <a:tcPr marL="0" marR="0" marT="142250" marB="0"/>
                </a:tc>
                <a:tc>
                  <a:txBody>
                    <a:bodyPr/>
                    <a:lstStyle/>
                    <a:p>
                      <a:pPr marL="424180" marR="125095" lvl="0" indent="-295910" algn="l" rtl="0">
                        <a:lnSpc>
                          <a:spcPct val="100000"/>
                        </a:lnSpc>
                        <a:spcBef>
                          <a:spcPts val="0"/>
                        </a:spcBef>
                        <a:spcAft>
                          <a:spcPts val="0"/>
                        </a:spcAft>
                        <a:buNone/>
                      </a:pPr>
                      <a:r>
                        <a:rPr lang="en" sz="1200" b="1" u="none" strike="noStrike" cap="none">
                          <a:latin typeface="Arial"/>
                          <a:ea typeface="Arial"/>
                          <a:cs typeface="Arial"/>
                          <a:sym typeface="Arial"/>
                        </a:rPr>
                        <a:t>clEnqueueReadBuffer(queue, d_x,  CL_TRUE, 0,</a:t>
                      </a:r>
                      <a:endParaRPr sz="1200" u="none" strike="noStrike" cap="none">
                        <a:latin typeface="Arial"/>
                        <a:ea typeface="Arial"/>
                        <a:cs typeface="Arial"/>
                        <a:sym typeface="Arial"/>
                      </a:endParaRPr>
                    </a:p>
                    <a:p>
                      <a:pPr marL="424180" marR="0" lvl="0" indent="0" algn="l" rtl="0">
                        <a:lnSpc>
                          <a:spcPct val="100000"/>
                        </a:lnSpc>
                        <a:spcBef>
                          <a:spcPts val="0"/>
                        </a:spcBef>
                        <a:spcAft>
                          <a:spcPts val="0"/>
                        </a:spcAft>
                        <a:buNone/>
                      </a:pPr>
                      <a:r>
                        <a:rPr lang="en" sz="1200" b="1" u="none" strike="noStrike" cap="none">
                          <a:latin typeface="Arial"/>
                          <a:ea typeface="Arial"/>
                          <a:cs typeface="Arial"/>
                          <a:sym typeface="Arial"/>
                        </a:rPr>
                        <a:t>sizeof(</a:t>
                      </a:r>
                      <a:r>
                        <a:rPr lang="en" sz="1200" b="1" u="none" strike="noStrike" cap="none">
                          <a:solidFill>
                            <a:srgbClr val="333399"/>
                          </a:solidFill>
                          <a:latin typeface="Arial"/>
                          <a:ea typeface="Arial"/>
                          <a:cs typeface="Arial"/>
                          <a:sym typeface="Arial"/>
                        </a:rPr>
                        <a:t>float</a:t>
                      </a:r>
                      <a:r>
                        <a:rPr lang="en" sz="1200" b="1" u="none" strike="noStrike" cap="none">
                          <a:latin typeface="Arial"/>
                          <a:ea typeface="Arial"/>
                          <a:cs typeface="Arial"/>
                          <a:sym typeface="Arial"/>
                        </a:rPr>
                        <a:t>)*size,</a:t>
                      </a:r>
                      <a:endParaRPr sz="1200" u="none" strike="noStrike" cap="none">
                        <a:latin typeface="Arial"/>
                        <a:ea typeface="Arial"/>
                        <a:cs typeface="Arial"/>
                        <a:sym typeface="Arial"/>
                      </a:endParaRPr>
                    </a:p>
                    <a:p>
                      <a:pPr marL="424180" marR="0" lvl="0" indent="0" algn="l" rtl="0">
                        <a:lnSpc>
                          <a:spcPct val="113928"/>
                        </a:lnSpc>
                        <a:spcBef>
                          <a:spcPts val="5"/>
                        </a:spcBef>
                        <a:spcAft>
                          <a:spcPts val="0"/>
                        </a:spcAft>
                        <a:buNone/>
                      </a:pPr>
                      <a:r>
                        <a:rPr lang="en" sz="1200" b="1" u="none" strike="noStrike" cap="none">
                          <a:latin typeface="Arial"/>
                          <a:ea typeface="Arial"/>
                          <a:cs typeface="Arial"/>
                          <a:sym typeface="Arial"/>
                        </a:rPr>
                        <a:t>h_x, 0, NULL, NULL);</a:t>
                      </a:r>
                      <a:endParaRPr sz="1200" u="none" strike="noStrike" cap="none">
                        <a:latin typeface="Arial"/>
                        <a:ea typeface="Arial"/>
                        <a:cs typeface="Arial"/>
                        <a:sym typeface="Arial"/>
                      </a:endParaRPr>
                    </a:p>
                  </a:txBody>
                  <a:tcPr marL="0" marR="0" marT="142250" marB="0"/>
                </a:tc>
                <a:extLst>
                  <a:ext uri="{0D108BD9-81ED-4DB2-BD59-A6C34878D82A}">
                    <a16:rowId xmlns:a16="http://schemas.microsoft.com/office/drawing/2014/main" val="10003"/>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sp>
        <p:nvSpPr>
          <p:cNvPr id="1128" name="Google Shape;1128;p77"/>
          <p:cNvSpPr txBox="1">
            <a:spLocks noGrp="1"/>
          </p:cNvSpPr>
          <p:nvPr>
            <p:ph type="title"/>
          </p:nvPr>
        </p:nvSpPr>
        <p:spPr>
          <a:xfrm>
            <a:off x="0" y="0"/>
            <a:ext cx="9144000" cy="5727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rgbClr val="073763"/>
                </a:solidFill>
              </a:rPr>
              <a:t>Allocating and copying memory</a:t>
            </a:r>
            <a:endParaRPr b="1">
              <a:solidFill>
                <a:srgbClr val="073763"/>
              </a:solidFill>
            </a:endParaRPr>
          </a:p>
        </p:txBody>
      </p:sp>
      <p:graphicFrame>
        <p:nvGraphicFramePr>
          <p:cNvPr id="1129" name="Google Shape;1129;p77"/>
          <p:cNvGraphicFramePr/>
          <p:nvPr/>
        </p:nvGraphicFramePr>
        <p:xfrm>
          <a:off x="273447" y="1129517"/>
          <a:ext cx="3000000" cy="3000000"/>
        </p:xfrm>
        <a:graphic>
          <a:graphicData uri="http://schemas.openxmlformats.org/drawingml/2006/table">
            <a:tbl>
              <a:tblPr firstRow="1" bandRow="1">
                <a:noFill/>
                <a:tableStyleId>{FB420127-9F0C-48E6-86BC-73934E5C1D83}</a:tableStyleId>
              </a:tblPr>
              <a:tblGrid>
                <a:gridCol w="1877550">
                  <a:extLst>
                    <a:ext uri="{9D8B030D-6E8A-4147-A177-3AD203B41FA5}">
                      <a16:colId xmlns:a16="http://schemas.microsoft.com/office/drawing/2014/main" val="20000"/>
                    </a:ext>
                  </a:extLst>
                </a:gridCol>
                <a:gridCol w="3296475">
                  <a:extLst>
                    <a:ext uri="{9D8B030D-6E8A-4147-A177-3AD203B41FA5}">
                      <a16:colId xmlns:a16="http://schemas.microsoft.com/office/drawing/2014/main" val="20001"/>
                    </a:ext>
                  </a:extLst>
                </a:gridCol>
                <a:gridCol w="3423100">
                  <a:extLst>
                    <a:ext uri="{9D8B030D-6E8A-4147-A177-3AD203B41FA5}">
                      <a16:colId xmlns:a16="http://schemas.microsoft.com/office/drawing/2014/main" val="20002"/>
                    </a:ext>
                  </a:extLst>
                </a:gridCol>
              </a:tblGrid>
              <a:tr h="351300">
                <a:tc>
                  <a:txBody>
                    <a:bodyPr/>
                    <a:lstStyle/>
                    <a:p>
                      <a:pPr marL="0" marR="0" lvl="0" indent="0" algn="l" rtl="0">
                        <a:lnSpc>
                          <a:spcPct val="100000"/>
                        </a:lnSpc>
                        <a:spcBef>
                          <a:spcPts val="0"/>
                        </a:spcBef>
                        <a:spcAft>
                          <a:spcPts val="0"/>
                        </a:spcAft>
                        <a:buNone/>
                      </a:pPr>
                      <a:endParaRPr sz="1500" u="none" strike="noStrike" cap="none">
                        <a:latin typeface="Times New Roman"/>
                        <a:ea typeface="Times New Roman"/>
                        <a:cs typeface="Times New Roman"/>
                        <a:sym typeface="Times New Roman"/>
                      </a:endParaRPr>
                    </a:p>
                  </a:txBody>
                  <a:tcPr marL="0" marR="0" marT="0" marB="0"/>
                </a:tc>
                <a:tc>
                  <a:txBody>
                    <a:bodyPr/>
                    <a:lstStyle/>
                    <a:p>
                      <a:pPr marL="337820" marR="0" lvl="0" indent="0" algn="ctr" rtl="0">
                        <a:lnSpc>
                          <a:spcPct val="110500"/>
                        </a:lnSpc>
                        <a:spcBef>
                          <a:spcPts val="0"/>
                        </a:spcBef>
                        <a:spcAft>
                          <a:spcPts val="0"/>
                        </a:spcAft>
                        <a:buNone/>
                      </a:pPr>
                      <a:r>
                        <a:rPr lang="en" sz="1800" b="1" u="none" strike="noStrike" cap="none">
                          <a:latin typeface="Arial"/>
                          <a:ea typeface="Arial"/>
                          <a:cs typeface="Arial"/>
                          <a:sym typeface="Arial"/>
                        </a:rPr>
                        <a:t>CUDA C</a:t>
                      </a:r>
                      <a:endParaRPr sz="1800" u="none" strike="noStrike" cap="none">
                        <a:latin typeface="Arial"/>
                        <a:ea typeface="Arial"/>
                        <a:cs typeface="Arial"/>
                        <a:sym typeface="Arial"/>
                      </a:endParaRPr>
                    </a:p>
                  </a:txBody>
                  <a:tcPr marL="0" marR="0" marT="0" marB="0"/>
                </a:tc>
                <a:tc>
                  <a:txBody>
                    <a:bodyPr/>
                    <a:lstStyle/>
                    <a:p>
                      <a:pPr marL="1487805" marR="0" lvl="0" indent="0" algn="l" rtl="0">
                        <a:lnSpc>
                          <a:spcPct val="110500"/>
                        </a:lnSpc>
                        <a:spcBef>
                          <a:spcPts val="0"/>
                        </a:spcBef>
                        <a:spcAft>
                          <a:spcPts val="0"/>
                        </a:spcAft>
                        <a:buNone/>
                      </a:pPr>
                      <a:r>
                        <a:rPr lang="en" sz="1800" b="1" u="none" strike="noStrike" cap="none">
                          <a:latin typeface="Arial"/>
                          <a:ea typeface="Arial"/>
                          <a:cs typeface="Arial"/>
                          <a:sym typeface="Arial"/>
                        </a:rPr>
                        <a:t>OpenCL C++</a:t>
                      </a:r>
                      <a:endParaRPr sz="1800" u="none" strike="noStrike" cap="none">
                        <a:latin typeface="Arial"/>
                        <a:ea typeface="Arial"/>
                        <a:cs typeface="Arial"/>
                        <a:sym typeface="Arial"/>
                      </a:endParaRPr>
                    </a:p>
                  </a:txBody>
                  <a:tcPr marL="0" marR="0" marT="0" marB="0"/>
                </a:tc>
                <a:extLst>
                  <a:ext uri="{0D108BD9-81ED-4DB2-BD59-A6C34878D82A}">
                    <a16:rowId xmlns:a16="http://schemas.microsoft.com/office/drawing/2014/main" val="10000"/>
                  </a:ext>
                </a:extLst>
              </a:tr>
              <a:tr h="946975">
                <a:tc>
                  <a:txBody>
                    <a:bodyPr/>
                    <a:lstStyle/>
                    <a:p>
                      <a:pPr marL="127000" marR="0" lvl="0" indent="0" algn="l" rtl="0">
                        <a:lnSpc>
                          <a:spcPct val="100000"/>
                        </a:lnSpc>
                        <a:spcBef>
                          <a:spcPts val="0"/>
                        </a:spcBef>
                        <a:spcAft>
                          <a:spcPts val="0"/>
                        </a:spcAft>
                        <a:buNone/>
                      </a:pPr>
                      <a:r>
                        <a:rPr lang="en" sz="1800" u="none" strike="noStrike" cap="none">
                          <a:latin typeface="Helvetica Neue"/>
                          <a:ea typeface="Helvetica Neue"/>
                          <a:cs typeface="Helvetica Neue"/>
                          <a:sym typeface="Helvetica Neue"/>
                        </a:rPr>
                        <a:t>Allocate</a:t>
                      </a:r>
                      <a:endParaRPr sz="1800" u="none" strike="noStrike" cap="none">
                        <a:latin typeface="Helvetica Neue"/>
                        <a:ea typeface="Helvetica Neue"/>
                        <a:cs typeface="Helvetica Neue"/>
                        <a:sym typeface="Helvetica Neue"/>
                      </a:endParaRPr>
                    </a:p>
                  </a:txBody>
                  <a:tcPr marL="0" marR="0" marT="36825" marB="0"/>
                </a:tc>
                <a:tc>
                  <a:txBody>
                    <a:bodyPr/>
                    <a:lstStyle/>
                    <a:p>
                      <a:pPr marL="156845" marR="0" lvl="0" indent="0" algn="l" rtl="0">
                        <a:lnSpc>
                          <a:spcPct val="100000"/>
                        </a:lnSpc>
                        <a:spcBef>
                          <a:spcPts val="0"/>
                        </a:spcBef>
                        <a:spcAft>
                          <a:spcPts val="0"/>
                        </a:spcAft>
                        <a:buNone/>
                      </a:pPr>
                      <a:r>
                        <a:rPr lang="en" sz="1400" b="1" u="none" strike="noStrike" cap="none">
                          <a:solidFill>
                            <a:srgbClr val="333399"/>
                          </a:solidFill>
                          <a:latin typeface="Arial"/>
                          <a:ea typeface="Arial"/>
                          <a:cs typeface="Arial"/>
                          <a:sym typeface="Arial"/>
                        </a:rPr>
                        <a:t>float</a:t>
                      </a:r>
                      <a:r>
                        <a:rPr lang="en" sz="1400" b="1" u="none" strike="noStrike" cap="none">
                          <a:latin typeface="Arial"/>
                          <a:ea typeface="Arial"/>
                          <a:cs typeface="Arial"/>
                          <a:sym typeface="Arial"/>
                        </a:rPr>
                        <a:t>* d_x;</a:t>
                      </a:r>
                      <a:endParaRPr sz="1400" u="none" strike="noStrike" cap="none">
                        <a:latin typeface="Arial"/>
                        <a:ea typeface="Arial"/>
                        <a:cs typeface="Arial"/>
                        <a:sym typeface="Arial"/>
                      </a:endParaRPr>
                    </a:p>
                    <a:p>
                      <a:pPr marL="354965" marR="1243965" lvl="0" indent="-198120" algn="l" rtl="0">
                        <a:lnSpc>
                          <a:spcPct val="100000"/>
                        </a:lnSpc>
                        <a:spcBef>
                          <a:spcPts val="5"/>
                        </a:spcBef>
                        <a:spcAft>
                          <a:spcPts val="0"/>
                        </a:spcAft>
                        <a:buNone/>
                      </a:pPr>
                      <a:r>
                        <a:rPr lang="en" sz="1400" b="1" u="none" strike="noStrike" cap="none">
                          <a:solidFill>
                            <a:srgbClr val="BADFE2"/>
                          </a:solidFill>
                          <a:latin typeface="Arial"/>
                          <a:ea typeface="Arial"/>
                          <a:cs typeface="Arial"/>
                          <a:sym typeface="Arial"/>
                        </a:rPr>
                        <a:t>cudaMalloc</a:t>
                      </a:r>
                      <a:r>
                        <a:rPr lang="en" sz="1400" b="1" u="none" strike="noStrike" cap="none">
                          <a:latin typeface="Arial"/>
                          <a:ea typeface="Arial"/>
                          <a:cs typeface="Arial"/>
                          <a:sym typeface="Arial"/>
                        </a:rPr>
                        <a:t>(&amp;d_x,  sizeof(float)*size);</a:t>
                      </a:r>
                      <a:endParaRPr sz="1400" u="none" strike="noStrike" cap="none">
                        <a:latin typeface="Arial"/>
                        <a:ea typeface="Arial"/>
                        <a:cs typeface="Arial"/>
                        <a:sym typeface="Arial"/>
                      </a:endParaRPr>
                    </a:p>
                  </a:txBody>
                  <a:tcPr marL="0" marR="0" marT="38725" marB="0"/>
                </a:tc>
                <a:tc>
                  <a:txBody>
                    <a:bodyPr/>
                    <a:lstStyle/>
                    <a:p>
                      <a:pPr marL="361950" marR="0" lvl="0" indent="0" algn="l" rtl="0">
                        <a:lnSpc>
                          <a:spcPct val="100000"/>
                        </a:lnSpc>
                        <a:spcBef>
                          <a:spcPts val="0"/>
                        </a:spcBef>
                        <a:spcAft>
                          <a:spcPts val="0"/>
                        </a:spcAft>
                        <a:buNone/>
                      </a:pPr>
                      <a:r>
                        <a:rPr lang="en" sz="1400" b="1" u="none" strike="noStrike" cap="none">
                          <a:latin typeface="Arial"/>
                          <a:ea typeface="Arial"/>
                          <a:cs typeface="Arial"/>
                          <a:sym typeface="Arial"/>
                        </a:rPr>
                        <a:t>cl::Buffer</a:t>
                      </a:r>
                      <a:endParaRPr sz="1400" u="none" strike="noStrike" cap="none">
                        <a:latin typeface="Arial"/>
                        <a:ea typeface="Arial"/>
                        <a:cs typeface="Arial"/>
                        <a:sym typeface="Arial"/>
                      </a:endParaRPr>
                    </a:p>
                    <a:p>
                      <a:pPr marL="459740" marR="0" lvl="0" indent="0" algn="l" rtl="0">
                        <a:lnSpc>
                          <a:spcPct val="100000"/>
                        </a:lnSpc>
                        <a:spcBef>
                          <a:spcPts val="5"/>
                        </a:spcBef>
                        <a:spcAft>
                          <a:spcPts val="0"/>
                        </a:spcAft>
                        <a:buNone/>
                      </a:pPr>
                      <a:r>
                        <a:rPr lang="en" sz="1400" b="1" u="none" strike="noStrike" cap="none">
                          <a:latin typeface="Arial"/>
                          <a:ea typeface="Arial"/>
                          <a:cs typeface="Arial"/>
                          <a:sym typeface="Arial"/>
                        </a:rPr>
                        <a:t>d_x(begin(h_x), end(h_x), true);</a:t>
                      </a:r>
                      <a:endParaRPr sz="1400" u="none" strike="noStrike" cap="none">
                        <a:latin typeface="Arial"/>
                        <a:ea typeface="Arial"/>
                        <a:cs typeface="Arial"/>
                        <a:sym typeface="Arial"/>
                      </a:endParaRPr>
                    </a:p>
                  </a:txBody>
                  <a:tcPr marL="0" marR="0" marT="38725" marB="0"/>
                </a:tc>
                <a:extLst>
                  <a:ext uri="{0D108BD9-81ED-4DB2-BD59-A6C34878D82A}">
                    <a16:rowId xmlns:a16="http://schemas.microsoft.com/office/drawing/2014/main" val="10001"/>
                  </a:ext>
                </a:extLst>
              </a:tr>
              <a:tr h="1063125">
                <a:tc>
                  <a:txBody>
                    <a:bodyPr/>
                    <a:lstStyle/>
                    <a:p>
                      <a:pPr marL="127000" marR="0" lvl="0" indent="0" algn="l" rtl="0">
                        <a:lnSpc>
                          <a:spcPct val="100000"/>
                        </a:lnSpc>
                        <a:spcBef>
                          <a:spcPts val="0"/>
                        </a:spcBef>
                        <a:spcAft>
                          <a:spcPts val="0"/>
                        </a:spcAft>
                        <a:buNone/>
                      </a:pPr>
                      <a:r>
                        <a:rPr lang="en" sz="1800" u="none" strike="noStrike" cap="none">
                          <a:latin typeface="Helvetica Neue"/>
                          <a:ea typeface="Helvetica Neue"/>
                          <a:cs typeface="Helvetica Neue"/>
                          <a:sym typeface="Helvetica Neue"/>
                        </a:rPr>
                        <a:t>Host to Device</a:t>
                      </a:r>
                      <a:endParaRPr sz="1800" u="none" strike="noStrike" cap="none">
                        <a:latin typeface="Helvetica Neue"/>
                        <a:ea typeface="Helvetica Neue"/>
                        <a:cs typeface="Helvetica Neue"/>
                        <a:sym typeface="Helvetica Neue"/>
                      </a:endParaRPr>
                    </a:p>
                  </a:txBody>
                  <a:tcPr marL="0" marR="0" marT="140325" marB="0"/>
                </a:tc>
                <a:tc>
                  <a:txBody>
                    <a:bodyPr/>
                    <a:lstStyle/>
                    <a:p>
                      <a:pPr marL="354965" marR="354330" lvl="0" indent="-198120" algn="l" rtl="0">
                        <a:lnSpc>
                          <a:spcPct val="100000"/>
                        </a:lnSpc>
                        <a:spcBef>
                          <a:spcPts val="0"/>
                        </a:spcBef>
                        <a:spcAft>
                          <a:spcPts val="0"/>
                        </a:spcAft>
                        <a:buNone/>
                      </a:pPr>
                      <a:r>
                        <a:rPr lang="en" sz="1400" b="1" u="none" strike="noStrike" cap="none">
                          <a:solidFill>
                            <a:srgbClr val="BADFE2"/>
                          </a:solidFill>
                          <a:latin typeface="Arial"/>
                          <a:ea typeface="Arial"/>
                          <a:cs typeface="Arial"/>
                          <a:sym typeface="Arial"/>
                        </a:rPr>
                        <a:t>cudaMemcpy</a:t>
                      </a:r>
                      <a:r>
                        <a:rPr lang="en" sz="1400" b="1" u="none" strike="noStrike" cap="none">
                          <a:latin typeface="Arial"/>
                          <a:ea typeface="Arial"/>
                          <a:cs typeface="Arial"/>
                          <a:sym typeface="Arial"/>
                        </a:rPr>
                        <a:t>(d_x, h_x,  sizeof(float)*size,  </a:t>
                      </a:r>
                      <a:r>
                        <a:rPr lang="en" sz="1400" b="1" u="none" strike="noStrike" cap="none">
                          <a:solidFill>
                            <a:srgbClr val="BADFE2"/>
                          </a:solidFill>
                          <a:latin typeface="Arial"/>
                          <a:ea typeface="Arial"/>
                          <a:cs typeface="Arial"/>
                          <a:sym typeface="Arial"/>
                        </a:rPr>
                        <a:t>cudaMemcpyHostToDevice</a:t>
                      </a:r>
                      <a:r>
                        <a:rPr lang="en" sz="1400" b="1" u="none" strike="noStrike" cap="none">
                          <a:latin typeface="Arial"/>
                          <a:ea typeface="Arial"/>
                          <a:cs typeface="Arial"/>
                          <a:sym typeface="Arial"/>
                        </a:rPr>
                        <a:t>);</a:t>
                      </a:r>
                      <a:endParaRPr sz="1400" u="none" strike="noStrike" cap="none">
                        <a:latin typeface="Arial"/>
                        <a:ea typeface="Arial"/>
                        <a:cs typeface="Arial"/>
                        <a:sym typeface="Arial"/>
                      </a:endParaRPr>
                    </a:p>
                  </a:txBody>
                  <a:tcPr marL="0" marR="0" marT="142250" marB="0"/>
                </a:tc>
                <a:tc>
                  <a:txBody>
                    <a:bodyPr/>
                    <a:lstStyle/>
                    <a:p>
                      <a:pPr marL="803910" marR="351790" lvl="0" indent="-441958" algn="l" rtl="0">
                        <a:lnSpc>
                          <a:spcPct val="100000"/>
                        </a:lnSpc>
                        <a:spcBef>
                          <a:spcPts val="0"/>
                        </a:spcBef>
                        <a:spcAft>
                          <a:spcPts val="0"/>
                        </a:spcAft>
                        <a:buNone/>
                      </a:pPr>
                      <a:r>
                        <a:rPr lang="en" sz="1400" b="1" u="none" strike="noStrike" cap="none">
                          <a:latin typeface="Arial"/>
                          <a:ea typeface="Arial"/>
                          <a:cs typeface="Arial"/>
                          <a:sym typeface="Arial"/>
                        </a:rPr>
                        <a:t>cl::copy(begin(h_x), end(h_x),  d_x);</a:t>
                      </a:r>
                      <a:endParaRPr sz="1400" u="none" strike="noStrike" cap="none">
                        <a:latin typeface="Arial"/>
                        <a:ea typeface="Arial"/>
                        <a:cs typeface="Arial"/>
                        <a:sym typeface="Arial"/>
                      </a:endParaRPr>
                    </a:p>
                  </a:txBody>
                  <a:tcPr marL="0" marR="0" marT="142250" marB="0"/>
                </a:tc>
                <a:extLst>
                  <a:ext uri="{0D108BD9-81ED-4DB2-BD59-A6C34878D82A}">
                    <a16:rowId xmlns:a16="http://schemas.microsoft.com/office/drawing/2014/main" val="10002"/>
                  </a:ext>
                </a:extLst>
              </a:tr>
              <a:tr h="882850">
                <a:tc>
                  <a:txBody>
                    <a:bodyPr/>
                    <a:lstStyle/>
                    <a:p>
                      <a:pPr marL="127000" marR="0" lvl="0" indent="0" algn="l" rtl="0">
                        <a:lnSpc>
                          <a:spcPct val="100000"/>
                        </a:lnSpc>
                        <a:spcBef>
                          <a:spcPts val="0"/>
                        </a:spcBef>
                        <a:spcAft>
                          <a:spcPts val="0"/>
                        </a:spcAft>
                        <a:buNone/>
                      </a:pPr>
                      <a:r>
                        <a:rPr lang="en" sz="1800" u="none" strike="noStrike" cap="none">
                          <a:latin typeface="Helvetica Neue"/>
                          <a:ea typeface="Helvetica Neue"/>
                          <a:cs typeface="Helvetica Neue"/>
                          <a:sym typeface="Helvetica Neue"/>
                        </a:rPr>
                        <a:t>Device to Host</a:t>
                      </a:r>
                      <a:endParaRPr sz="1800" u="none" strike="noStrike" cap="none">
                        <a:latin typeface="Helvetica Neue"/>
                        <a:ea typeface="Helvetica Neue"/>
                        <a:cs typeface="Helvetica Neue"/>
                        <a:sym typeface="Helvetica Neue"/>
                      </a:endParaRPr>
                    </a:p>
                  </a:txBody>
                  <a:tcPr marL="0" marR="0" marT="140325" marB="0"/>
                </a:tc>
                <a:tc>
                  <a:txBody>
                    <a:bodyPr/>
                    <a:lstStyle/>
                    <a:p>
                      <a:pPr marL="354965" marR="354330" lvl="0" indent="-198120" algn="l" rtl="0">
                        <a:lnSpc>
                          <a:spcPct val="100000"/>
                        </a:lnSpc>
                        <a:spcBef>
                          <a:spcPts val="0"/>
                        </a:spcBef>
                        <a:spcAft>
                          <a:spcPts val="0"/>
                        </a:spcAft>
                        <a:buNone/>
                      </a:pPr>
                      <a:r>
                        <a:rPr lang="en" sz="1400" b="1" u="none" strike="noStrike" cap="none">
                          <a:solidFill>
                            <a:srgbClr val="BADFE2"/>
                          </a:solidFill>
                          <a:latin typeface="Arial"/>
                          <a:ea typeface="Arial"/>
                          <a:cs typeface="Arial"/>
                          <a:sym typeface="Arial"/>
                        </a:rPr>
                        <a:t>cudaMemcpy</a:t>
                      </a:r>
                      <a:r>
                        <a:rPr lang="en" sz="1400" b="1" u="none" strike="noStrike" cap="none">
                          <a:latin typeface="Arial"/>
                          <a:ea typeface="Arial"/>
                          <a:cs typeface="Arial"/>
                          <a:sym typeface="Arial"/>
                        </a:rPr>
                        <a:t>(h_x, d_x,  sizeof(float)*size,  </a:t>
                      </a:r>
                      <a:r>
                        <a:rPr lang="en" sz="1400" b="1" u="none" strike="noStrike" cap="none">
                          <a:solidFill>
                            <a:srgbClr val="BADFE2"/>
                          </a:solidFill>
                          <a:latin typeface="Arial"/>
                          <a:ea typeface="Arial"/>
                          <a:cs typeface="Arial"/>
                          <a:sym typeface="Arial"/>
                        </a:rPr>
                        <a:t>cudaMemcpyDeviceToHost</a:t>
                      </a:r>
                      <a:r>
                        <a:rPr lang="en" sz="1400" b="1" u="none" strike="noStrike" cap="none">
                          <a:latin typeface="Arial"/>
                          <a:ea typeface="Arial"/>
                          <a:cs typeface="Arial"/>
                          <a:sym typeface="Arial"/>
                        </a:rPr>
                        <a:t>);</a:t>
                      </a:r>
                      <a:endParaRPr sz="1400" u="none" strike="noStrike" cap="none">
                        <a:latin typeface="Arial"/>
                        <a:ea typeface="Arial"/>
                        <a:cs typeface="Arial"/>
                        <a:sym typeface="Arial"/>
                      </a:endParaRPr>
                    </a:p>
                  </a:txBody>
                  <a:tcPr marL="0" marR="0" marT="132075" marB="0"/>
                </a:tc>
                <a:tc>
                  <a:txBody>
                    <a:bodyPr/>
                    <a:lstStyle/>
                    <a:p>
                      <a:pPr marL="361950" marR="0" lvl="0" indent="0" algn="l" rtl="0">
                        <a:lnSpc>
                          <a:spcPct val="100000"/>
                        </a:lnSpc>
                        <a:spcBef>
                          <a:spcPts val="0"/>
                        </a:spcBef>
                        <a:spcAft>
                          <a:spcPts val="0"/>
                        </a:spcAft>
                        <a:buNone/>
                      </a:pPr>
                      <a:r>
                        <a:rPr lang="en" sz="1400" b="1" u="none" strike="noStrike" cap="none">
                          <a:latin typeface="Arial"/>
                          <a:ea typeface="Arial"/>
                          <a:cs typeface="Arial"/>
                          <a:sym typeface="Arial"/>
                        </a:rPr>
                        <a:t>cl::copy(d_x,</a:t>
                      </a:r>
                      <a:endParaRPr sz="1400" u="none" strike="noStrike" cap="none">
                        <a:latin typeface="Arial"/>
                        <a:ea typeface="Arial"/>
                        <a:cs typeface="Arial"/>
                        <a:sym typeface="Arial"/>
                      </a:endParaRPr>
                    </a:p>
                    <a:p>
                      <a:pPr marL="803910" marR="0" lvl="0" indent="0" algn="l" rtl="0">
                        <a:lnSpc>
                          <a:spcPct val="100000"/>
                        </a:lnSpc>
                        <a:spcBef>
                          <a:spcPts val="0"/>
                        </a:spcBef>
                        <a:spcAft>
                          <a:spcPts val="0"/>
                        </a:spcAft>
                        <a:buNone/>
                      </a:pPr>
                      <a:r>
                        <a:rPr lang="en" sz="1400" b="1" u="none" strike="noStrike" cap="none">
                          <a:latin typeface="Arial"/>
                          <a:ea typeface="Arial"/>
                          <a:cs typeface="Arial"/>
                          <a:sym typeface="Arial"/>
                        </a:rPr>
                        <a:t>begin(h_x), end(h_x));</a:t>
                      </a:r>
                      <a:endParaRPr sz="1400" u="none" strike="noStrike" cap="none">
                        <a:latin typeface="Arial"/>
                        <a:ea typeface="Arial"/>
                        <a:cs typeface="Arial"/>
                        <a:sym typeface="Arial"/>
                      </a:endParaRPr>
                    </a:p>
                  </a:txBody>
                  <a:tcPr marL="0" marR="0" marT="142250" marB="0"/>
                </a:tc>
                <a:extLst>
                  <a:ext uri="{0D108BD9-81ED-4DB2-BD59-A6C34878D82A}">
                    <a16:rowId xmlns:a16="http://schemas.microsoft.com/office/drawing/2014/main" val="10003"/>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33"/>
        <p:cNvGrpSpPr/>
        <p:nvPr/>
      </p:nvGrpSpPr>
      <p:grpSpPr>
        <a:xfrm>
          <a:off x="0" y="0"/>
          <a:ext cx="0" cy="0"/>
          <a:chOff x="0" y="0"/>
          <a:chExt cx="0" cy="0"/>
        </a:xfrm>
      </p:grpSpPr>
      <p:sp>
        <p:nvSpPr>
          <p:cNvPr id="1134" name="Google Shape;1134;p78"/>
          <p:cNvSpPr txBox="1">
            <a:spLocks noGrp="1"/>
          </p:cNvSpPr>
          <p:nvPr>
            <p:ph type="body" idx="1"/>
          </p:nvPr>
        </p:nvSpPr>
        <p:spPr>
          <a:xfrm>
            <a:off x="186334" y="949106"/>
            <a:ext cx="4005000" cy="4026900"/>
          </a:xfrm>
          <a:prstGeom prst="rect">
            <a:avLst/>
          </a:prstGeom>
          <a:noFill/>
          <a:ln>
            <a:noFill/>
          </a:ln>
        </p:spPr>
        <p:txBody>
          <a:bodyPr spcFirstLastPara="1" wrap="square" lIns="0" tIns="222875" rIns="0" bIns="0" anchor="t" anchorCtr="0">
            <a:spAutoFit/>
          </a:bodyPr>
          <a:lstStyle/>
          <a:p>
            <a:pPr marL="578485" lvl="0" indent="0" algn="ctr" rtl="0">
              <a:lnSpc>
                <a:spcPct val="100000"/>
              </a:lnSpc>
              <a:spcBef>
                <a:spcPts val="0"/>
              </a:spcBef>
              <a:spcAft>
                <a:spcPts val="0"/>
              </a:spcAft>
              <a:buNone/>
            </a:pPr>
            <a:r>
              <a:rPr lang="en" sz="2200"/>
              <a:t>CUDA C</a:t>
            </a:r>
            <a:endParaRPr sz="2200"/>
          </a:p>
          <a:p>
            <a:pPr marL="469900" lvl="0" indent="-444500" algn="l" rtl="0">
              <a:lnSpc>
                <a:spcPct val="100000"/>
              </a:lnSpc>
              <a:spcBef>
                <a:spcPts val="1370"/>
              </a:spcBef>
              <a:spcAft>
                <a:spcPts val="0"/>
              </a:spcAft>
              <a:buClr>
                <a:schemeClr val="dk1"/>
              </a:buClr>
              <a:buSzPts val="1800"/>
              <a:buFont typeface="Helvetica Neue"/>
              <a:buAutoNum type="arabicPeriod"/>
            </a:pPr>
            <a:r>
              <a:rPr lang="en" sz="1800" b="0">
                <a:latin typeface="Helvetica Neue"/>
                <a:ea typeface="Helvetica Neue"/>
                <a:cs typeface="Helvetica Neue"/>
                <a:sym typeface="Helvetica Neue"/>
              </a:rPr>
              <a:t>Define an array in the kernel</a:t>
            </a:r>
            <a:endParaRPr sz="1800">
              <a:latin typeface="Helvetica Neue"/>
              <a:ea typeface="Helvetica Neue"/>
              <a:cs typeface="Helvetica Neue"/>
              <a:sym typeface="Helvetica Neue"/>
            </a:endParaRPr>
          </a:p>
          <a:p>
            <a:pPr marL="469900" lvl="0" indent="0" algn="l" rtl="0">
              <a:lnSpc>
                <a:spcPct val="100000"/>
              </a:lnSpc>
              <a:spcBef>
                <a:spcPts val="5"/>
              </a:spcBef>
              <a:spcAft>
                <a:spcPts val="0"/>
              </a:spcAft>
              <a:buNone/>
            </a:pPr>
            <a:r>
              <a:rPr lang="en" sz="1800" b="0">
                <a:latin typeface="Helvetica Neue"/>
                <a:ea typeface="Helvetica Neue"/>
                <a:cs typeface="Helvetica Neue"/>
                <a:sym typeface="Helvetica Neue"/>
              </a:rPr>
              <a:t>source as extern</a:t>
            </a:r>
            <a:endParaRPr sz="1800">
              <a:latin typeface="Helvetica Neue"/>
              <a:ea typeface="Helvetica Neue"/>
              <a:cs typeface="Helvetica Neue"/>
              <a:sym typeface="Helvetica Neue"/>
            </a:endParaRPr>
          </a:p>
          <a:p>
            <a:pPr marL="152400" lvl="0" indent="0" algn="l" rtl="0">
              <a:lnSpc>
                <a:spcPct val="100000"/>
              </a:lnSpc>
              <a:spcBef>
                <a:spcPts val="480"/>
              </a:spcBef>
              <a:spcAft>
                <a:spcPts val="0"/>
              </a:spcAft>
              <a:buNone/>
            </a:pPr>
            <a:r>
              <a:rPr lang="en" sz="1800" u="sng">
                <a:solidFill>
                  <a:srgbClr val="BADFE2"/>
                </a:solidFill>
              </a:rPr>
              <a:t> 	</a:t>
            </a:r>
            <a:r>
              <a:rPr lang="en" sz="1800">
                <a:solidFill>
                  <a:srgbClr val="BADFE2"/>
                </a:solidFill>
              </a:rPr>
              <a:t>shared</a:t>
            </a:r>
            <a:r>
              <a:rPr lang="en" sz="1800" u="sng">
                <a:solidFill>
                  <a:srgbClr val="BADFE2"/>
                </a:solidFill>
              </a:rPr>
              <a:t>	</a:t>
            </a:r>
            <a:r>
              <a:rPr lang="en" sz="1800">
                <a:solidFill>
                  <a:srgbClr val="333399"/>
                </a:solidFill>
              </a:rPr>
              <a:t>int </a:t>
            </a:r>
            <a:r>
              <a:rPr lang="en" sz="1800"/>
              <a:t>array[];</a:t>
            </a:r>
            <a:br>
              <a:rPr lang="en" sz="1800"/>
            </a:br>
            <a:endParaRPr sz="2700"/>
          </a:p>
          <a:p>
            <a:pPr marL="469900" marR="5080" lvl="0" indent="-444500" algn="l" rtl="0">
              <a:lnSpc>
                <a:spcPct val="100000"/>
              </a:lnSpc>
              <a:spcBef>
                <a:spcPts val="0"/>
              </a:spcBef>
              <a:spcAft>
                <a:spcPts val="0"/>
              </a:spcAft>
              <a:buClr>
                <a:schemeClr val="dk1"/>
              </a:buClr>
              <a:buSzPts val="1800"/>
              <a:buFont typeface="Helvetica Neue"/>
              <a:buAutoNum type="arabicPeriod" startAt="2"/>
            </a:pPr>
            <a:r>
              <a:rPr lang="en" sz="1800" b="0">
                <a:latin typeface="Helvetica Neue"/>
                <a:ea typeface="Helvetica Neue"/>
                <a:cs typeface="Helvetica Neue"/>
                <a:sym typeface="Helvetica Neue"/>
              </a:rPr>
              <a:t>When executing the kernel,  specify the third parameter as  size in bytes of shared memory</a:t>
            </a:r>
            <a:endParaRPr sz="2350">
              <a:latin typeface="Helvetica Neue"/>
              <a:ea typeface="Helvetica Neue"/>
              <a:cs typeface="Helvetica Neue"/>
              <a:sym typeface="Helvetica Neue"/>
            </a:endParaRPr>
          </a:p>
          <a:p>
            <a:pPr marL="82550" marR="504825" lvl="0" indent="-70485" algn="l" rtl="0">
              <a:lnSpc>
                <a:spcPct val="120000"/>
              </a:lnSpc>
              <a:spcBef>
                <a:spcPts val="1600"/>
              </a:spcBef>
              <a:spcAft>
                <a:spcPts val="1600"/>
              </a:spcAft>
              <a:buNone/>
            </a:pPr>
            <a:r>
              <a:rPr lang="en" sz="1800"/>
              <a:t>func</a:t>
            </a:r>
            <a:r>
              <a:rPr lang="en" sz="1800">
                <a:solidFill>
                  <a:srgbClr val="BADFE2"/>
                </a:solidFill>
              </a:rPr>
              <a:t>&lt;&lt;&lt;</a:t>
            </a:r>
            <a:r>
              <a:rPr lang="en" sz="1800"/>
              <a:t>num_blocks,  num_threads_per_block,  shared_mem_size</a:t>
            </a:r>
            <a:r>
              <a:rPr lang="en" sz="1800">
                <a:solidFill>
                  <a:srgbClr val="BADFE2"/>
                </a:solidFill>
              </a:rPr>
              <a:t>&gt;&gt;&gt;</a:t>
            </a:r>
            <a:r>
              <a:rPr lang="en" sz="1800"/>
              <a:t>(args);</a:t>
            </a:r>
            <a:endParaRPr sz="1800"/>
          </a:p>
        </p:txBody>
      </p:sp>
      <p:sp>
        <p:nvSpPr>
          <p:cNvPr id="1135" name="Google Shape;1135;p78"/>
          <p:cNvSpPr txBox="1"/>
          <p:nvPr/>
        </p:nvSpPr>
        <p:spPr>
          <a:xfrm>
            <a:off x="4652276" y="1221075"/>
            <a:ext cx="4260000" cy="3952800"/>
          </a:xfrm>
          <a:prstGeom prst="rect">
            <a:avLst/>
          </a:prstGeom>
          <a:noFill/>
          <a:ln>
            <a:noFill/>
          </a:ln>
        </p:spPr>
        <p:txBody>
          <a:bodyPr spcFirstLastPara="1" wrap="square" lIns="0" tIns="12700" rIns="0" bIns="0" anchor="t" anchorCtr="0">
            <a:spAutoFit/>
          </a:bodyPr>
          <a:lstStyle/>
          <a:p>
            <a:pPr marL="271145" marR="0" lvl="0" indent="0" algn="ctr" rtl="0">
              <a:lnSpc>
                <a:spcPct val="100000"/>
              </a:lnSpc>
              <a:spcBef>
                <a:spcPts val="0"/>
              </a:spcBef>
              <a:spcAft>
                <a:spcPts val="0"/>
              </a:spcAft>
              <a:buNone/>
            </a:pPr>
            <a:r>
              <a:rPr lang="en" sz="2000" b="1">
                <a:latin typeface="Arial"/>
                <a:ea typeface="Arial"/>
                <a:cs typeface="Arial"/>
                <a:sym typeface="Arial"/>
              </a:rPr>
              <a:t>OpenCL C++</a:t>
            </a:r>
            <a:endParaRPr sz="2000">
              <a:latin typeface="Arial"/>
              <a:ea typeface="Arial"/>
              <a:cs typeface="Arial"/>
              <a:sym typeface="Arial"/>
            </a:endParaRPr>
          </a:p>
          <a:p>
            <a:pPr marL="469900" lvl="0" indent="-444500" algn="l" rtl="0">
              <a:spcBef>
                <a:spcPts val="170"/>
              </a:spcBef>
              <a:spcAft>
                <a:spcPts val="0"/>
              </a:spcAft>
              <a:buClr>
                <a:schemeClr val="dk1"/>
              </a:buClr>
              <a:buSzPts val="1800"/>
              <a:buFont typeface="Helvetica Neue"/>
              <a:buAutoNum type="arabicPeriod"/>
            </a:pPr>
            <a:r>
              <a:rPr lang="en" sz="1800">
                <a:solidFill>
                  <a:schemeClr val="dk1"/>
                </a:solidFill>
                <a:latin typeface="Helvetica Neue"/>
                <a:ea typeface="Helvetica Neue"/>
                <a:cs typeface="Helvetica Neue"/>
                <a:sym typeface="Helvetica Neue"/>
              </a:rPr>
              <a:t>Have the kernel accept a local</a:t>
            </a:r>
            <a:endParaRPr sz="1800">
              <a:solidFill>
                <a:schemeClr val="dk1"/>
              </a:solidFill>
              <a:latin typeface="Helvetica Neue"/>
              <a:ea typeface="Helvetica Neue"/>
              <a:cs typeface="Helvetica Neue"/>
              <a:sym typeface="Helvetica Neue"/>
            </a:endParaRPr>
          </a:p>
          <a:p>
            <a:pPr marL="469900" lvl="0" indent="0" algn="l" rtl="0">
              <a:spcBef>
                <a:spcPts val="0"/>
              </a:spcBef>
              <a:spcAft>
                <a:spcPts val="0"/>
              </a:spcAft>
              <a:buClr>
                <a:schemeClr val="dk1"/>
              </a:buClr>
              <a:buFont typeface="Arial"/>
              <a:buNone/>
            </a:pPr>
            <a:r>
              <a:rPr lang="en" sz="1800">
                <a:solidFill>
                  <a:schemeClr val="dk1"/>
                </a:solidFill>
                <a:latin typeface="Helvetica Neue"/>
                <a:ea typeface="Helvetica Neue"/>
                <a:cs typeface="Helvetica Neue"/>
                <a:sym typeface="Helvetica Neue"/>
              </a:rPr>
              <a:t>array as an argument</a:t>
            </a:r>
            <a:endParaRPr sz="1800">
              <a:solidFill>
                <a:schemeClr val="dk1"/>
              </a:solidFill>
              <a:latin typeface="Helvetica Neue"/>
              <a:ea typeface="Helvetica Neue"/>
              <a:cs typeface="Helvetica Neue"/>
              <a:sym typeface="Helvetica Neue"/>
            </a:endParaRPr>
          </a:p>
          <a:p>
            <a:pPr marL="292735" lvl="0" indent="0" algn="l" rtl="0">
              <a:spcBef>
                <a:spcPts val="680"/>
              </a:spcBef>
              <a:spcAft>
                <a:spcPts val="0"/>
              </a:spcAft>
              <a:buClr>
                <a:schemeClr val="dk1"/>
              </a:buClr>
              <a:buFont typeface="Arial"/>
              <a:buNone/>
            </a:pPr>
            <a:r>
              <a:rPr lang="en" sz="1600" b="1" u="sng">
                <a:solidFill>
                  <a:schemeClr val="dk1"/>
                </a:solidFill>
              </a:rPr>
              <a:t> 	</a:t>
            </a:r>
            <a:r>
              <a:rPr lang="en" sz="1600" b="1">
                <a:solidFill>
                  <a:schemeClr val="dk1"/>
                </a:solidFill>
              </a:rPr>
              <a:t>kernel </a:t>
            </a:r>
            <a:r>
              <a:rPr lang="en" sz="1600" b="1">
                <a:solidFill>
                  <a:srgbClr val="333399"/>
                </a:solidFill>
              </a:rPr>
              <a:t>void </a:t>
            </a:r>
            <a:r>
              <a:rPr lang="en" sz="1600" b="1">
                <a:solidFill>
                  <a:schemeClr val="dk1"/>
                </a:solidFill>
              </a:rPr>
              <a:t>func(</a:t>
            </a:r>
            <a:endParaRPr sz="1600">
              <a:solidFill>
                <a:schemeClr val="dk1"/>
              </a:solidFill>
            </a:endParaRPr>
          </a:p>
          <a:p>
            <a:pPr marL="646430" lvl="0" indent="0" algn="l" rtl="0">
              <a:spcBef>
                <a:spcPts val="484"/>
              </a:spcBef>
              <a:spcAft>
                <a:spcPts val="0"/>
              </a:spcAft>
              <a:buClr>
                <a:schemeClr val="dk1"/>
              </a:buClr>
              <a:buFont typeface="Arial"/>
              <a:buNone/>
            </a:pPr>
            <a:r>
              <a:rPr lang="en" sz="1600" b="1" u="sng">
                <a:solidFill>
                  <a:schemeClr val="dk1"/>
                </a:solidFill>
              </a:rPr>
              <a:t> 	</a:t>
            </a:r>
            <a:r>
              <a:rPr lang="en" sz="1600" b="1">
                <a:solidFill>
                  <a:schemeClr val="dk1"/>
                </a:solidFill>
              </a:rPr>
              <a:t>local </a:t>
            </a:r>
            <a:r>
              <a:rPr lang="en" sz="1600" b="1">
                <a:solidFill>
                  <a:srgbClr val="333399"/>
                </a:solidFill>
              </a:rPr>
              <a:t>int </a:t>
            </a:r>
            <a:r>
              <a:rPr lang="en" sz="1600" b="1">
                <a:solidFill>
                  <a:schemeClr val="dk1"/>
                </a:solidFill>
              </a:rPr>
              <a:t>*array)</a:t>
            </a:r>
            <a:r>
              <a:rPr lang="en" sz="1800">
                <a:solidFill>
                  <a:schemeClr val="dk1"/>
                </a:solidFill>
              </a:rPr>
              <a:t>{}</a:t>
            </a:r>
            <a:endParaRPr sz="2700">
              <a:solidFill>
                <a:schemeClr val="dk1"/>
              </a:solidFill>
            </a:endParaRPr>
          </a:p>
          <a:p>
            <a:pPr marL="469900" lvl="0" indent="-444500" algn="l" rtl="0">
              <a:spcBef>
                <a:spcPts val="5"/>
              </a:spcBef>
              <a:spcAft>
                <a:spcPts val="0"/>
              </a:spcAft>
              <a:buClr>
                <a:schemeClr val="dk1"/>
              </a:buClr>
              <a:buSzPts val="1800"/>
              <a:buFont typeface="Helvetica Neue"/>
              <a:buAutoNum type="arabicPeriod" startAt="2"/>
            </a:pPr>
            <a:r>
              <a:rPr lang="en" sz="1800">
                <a:solidFill>
                  <a:schemeClr val="dk1"/>
                </a:solidFill>
                <a:latin typeface="Helvetica Neue"/>
                <a:ea typeface="Helvetica Neue"/>
                <a:cs typeface="Helvetica Neue"/>
                <a:sym typeface="Helvetica Neue"/>
              </a:rPr>
              <a:t>Define a local memory kernel</a:t>
            </a:r>
            <a:endParaRPr sz="1800">
              <a:solidFill>
                <a:schemeClr val="dk1"/>
              </a:solidFill>
              <a:latin typeface="Helvetica Neue"/>
              <a:ea typeface="Helvetica Neue"/>
              <a:cs typeface="Helvetica Neue"/>
              <a:sym typeface="Helvetica Neue"/>
            </a:endParaRPr>
          </a:p>
          <a:p>
            <a:pPr marL="469900" lvl="0" indent="0" algn="l" rtl="0">
              <a:spcBef>
                <a:spcPts val="0"/>
              </a:spcBef>
              <a:spcAft>
                <a:spcPts val="0"/>
              </a:spcAft>
              <a:buClr>
                <a:schemeClr val="dk1"/>
              </a:buClr>
              <a:buFont typeface="Arial"/>
              <a:buNone/>
            </a:pPr>
            <a:r>
              <a:rPr lang="en" sz="1800">
                <a:solidFill>
                  <a:schemeClr val="dk1"/>
                </a:solidFill>
                <a:latin typeface="Helvetica Neue"/>
                <a:ea typeface="Helvetica Neue"/>
                <a:cs typeface="Helvetica Neue"/>
                <a:sym typeface="Helvetica Neue"/>
              </a:rPr>
              <a:t>kernel argument of the right size</a:t>
            </a:r>
            <a:endParaRPr sz="1800">
              <a:solidFill>
                <a:schemeClr val="dk1"/>
              </a:solidFill>
              <a:latin typeface="Helvetica Neue"/>
              <a:ea typeface="Helvetica Neue"/>
              <a:cs typeface="Helvetica Neue"/>
              <a:sym typeface="Helvetica Neue"/>
            </a:endParaRPr>
          </a:p>
          <a:p>
            <a:pPr marL="265430" marR="681355" lvl="0" indent="-253364" algn="l" rtl="0">
              <a:lnSpc>
                <a:spcPct val="120100"/>
              </a:lnSpc>
              <a:spcBef>
                <a:spcPts val="5"/>
              </a:spcBef>
              <a:spcAft>
                <a:spcPts val="0"/>
              </a:spcAft>
              <a:buClr>
                <a:schemeClr val="dk1"/>
              </a:buClr>
              <a:buFont typeface="Arial"/>
              <a:buNone/>
            </a:pPr>
            <a:r>
              <a:rPr lang="en" sz="1600" b="1">
                <a:solidFill>
                  <a:schemeClr val="dk1"/>
                </a:solidFill>
              </a:rPr>
              <a:t>cl::LocalSpaceArg localmem =  cl::Local(shared_mem_size);</a:t>
            </a:r>
            <a:endParaRPr sz="1600">
              <a:solidFill>
                <a:schemeClr val="dk1"/>
              </a:solidFill>
            </a:endParaRPr>
          </a:p>
          <a:p>
            <a:pPr marL="0" lvl="0" indent="0" algn="l" rtl="0">
              <a:spcBef>
                <a:spcPts val="20"/>
              </a:spcBef>
              <a:spcAft>
                <a:spcPts val="0"/>
              </a:spcAft>
              <a:buClr>
                <a:schemeClr val="dk1"/>
              </a:buClr>
              <a:buFont typeface="Arial"/>
              <a:buNone/>
            </a:pPr>
            <a:endParaRPr sz="2450">
              <a:solidFill>
                <a:schemeClr val="dk1"/>
              </a:solidFill>
            </a:endParaRPr>
          </a:p>
          <a:p>
            <a:pPr marL="356870" marR="146050" lvl="0" indent="-332105" algn="l" rtl="0">
              <a:spcBef>
                <a:spcPts val="0"/>
              </a:spcBef>
              <a:spcAft>
                <a:spcPts val="0"/>
              </a:spcAft>
              <a:buClr>
                <a:schemeClr val="dk1"/>
              </a:buClr>
              <a:buSzPts val="1800"/>
              <a:buFont typeface="Helvetica Neue"/>
              <a:buAutoNum type="arabicPeriod" startAt="3"/>
            </a:pPr>
            <a:r>
              <a:rPr lang="en" sz="1800">
                <a:solidFill>
                  <a:schemeClr val="dk1"/>
                </a:solidFill>
                <a:latin typeface="Helvetica Neue"/>
                <a:ea typeface="Helvetica Neue"/>
                <a:cs typeface="Helvetica Neue"/>
                <a:sym typeface="Helvetica Neue"/>
              </a:rPr>
              <a:t>Pass the argument to the kernel  invocation</a:t>
            </a:r>
            <a:endParaRPr sz="1800">
              <a:solidFill>
                <a:schemeClr val="dk1"/>
              </a:solidFill>
              <a:latin typeface="Helvetica Neue"/>
              <a:ea typeface="Helvetica Neue"/>
              <a:cs typeface="Helvetica Neue"/>
              <a:sym typeface="Helvetica Neue"/>
            </a:endParaRPr>
          </a:p>
          <a:p>
            <a:pPr marL="12700" lvl="0" indent="0" algn="l" rtl="0">
              <a:spcBef>
                <a:spcPts val="440"/>
              </a:spcBef>
              <a:spcAft>
                <a:spcPts val="0"/>
              </a:spcAft>
              <a:buClr>
                <a:schemeClr val="dk1"/>
              </a:buClr>
              <a:buFont typeface="Arial"/>
              <a:buNone/>
            </a:pPr>
            <a:r>
              <a:rPr lang="en" sz="1600" b="1">
                <a:solidFill>
                  <a:schemeClr val="dk1"/>
                </a:solidFill>
              </a:rPr>
              <a:t>func(EnqueueArgs(…),localmem);</a:t>
            </a:r>
            <a:endParaRPr sz="1600">
              <a:latin typeface="Helvetica Neue"/>
              <a:ea typeface="Helvetica Neue"/>
              <a:cs typeface="Helvetica Neue"/>
              <a:sym typeface="Helvetica Neue"/>
            </a:endParaRPr>
          </a:p>
        </p:txBody>
      </p:sp>
      <p:sp>
        <p:nvSpPr>
          <p:cNvPr id="1136" name="Google Shape;1136;p78"/>
          <p:cNvSpPr txBox="1">
            <a:spLocks noGrp="1"/>
          </p:cNvSpPr>
          <p:nvPr>
            <p:ph type="title"/>
          </p:nvPr>
        </p:nvSpPr>
        <p:spPr>
          <a:xfrm>
            <a:off x="0" y="0"/>
            <a:ext cx="9144000" cy="9852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0" tIns="0" rIns="0" bIns="0" anchor="t" anchorCtr="0">
            <a:spAutoFit/>
          </a:bodyPr>
          <a:lstStyle/>
          <a:p>
            <a:pPr marL="0" lvl="0" indent="0" algn="l" rtl="0">
              <a:spcBef>
                <a:spcPts val="0"/>
              </a:spcBef>
              <a:spcAft>
                <a:spcPts val="0"/>
              </a:spcAft>
              <a:buNone/>
            </a:pPr>
            <a:r>
              <a:rPr lang="en" b="1">
                <a:solidFill>
                  <a:srgbClr val="073763"/>
                </a:solidFill>
              </a:rPr>
              <a:t>Declaring dynamic local/shared memory</a:t>
            </a:r>
            <a:endParaRPr b="1">
              <a:solidFill>
                <a:srgbClr val="073763"/>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40"/>
        <p:cNvGrpSpPr/>
        <p:nvPr/>
      </p:nvGrpSpPr>
      <p:grpSpPr>
        <a:xfrm>
          <a:off x="0" y="0"/>
          <a:ext cx="0" cy="0"/>
          <a:chOff x="0" y="0"/>
          <a:chExt cx="0" cy="0"/>
        </a:xfrm>
      </p:grpSpPr>
      <p:sp>
        <p:nvSpPr>
          <p:cNvPr id="1141" name="Google Shape;1141;p79"/>
          <p:cNvSpPr txBox="1">
            <a:spLocks noGrp="1"/>
          </p:cNvSpPr>
          <p:nvPr>
            <p:ph type="body" idx="1"/>
          </p:nvPr>
        </p:nvSpPr>
        <p:spPr>
          <a:xfrm>
            <a:off x="186334" y="949106"/>
            <a:ext cx="4005000" cy="4026900"/>
          </a:xfrm>
          <a:prstGeom prst="rect">
            <a:avLst/>
          </a:prstGeom>
          <a:noFill/>
          <a:ln>
            <a:noFill/>
          </a:ln>
        </p:spPr>
        <p:txBody>
          <a:bodyPr spcFirstLastPara="1" wrap="square" lIns="0" tIns="222875" rIns="0" bIns="0" anchor="t" anchorCtr="0">
            <a:spAutoFit/>
          </a:bodyPr>
          <a:lstStyle/>
          <a:p>
            <a:pPr marL="578485" lvl="0" indent="0" algn="ctr" rtl="0">
              <a:lnSpc>
                <a:spcPct val="100000"/>
              </a:lnSpc>
              <a:spcBef>
                <a:spcPts val="0"/>
              </a:spcBef>
              <a:spcAft>
                <a:spcPts val="0"/>
              </a:spcAft>
              <a:buNone/>
            </a:pPr>
            <a:r>
              <a:rPr lang="en" sz="2200"/>
              <a:t>CUDA C</a:t>
            </a:r>
            <a:endParaRPr sz="2200"/>
          </a:p>
          <a:p>
            <a:pPr marL="469900" lvl="0" indent="-444500" algn="l" rtl="0">
              <a:lnSpc>
                <a:spcPct val="100000"/>
              </a:lnSpc>
              <a:spcBef>
                <a:spcPts val="1370"/>
              </a:spcBef>
              <a:spcAft>
                <a:spcPts val="0"/>
              </a:spcAft>
              <a:buClr>
                <a:schemeClr val="dk1"/>
              </a:buClr>
              <a:buSzPts val="1800"/>
              <a:buFont typeface="Helvetica Neue"/>
              <a:buAutoNum type="arabicPeriod"/>
            </a:pPr>
            <a:r>
              <a:rPr lang="en" sz="1800" b="0">
                <a:latin typeface="Helvetica Neue"/>
                <a:ea typeface="Helvetica Neue"/>
                <a:cs typeface="Helvetica Neue"/>
                <a:sym typeface="Helvetica Neue"/>
              </a:rPr>
              <a:t>Define an array in the kernel</a:t>
            </a:r>
            <a:endParaRPr sz="1800">
              <a:latin typeface="Helvetica Neue"/>
              <a:ea typeface="Helvetica Neue"/>
              <a:cs typeface="Helvetica Neue"/>
              <a:sym typeface="Helvetica Neue"/>
            </a:endParaRPr>
          </a:p>
          <a:p>
            <a:pPr marL="469900" lvl="0" indent="0" algn="l" rtl="0">
              <a:lnSpc>
                <a:spcPct val="100000"/>
              </a:lnSpc>
              <a:spcBef>
                <a:spcPts val="5"/>
              </a:spcBef>
              <a:spcAft>
                <a:spcPts val="0"/>
              </a:spcAft>
              <a:buNone/>
            </a:pPr>
            <a:r>
              <a:rPr lang="en" sz="1800" b="0">
                <a:latin typeface="Helvetica Neue"/>
                <a:ea typeface="Helvetica Neue"/>
                <a:cs typeface="Helvetica Neue"/>
                <a:sym typeface="Helvetica Neue"/>
              </a:rPr>
              <a:t>source as extern</a:t>
            </a:r>
            <a:endParaRPr sz="1800">
              <a:latin typeface="Helvetica Neue"/>
              <a:ea typeface="Helvetica Neue"/>
              <a:cs typeface="Helvetica Neue"/>
              <a:sym typeface="Helvetica Neue"/>
            </a:endParaRPr>
          </a:p>
          <a:p>
            <a:pPr marL="152400" lvl="0" indent="0" algn="l" rtl="0">
              <a:lnSpc>
                <a:spcPct val="100000"/>
              </a:lnSpc>
              <a:spcBef>
                <a:spcPts val="480"/>
              </a:spcBef>
              <a:spcAft>
                <a:spcPts val="0"/>
              </a:spcAft>
              <a:buNone/>
            </a:pPr>
            <a:r>
              <a:rPr lang="en" sz="1800" u="sng">
                <a:solidFill>
                  <a:srgbClr val="BADFE2"/>
                </a:solidFill>
              </a:rPr>
              <a:t> 	</a:t>
            </a:r>
            <a:r>
              <a:rPr lang="en" sz="1800">
                <a:solidFill>
                  <a:srgbClr val="BADFE2"/>
                </a:solidFill>
              </a:rPr>
              <a:t>shared</a:t>
            </a:r>
            <a:r>
              <a:rPr lang="en" sz="1800" u="sng">
                <a:solidFill>
                  <a:srgbClr val="BADFE2"/>
                </a:solidFill>
              </a:rPr>
              <a:t>	</a:t>
            </a:r>
            <a:r>
              <a:rPr lang="en" sz="1800">
                <a:solidFill>
                  <a:srgbClr val="333399"/>
                </a:solidFill>
              </a:rPr>
              <a:t>int </a:t>
            </a:r>
            <a:r>
              <a:rPr lang="en" sz="1800"/>
              <a:t>array[];</a:t>
            </a:r>
            <a:br>
              <a:rPr lang="en" sz="1800"/>
            </a:br>
            <a:endParaRPr sz="2700"/>
          </a:p>
          <a:p>
            <a:pPr marL="469900" marR="5080" lvl="0" indent="-444500" algn="l" rtl="0">
              <a:lnSpc>
                <a:spcPct val="100000"/>
              </a:lnSpc>
              <a:spcBef>
                <a:spcPts val="0"/>
              </a:spcBef>
              <a:spcAft>
                <a:spcPts val="0"/>
              </a:spcAft>
              <a:buClr>
                <a:schemeClr val="dk1"/>
              </a:buClr>
              <a:buSzPts val="1800"/>
              <a:buFont typeface="Helvetica Neue"/>
              <a:buAutoNum type="arabicPeriod" startAt="2"/>
            </a:pPr>
            <a:r>
              <a:rPr lang="en" sz="1800" b="0">
                <a:latin typeface="Helvetica Neue"/>
                <a:ea typeface="Helvetica Neue"/>
                <a:cs typeface="Helvetica Neue"/>
                <a:sym typeface="Helvetica Neue"/>
              </a:rPr>
              <a:t>When executing the kernel,  specify the third parameter as  size in bytes of shared memory</a:t>
            </a:r>
            <a:endParaRPr sz="2350">
              <a:latin typeface="Helvetica Neue"/>
              <a:ea typeface="Helvetica Neue"/>
              <a:cs typeface="Helvetica Neue"/>
              <a:sym typeface="Helvetica Neue"/>
            </a:endParaRPr>
          </a:p>
          <a:p>
            <a:pPr marL="82550" marR="504825" lvl="0" indent="-70485" algn="l" rtl="0">
              <a:lnSpc>
                <a:spcPct val="120000"/>
              </a:lnSpc>
              <a:spcBef>
                <a:spcPts val="1600"/>
              </a:spcBef>
              <a:spcAft>
                <a:spcPts val="1600"/>
              </a:spcAft>
              <a:buNone/>
            </a:pPr>
            <a:r>
              <a:rPr lang="en" sz="1800"/>
              <a:t>func</a:t>
            </a:r>
            <a:r>
              <a:rPr lang="en" sz="1800">
                <a:solidFill>
                  <a:srgbClr val="BADFE2"/>
                </a:solidFill>
              </a:rPr>
              <a:t>&lt;&lt;&lt;</a:t>
            </a:r>
            <a:r>
              <a:rPr lang="en" sz="1800"/>
              <a:t>num_blocks,  num_threads_per_block,  shared_mem_size</a:t>
            </a:r>
            <a:r>
              <a:rPr lang="en" sz="1800">
                <a:solidFill>
                  <a:srgbClr val="BADFE2"/>
                </a:solidFill>
              </a:rPr>
              <a:t>&gt;&gt;&gt;</a:t>
            </a:r>
            <a:r>
              <a:rPr lang="en" sz="1800"/>
              <a:t>(args);</a:t>
            </a:r>
            <a:endParaRPr sz="1800"/>
          </a:p>
        </p:txBody>
      </p:sp>
      <p:sp>
        <p:nvSpPr>
          <p:cNvPr id="1142" name="Google Shape;1142;p79"/>
          <p:cNvSpPr txBox="1"/>
          <p:nvPr/>
        </p:nvSpPr>
        <p:spPr>
          <a:xfrm>
            <a:off x="4652264" y="1221067"/>
            <a:ext cx="3886800" cy="3556500"/>
          </a:xfrm>
          <a:prstGeom prst="rect">
            <a:avLst/>
          </a:prstGeom>
          <a:noFill/>
          <a:ln>
            <a:noFill/>
          </a:ln>
        </p:spPr>
        <p:txBody>
          <a:bodyPr spcFirstLastPara="1" wrap="square" lIns="0" tIns="12700" rIns="0" bIns="0" anchor="t" anchorCtr="0">
            <a:spAutoFit/>
          </a:bodyPr>
          <a:lstStyle/>
          <a:p>
            <a:pPr marL="271145" marR="0" lvl="0" indent="0" algn="ctr" rtl="0">
              <a:lnSpc>
                <a:spcPct val="100000"/>
              </a:lnSpc>
              <a:spcBef>
                <a:spcPts val="0"/>
              </a:spcBef>
              <a:spcAft>
                <a:spcPts val="0"/>
              </a:spcAft>
              <a:buNone/>
            </a:pPr>
            <a:r>
              <a:rPr lang="en" sz="2200" b="1">
                <a:latin typeface="Arial"/>
                <a:ea typeface="Arial"/>
                <a:cs typeface="Arial"/>
                <a:sym typeface="Arial"/>
              </a:rPr>
              <a:t>OpenCL C</a:t>
            </a:r>
            <a:endParaRPr sz="2200">
              <a:latin typeface="Arial"/>
              <a:ea typeface="Arial"/>
              <a:cs typeface="Arial"/>
              <a:sym typeface="Arial"/>
            </a:endParaRPr>
          </a:p>
          <a:p>
            <a:pPr marL="469900" marR="0" lvl="0" indent="-444500" algn="l" rtl="0">
              <a:lnSpc>
                <a:spcPct val="100000"/>
              </a:lnSpc>
              <a:spcBef>
                <a:spcPts val="1870"/>
              </a:spcBef>
              <a:spcAft>
                <a:spcPts val="0"/>
              </a:spcAft>
              <a:buSzPts val="1800"/>
              <a:buFont typeface="Helvetica Neue"/>
              <a:buAutoNum type="arabicPeriod"/>
            </a:pPr>
            <a:r>
              <a:rPr lang="en" sz="1800">
                <a:latin typeface="Helvetica Neue"/>
                <a:ea typeface="Helvetica Neue"/>
                <a:cs typeface="Helvetica Neue"/>
                <a:sym typeface="Helvetica Neue"/>
              </a:rPr>
              <a:t>Have the kernel accept a local</a:t>
            </a:r>
            <a:endParaRPr sz="1800">
              <a:latin typeface="Helvetica Neue"/>
              <a:ea typeface="Helvetica Neue"/>
              <a:cs typeface="Helvetica Neue"/>
              <a:sym typeface="Helvetica Neue"/>
            </a:endParaRPr>
          </a:p>
          <a:p>
            <a:pPr marL="469900" marR="0" lvl="0" indent="0" algn="l" rtl="0">
              <a:lnSpc>
                <a:spcPct val="100000"/>
              </a:lnSpc>
              <a:spcBef>
                <a:spcPts val="5"/>
              </a:spcBef>
              <a:spcAft>
                <a:spcPts val="0"/>
              </a:spcAft>
              <a:buNone/>
            </a:pPr>
            <a:r>
              <a:rPr lang="en" sz="1800">
                <a:latin typeface="Helvetica Neue"/>
                <a:ea typeface="Helvetica Neue"/>
                <a:cs typeface="Helvetica Neue"/>
                <a:sym typeface="Helvetica Neue"/>
              </a:rPr>
              <a:t>array as an argument</a:t>
            </a:r>
            <a:endParaRPr sz="1800">
              <a:latin typeface="Helvetica Neue"/>
              <a:ea typeface="Helvetica Neue"/>
              <a:cs typeface="Helvetica Neue"/>
              <a:sym typeface="Helvetica Neue"/>
            </a:endParaRPr>
          </a:p>
          <a:p>
            <a:pPr marL="292735" marR="0" lvl="0" indent="0" algn="l" rtl="0">
              <a:lnSpc>
                <a:spcPct val="100000"/>
              </a:lnSpc>
              <a:spcBef>
                <a:spcPts val="680"/>
              </a:spcBef>
              <a:spcAft>
                <a:spcPts val="0"/>
              </a:spcAft>
              <a:buNone/>
            </a:pPr>
            <a:r>
              <a:rPr lang="en" sz="1600" b="1" u="sng">
                <a:latin typeface="Arial"/>
                <a:ea typeface="Arial"/>
                <a:cs typeface="Arial"/>
                <a:sym typeface="Arial"/>
              </a:rPr>
              <a:t> 	</a:t>
            </a:r>
            <a:r>
              <a:rPr lang="en" sz="1600" b="1">
                <a:latin typeface="Arial"/>
                <a:ea typeface="Arial"/>
                <a:cs typeface="Arial"/>
                <a:sym typeface="Arial"/>
              </a:rPr>
              <a:t>kernel </a:t>
            </a:r>
            <a:r>
              <a:rPr lang="en" sz="1600" b="1">
                <a:solidFill>
                  <a:srgbClr val="333399"/>
                </a:solidFill>
                <a:latin typeface="Arial"/>
                <a:ea typeface="Arial"/>
                <a:cs typeface="Arial"/>
                <a:sym typeface="Arial"/>
              </a:rPr>
              <a:t>void </a:t>
            </a:r>
            <a:r>
              <a:rPr lang="en" sz="1600" b="1">
                <a:latin typeface="Arial"/>
                <a:ea typeface="Arial"/>
                <a:cs typeface="Arial"/>
                <a:sym typeface="Arial"/>
              </a:rPr>
              <a:t>func(</a:t>
            </a:r>
            <a:endParaRPr sz="1600">
              <a:latin typeface="Arial"/>
              <a:ea typeface="Arial"/>
              <a:cs typeface="Arial"/>
              <a:sym typeface="Arial"/>
            </a:endParaRPr>
          </a:p>
          <a:p>
            <a:pPr marL="646430" marR="0" lvl="0" indent="0" algn="l" rtl="0">
              <a:lnSpc>
                <a:spcPct val="100000"/>
              </a:lnSpc>
              <a:spcBef>
                <a:spcPts val="480"/>
              </a:spcBef>
              <a:spcAft>
                <a:spcPts val="0"/>
              </a:spcAft>
              <a:buNone/>
            </a:pPr>
            <a:r>
              <a:rPr lang="en" sz="1600" b="1" u="sng">
                <a:latin typeface="Arial"/>
                <a:ea typeface="Arial"/>
                <a:cs typeface="Arial"/>
                <a:sym typeface="Arial"/>
              </a:rPr>
              <a:t> 	</a:t>
            </a:r>
            <a:r>
              <a:rPr lang="en" sz="1600" b="1">
                <a:latin typeface="Arial"/>
                <a:ea typeface="Arial"/>
                <a:cs typeface="Arial"/>
                <a:sym typeface="Arial"/>
              </a:rPr>
              <a:t>local </a:t>
            </a:r>
            <a:r>
              <a:rPr lang="en" sz="1600" b="1">
                <a:solidFill>
                  <a:srgbClr val="333399"/>
                </a:solidFill>
                <a:latin typeface="Arial"/>
                <a:ea typeface="Arial"/>
                <a:cs typeface="Arial"/>
                <a:sym typeface="Arial"/>
              </a:rPr>
              <a:t>int </a:t>
            </a:r>
            <a:r>
              <a:rPr lang="en" sz="1600" b="1">
                <a:latin typeface="Arial"/>
                <a:ea typeface="Arial"/>
                <a:cs typeface="Arial"/>
                <a:sym typeface="Arial"/>
              </a:rPr>
              <a:t>*array) {}</a:t>
            </a:r>
            <a:br>
              <a:rPr lang="en" sz="1600" b="1">
                <a:latin typeface="Arial"/>
                <a:ea typeface="Arial"/>
                <a:cs typeface="Arial"/>
                <a:sym typeface="Arial"/>
              </a:rPr>
            </a:br>
            <a:endParaRPr sz="2450">
              <a:latin typeface="Arial"/>
              <a:ea typeface="Arial"/>
              <a:cs typeface="Arial"/>
              <a:sym typeface="Arial"/>
            </a:endParaRPr>
          </a:p>
          <a:p>
            <a:pPr marL="469900" marR="0" lvl="0" indent="-444500" algn="l" rtl="0">
              <a:lnSpc>
                <a:spcPct val="100000"/>
              </a:lnSpc>
              <a:spcBef>
                <a:spcPts val="0"/>
              </a:spcBef>
              <a:spcAft>
                <a:spcPts val="0"/>
              </a:spcAft>
              <a:buSzPts val="1800"/>
              <a:buFont typeface="Helvetica Neue"/>
              <a:buAutoNum type="arabicPeriod" startAt="2"/>
            </a:pPr>
            <a:r>
              <a:rPr lang="en" sz="1800">
                <a:latin typeface="Helvetica Neue"/>
                <a:ea typeface="Helvetica Neue"/>
                <a:cs typeface="Helvetica Neue"/>
                <a:sym typeface="Helvetica Neue"/>
              </a:rPr>
              <a:t>Specify the size by setting the</a:t>
            </a:r>
            <a:endParaRPr sz="1800">
              <a:latin typeface="Helvetica Neue"/>
              <a:ea typeface="Helvetica Neue"/>
              <a:cs typeface="Helvetica Neue"/>
              <a:sym typeface="Helvetica Neue"/>
            </a:endParaRPr>
          </a:p>
          <a:p>
            <a:pPr marL="469900" marR="0" lvl="0" indent="0" algn="l" rtl="0">
              <a:lnSpc>
                <a:spcPct val="100000"/>
              </a:lnSpc>
              <a:spcBef>
                <a:spcPts val="0"/>
              </a:spcBef>
              <a:spcAft>
                <a:spcPts val="0"/>
              </a:spcAft>
              <a:buNone/>
            </a:pPr>
            <a:r>
              <a:rPr lang="en" sz="1800">
                <a:latin typeface="Helvetica Neue"/>
                <a:ea typeface="Helvetica Neue"/>
                <a:cs typeface="Helvetica Neue"/>
                <a:sym typeface="Helvetica Neue"/>
              </a:rPr>
              <a:t>kernel argument</a:t>
            </a:r>
            <a:endParaRPr sz="2350">
              <a:latin typeface="Helvetica Neue"/>
              <a:ea typeface="Helvetica Neue"/>
              <a:cs typeface="Helvetica Neue"/>
              <a:sym typeface="Helvetica Neue"/>
            </a:endParaRPr>
          </a:p>
          <a:p>
            <a:pPr marL="204470" marR="832485" lvl="0" indent="-64135" algn="l" rtl="0">
              <a:lnSpc>
                <a:spcPct val="120100"/>
              </a:lnSpc>
              <a:spcBef>
                <a:spcPts val="0"/>
              </a:spcBef>
              <a:spcAft>
                <a:spcPts val="0"/>
              </a:spcAft>
              <a:buNone/>
            </a:pPr>
            <a:r>
              <a:rPr lang="en" sz="1600" b="1">
                <a:latin typeface="Arial"/>
                <a:ea typeface="Arial"/>
                <a:cs typeface="Arial"/>
                <a:sym typeface="Arial"/>
              </a:rPr>
              <a:t>clSetKernelArg(kernel, 0,  sizeof(</a:t>
            </a:r>
            <a:r>
              <a:rPr lang="en" sz="1600" b="1">
                <a:solidFill>
                  <a:srgbClr val="333399"/>
                </a:solidFill>
                <a:latin typeface="Arial"/>
                <a:ea typeface="Arial"/>
                <a:cs typeface="Arial"/>
                <a:sym typeface="Arial"/>
              </a:rPr>
              <a:t>int</a:t>
            </a:r>
            <a:r>
              <a:rPr lang="en" sz="1600" b="1">
                <a:latin typeface="Arial"/>
                <a:ea typeface="Arial"/>
                <a:cs typeface="Arial"/>
                <a:sym typeface="Arial"/>
              </a:rPr>
              <a:t>)*num_elements,  NULL);</a:t>
            </a:r>
            <a:endParaRPr sz="1600">
              <a:latin typeface="Arial"/>
              <a:ea typeface="Arial"/>
              <a:cs typeface="Arial"/>
              <a:sym typeface="Arial"/>
            </a:endParaRPr>
          </a:p>
        </p:txBody>
      </p:sp>
      <p:sp>
        <p:nvSpPr>
          <p:cNvPr id="1143" name="Google Shape;1143;p79"/>
          <p:cNvSpPr txBox="1">
            <a:spLocks noGrp="1"/>
          </p:cNvSpPr>
          <p:nvPr>
            <p:ph type="title"/>
          </p:nvPr>
        </p:nvSpPr>
        <p:spPr>
          <a:xfrm>
            <a:off x="0" y="0"/>
            <a:ext cx="9144000" cy="9852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0" tIns="0" rIns="0" bIns="0" anchor="t" anchorCtr="0">
            <a:spAutoFit/>
          </a:bodyPr>
          <a:lstStyle/>
          <a:p>
            <a:pPr marL="0" lvl="0" indent="0" algn="l" rtl="0">
              <a:spcBef>
                <a:spcPts val="0"/>
              </a:spcBef>
              <a:spcAft>
                <a:spcPts val="0"/>
              </a:spcAft>
              <a:buNone/>
            </a:pPr>
            <a:r>
              <a:rPr lang="en" b="1">
                <a:solidFill>
                  <a:srgbClr val="073763"/>
                </a:solidFill>
              </a:rPr>
              <a:t>Declaring dynamic local/shared memory</a:t>
            </a:r>
            <a:endParaRPr b="1">
              <a:solidFill>
                <a:srgbClr val="073763"/>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47"/>
        <p:cNvGrpSpPr/>
        <p:nvPr/>
      </p:nvGrpSpPr>
      <p:grpSpPr>
        <a:xfrm>
          <a:off x="0" y="0"/>
          <a:ext cx="0" cy="0"/>
          <a:chOff x="0" y="0"/>
          <a:chExt cx="0" cy="0"/>
        </a:xfrm>
      </p:grpSpPr>
      <p:sp>
        <p:nvSpPr>
          <p:cNvPr id="1148" name="Google Shape;1148;p80"/>
          <p:cNvSpPr txBox="1"/>
          <p:nvPr/>
        </p:nvSpPr>
        <p:spPr>
          <a:xfrm>
            <a:off x="258267" y="3022660"/>
            <a:ext cx="8484900" cy="1927800"/>
          </a:xfrm>
          <a:prstGeom prst="rect">
            <a:avLst/>
          </a:prstGeom>
          <a:noFill/>
          <a:ln>
            <a:noFill/>
          </a:ln>
        </p:spPr>
        <p:txBody>
          <a:bodyPr spcFirstLastPara="1" wrap="square" lIns="0" tIns="85075" rIns="0" bIns="0" anchor="t" anchorCtr="0">
            <a:spAutoFit/>
          </a:bodyPr>
          <a:lstStyle/>
          <a:p>
            <a:pPr marL="356870" marR="0" lvl="0" indent="-332105" algn="l" rtl="0">
              <a:lnSpc>
                <a:spcPct val="100000"/>
              </a:lnSpc>
              <a:spcBef>
                <a:spcPts val="0"/>
              </a:spcBef>
              <a:spcAft>
                <a:spcPts val="0"/>
              </a:spcAft>
              <a:buSzPts val="2200"/>
              <a:buFont typeface="Helvetica Neue"/>
              <a:buChar char="•"/>
            </a:pPr>
            <a:r>
              <a:rPr lang="en" sz="2200">
                <a:latin typeface="Helvetica Neue"/>
                <a:ea typeface="Helvetica Neue"/>
                <a:cs typeface="Helvetica Neue"/>
                <a:sym typeface="Helvetica Neue"/>
              </a:rPr>
              <a:t>To enqueue the kernel</a:t>
            </a:r>
            <a:endParaRPr sz="2200">
              <a:latin typeface="Helvetica Neue"/>
              <a:ea typeface="Helvetica Neue"/>
              <a:cs typeface="Helvetica Neue"/>
              <a:sym typeface="Helvetica Neue"/>
            </a:endParaRPr>
          </a:p>
          <a:p>
            <a:pPr marL="756285" marR="0" lvl="1" indent="-274319" algn="l" rtl="0">
              <a:lnSpc>
                <a:spcPct val="100000"/>
              </a:lnSpc>
              <a:spcBef>
                <a:spcPts val="580"/>
              </a:spcBef>
              <a:spcAft>
                <a:spcPts val="0"/>
              </a:spcAft>
              <a:buSzPts val="2200"/>
              <a:buFont typeface="Helvetica Neue"/>
              <a:buChar char="–"/>
            </a:pPr>
            <a:r>
              <a:rPr lang="en" sz="2200" b="0" i="0" u="none" strike="noStrike" cap="none">
                <a:latin typeface="Helvetica Neue"/>
                <a:ea typeface="Helvetica Neue"/>
                <a:cs typeface="Helvetica Neue"/>
                <a:sym typeface="Helvetica Neue"/>
              </a:rPr>
              <a:t>CUDA – specify the number of </a:t>
            </a:r>
            <a:r>
              <a:rPr lang="en" sz="2200" b="0" i="0" u="none" strike="noStrike" cap="none">
                <a:solidFill>
                  <a:srgbClr val="333399"/>
                </a:solidFill>
                <a:latin typeface="Helvetica Neue"/>
                <a:ea typeface="Helvetica Neue"/>
                <a:cs typeface="Helvetica Neue"/>
                <a:sym typeface="Helvetica Neue"/>
              </a:rPr>
              <a:t>thread blocks </a:t>
            </a:r>
            <a:r>
              <a:rPr lang="en" sz="2200" b="0" i="0" u="none" strike="noStrike" cap="none">
                <a:latin typeface="Helvetica Neue"/>
                <a:ea typeface="Helvetica Neue"/>
                <a:cs typeface="Helvetica Neue"/>
                <a:sym typeface="Helvetica Neue"/>
              </a:rPr>
              <a:t>and </a:t>
            </a:r>
            <a:r>
              <a:rPr lang="en" sz="2200" b="0" i="0" u="none" strike="noStrike" cap="none">
                <a:solidFill>
                  <a:srgbClr val="2C2C89"/>
                </a:solidFill>
                <a:latin typeface="Helvetica Neue"/>
                <a:ea typeface="Helvetica Neue"/>
                <a:cs typeface="Helvetica Neue"/>
                <a:sym typeface="Helvetica Neue"/>
              </a:rPr>
              <a:t>threads</a:t>
            </a:r>
            <a:endParaRPr sz="2200" b="0" i="0" u="none" strike="noStrike" cap="none">
              <a:latin typeface="Helvetica Neue"/>
              <a:ea typeface="Helvetica Neue"/>
              <a:cs typeface="Helvetica Neue"/>
              <a:sym typeface="Helvetica Neue"/>
            </a:endParaRPr>
          </a:p>
          <a:p>
            <a:pPr marL="756285" marR="0" lvl="0" indent="0" algn="l" rtl="0">
              <a:lnSpc>
                <a:spcPct val="100000"/>
              </a:lnSpc>
              <a:spcBef>
                <a:spcPts val="0"/>
              </a:spcBef>
              <a:spcAft>
                <a:spcPts val="0"/>
              </a:spcAft>
              <a:buNone/>
            </a:pPr>
            <a:r>
              <a:rPr lang="en" sz="2200">
                <a:solidFill>
                  <a:srgbClr val="2C2C89"/>
                </a:solidFill>
                <a:latin typeface="Helvetica Neue"/>
                <a:ea typeface="Helvetica Neue"/>
                <a:cs typeface="Helvetica Neue"/>
                <a:sym typeface="Helvetica Neue"/>
              </a:rPr>
              <a:t>per block</a:t>
            </a:r>
            <a:endParaRPr sz="2200">
              <a:latin typeface="Helvetica Neue"/>
              <a:ea typeface="Helvetica Neue"/>
              <a:cs typeface="Helvetica Neue"/>
              <a:sym typeface="Helvetica Neue"/>
            </a:endParaRPr>
          </a:p>
          <a:p>
            <a:pPr marL="756285" marR="0" lvl="1" indent="-274319" algn="l" rtl="0">
              <a:lnSpc>
                <a:spcPct val="100000"/>
              </a:lnSpc>
              <a:spcBef>
                <a:spcPts val="575"/>
              </a:spcBef>
              <a:spcAft>
                <a:spcPts val="0"/>
              </a:spcAft>
              <a:buSzPts val="2200"/>
              <a:buFont typeface="Helvetica Neue"/>
              <a:buChar char="–"/>
            </a:pPr>
            <a:r>
              <a:rPr lang="en" sz="2200" b="0" i="0" u="none" strike="noStrike" cap="none">
                <a:latin typeface="Helvetica Neue"/>
                <a:ea typeface="Helvetica Neue"/>
                <a:cs typeface="Helvetica Neue"/>
                <a:sym typeface="Helvetica Neue"/>
              </a:rPr>
              <a:t>OpenCL – specify the </a:t>
            </a:r>
            <a:r>
              <a:rPr lang="en" sz="2200" b="0" i="0" u="none" strike="noStrike" cap="none">
                <a:solidFill>
                  <a:srgbClr val="BADFE2"/>
                </a:solidFill>
                <a:latin typeface="Helvetica Neue"/>
                <a:ea typeface="Helvetica Neue"/>
                <a:cs typeface="Helvetica Neue"/>
                <a:sym typeface="Helvetica Neue"/>
              </a:rPr>
              <a:t>problem size </a:t>
            </a:r>
            <a:r>
              <a:rPr lang="en" sz="2200" b="0" i="0" u="none" strike="noStrike" cap="none">
                <a:latin typeface="Helvetica Neue"/>
                <a:ea typeface="Helvetica Neue"/>
                <a:cs typeface="Helvetica Neue"/>
                <a:sym typeface="Helvetica Neue"/>
              </a:rPr>
              <a:t>and (optionally)</a:t>
            </a:r>
            <a:endParaRPr sz="2200" b="0" i="0" u="none" strike="noStrike" cap="none">
              <a:latin typeface="Helvetica Neue"/>
              <a:ea typeface="Helvetica Neue"/>
              <a:cs typeface="Helvetica Neue"/>
              <a:sym typeface="Helvetica Neue"/>
            </a:endParaRPr>
          </a:p>
          <a:p>
            <a:pPr marL="756285" marR="0" lvl="0" indent="0" algn="l" rtl="0">
              <a:lnSpc>
                <a:spcPct val="100000"/>
              </a:lnSpc>
              <a:spcBef>
                <a:spcPts val="5"/>
              </a:spcBef>
              <a:spcAft>
                <a:spcPts val="0"/>
              </a:spcAft>
              <a:buNone/>
            </a:pPr>
            <a:r>
              <a:rPr lang="en" sz="2200">
                <a:latin typeface="Helvetica Neue"/>
                <a:ea typeface="Helvetica Neue"/>
                <a:cs typeface="Helvetica Neue"/>
                <a:sym typeface="Helvetica Neue"/>
              </a:rPr>
              <a:t>number of </a:t>
            </a:r>
            <a:r>
              <a:rPr lang="en" sz="2200">
                <a:solidFill>
                  <a:srgbClr val="2C2C89"/>
                </a:solidFill>
                <a:latin typeface="Helvetica Neue"/>
                <a:ea typeface="Helvetica Neue"/>
                <a:cs typeface="Helvetica Neue"/>
                <a:sym typeface="Helvetica Neue"/>
              </a:rPr>
              <a:t>work-items per work-group</a:t>
            </a:r>
            <a:endParaRPr sz="2200">
              <a:latin typeface="Helvetica Neue"/>
              <a:ea typeface="Helvetica Neue"/>
              <a:cs typeface="Helvetica Neue"/>
              <a:sym typeface="Helvetica Neue"/>
            </a:endParaRPr>
          </a:p>
        </p:txBody>
      </p:sp>
      <p:grpSp>
        <p:nvGrpSpPr>
          <p:cNvPr id="1149" name="Google Shape;1149;p80"/>
          <p:cNvGrpSpPr/>
          <p:nvPr/>
        </p:nvGrpSpPr>
        <p:grpSpPr>
          <a:xfrm>
            <a:off x="1168527" y="787527"/>
            <a:ext cx="6475603" cy="2339816"/>
            <a:chOff x="1168527" y="1050036"/>
            <a:chExt cx="6475603" cy="3119754"/>
          </a:xfrm>
        </p:grpSpPr>
        <p:sp>
          <p:nvSpPr>
            <p:cNvPr id="1150" name="Google Shape;1150;p80"/>
            <p:cNvSpPr/>
            <p:nvPr/>
          </p:nvSpPr>
          <p:spPr>
            <a:xfrm>
              <a:off x="1764792" y="1124712"/>
              <a:ext cx="4462780" cy="2954020"/>
            </a:xfrm>
            <a:custGeom>
              <a:avLst/>
              <a:gdLst/>
              <a:ahLst/>
              <a:cxnLst/>
              <a:rect l="l" t="t" r="r" b="b"/>
              <a:pathLst>
                <a:path w="4462780" h="2954020" extrusionOk="0">
                  <a:moveTo>
                    <a:pt x="4462272" y="0"/>
                  </a:moveTo>
                  <a:lnTo>
                    <a:pt x="0" y="0"/>
                  </a:lnTo>
                  <a:lnTo>
                    <a:pt x="0" y="2953512"/>
                  </a:lnTo>
                  <a:lnTo>
                    <a:pt x="4462272" y="2953512"/>
                  </a:lnTo>
                  <a:lnTo>
                    <a:pt x="4462272" y="0"/>
                  </a:lnTo>
                  <a:close/>
                </a:path>
              </a:pathLst>
            </a:custGeom>
            <a:solidFill>
              <a:srgbClr val="DAEC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51" name="Google Shape;1151;p80"/>
            <p:cNvSpPr/>
            <p:nvPr/>
          </p:nvSpPr>
          <p:spPr>
            <a:xfrm>
              <a:off x="1168527" y="2101252"/>
              <a:ext cx="6125209" cy="206375"/>
            </a:xfrm>
            <a:custGeom>
              <a:avLst/>
              <a:gdLst/>
              <a:ahLst/>
              <a:cxnLst/>
              <a:rect l="l" t="t" r="r" b="b"/>
              <a:pathLst>
                <a:path w="6125209" h="206375" extrusionOk="0">
                  <a:moveTo>
                    <a:pt x="805942" y="91909"/>
                  </a:moveTo>
                  <a:lnTo>
                    <a:pt x="659384" y="2628"/>
                  </a:lnTo>
                  <a:lnTo>
                    <a:pt x="652018" y="0"/>
                  </a:lnTo>
                  <a:lnTo>
                    <a:pt x="644461" y="368"/>
                  </a:lnTo>
                  <a:lnTo>
                    <a:pt x="637552" y="3505"/>
                  </a:lnTo>
                  <a:lnTo>
                    <a:pt x="632206" y="9232"/>
                  </a:lnTo>
                  <a:lnTo>
                    <a:pt x="629500" y="16662"/>
                  </a:lnTo>
                  <a:lnTo>
                    <a:pt x="629831" y="24269"/>
                  </a:lnTo>
                  <a:lnTo>
                    <a:pt x="633006" y="31191"/>
                  </a:lnTo>
                  <a:lnTo>
                    <a:pt x="638810" y="36537"/>
                  </a:lnTo>
                  <a:lnTo>
                    <a:pt x="693572" y="69938"/>
                  </a:lnTo>
                  <a:lnTo>
                    <a:pt x="762" y="56730"/>
                  </a:lnTo>
                  <a:lnTo>
                    <a:pt x="0" y="96354"/>
                  </a:lnTo>
                  <a:lnTo>
                    <a:pt x="693039" y="109575"/>
                  </a:lnTo>
                  <a:lnTo>
                    <a:pt x="636778" y="140931"/>
                  </a:lnTo>
                  <a:lnTo>
                    <a:pt x="630809" y="146050"/>
                  </a:lnTo>
                  <a:lnTo>
                    <a:pt x="627392" y="152831"/>
                  </a:lnTo>
                  <a:lnTo>
                    <a:pt x="626757" y="160388"/>
                  </a:lnTo>
                  <a:lnTo>
                    <a:pt x="629158" y="167855"/>
                  </a:lnTo>
                  <a:lnTo>
                    <a:pt x="634263" y="173901"/>
                  </a:lnTo>
                  <a:lnTo>
                    <a:pt x="641045" y="177355"/>
                  </a:lnTo>
                  <a:lnTo>
                    <a:pt x="648601" y="178003"/>
                  </a:lnTo>
                  <a:lnTo>
                    <a:pt x="656082" y="175602"/>
                  </a:lnTo>
                  <a:lnTo>
                    <a:pt x="771829" y="110959"/>
                  </a:lnTo>
                  <a:lnTo>
                    <a:pt x="805942" y="91909"/>
                  </a:lnTo>
                  <a:close/>
                </a:path>
                <a:path w="6125209" h="206375" extrusionOk="0">
                  <a:moveTo>
                    <a:pt x="6124956" y="121627"/>
                  </a:moveTo>
                  <a:lnTo>
                    <a:pt x="1996694" y="97053"/>
                  </a:lnTo>
                  <a:lnTo>
                    <a:pt x="1962556" y="116674"/>
                  </a:lnTo>
                  <a:lnTo>
                    <a:pt x="1992591" y="99402"/>
                  </a:lnTo>
                  <a:lnTo>
                    <a:pt x="1996694" y="97053"/>
                  </a:lnTo>
                  <a:lnTo>
                    <a:pt x="1997456" y="96608"/>
                  </a:lnTo>
                  <a:lnTo>
                    <a:pt x="2052447" y="64985"/>
                  </a:lnTo>
                  <a:lnTo>
                    <a:pt x="2058352" y="59778"/>
                  </a:lnTo>
                  <a:lnTo>
                    <a:pt x="2061679" y="52946"/>
                  </a:lnTo>
                  <a:lnTo>
                    <a:pt x="2062187" y="45364"/>
                  </a:lnTo>
                  <a:lnTo>
                    <a:pt x="2059686" y="37934"/>
                  </a:lnTo>
                  <a:lnTo>
                    <a:pt x="2054491" y="32004"/>
                  </a:lnTo>
                  <a:lnTo>
                    <a:pt x="2047684" y="28638"/>
                  </a:lnTo>
                  <a:lnTo>
                    <a:pt x="2040102" y="28079"/>
                  </a:lnTo>
                  <a:lnTo>
                    <a:pt x="2032635" y="30568"/>
                  </a:lnTo>
                  <a:lnTo>
                    <a:pt x="1883918" y="116166"/>
                  </a:lnTo>
                  <a:lnTo>
                    <a:pt x="2031619" y="203542"/>
                  </a:lnTo>
                  <a:lnTo>
                    <a:pt x="2039035" y="206133"/>
                  </a:lnTo>
                  <a:lnTo>
                    <a:pt x="2046630" y="205676"/>
                  </a:lnTo>
                  <a:lnTo>
                    <a:pt x="1996414" y="136677"/>
                  </a:lnTo>
                  <a:lnTo>
                    <a:pt x="6124702" y="161251"/>
                  </a:lnTo>
                  <a:lnTo>
                    <a:pt x="6124956" y="121627"/>
                  </a:lnTo>
                  <a:close/>
                </a:path>
              </a:pathLst>
            </a:custGeom>
            <a:solidFill>
              <a:srgbClr val="2C2C8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52" name="Google Shape;1152;p80"/>
            <p:cNvSpPr/>
            <p:nvPr/>
          </p:nvSpPr>
          <p:spPr>
            <a:xfrm>
              <a:off x="1693164" y="1050036"/>
              <a:ext cx="4575175" cy="3119754"/>
            </a:xfrm>
            <a:custGeom>
              <a:avLst/>
              <a:gdLst/>
              <a:ahLst/>
              <a:cxnLst/>
              <a:rect l="l" t="t" r="r" b="b"/>
              <a:pathLst>
                <a:path w="4575175" h="3119754" extrusionOk="0">
                  <a:moveTo>
                    <a:pt x="0" y="76200"/>
                  </a:moveTo>
                  <a:lnTo>
                    <a:pt x="4574667" y="76200"/>
                  </a:lnTo>
                </a:path>
                <a:path w="4575175" h="3119754" extrusionOk="0">
                  <a:moveTo>
                    <a:pt x="0" y="813815"/>
                  </a:moveTo>
                  <a:lnTo>
                    <a:pt x="4574667" y="813815"/>
                  </a:lnTo>
                </a:path>
                <a:path w="4575175" h="3119754" extrusionOk="0">
                  <a:moveTo>
                    <a:pt x="0" y="1551431"/>
                  </a:moveTo>
                  <a:lnTo>
                    <a:pt x="4574667" y="1551431"/>
                  </a:lnTo>
                </a:path>
                <a:path w="4575175" h="3119754" extrusionOk="0">
                  <a:moveTo>
                    <a:pt x="0" y="2289048"/>
                  </a:moveTo>
                  <a:lnTo>
                    <a:pt x="4574667" y="2289048"/>
                  </a:lnTo>
                </a:path>
                <a:path w="4575175" h="3119754" extrusionOk="0">
                  <a:moveTo>
                    <a:pt x="0" y="3029712"/>
                  </a:moveTo>
                  <a:lnTo>
                    <a:pt x="4574667" y="3029712"/>
                  </a:lnTo>
                </a:path>
                <a:path w="4575175" h="3119754" extrusionOk="0">
                  <a:moveTo>
                    <a:pt x="85343" y="0"/>
                  </a:moveTo>
                  <a:lnTo>
                    <a:pt x="85343" y="3119755"/>
                  </a:lnTo>
                </a:path>
                <a:path w="4575175" h="3119754" extrusionOk="0">
                  <a:moveTo>
                    <a:pt x="1569720" y="0"/>
                  </a:moveTo>
                  <a:lnTo>
                    <a:pt x="1569720" y="3119755"/>
                  </a:lnTo>
                </a:path>
                <a:path w="4575175" h="3119754" extrusionOk="0">
                  <a:moveTo>
                    <a:pt x="3054096" y="0"/>
                  </a:moveTo>
                  <a:lnTo>
                    <a:pt x="3054096" y="3119755"/>
                  </a:lnTo>
                </a:path>
                <a:path w="4575175" h="3119754" extrusionOk="0">
                  <a:moveTo>
                    <a:pt x="4535424" y="0"/>
                  </a:moveTo>
                  <a:lnTo>
                    <a:pt x="4535424" y="3119755"/>
                  </a:lnTo>
                </a:path>
              </a:pathLst>
            </a:custGeom>
            <a:noFill/>
            <a:ln w="396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53" name="Google Shape;1153;p80"/>
            <p:cNvSpPr/>
            <p:nvPr/>
          </p:nvSpPr>
          <p:spPr>
            <a:xfrm>
              <a:off x="1485900" y="2872143"/>
              <a:ext cx="6158230" cy="281939"/>
            </a:xfrm>
            <a:custGeom>
              <a:avLst/>
              <a:gdLst/>
              <a:ahLst/>
              <a:cxnLst/>
              <a:rect l="l" t="t" r="r" b="b"/>
              <a:pathLst>
                <a:path w="6158230" h="281939" extrusionOk="0">
                  <a:moveTo>
                    <a:pt x="2079498" y="192620"/>
                  </a:moveTo>
                  <a:lnTo>
                    <a:pt x="2045538" y="172808"/>
                  </a:lnTo>
                  <a:lnTo>
                    <a:pt x="1931289" y="106133"/>
                  </a:lnTo>
                  <a:lnTo>
                    <a:pt x="1923808" y="103632"/>
                  </a:lnTo>
                  <a:lnTo>
                    <a:pt x="1916214" y="104127"/>
                  </a:lnTo>
                  <a:lnTo>
                    <a:pt x="1909368" y="107403"/>
                  </a:lnTo>
                  <a:lnTo>
                    <a:pt x="1904111" y="113245"/>
                  </a:lnTo>
                  <a:lnTo>
                    <a:pt x="1901596" y="120726"/>
                  </a:lnTo>
                  <a:lnTo>
                    <a:pt x="1902104" y="128320"/>
                  </a:lnTo>
                  <a:lnTo>
                    <a:pt x="1905431" y="135166"/>
                  </a:lnTo>
                  <a:lnTo>
                    <a:pt x="1911350" y="140423"/>
                  </a:lnTo>
                  <a:lnTo>
                    <a:pt x="1966849" y="172808"/>
                  </a:lnTo>
                  <a:lnTo>
                    <a:pt x="0" y="172808"/>
                  </a:lnTo>
                  <a:lnTo>
                    <a:pt x="0" y="212432"/>
                  </a:lnTo>
                  <a:lnTo>
                    <a:pt x="1966849" y="212432"/>
                  </a:lnTo>
                  <a:lnTo>
                    <a:pt x="1911350" y="244817"/>
                  </a:lnTo>
                  <a:lnTo>
                    <a:pt x="1905431" y="250088"/>
                  </a:lnTo>
                  <a:lnTo>
                    <a:pt x="1902104" y="256933"/>
                  </a:lnTo>
                  <a:lnTo>
                    <a:pt x="1901596" y="264528"/>
                  </a:lnTo>
                  <a:lnTo>
                    <a:pt x="1904111" y="271995"/>
                  </a:lnTo>
                  <a:lnTo>
                    <a:pt x="1909368" y="277850"/>
                  </a:lnTo>
                  <a:lnTo>
                    <a:pt x="1916214" y="281127"/>
                  </a:lnTo>
                  <a:lnTo>
                    <a:pt x="1923808" y="281622"/>
                  </a:lnTo>
                  <a:lnTo>
                    <a:pt x="1931289" y="279107"/>
                  </a:lnTo>
                  <a:lnTo>
                    <a:pt x="2045538" y="212432"/>
                  </a:lnTo>
                  <a:lnTo>
                    <a:pt x="2079498" y="192620"/>
                  </a:lnTo>
                  <a:close/>
                </a:path>
                <a:path w="6158230" h="281939" extrusionOk="0">
                  <a:moveTo>
                    <a:pt x="6158103" y="69176"/>
                  </a:moveTo>
                  <a:lnTo>
                    <a:pt x="2983712" y="69176"/>
                  </a:lnTo>
                  <a:lnTo>
                    <a:pt x="3039237" y="36791"/>
                  </a:lnTo>
                  <a:lnTo>
                    <a:pt x="3045142" y="31534"/>
                  </a:lnTo>
                  <a:lnTo>
                    <a:pt x="3048470" y="24688"/>
                  </a:lnTo>
                  <a:lnTo>
                    <a:pt x="3048978" y="17094"/>
                  </a:lnTo>
                  <a:lnTo>
                    <a:pt x="3046476" y="9613"/>
                  </a:lnTo>
                  <a:lnTo>
                    <a:pt x="3041205" y="3771"/>
                  </a:lnTo>
                  <a:lnTo>
                    <a:pt x="3034360" y="495"/>
                  </a:lnTo>
                  <a:lnTo>
                    <a:pt x="3026765" y="0"/>
                  </a:lnTo>
                  <a:lnTo>
                    <a:pt x="3019298" y="2501"/>
                  </a:lnTo>
                  <a:lnTo>
                    <a:pt x="2871089" y="88988"/>
                  </a:lnTo>
                  <a:lnTo>
                    <a:pt x="3019298" y="175475"/>
                  </a:lnTo>
                  <a:lnTo>
                    <a:pt x="3026765" y="177990"/>
                  </a:lnTo>
                  <a:lnTo>
                    <a:pt x="3034360" y="177495"/>
                  </a:lnTo>
                  <a:lnTo>
                    <a:pt x="3041205" y="174218"/>
                  </a:lnTo>
                  <a:lnTo>
                    <a:pt x="3046476" y="168363"/>
                  </a:lnTo>
                  <a:lnTo>
                    <a:pt x="3048978" y="160896"/>
                  </a:lnTo>
                  <a:lnTo>
                    <a:pt x="3048470" y="153301"/>
                  </a:lnTo>
                  <a:lnTo>
                    <a:pt x="3045142" y="146456"/>
                  </a:lnTo>
                  <a:lnTo>
                    <a:pt x="3039237" y="141185"/>
                  </a:lnTo>
                  <a:lnTo>
                    <a:pt x="2983712" y="108800"/>
                  </a:lnTo>
                  <a:lnTo>
                    <a:pt x="6158103" y="108800"/>
                  </a:lnTo>
                  <a:lnTo>
                    <a:pt x="6158103" y="6917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54" name="Google Shape;1154;p80"/>
            <p:cNvSpPr/>
            <p:nvPr/>
          </p:nvSpPr>
          <p:spPr>
            <a:xfrm>
              <a:off x="1973580" y="1918716"/>
              <a:ext cx="1066800" cy="596264"/>
            </a:xfrm>
            <a:custGeom>
              <a:avLst/>
              <a:gdLst/>
              <a:ahLst/>
              <a:cxnLst/>
              <a:rect l="l" t="t" r="r" b="b"/>
              <a:pathLst>
                <a:path w="1066800" h="596264" extrusionOk="0">
                  <a:moveTo>
                    <a:pt x="0" y="0"/>
                  </a:moveTo>
                  <a:lnTo>
                    <a:pt x="0" y="596011"/>
                  </a:lnTo>
                </a:path>
                <a:path w="1066800" h="596264" extrusionOk="0">
                  <a:moveTo>
                    <a:pt x="152400" y="0"/>
                  </a:moveTo>
                  <a:lnTo>
                    <a:pt x="152400" y="596011"/>
                  </a:lnTo>
                </a:path>
                <a:path w="1066800" h="596264" extrusionOk="0">
                  <a:moveTo>
                    <a:pt x="304800" y="0"/>
                  </a:moveTo>
                  <a:lnTo>
                    <a:pt x="304800" y="596011"/>
                  </a:lnTo>
                </a:path>
                <a:path w="1066800" h="596264" extrusionOk="0">
                  <a:moveTo>
                    <a:pt x="457200" y="0"/>
                  </a:moveTo>
                  <a:lnTo>
                    <a:pt x="457200" y="596011"/>
                  </a:lnTo>
                </a:path>
                <a:path w="1066800" h="596264" extrusionOk="0">
                  <a:moveTo>
                    <a:pt x="609600" y="0"/>
                  </a:moveTo>
                  <a:lnTo>
                    <a:pt x="609600" y="596011"/>
                  </a:lnTo>
                </a:path>
                <a:path w="1066800" h="596264" extrusionOk="0">
                  <a:moveTo>
                    <a:pt x="762000" y="0"/>
                  </a:moveTo>
                  <a:lnTo>
                    <a:pt x="762000" y="596011"/>
                  </a:lnTo>
                </a:path>
                <a:path w="1066800" h="596264" extrusionOk="0">
                  <a:moveTo>
                    <a:pt x="914400" y="0"/>
                  </a:moveTo>
                  <a:lnTo>
                    <a:pt x="914400" y="596011"/>
                  </a:lnTo>
                </a:path>
                <a:path w="1066800" h="596264" extrusionOk="0">
                  <a:moveTo>
                    <a:pt x="1066800" y="0"/>
                  </a:moveTo>
                  <a:lnTo>
                    <a:pt x="1066800" y="596011"/>
                  </a:lnTo>
                </a:path>
              </a:pathLst>
            </a:custGeom>
            <a:noFill/>
            <a:ln w="76200" cap="flat" cmpd="sng">
              <a:solidFill>
                <a:srgbClr val="2C2C8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155" name="Google Shape;1155;p80"/>
          <p:cNvSpPr txBox="1"/>
          <p:nvPr/>
        </p:nvSpPr>
        <p:spPr>
          <a:xfrm>
            <a:off x="5156453" y="623220"/>
            <a:ext cx="904800" cy="19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 sz="1200">
                <a:solidFill>
                  <a:srgbClr val="BADFE2"/>
                </a:solidFill>
                <a:latin typeface="Helvetica Neue"/>
                <a:ea typeface="Helvetica Neue"/>
                <a:cs typeface="Helvetica Neue"/>
                <a:sym typeface="Helvetica Neue"/>
              </a:rPr>
              <a:t>Problem size</a:t>
            </a:r>
            <a:endParaRPr sz="1200">
              <a:latin typeface="Helvetica Neue"/>
              <a:ea typeface="Helvetica Neue"/>
              <a:cs typeface="Helvetica Neue"/>
              <a:sym typeface="Helvetica Neue"/>
            </a:endParaRPr>
          </a:p>
        </p:txBody>
      </p:sp>
      <p:sp>
        <p:nvSpPr>
          <p:cNvPr id="1156" name="Google Shape;1156;p80"/>
          <p:cNvSpPr txBox="1"/>
          <p:nvPr/>
        </p:nvSpPr>
        <p:spPr>
          <a:xfrm>
            <a:off x="618540" y="911504"/>
            <a:ext cx="599400" cy="260400"/>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 sz="1600">
                <a:latin typeface="Helvetica Neue"/>
                <a:ea typeface="Helvetica Neue"/>
                <a:cs typeface="Helvetica Neue"/>
                <a:sym typeface="Helvetica Neue"/>
              </a:rPr>
              <a:t>CUDA</a:t>
            </a:r>
            <a:endParaRPr sz="1600">
              <a:latin typeface="Helvetica Neue"/>
              <a:ea typeface="Helvetica Neue"/>
              <a:cs typeface="Helvetica Neue"/>
              <a:sym typeface="Helvetica Neue"/>
            </a:endParaRPr>
          </a:p>
        </p:txBody>
      </p:sp>
      <p:sp>
        <p:nvSpPr>
          <p:cNvPr id="1157" name="Google Shape;1157;p80"/>
          <p:cNvSpPr txBox="1"/>
          <p:nvPr/>
        </p:nvSpPr>
        <p:spPr>
          <a:xfrm>
            <a:off x="7317485" y="911504"/>
            <a:ext cx="782400" cy="260400"/>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 sz="1600">
                <a:latin typeface="Helvetica Neue"/>
                <a:ea typeface="Helvetica Neue"/>
                <a:cs typeface="Helvetica Neue"/>
                <a:sym typeface="Helvetica Neue"/>
              </a:rPr>
              <a:t>OpenCL</a:t>
            </a:r>
            <a:endParaRPr sz="1600">
              <a:latin typeface="Helvetica Neue"/>
              <a:ea typeface="Helvetica Neue"/>
              <a:cs typeface="Helvetica Neue"/>
              <a:sym typeface="Helvetica Neue"/>
            </a:endParaRPr>
          </a:p>
        </p:txBody>
      </p:sp>
      <p:sp>
        <p:nvSpPr>
          <p:cNvPr id="1158" name="Google Shape;1158;p80"/>
          <p:cNvSpPr txBox="1"/>
          <p:nvPr/>
        </p:nvSpPr>
        <p:spPr>
          <a:xfrm>
            <a:off x="7374128" y="1618107"/>
            <a:ext cx="725700" cy="19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 sz="1200">
                <a:latin typeface="Helvetica Neue"/>
                <a:ea typeface="Helvetica Neue"/>
                <a:cs typeface="Helvetica Neue"/>
                <a:sym typeface="Helvetica Neue"/>
              </a:rPr>
              <a:t>Work-item</a:t>
            </a:r>
            <a:endParaRPr sz="1200">
              <a:latin typeface="Helvetica Neue"/>
              <a:ea typeface="Helvetica Neue"/>
              <a:cs typeface="Helvetica Neue"/>
              <a:sym typeface="Helvetica Neue"/>
            </a:endParaRPr>
          </a:p>
        </p:txBody>
      </p:sp>
      <p:sp>
        <p:nvSpPr>
          <p:cNvPr id="1159" name="Google Shape;1159;p80"/>
          <p:cNvSpPr txBox="1"/>
          <p:nvPr/>
        </p:nvSpPr>
        <p:spPr>
          <a:xfrm>
            <a:off x="335686" y="1569625"/>
            <a:ext cx="511800" cy="19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 sz="1200">
                <a:latin typeface="Helvetica Neue"/>
                <a:ea typeface="Helvetica Neue"/>
                <a:cs typeface="Helvetica Neue"/>
                <a:sym typeface="Helvetica Neue"/>
              </a:rPr>
              <a:t>Thread</a:t>
            </a:r>
            <a:endParaRPr sz="1200">
              <a:latin typeface="Helvetica Neue"/>
              <a:ea typeface="Helvetica Neue"/>
              <a:cs typeface="Helvetica Neue"/>
              <a:sym typeface="Helvetica Neue"/>
            </a:endParaRPr>
          </a:p>
        </p:txBody>
      </p:sp>
      <p:sp>
        <p:nvSpPr>
          <p:cNvPr id="1160" name="Google Shape;1160;p80"/>
          <p:cNvSpPr txBox="1"/>
          <p:nvPr/>
        </p:nvSpPr>
        <p:spPr>
          <a:xfrm>
            <a:off x="276555" y="2099501"/>
            <a:ext cx="908100" cy="19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 sz="1200">
                <a:latin typeface="Helvetica Neue"/>
                <a:ea typeface="Helvetica Neue"/>
                <a:cs typeface="Helvetica Neue"/>
                <a:sym typeface="Helvetica Neue"/>
              </a:rPr>
              <a:t>Thread block</a:t>
            </a:r>
            <a:endParaRPr sz="1200">
              <a:latin typeface="Helvetica Neue"/>
              <a:ea typeface="Helvetica Neue"/>
              <a:cs typeface="Helvetica Neue"/>
              <a:sym typeface="Helvetica Neue"/>
            </a:endParaRPr>
          </a:p>
        </p:txBody>
      </p:sp>
      <p:sp>
        <p:nvSpPr>
          <p:cNvPr id="1161" name="Google Shape;1161;p80"/>
          <p:cNvSpPr txBox="1"/>
          <p:nvPr/>
        </p:nvSpPr>
        <p:spPr>
          <a:xfrm>
            <a:off x="7724013" y="2146173"/>
            <a:ext cx="826800" cy="19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 sz="1200">
                <a:latin typeface="Helvetica Neue"/>
                <a:ea typeface="Helvetica Neue"/>
                <a:cs typeface="Helvetica Neue"/>
                <a:sym typeface="Helvetica Neue"/>
              </a:rPr>
              <a:t>Work-group</a:t>
            </a:r>
            <a:endParaRPr sz="1200">
              <a:latin typeface="Helvetica Neue"/>
              <a:ea typeface="Helvetica Neue"/>
              <a:cs typeface="Helvetica Neue"/>
              <a:sym typeface="Helvetica Neue"/>
            </a:endParaRPr>
          </a:p>
        </p:txBody>
      </p:sp>
      <p:sp>
        <p:nvSpPr>
          <p:cNvPr id="1162" name="Google Shape;1162;p80"/>
          <p:cNvSpPr txBox="1">
            <a:spLocks noGrp="1"/>
          </p:cNvSpPr>
          <p:nvPr>
            <p:ph type="title"/>
          </p:nvPr>
        </p:nvSpPr>
        <p:spPr>
          <a:xfrm>
            <a:off x="0" y="0"/>
            <a:ext cx="9144000" cy="4926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0" tIns="0" rIns="0" bIns="0" anchor="t" anchorCtr="0">
            <a:spAutoFit/>
          </a:bodyPr>
          <a:lstStyle/>
          <a:p>
            <a:pPr marL="0" lvl="0" indent="0" algn="l" rtl="0">
              <a:spcBef>
                <a:spcPts val="0"/>
              </a:spcBef>
              <a:spcAft>
                <a:spcPts val="0"/>
              </a:spcAft>
              <a:buNone/>
            </a:pPr>
            <a:r>
              <a:rPr lang="en" b="1">
                <a:solidFill>
                  <a:srgbClr val="073763"/>
                </a:solidFill>
              </a:rPr>
              <a:t>Dividing up the work</a:t>
            </a:r>
            <a:endParaRPr b="1">
              <a:solidFill>
                <a:srgbClr val="073763"/>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66"/>
        <p:cNvGrpSpPr/>
        <p:nvPr/>
      </p:nvGrpSpPr>
      <p:grpSpPr>
        <a:xfrm>
          <a:off x="0" y="0"/>
          <a:ext cx="0" cy="0"/>
          <a:chOff x="0" y="0"/>
          <a:chExt cx="0" cy="0"/>
        </a:xfrm>
      </p:grpSpPr>
      <p:sp>
        <p:nvSpPr>
          <p:cNvPr id="1167" name="Google Shape;1167;p81"/>
          <p:cNvSpPr txBox="1"/>
          <p:nvPr/>
        </p:nvSpPr>
        <p:spPr>
          <a:xfrm>
            <a:off x="186334" y="1068350"/>
            <a:ext cx="3822600" cy="900600"/>
          </a:xfrm>
          <a:prstGeom prst="rect">
            <a:avLst/>
          </a:prstGeom>
          <a:noFill/>
          <a:ln>
            <a:noFill/>
          </a:ln>
        </p:spPr>
        <p:txBody>
          <a:bodyPr spcFirstLastPara="1" wrap="square" lIns="0" tIns="127000" rIns="0" bIns="0" anchor="t" anchorCtr="0">
            <a:spAutoFit/>
          </a:bodyPr>
          <a:lstStyle/>
          <a:p>
            <a:pPr marL="1697988" marR="0" lvl="0" indent="0" algn="l" rtl="0">
              <a:lnSpc>
                <a:spcPct val="100000"/>
              </a:lnSpc>
              <a:spcBef>
                <a:spcPts val="0"/>
              </a:spcBef>
              <a:spcAft>
                <a:spcPts val="0"/>
              </a:spcAft>
              <a:buNone/>
            </a:pPr>
            <a:r>
              <a:rPr lang="en" sz="2400" b="1">
                <a:latin typeface="Arial"/>
                <a:ea typeface="Arial"/>
                <a:cs typeface="Arial"/>
                <a:sym typeface="Arial"/>
              </a:rPr>
              <a:t>CUDA C</a:t>
            </a:r>
            <a:endParaRPr sz="2400">
              <a:latin typeface="Arial"/>
              <a:ea typeface="Arial"/>
              <a:cs typeface="Arial"/>
              <a:sym typeface="Arial"/>
            </a:endParaRPr>
          </a:p>
          <a:p>
            <a:pPr marL="12700" marR="0" lvl="0" indent="0" algn="l" rtl="0">
              <a:lnSpc>
                <a:spcPct val="100000"/>
              </a:lnSpc>
              <a:spcBef>
                <a:spcPts val="740"/>
              </a:spcBef>
              <a:spcAft>
                <a:spcPts val="0"/>
              </a:spcAft>
              <a:buNone/>
            </a:pPr>
            <a:r>
              <a:rPr lang="en" sz="2000" b="1">
                <a:solidFill>
                  <a:srgbClr val="BADFE2"/>
                </a:solidFill>
                <a:latin typeface="Arial"/>
                <a:ea typeface="Arial"/>
                <a:cs typeface="Arial"/>
                <a:sym typeface="Arial"/>
              </a:rPr>
              <a:t>dim3 </a:t>
            </a:r>
            <a:r>
              <a:rPr lang="en" sz="2000" b="1">
                <a:latin typeface="Arial"/>
                <a:ea typeface="Arial"/>
                <a:cs typeface="Arial"/>
                <a:sym typeface="Arial"/>
              </a:rPr>
              <a:t>threads_per_block(30,20);</a:t>
            </a:r>
            <a:endParaRPr sz="2000">
              <a:latin typeface="Arial"/>
              <a:ea typeface="Arial"/>
              <a:cs typeface="Arial"/>
              <a:sym typeface="Arial"/>
            </a:endParaRPr>
          </a:p>
        </p:txBody>
      </p:sp>
      <p:sp>
        <p:nvSpPr>
          <p:cNvPr id="1168" name="Google Shape;1168;p81"/>
          <p:cNvSpPr txBox="1"/>
          <p:nvPr/>
        </p:nvSpPr>
        <p:spPr>
          <a:xfrm>
            <a:off x="186334" y="2323147"/>
            <a:ext cx="3362400" cy="17523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 sz="2000" b="1">
                <a:solidFill>
                  <a:srgbClr val="BADFE2"/>
                </a:solidFill>
                <a:latin typeface="Arial"/>
                <a:ea typeface="Arial"/>
                <a:cs typeface="Arial"/>
                <a:sym typeface="Arial"/>
              </a:rPr>
              <a:t>dim3 </a:t>
            </a:r>
            <a:r>
              <a:rPr lang="en" sz="2000" b="1">
                <a:latin typeface="Arial"/>
                <a:ea typeface="Arial"/>
                <a:cs typeface="Arial"/>
                <a:sym typeface="Arial"/>
              </a:rPr>
              <a:t>num_blocks(10,10);</a:t>
            </a:r>
            <a:endParaRPr sz="2000">
              <a:latin typeface="Arial"/>
              <a:ea typeface="Arial"/>
              <a:cs typeface="Arial"/>
              <a:sym typeface="Arial"/>
            </a:endParaRPr>
          </a:p>
          <a:p>
            <a:pPr marL="0" marR="0" lvl="0" indent="0" algn="l" rtl="0">
              <a:lnSpc>
                <a:spcPct val="100000"/>
              </a:lnSpc>
              <a:spcBef>
                <a:spcPts val="10"/>
              </a:spcBef>
              <a:spcAft>
                <a:spcPts val="0"/>
              </a:spcAft>
              <a:buNone/>
            </a:pPr>
            <a:endParaRPr sz="2500">
              <a:latin typeface="Arial"/>
              <a:ea typeface="Arial"/>
              <a:cs typeface="Arial"/>
              <a:sym typeface="Arial"/>
            </a:endParaRPr>
          </a:p>
          <a:p>
            <a:pPr marL="152400" marR="5080" lvl="0" indent="-140335" algn="l" rtl="0">
              <a:lnSpc>
                <a:spcPct val="120000"/>
              </a:lnSpc>
              <a:spcBef>
                <a:spcPts val="0"/>
              </a:spcBef>
              <a:spcAft>
                <a:spcPts val="0"/>
              </a:spcAft>
              <a:buNone/>
            </a:pPr>
            <a:r>
              <a:rPr lang="en" sz="2000" b="1">
                <a:latin typeface="Arial"/>
                <a:ea typeface="Arial"/>
                <a:cs typeface="Arial"/>
                <a:sym typeface="Arial"/>
              </a:rPr>
              <a:t>kernel</a:t>
            </a:r>
            <a:r>
              <a:rPr lang="en" sz="2000" b="1">
                <a:solidFill>
                  <a:srgbClr val="BADFE2"/>
                </a:solidFill>
                <a:latin typeface="Arial"/>
                <a:ea typeface="Arial"/>
                <a:cs typeface="Arial"/>
                <a:sym typeface="Arial"/>
              </a:rPr>
              <a:t>&lt;&lt;&lt;</a:t>
            </a:r>
            <a:r>
              <a:rPr lang="en" sz="2000" b="1">
                <a:latin typeface="Arial"/>
                <a:ea typeface="Arial"/>
                <a:cs typeface="Arial"/>
                <a:sym typeface="Arial"/>
              </a:rPr>
              <a:t>num_blocks,  threads_per_block</a:t>
            </a:r>
            <a:r>
              <a:rPr lang="en" sz="2000" b="1">
                <a:solidFill>
                  <a:srgbClr val="BADFE2"/>
                </a:solidFill>
                <a:latin typeface="Arial"/>
                <a:ea typeface="Arial"/>
                <a:cs typeface="Arial"/>
                <a:sym typeface="Arial"/>
              </a:rPr>
              <a:t>&gt;&gt;&gt;</a:t>
            </a:r>
            <a:r>
              <a:rPr lang="en" sz="2000" b="1">
                <a:latin typeface="Arial"/>
                <a:ea typeface="Arial"/>
                <a:cs typeface="Arial"/>
                <a:sym typeface="Arial"/>
              </a:rPr>
              <a:t>(…);</a:t>
            </a:r>
            <a:endParaRPr sz="2000">
              <a:latin typeface="Arial"/>
              <a:ea typeface="Arial"/>
              <a:cs typeface="Arial"/>
              <a:sym typeface="Arial"/>
            </a:endParaRPr>
          </a:p>
        </p:txBody>
      </p:sp>
      <p:sp>
        <p:nvSpPr>
          <p:cNvPr id="1169" name="Google Shape;1169;p81"/>
          <p:cNvSpPr txBox="1"/>
          <p:nvPr/>
        </p:nvSpPr>
        <p:spPr>
          <a:xfrm>
            <a:off x="4263100" y="1068350"/>
            <a:ext cx="4518000" cy="4130400"/>
          </a:xfrm>
          <a:prstGeom prst="rect">
            <a:avLst/>
          </a:prstGeom>
          <a:noFill/>
          <a:ln>
            <a:noFill/>
          </a:ln>
        </p:spPr>
        <p:txBody>
          <a:bodyPr spcFirstLastPara="1" wrap="square" lIns="0" tIns="127000" rIns="0" bIns="0" anchor="t" anchorCtr="0">
            <a:spAutoFit/>
          </a:bodyPr>
          <a:lstStyle/>
          <a:p>
            <a:pPr marL="1239520" marR="0" lvl="0" indent="0" algn="l" rtl="0">
              <a:lnSpc>
                <a:spcPct val="100000"/>
              </a:lnSpc>
              <a:spcBef>
                <a:spcPts val="0"/>
              </a:spcBef>
              <a:spcAft>
                <a:spcPts val="0"/>
              </a:spcAft>
              <a:buNone/>
            </a:pPr>
            <a:r>
              <a:rPr lang="en" sz="2400" b="1">
                <a:latin typeface="Arial"/>
                <a:ea typeface="Arial"/>
                <a:cs typeface="Arial"/>
                <a:sym typeface="Arial"/>
              </a:rPr>
              <a:t>OpenCL C</a:t>
            </a:r>
            <a:endParaRPr sz="2400">
              <a:latin typeface="Arial"/>
              <a:ea typeface="Arial"/>
              <a:cs typeface="Arial"/>
              <a:sym typeface="Arial"/>
            </a:endParaRPr>
          </a:p>
          <a:p>
            <a:pPr marL="152400" marR="0" lvl="0" indent="0" algn="l" rtl="0">
              <a:lnSpc>
                <a:spcPct val="100000"/>
              </a:lnSpc>
              <a:spcBef>
                <a:spcPts val="480"/>
              </a:spcBef>
              <a:spcAft>
                <a:spcPts val="0"/>
              </a:spcAft>
              <a:buNone/>
            </a:pPr>
            <a:r>
              <a:rPr lang="en" sz="2000" b="1"/>
              <a:t>const </a:t>
            </a:r>
            <a:r>
              <a:rPr lang="en" sz="2000" b="1">
                <a:solidFill>
                  <a:srgbClr val="323298"/>
                </a:solidFill>
              </a:rPr>
              <a:t>size_t</a:t>
            </a:r>
            <a:r>
              <a:rPr lang="en" sz="2000" b="1"/>
              <a:t> global[2] =</a:t>
            </a:r>
            <a:endParaRPr sz="2000" b="1"/>
          </a:p>
          <a:p>
            <a:pPr marL="152400" marR="0" lvl="0" indent="0" algn="l" rtl="0">
              <a:lnSpc>
                <a:spcPct val="100000"/>
              </a:lnSpc>
              <a:spcBef>
                <a:spcPts val="480"/>
              </a:spcBef>
              <a:spcAft>
                <a:spcPts val="0"/>
              </a:spcAft>
              <a:buNone/>
            </a:pPr>
            <a:r>
              <a:rPr lang="en" sz="2000" b="1"/>
              <a:t>{300, 200};</a:t>
            </a:r>
            <a:endParaRPr sz="2000" b="1"/>
          </a:p>
          <a:p>
            <a:pPr marL="152400" marR="0" lvl="0" indent="0" algn="l" rtl="0">
              <a:lnSpc>
                <a:spcPct val="100000"/>
              </a:lnSpc>
              <a:spcBef>
                <a:spcPts val="480"/>
              </a:spcBef>
              <a:spcAft>
                <a:spcPts val="0"/>
              </a:spcAft>
              <a:buNone/>
            </a:pPr>
            <a:endParaRPr sz="2000" b="1"/>
          </a:p>
          <a:p>
            <a:pPr marL="152400" marR="0" lvl="0" indent="0" algn="l" rtl="0">
              <a:lnSpc>
                <a:spcPct val="100000"/>
              </a:lnSpc>
              <a:spcBef>
                <a:spcPts val="480"/>
              </a:spcBef>
              <a:spcAft>
                <a:spcPts val="0"/>
              </a:spcAft>
              <a:buNone/>
            </a:pPr>
            <a:r>
              <a:rPr lang="en" sz="2000" b="1"/>
              <a:t>const </a:t>
            </a:r>
            <a:r>
              <a:rPr lang="en" sz="2000" b="1">
                <a:solidFill>
                  <a:srgbClr val="2C2C89"/>
                </a:solidFill>
              </a:rPr>
              <a:t>size_t</a:t>
            </a:r>
            <a:r>
              <a:rPr lang="en" sz="2000" b="1"/>
              <a:t> local[2] =</a:t>
            </a:r>
            <a:endParaRPr sz="2000" b="1"/>
          </a:p>
          <a:p>
            <a:pPr marL="152400" marR="0" lvl="0" indent="0" algn="l" rtl="0">
              <a:lnSpc>
                <a:spcPct val="100000"/>
              </a:lnSpc>
              <a:spcBef>
                <a:spcPts val="480"/>
              </a:spcBef>
              <a:spcAft>
                <a:spcPts val="0"/>
              </a:spcAft>
              <a:buNone/>
            </a:pPr>
            <a:r>
              <a:rPr lang="en" sz="2000" b="1"/>
              <a:t>{30, 20};</a:t>
            </a:r>
            <a:endParaRPr sz="2000" b="1"/>
          </a:p>
          <a:p>
            <a:pPr marL="152400" marR="0" lvl="0" indent="0" algn="l" rtl="0">
              <a:lnSpc>
                <a:spcPct val="100000"/>
              </a:lnSpc>
              <a:spcBef>
                <a:spcPts val="480"/>
              </a:spcBef>
              <a:spcAft>
                <a:spcPts val="0"/>
              </a:spcAft>
              <a:buNone/>
            </a:pPr>
            <a:endParaRPr sz="2000" b="1"/>
          </a:p>
          <a:p>
            <a:pPr marL="152400" marR="0" lvl="0" indent="0" algn="l" rtl="0">
              <a:lnSpc>
                <a:spcPct val="100000"/>
              </a:lnSpc>
              <a:spcBef>
                <a:spcPts val="480"/>
              </a:spcBef>
              <a:spcAft>
                <a:spcPts val="0"/>
              </a:spcAft>
              <a:buNone/>
            </a:pPr>
            <a:r>
              <a:rPr lang="en" sz="2000" b="1"/>
              <a:t>clEnqueueNDRangeKernel( queue, &amp;kernel, 2, 0, &amp;global, &amp;local,</a:t>
            </a:r>
            <a:endParaRPr sz="2000" b="1"/>
          </a:p>
          <a:p>
            <a:pPr marL="152400" marR="0" lvl="0" indent="0" algn="l" rtl="0">
              <a:lnSpc>
                <a:spcPct val="100000"/>
              </a:lnSpc>
              <a:spcBef>
                <a:spcPts val="480"/>
              </a:spcBef>
              <a:spcAft>
                <a:spcPts val="0"/>
              </a:spcAft>
              <a:buNone/>
            </a:pPr>
            <a:r>
              <a:rPr lang="en" sz="2000" b="1"/>
              <a:t>0, NULL, NULL);</a:t>
            </a:r>
            <a:endParaRPr sz="2000" b="1"/>
          </a:p>
          <a:p>
            <a:pPr marL="152400" marR="0" lvl="0" indent="0" algn="l" rtl="0">
              <a:lnSpc>
                <a:spcPct val="100000"/>
              </a:lnSpc>
              <a:spcBef>
                <a:spcPts val="480"/>
              </a:spcBef>
              <a:spcAft>
                <a:spcPts val="0"/>
              </a:spcAft>
              <a:buNone/>
            </a:pPr>
            <a:endParaRPr sz="2000" b="1"/>
          </a:p>
        </p:txBody>
      </p:sp>
      <p:sp>
        <p:nvSpPr>
          <p:cNvPr id="1170" name="Google Shape;1170;p81"/>
          <p:cNvSpPr txBox="1">
            <a:spLocks noGrp="1"/>
          </p:cNvSpPr>
          <p:nvPr>
            <p:ph type="title"/>
          </p:nvPr>
        </p:nvSpPr>
        <p:spPr>
          <a:xfrm>
            <a:off x="0" y="0"/>
            <a:ext cx="9144000" cy="4926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0" tIns="0" rIns="0" bIns="0" anchor="t" anchorCtr="0">
            <a:spAutoFit/>
          </a:bodyPr>
          <a:lstStyle/>
          <a:p>
            <a:pPr marL="0" lvl="0" indent="0" algn="l" rtl="0">
              <a:spcBef>
                <a:spcPts val="0"/>
              </a:spcBef>
              <a:spcAft>
                <a:spcPts val="0"/>
              </a:spcAft>
              <a:buNone/>
            </a:pPr>
            <a:r>
              <a:rPr lang="en" b="1">
                <a:solidFill>
                  <a:srgbClr val="073763"/>
                </a:solidFill>
              </a:rPr>
              <a:t>Enqueue a kernel (C)</a:t>
            </a:r>
            <a:endParaRPr b="1">
              <a:solidFill>
                <a:srgbClr val="07376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7"/>
          <p:cNvSpPr txBox="1">
            <a:spLocks noGrp="1"/>
          </p:cNvSpPr>
          <p:nvPr>
            <p:ph type="title"/>
          </p:nvPr>
        </p:nvSpPr>
        <p:spPr>
          <a:xfrm>
            <a:off x="0" y="0"/>
            <a:ext cx="9144000" cy="5727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73763"/>
                </a:solidFill>
              </a:rPr>
              <a:t>NVIDIA GPU Technology</a:t>
            </a:r>
            <a:endParaRPr b="1">
              <a:solidFill>
                <a:srgbClr val="073763"/>
              </a:solidFill>
            </a:endParaRPr>
          </a:p>
        </p:txBody>
      </p:sp>
      <p:sp>
        <p:nvSpPr>
          <p:cNvPr id="184" name="Google Shape;184;p37"/>
          <p:cNvSpPr txBox="1">
            <a:spLocks noGrp="1"/>
          </p:cNvSpPr>
          <p:nvPr>
            <p:ph type="body" idx="1"/>
          </p:nvPr>
        </p:nvSpPr>
        <p:spPr>
          <a:xfrm>
            <a:off x="311700" y="793850"/>
            <a:ext cx="8520600" cy="41550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Clr>
                <a:schemeClr val="dk1"/>
              </a:buClr>
              <a:buSzPts val="1800"/>
              <a:buChar char="●"/>
            </a:pPr>
            <a:r>
              <a:rPr lang="en" b="1" dirty="0">
                <a:solidFill>
                  <a:schemeClr val="dk1"/>
                </a:solidFill>
              </a:rPr>
              <a:t>Software &amp; programming models</a:t>
            </a:r>
            <a:endParaRPr b="1"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paradigm: split program into host code (CPU) and device code (GPU)</a:t>
            </a:r>
            <a:endParaRPr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GPU hardware architecture requires highly homogeneous program flow (SIMT, no if-branches!)</a:t>
            </a:r>
            <a:endParaRPr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PCIe bottleneck for communication of data between CPU and GPU: O(n2)...O(n3) computations for communication of n data</a:t>
            </a:r>
            <a:endParaRPr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overlapping of communication and computation phases</a:t>
            </a:r>
            <a:br>
              <a:rPr lang="en" dirty="0">
                <a:solidFill>
                  <a:schemeClr val="dk1"/>
                </a:solidFill>
              </a:rPr>
            </a:br>
            <a:endParaRPr dirty="0">
              <a:solidFill>
                <a:schemeClr val="dk1"/>
              </a:solidFill>
            </a:endParaRPr>
          </a:p>
          <a:p>
            <a:pPr marL="457200" lvl="0" indent="-342900" algn="l" rtl="0">
              <a:spcBef>
                <a:spcPts val="0"/>
              </a:spcBef>
              <a:spcAft>
                <a:spcPts val="0"/>
              </a:spcAft>
              <a:buClr>
                <a:schemeClr val="dk1"/>
              </a:buClr>
              <a:buSzPts val="1800"/>
              <a:buChar char="●"/>
            </a:pPr>
            <a:r>
              <a:rPr lang="en" b="1" dirty="0">
                <a:solidFill>
                  <a:schemeClr val="dk1"/>
                </a:solidFill>
              </a:rPr>
              <a:t>Programming languages</a:t>
            </a:r>
            <a:endParaRPr b="1"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CUDA (NVIDIA), OpenCL (open standard)</a:t>
            </a:r>
            <a:endParaRPr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host program (C, executes on CPU) and device kernels (C, launch on </a:t>
            </a:r>
            <a:br>
              <a:rPr lang="en" dirty="0">
                <a:solidFill>
                  <a:schemeClr val="dk1"/>
                </a:solidFill>
              </a:rPr>
            </a:br>
            <a:r>
              <a:rPr lang="en" dirty="0">
                <a:solidFill>
                  <a:schemeClr val="dk1"/>
                </a:solidFill>
              </a:rPr>
              <a:t>GPU)</a:t>
            </a:r>
            <a:endParaRPr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numerical libraries: CUBLAS, CUFFT, higher LA: CULA, MAGMA</a:t>
            </a:r>
            <a:endParaRPr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tools: debuggers, profiling, system monitoring,…</a:t>
            </a:r>
            <a:endParaRPr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CUDA-FORTRAN (PGI)</a:t>
            </a:r>
            <a:endParaRPr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directive-based approaches (PGI, CRAY, CAPS, OpenACC, OpenMP-4)</a:t>
            </a:r>
            <a:endParaRPr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high-level, comparable to OpenMP</a:t>
            </a:r>
            <a:endParaRPr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proprietary (CRAY, PGI, HMPP, ...) → OpenACC → OpenMP</a:t>
            </a:r>
            <a:endParaRPr dirty="0">
              <a:solidFill>
                <a:schemeClr val="dk1"/>
              </a:solidFill>
            </a:endParaRPr>
          </a:p>
        </p:txBody>
      </p:sp>
      <p:pic>
        <p:nvPicPr>
          <p:cNvPr id="185" name="Google Shape;185;p37"/>
          <p:cNvPicPr preferRelativeResize="0"/>
          <p:nvPr/>
        </p:nvPicPr>
        <p:blipFill rotWithShape="1">
          <a:blip r:embed="rId3">
            <a:alphaModFix/>
          </a:blip>
          <a:srcRect/>
          <a:stretch/>
        </p:blipFill>
        <p:spPr>
          <a:xfrm>
            <a:off x="7077468" y="2409447"/>
            <a:ext cx="2066543" cy="2734054"/>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74"/>
        <p:cNvGrpSpPr/>
        <p:nvPr/>
      </p:nvGrpSpPr>
      <p:grpSpPr>
        <a:xfrm>
          <a:off x="0" y="0"/>
          <a:ext cx="0" cy="0"/>
          <a:chOff x="0" y="0"/>
          <a:chExt cx="0" cy="0"/>
        </a:xfrm>
      </p:grpSpPr>
      <p:sp>
        <p:nvSpPr>
          <p:cNvPr id="1175" name="Google Shape;1175;p82"/>
          <p:cNvSpPr txBox="1"/>
          <p:nvPr/>
        </p:nvSpPr>
        <p:spPr>
          <a:xfrm>
            <a:off x="186334" y="1068350"/>
            <a:ext cx="3822600" cy="900600"/>
          </a:xfrm>
          <a:prstGeom prst="rect">
            <a:avLst/>
          </a:prstGeom>
          <a:noFill/>
          <a:ln>
            <a:noFill/>
          </a:ln>
        </p:spPr>
        <p:txBody>
          <a:bodyPr spcFirstLastPara="1" wrap="square" lIns="0" tIns="127000" rIns="0" bIns="0" anchor="t" anchorCtr="0">
            <a:spAutoFit/>
          </a:bodyPr>
          <a:lstStyle/>
          <a:p>
            <a:pPr marL="1697988" marR="0" lvl="0" indent="0" algn="l" rtl="0">
              <a:lnSpc>
                <a:spcPct val="100000"/>
              </a:lnSpc>
              <a:spcBef>
                <a:spcPts val="0"/>
              </a:spcBef>
              <a:spcAft>
                <a:spcPts val="0"/>
              </a:spcAft>
              <a:buNone/>
            </a:pPr>
            <a:r>
              <a:rPr lang="en" sz="2400" b="1">
                <a:latin typeface="Arial"/>
                <a:ea typeface="Arial"/>
                <a:cs typeface="Arial"/>
                <a:sym typeface="Arial"/>
              </a:rPr>
              <a:t>CUDA C</a:t>
            </a:r>
            <a:endParaRPr sz="2400">
              <a:latin typeface="Arial"/>
              <a:ea typeface="Arial"/>
              <a:cs typeface="Arial"/>
              <a:sym typeface="Arial"/>
            </a:endParaRPr>
          </a:p>
          <a:p>
            <a:pPr marL="12700" marR="0" lvl="0" indent="0" algn="l" rtl="0">
              <a:lnSpc>
                <a:spcPct val="100000"/>
              </a:lnSpc>
              <a:spcBef>
                <a:spcPts val="740"/>
              </a:spcBef>
              <a:spcAft>
                <a:spcPts val="0"/>
              </a:spcAft>
              <a:buNone/>
            </a:pPr>
            <a:r>
              <a:rPr lang="en" sz="2000" b="1">
                <a:solidFill>
                  <a:srgbClr val="BADFE2"/>
                </a:solidFill>
                <a:latin typeface="Arial"/>
                <a:ea typeface="Arial"/>
                <a:cs typeface="Arial"/>
                <a:sym typeface="Arial"/>
              </a:rPr>
              <a:t>dim3 </a:t>
            </a:r>
            <a:r>
              <a:rPr lang="en" sz="2000" b="1">
                <a:latin typeface="Arial"/>
                <a:ea typeface="Arial"/>
                <a:cs typeface="Arial"/>
                <a:sym typeface="Arial"/>
              </a:rPr>
              <a:t>threads_per_block(30,20);</a:t>
            </a:r>
            <a:endParaRPr sz="2000">
              <a:latin typeface="Arial"/>
              <a:ea typeface="Arial"/>
              <a:cs typeface="Arial"/>
              <a:sym typeface="Arial"/>
            </a:endParaRPr>
          </a:p>
        </p:txBody>
      </p:sp>
      <p:sp>
        <p:nvSpPr>
          <p:cNvPr id="1176" name="Google Shape;1176;p82"/>
          <p:cNvSpPr txBox="1"/>
          <p:nvPr/>
        </p:nvSpPr>
        <p:spPr>
          <a:xfrm>
            <a:off x="186334" y="2323147"/>
            <a:ext cx="3362400" cy="17523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 sz="2000" b="1">
                <a:solidFill>
                  <a:srgbClr val="BADFE2"/>
                </a:solidFill>
                <a:latin typeface="Arial"/>
                <a:ea typeface="Arial"/>
                <a:cs typeface="Arial"/>
                <a:sym typeface="Arial"/>
              </a:rPr>
              <a:t>dim3 </a:t>
            </a:r>
            <a:r>
              <a:rPr lang="en" sz="2000" b="1">
                <a:latin typeface="Arial"/>
                <a:ea typeface="Arial"/>
                <a:cs typeface="Arial"/>
                <a:sym typeface="Arial"/>
              </a:rPr>
              <a:t>num_blocks(10,10);</a:t>
            </a:r>
            <a:endParaRPr sz="2000">
              <a:latin typeface="Arial"/>
              <a:ea typeface="Arial"/>
              <a:cs typeface="Arial"/>
              <a:sym typeface="Arial"/>
            </a:endParaRPr>
          </a:p>
          <a:p>
            <a:pPr marL="0" marR="0" lvl="0" indent="0" algn="l" rtl="0">
              <a:lnSpc>
                <a:spcPct val="100000"/>
              </a:lnSpc>
              <a:spcBef>
                <a:spcPts val="10"/>
              </a:spcBef>
              <a:spcAft>
                <a:spcPts val="0"/>
              </a:spcAft>
              <a:buNone/>
            </a:pPr>
            <a:endParaRPr sz="2500">
              <a:latin typeface="Arial"/>
              <a:ea typeface="Arial"/>
              <a:cs typeface="Arial"/>
              <a:sym typeface="Arial"/>
            </a:endParaRPr>
          </a:p>
          <a:p>
            <a:pPr marL="152400" marR="5080" lvl="0" indent="-140335" algn="l" rtl="0">
              <a:lnSpc>
                <a:spcPct val="120000"/>
              </a:lnSpc>
              <a:spcBef>
                <a:spcPts val="0"/>
              </a:spcBef>
              <a:spcAft>
                <a:spcPts val="0"/>
              </a:spcAft>
              <a:buNone/>
            </a:pPr>
            <a:r>
              <a:rPr lang="en" sz="2000" b="1">
                <a:latin typeface="Arial"/>
                <a:ea typeface="Arial"/>
                <a:cs typeface="Arial"/>
                <a:sym typeface="Arial"/>
              </a:rPr>
              <a:t>kernel</a:t>
            </a:r>
            <a:r>
              <a:rPr lang="en" sz="2000" b="1">
                <a:solidFill>
                  <a:srgbClr val="BADFE2"/>
                </a:solidFill>
                <a:latin typeface="Arial"/>
                <a:ea typeface="Arial"/>
                <a:cs typeface="Arial"/>
                <a:sym typeface="Arial"/>
              </a:rPr>
              <a:t>&lt;&lt;&lt;</a:t>
            </a:r>
            <a:r>
              <a:rPr lang="en" sz="2000" b="1">
                <a:latin typeface="Arial"/>
                <a:ea typeface="Arial"/>
                <a:cs typeface="Arial"/>
                <a:sym typeface="Arial"/>
              </a:rPr>
              <a:t>num_blocks,  threads_per_block</a:t>
            </a:r>
            <a:r>
              <a:rPr lang="en" sz="2000" b="1">
                <a:solidFill>
                  <a:srgbClr val="BADFE2"/>
                </a:solidFill>
                <a:latin typeface="Arial"/>
                <a:ea typeface="Arial"/>
                <a:cs typeface="Arial"/>
                <a:sym typeface="Arial"/>
              </a:rPr>
              <a:t>&gt;&gt;&gt;</a:t>
            </a:r>
            <a:r>
              <a:rPr lang="en" sz="2000" b="1">
                <a:latin typeface="Arial"/>
                <a:ea typeface="Arial"/>
                <a:cs typeface="Arial"/>
                <a:sym typeface="Arial"/>
              </a:rPr>
              <a:t>(…);</a:t>
            </a:r>
            <a:endParaRPr sz="2000">
              <a:latin typeface="Arial"/>
              <a:ea typeface="Arial"/>
              <a:cs typeface="Arial"/>
              <a:sym typeface="Arial"/>
            </a:endParaRPr>
          </a:p>
        </p:txBody>
      </p:sp>
      <p:sp>
        <p:nvSpPr>
          <p:cNvPr id="1177" name="Google Shape;1177;p82"/>
          <p:cNvSpPr txBox="1"/>
          <p:nvPr/>
        </p:nvSpPr>
        <p:spPr>
          <a:xfrm>
            <a:off x="4508126" y="1068350"/>
            <a:ext cx="4234200" cy="3771000"/>
          </a:xfrm>
          <a:prstGeom prst="rect">
            <a:avLst/>
          </a:prstGeom>
          <a:noFill/>
          <a:ln>
            <a:noFill/>
          </a:ln>
        </p:spPr>
        <p:txBody>
          <a:bodyPr spcFirstLastPara="1" wrap="square" lIns="0" tIns="127000" rIns="0" bIns="0" anchor="t" anchorCtr="0">
            <a:spAutoFit/>
          </a:bodyPr>
          <a:lstStyle/>
          <a:p>
            <a:pPr marL="1239520" marR="0" lvl="0" indent="0" algn="l" rtl="0">
              <a:lnSpc>
                <a:spcPct val="100000"/>
              </a:lnSpc>
              <a:spcBef>
                <a:spcPts val="0"/>
              </a:spcBef>
              <a:spcAft>
                <a:spcPts val="0"/>
              </a:spcAft>
              <a:buNone/>
            </a:pPr>
            <a:r>
              <a:rPr lang="en" sz="2400" b="1">
                <a:latin typeface="Arial"/>
                <a:ea typeface="Arial"/>
                <a:cs typeface="Arial"/>
                <a:sym typeface="Arial"/>
              </a:rPr>
              <a:t>OpenCL C++</a:t>
            </a:r>
            <a:endParaRPr sz="2400">
              <a:latin typeface="Arial"/>
              <a:ea typeface="Arial"/>
              <a:cs typeface="Arial"/>
              <a:sym typeface="Arial"/>
            </a:endParaRPr>
          </a:p>
          <a:p>
            <a:pPr marL="12700" marR="0" lvl="0" indent="0" algn="l" rtl="0">
              <a:lnSpc>
                <a:spcPct val="100000"/>
              </a:lnSpc>
              <a:spcBef>
                <a:spcPts val="740"/>
              </a:spcBef>
              <a:spcAft>
                <a:spcPts val="0"/>
              </a:spcAft>
              <a:buNone/>
            </a:pPr>
            <a:r>
              <a:rPr lang="en" sz="2000" b="1">
                <a:latin typeface="Arial"/>
                <a:ea typeface="Arial"/>
                <a:cs typeface="Arial"/>
                <a:sym typeface="Arial"/>
              </a:rPr>
              <a:t>const </a:t>
            </a:r>
            <a:r>
              <a:rPr lang="en" sz="2000" b="1">
                <a:solidFill>
                  <a:srgbClr val="333399"/>
                </a:solidFill>
                <a:latin typeface="Arial"/>
                <a:ea typeface="Arial"/>
                <a:cs typeface="Arial"/>
                <a:sym typeface="Arial"/>
              </a:rPr>
              <a:t>cl::NDRange</a:t>
            </a:r>
            <a:endParaRPr sz="2000">
              <a:latin typeface="Arial"/>
              <a:ea typeface="Arial"/>
              <a:cs typeface="Arial"/>
              <a:sym typeface="Arial"/>
            </a:endParaRPr>
          </a:p>
          <a:p>
            <a:pPr marL="500380" marR="0" lvl="0" indent="0" algn="l" rtl="0">
              <a:lnSpc>
                <a:spcPct val="100000"/>
              </a:lnSpc>
              <a:spcBef>
                <a:spcPts val="0"/>
              </a:spcBef>
              <a:spcAft>
                <a:spcPts val="0"/>
              </a:spcAft>
              <a:buNone/>
            </a:pPr>
            <a:r>
              <a:rPr lang="en" sz="2000" b="1">
                <a:latin typeface="Arial"/>
                <a:ea typeface="Arial"/>
                <a:cs typeface="Arial"/>
                <a:sym typeface="Arial"/>
              </a:rPr>
              <a:t>global(300, 200);</a:t>
            </a:r>
            <a:endParaRPr sz="2000">
              <a:latin typeface="Arial"/>
              <a:ea typeface="Arial"/>
              <a:cs typeface="Arial"/>
              <a:sym typeface="Arial"/>
            </a:endParaRPr>
          </a:p>
          <a:p>
            <a:pPr marL="0" marR="0" lvl="0" indent="0" algn="l" rtl="0">
              <a:lnSpc>
                <a:spcPct val="100000"/>
              </a:lnSpc>
              <a:spcBef>
                <a:spcPts val="25"/>
              </a:spcBef>
              <a:spcAft>
                <a:spcPts val="0"/>
              </a:spcAft>
              <a:buNone/>
            </a:pPr>
            <a:endParaRPr sz="2900">
              <a:latin typeface="Arial"/>
              <a:ea typeface="Arial"/>
              <a:cs typeface="Arial"/>
              <a:sym typeface="Arial"/>
            </a:endParaRPr>
          </a:p>
          <a:p>
            <a:pPr marL="12700" marR="0" lvl="0" indent="0" algn="l" rtl="0">
              <a:lnSpc>
                <a:spcPct val="100000"/>
              </a:lnSpc>
              <a:spcBef>
                <a:spcPts val="5"/>
              </a:spcBef>
              <a:spcAft>
                <a:spcPts val="0"/>
              </a:spcAft>
              <a:buNone/>
            </a:pPr>
            <a:r>
              <a:rPr lang="en" sz="2000" b="1">
                <a:latin typeface="Arial"/>
                <a:ea typeface="Arial"/>
                <a:cs typeface="Arial"/>
                <a:sym typeface="Arial"/>
              </a:rPr>
              <a:t>const </a:t>
            </a:r>
            <a:r>
              <a:rPr lang="en" sz="2000" b="1">
                <a:solidFill>
                  <a:srgbClr val="333399"/>
                </a:solidFill>
                <a:latin typeface="Arial"/>
                <a:ea typeface="Arial"/>
                <a:cs typeface="Arial"/>
                <a:sym typeface="Arial"/>
              </a:rPr>
              <a:t>cl::NDRange</a:t>
            </a:r>
            <a:endParaRPr sz="2000">
              <a:latin typeface="Arial"/>
              <a:ea typeface="Arial"/>
              <a:cs typeface="Arial"/>
              <a:sym typeface="Arial"/>
            </a:endParaRPr>
          </a:p>
          <a:p>
            <a:pPr marL="500380" marR="0" lvl="0" indent="0" algn="l" rtl="0">
              <a:lnSpc>
                <a:spcPct val="100000"/>
              </a:lnSpc>
              <a:spcBef>
                <a:spcPts val="0"/>
              </a:spcBef>
              <a:spcAft>
                <a:spcPts val="0"/>
              </a:spcAft>
              <a:buNone/>
            </a:pPr>
            <a:r>
              <a:rPr lang="en" sz="2000" b="1">
                <a:latin typeface="Arial"/>
                <a:ea typeface="Arial"/>
                <a:cs typeface="Arial"/>
                <a:sym typeface="Arial"/>
              </a:rPr>
              <a:t>local(30, 20);</a:t>
            </a:r>
            <a:endParaRPr sz="2000">
              <a:latin typeface="Arial"/>
              <a:ea typeface="Arial"/>
              <a:cs typeface="Arial"/>
              <a:sym typeface="Arial"/>
            </a:endParaRPr>
          </a:p>
          <a:p>
            <a:pPr marL="0" marR="0" lvl="0" indent="0" algn="l" rtl="0">
              <a:lnSpc>
                <a:spcPct val="100000"/>
              </a:lnSpc>
              <a:spcBef>
                <a:spcPts val="25"/>
              </a:spcBef>
              <a:spcAft>
                <a:spcPts val="0"/>
              </a:spcAft>
              <a:buNone/>
            </a:pPr>
            <a:endParaRPr sz="2900">
              <a:latin typeface="Arial"/>
              <a:ea typeface="Arial"/>
              <a:cs typeface="Arial"/>
              <a:sym typeface="Arial"/>
            </a:endParaRPr>
          </a:p>
          <a:p>
            <a:pPr marL="12700" marR="0" lvl="0" indent="0" algn="l" rtl="0">
              <a:lnSpc>
                <a:spcPct val="100000"/>
              </a:lnSpc>
              <a:spcBef>
                <a:spcPts val="5"/>
              </a:spcBef>
              <a:spcAft>
                <a:spcPts val="0"/>
              </a:spcAft>
              <a:buNone/>
            </a:pPr>
            <a:r>
              <a:rPr lang="en" sz="2000" b="1">
                <a:latin typeface="Arial"/>
                <a:ea typeface="Arial"/>
                <a:cs typeface="Arial"/>
                <a:sym typeface="Arial"/>
              </a:rPr>
              <a:t>kernel(</a:t>
            </a:r>
            <a:endParaRPr sz="2000">
              <a:latin typeface="Arial"/>
              <a:ea typeface="Arial"/>
              <a:cs typeface="Arial"/>
              <a:sym typeface="Arial"/>
            </a:endParaRPr>
          </a:p>
          <a:p>
            <a:pPr marL="152400" marR="0" lvl="0" indent="0" algn="l" rtl="0">
              <a:lnSpc>
                <a:spcPct val="100000"/>
              </a:lnSpc>
              <a:spcBef>
                <a:spcPts val="480"/>
              </a:spcBef>
              <a:spcAft>
                <a:spcPts val="0"/>
              </a:spcAft>
              <a:buNone/>
            </a:pPr>
            <a:r>
              <a:rPr lang="en" sz="2000" b="1">
                <a:latin typeface="Arial"/>
                <a:ea typeface="Arial"/>
                <a:cs typeface="Arial"/>
                <a:sym typeface="Arial"/>
              </a:rPr>
              <a:t>EnqueueArgs(global, local),</a:t>
            </a:r>
            <a:endParaRPr sz="2000">
              <a:latin typeface="Arial"/>
              <a:ea typeface="Arial"/>
              <a:cs typeface="Arial"/>
              <a:sym typeface="Arial"/>
            </a:endParaRPr>
          </a:p>
          <a:p>
            <a:pPr marL="152400" marR="0" lvl="0" indent="0" algn="l" rtl="0">
              <a:lnSpc>
                <a:spcPct val="100000"/>
              </a:lnSpc>
              <a:spcBef>
                <a:spcPts val="480"/>
              </a:spcBef>
              <a:spcAft>
                <a:spcPts val="0"/>
              </a:spcAft>
              <a:buNone/>
            </a:pPr>
            <a:r>
              <a:rPr lang="en" sz="2000" b="1">
                <a:latin typeface="Arial"/>
                <a:ea typeface="Arial"/>
                <a:cs typeface="Arial"/>
                <a:sym typeface="Arial"/>
              </a:rPr>
              <a:t>…);</a:t>
            </a:r>
            <a:endParaRPr sz="2000">
              <a:latin typeface="Arial"/>
              <a:ea typeface="Arial"/>
              <a:cs typeface="Arial"/>
              <a:sym typeface="Arial"/>
            </a:endParaRPr>
          </a:p>
        </p:txBody>
      </p:sp>
      <p:sp>
        <p:nvSpPr>
          <p:cNvPr id="1178" name="Google Shape;1178;p82"/>
          <p:cNvSpPr txBox="1">
            <a:spLocks noGrp="1"/>
          </p:cNvSpPr>
          <p:nvPr>
            <p:ph type="title"/>
          </p:nvPr>
        </p:nvSpPr>
        <p:spPr>
          <a:xfrm>
            <a:off x="0" y="0"/>
            <a:ext cx="9144000" cy="4926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0" tIns="0" rIns="0" bIns="0" anchor="t" anchorCtr="0">
            <a:spAutoFit/>
          </a:bodyPr>
          <a:lstStyle/>
          <a:p>
            <a:pPr marL="0" lvl="0" indent="0" algn="l" rtl="0">
              <a:spcBef>
                <a:spcPts val="0"/>
              </a:spcBef>
              <a:spcAft>
                <a:spcPts val="0"/>
              </a:spcAft>
              <a:buNone/>
            </a:pPr>
            <a:r>
              <a:rPr lang="en" b="1">
                <a:solidFill>
                  <a:srgbClr val="073763"/>
                </a:solidFill>
              </a:rPr>
              <a:t>Enqueue a kernel (C++)</a:t>
            </a:r>
            <a:endParaRPr b="1">
              <a:solidFill>
                <a:srgbClr val="073763"/>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82"/>
        <p:cNvGrpSpPr/>
        <p:nvPr/>
      </p:nvGrpSpPr>
      <p:grpSpPr>
        <a:xfrm>
          <a:off x="0" y="0"/>
          <a:ext cx="0" cy="0"/>
          <a:chOff x="0" y="0"/>
          <a:chExt cx="0" cy="0"/>
        </a:xfrm>
      </p:grpSpPr>
      <p:sp>
        <p:nvSpPr>
          <p:cNvPr id="1183" name="Google Shape;1183;p83"/>
          <p:cNvSpPr txBox="1"/>
          <p:nvPr/>
        </p:nvSpPr>
        <p:spPr>
          <a:xfrm>
            <a:off x="-22126" y="1962625"/>
            <a:ext cx="5189700" cy="2931300"/>
          </a:xfrm>
          <a:prstGeom prst="rect">
            <a:avLst/>
          </a:prstGeom>
          <a:noFill/>
          <a:ln>
            <a:noFill/>
          </a:ln>
        </p:spPr>
        <p:txBody>
          <a:bodyPr spcFirstLastPara="1" wrap="square" lIns="0" tIns="12700" rIns="0" bIns="0" anchor="t" anchorCtr="0">
            <a:spAutoFit/>
          </a:bodyPr>
          <a:lstStyle/>
          <a:p>
            <a:pPr marL="12700" marR="0" lvl="0" indent="0" algn="ctr" rtl="0">
              <a:lnSpc>
                <a:spcPct val="115000"/>
              </a:lnSpc>
              <a:spcBef>
                <a:spcPts val="0"/>
              </a:spcBef>
              <a:spcAft>
                <a:spcPts val="0"/>
              </a:spcAft>
              <a:buNone/>
            </a:pPr>
            <a:r>
              <a:rPr lang="en" sz="2400">
                <a:latin typeface="Helvetica Neue"/>
                <a:ea typeface="Helvetica Neue"/>
                <a:cs typeface="Helvetica Neue"/>
                <a:sym typeface="Helvetica Neue"/>
              </a:rPr>
              <a:t>gridDim</a:t>
            </a:r>
            <a:endParaRPr sz="2400">
              <a:latin typeface="Helvetica Neue"/>
              <a:ea typeface="Helvetica Neue"/>
              <a:cs typeface="Helvetica Neue"/>
              <a:sym typeface="Helvetica Neue"/>
            </a:endParaRPr>
          </a:p>
          <a:p>
            <a:pPr marL="12700" marR="0" lvl="0" indent="0" algn="ctr" rtl="0">
              <a:lnSpc>
                <a:spcPct val="115000"/>
              </a:lnSpc>
              <a:spcBef>
                <a:spcPts val="0"/>
              </a:spcBef>
              <a:spcAft>
                <a:spcPts val="0"/>
              </a:spcAft>
              <a:buNone/>
            </a:pPr>
            <a:r>
              <a:rPr lang="en" sz="2400">
                <a:latin typeface="Helvetica Neue"/>
                <a:ea typeface="Helvetica Neue"/>
                <a:cs typeface="Helvetica Neue"/>
                <a:sym typeface="Helvetica Neue"/>
              </a:rPr>
              <a:t>blockIdx</a:t>
            </a:r>
            <a:endParaRPr sz="2400">
              <a:latin typeface="Helvetica Neue"/>
              <a:ea typeface="Helvetica Neue"/>
              <a:cs typeface="Helvetica Neue"/>
              <a:sym typeface="Helvetica Neue"/>
            </a:endParaRPr>
          </a:p>
          <a:p>
            <a:pPr marL="12700" marR="0" lvl="0" indent="0" algn="ctr" rtl="0">
              <a:lnSpc>
                <a:spcPct val="115000"/>
              </a:lnSpc>
              <a:spcBef>
                <a:spcPts val="0"/>
              </a:spcBef>
              <a:spcAft>
                <a:spcPts val="0"/>
              </a:spcAft>
              <a:buNone/>
            </a:pPr>
            <a:r>
              <a:rPr lang="en" sz="2400">
                <a:latin typeface="Helvetica Neue"/>
                <a:ea typeface="Helvetica Neue"/>
                <a:cs typeface="Helvetica Neue"/>
                <a:sym typeface="Helvetica Neue"/>
              </a:rPr>
              <a:t>blockDim</a:t>
            </a:r>
            <a:endParaRPr sz="2400">
              <a:latin typeface="Helvetica Neue"/>
              <a:ea typeface="Helvetica Neue"/>
              <a:cs typeface="Helvetica Neue"/>
              <a:sym typeface="Helvetica Neue"/>
            </a:endParaRPr>
          </a:p>
          <a:p>
            <a:pPr marL="12700" marR="0" lvl="0" indent="0" algn="ctr" rtl="0">
              <a:lnSpc>
                <a:spcPct val="115000"/>
              </a:lnSpc>
              <a:spcBef>
                <a:spcPts val="0"/>
              </a:spcBef>
              <a:spcAft>
                <a:spcPts val="0"/>
              </a:spcAft>
              <a:buNone/>
            </a:pPr>
            <a:r>
              <a:rPr lang="en" sz="2400">
                <a:latin typeface="Helvetica Neue"/>
                <a:ea typeface="Helvetica Neue"/>
                <a:cs typeface="Helvetica Neue"/>
                <a:sym typeface="Helvetica Neue"/>
              </a:rPr>
              <a:t>gridDim * blockDim</a:t>
            </a:r>
            <a:endParaRPr sz="2400">
              <a:latin typeface="Helvetica Neue"/>
              <a:ea typeface="Helvetica Neue"/>
              <a:cs typeface="Helvetica Neue"/>
              <a:sym typeface="Helvetica Neue"/>
            </a:endParaRPr>
          </a:p>
          <a:p>
            <a:pPr marL="12700" marR="0" lvl="0" indent="0" algn="ctr" rtl="0">
              <a:lnSpc>
                <a:spcPct val="115000"/>
              </a:lnSpc>
              <a:spcBef>
                <a:spcPts val="0"/>
              </a:spcBef>
              <a:spcAft>
                <a:spcPts val="0"/>
              </a:spcAft>
              <a:buNone/>
            </a:pPr>
            <a:r>
              <a:rPr lang="en" sz="2400">
                <a:latin typeface="Helvetica Neue"/>
                <a:ea typeface="Helvetica Neue"/>
                <a:cs typeface="Helvetica Neue"/>
                <a:sym typeface="Helvetica Neue"/>
              </a:rPr>
              <a:t>threadIdx</a:t>
            </a:r>
            <a:endParaRPr sz="2400">
              <a:latin typeface="Helvetica Neue"/>
              <a:ea typeface="Helvetica Neue"/>
              <a:cs typeface="Helvetica Neue"/>
              <a:sym typeface="Helvetica Neue"/>
            </a:endParaRPr>
          </a:p>
          <a:p>
            <a:pPr marL="12700" lvl="0" indent="0" algn="ctr" rtl="0">
              <a:lnSpc>
                <a:spcPct val="115000"/>
              </a:lnSpc>
              <a:spcBef>
                <a:spcPts val="0"/>
              </a:spcBef>
              <a:spcAft>
                <a:spcPts val="0"/>
              </a:spcAft>
              <a:buClr>
                <a:schemeClr val="dk1"/>
              </a:buClr>
              <a:buFont typeface="Arial"/>
              <a:buNone/>
            </a:pPr>
            <a:r>
              <a:rPr lang="en" sz="2400">
                <a:solidFill>
                  <a:schemeClr val="dk1"/>
                </a:solidFill>
                <a:latin typeface="Helvetica Neue"/>
                <a:ea typeface="Helvetica Neue"/>
                <a:cs typeface="Helvetica Neue"/>
                <a:sym typeface="Helvetica Neue"/>
              </a:rPr>
              <a:t>blockIdx * blockdim + threadIdx</a:t>
            </a:r>
            <a:endParaRPr sz="2400">
              <a:solidFill>
                <a:schemeClr val="dk1"/>
              </a:solidFill>
              <a:latin typeface="Helvetica Neue"/>
              <a:ea typeface="Helvetica Neue"/>
              <a:cs typeface="Helvetica Neue"/>
              <a:sym typeface="Helvetica Neue"/>
            </a:endParaRPr>
          </a:p>
          <a:p>
            <a:pPr marL="0" marR="0" lvl="0" indent="0" algn="l" rtl="0">
              <a:lnSpc>
                <a:spcPct val="115000"/>
              </a:lnSpc>
              <a:spcBef>
                <a:spcPts val="0"/>
              </a:spcBef>
              <a:spcAft>
                <a:spcPts val="0"/>
              </a:spcAft>
              <a:buNone/>
            </a:pPr>
            <a:endParaRPr sz="2400">
              <a:latin typeface="Helvetica Neue"/>
              <a:ea typeface="Helvetica Neue"/>
              <a:cs typeface="Helvetica Neue"/>
              <a:sym typeface="Helvetica Neue"/>
            </a:endParaRPr>
          </a:p>
        </p:txBody>
      </p:sp>
      <p:sp>
        <p:nvSpPr>
          <p:cNvPr id="1184" name="Google Shape;1184;p83"/>
          <p:cNvSpPr txBox="1"/>
          <p:nvPr/>
        </p:nvSpPr>
        <p:spPr>
          <a:xfrm>
            <a:off x="5704075" y="1781123"/>
            <a:ext cx="2523000" cy="2697300"/>
          </a:xfrm>
          <a:prstGeom prst="rect">
            <a:avLst/>
          </a:prstGeom>
          <a:noFill/>
          <a:ln>
            <a:noFill/>
          </a:ln>
        </p:spPr>
        <p:txBody>
          <a:bodyPr spcFirstLastPara="1" wrap="square" lIns="0" tIns="12700" rIns="0" bIns="0" anchor="ctr" anchorCtr="0">
            <a:noAutofit/>
          </a:bodyPr>
          <a:lstStyle/>
          <a:p>
            <a:pPr marL="0" marR="0" lvl="0" indent="0" algn="ctr" rtl="0">
              <a:lnSpc>
                <a:spcPct val="115000"/>
              </a:lnSpc>
              <a:spcBef>
                <a:spcPts val="0"/>
              </a:spcBef>
              <a:spcAft>
                <a:spcPts val="0"/>
              </a:spcAft>
              <a:buNone/>
            </a:pPr>
            <a:r>
              <a:rPr lang="en" sz="2400">
                <a:latin typeface="Helvetica Neue"/>
                <a:ea typeface="Helvetica Neue"/>
                <a:cs typeface="Helvetica Neue"/>
                <a:sym typeface="Helvetica Neue"/>
              </a:rPr>
              <a:t>get_num_groups()get_group_id()  get_local_size()  get_global_size()  get_local_id()  get_global_id()</a:t>
            </a:r>
            <a:endParaRPr sz="2400">
              <a:latin typeface="Helvetica Neue"/>
              <a:ea typeface="Helvetica Neue"/>
              <a:cs typeface="Helvetica Neue"/>
              <a:sym typeface="Helvetica Neue"/>
            </a:endParaRPr>
          </a:p>
        </p:txBody>
      </p:sp>
      <p:sp>
        <p:nvSpPr>
          <p:cNvPr id="1185" name="Google Shape;1185;p83"/>
          <p:cNvSpPr txBox="1">
            <a:spLocks noGrp="1"/>
          </p:cNvSpPr>
          <p:nvPr>
            <p:ph type="title"/>
          </p:nvPr>
        </p:nvSpPr>
        <p:spPr>
          <a:xfrm>
            <a:off x="0" y="0"/>
            <a:ext cx="9144000" cy="4926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0" tIns="0" rIns="0" bIns="0" anchor="t" anchorCtr="0">
            <a:spAutoFit/>
          </a:bodyPr>
          <a:lstStyle/>
          <a:p>
            <a:pPr marL="0" lvl="0" indent="0" algn="l" rtl="0">
              <a:spcBef>
                <a:spcPts val="0"/>
              </a:spcBef>
              <a:spcAft>
                <a:spcPts val="0"/>
              </a:spcAft>
              <a:buNone/>
            </a:pPr>
            <a:r>
              <a:rPr lang="en" b="1">
                <a:solidFill>
                  <a:srgbClr val="073763"/>
                </a:solidFill>
              </a:rPr>
              <a:t>Indexing work</a:t>
            </a:r>
            <a:endParaRPr b="1">
              <a:solidFill>
                <a:srgbClr val="073763"/>
              </a:solidFill>
            </a:endParaRPr>
          </a:p>
        </p:txBody>
      </p:sp>
      <p:sp>
        <p:nvSpPr>
          <p:cNvPr id="1186" name="Google Shape;1186;p83"/>
          <p:cNvSpPr txBox="1"/>
          <p:nvPr/>
        </p:nvSpPr>
        <p:spPr>
          <a:xfrm>
            <a:off x="661434" y="1068350"/>
            <a:ext cx="3822600" cy="497700"/>
          </a:xfrm>
          <a:prstGeom prst="rect">
            <a:avLst/>
          </a:prstGeom>
          <a:noFill/>
          <a:ln>
            <a:noFill/>
          </a:ln>
        </p:spPr>
        <p:txBody>
          <a:bodyPr spcFirstLastPara="1" wrap="square" lIns="0" tIns="127000" rIns="0" bIns="0" anchor="t" anchorCtr="0">
            <a:spAutoFit/>
          </a:bodyPr>
          <a:lstStyle/>
          <a:p>
            <a:pPr marL="0" marR="0" lvl="0" indent="0" algn="ctr" rtl="0">
              <a:lnSpc>
                <a:spcPct val="100000"/>
              </a:lnSpc>
              <a:spcBef>
                <a:spcPts val="0"/>
              </a:spcBef>
              <a:spcAft>
                <a:spcPts val="0"/>
              </a:spcAft>
              <a:buNone/>
            </a:pPr>
            <a:r>
              <a:rPr lang="en" sz="2400" b="1">
                <a:latin typeface="Arial"/>
                <a:ea typeface="Arial"/>
                <a:cs typeface="Arial"/>
                <a:sym typeface="Arial"/>
              </a:rPr>
              <a:t>CUDA C</a:t>
            </a:r>
            <a:endParaRPr sz="2000">
              <a:latin typeface="Arial"/>
              <a:ea typeface="Arial"/>
              <a:cs typeface="Arial"/>
              <a:sym typeface="Arial"/>
            </a:endParaRPr>
          </a:p>
        </p:txBody>
      </p:sp>
      <p:sp>
        <p:nvSpPr>
          <p:cNvPr id="1187" name="Google Shape;1187;p83"/>
          <p:cNvSpPr txBox="1"/>
          <p:nvPr/>
        </p:nvSpPr>
        <p:spPr>
          <a:xfrm>
            <a:off x="5054284" y="1068350"/>
            <a:ext cx="3822600" cy="497700"/>
          </a:xfrm>
          <a:prstGeom prst="rect">
            <a:avLst/>
          </a:prstGeom>
          <a:noFill/>
          <a:ln>
            <a:noFill/>
          </a:ln>
        </p:spPr>
        <p:txBody>
          <a:bodyPr spcFirstLastPara="1" wrap="square" lIns="0" tIns="127000" rIns="0" bIns="0" anchor="t" anchorCtr="0">
            <a:spAutoFit/>
          </a:bodyPr>
          <a:lstStyle/>
          <a:p>
            <a:pPr marL="0" marR="0" lvl="0" indent="0" algn="ctr" rtl="0">
              <a:lnSpc>
                <a:spcPct val="100000"/>
              </a:lnSpc>
              <a:spcBef>
                <a:spcPts val="0"/>
              </a:spcBef>
              <a:spcAft>
                <a:spcPts val="0"/>
              </a:spcAft>
              <a:buNone/>
            </a:pPr>
            <a:r>
              <a:rPr lang="en" sz="2400" b="1"/>
              <a:t>OpenCL C++</a:t>
            </a:r>
            <a:endParaRPr sz="2000">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91"/>
        <p:cNvGrpSpPr/>
        <p:nvPr/>
      </p:nvGrpSpPr>
      <p:grpSpPr>
        <a:xfrm>
          <a:off x="0" y="0"/>
          <a:ext cx="0" cy="0"/>
          <a:chOff x="0" y="0"/>
          <a:chExt cx="0" cy="0"/>
        </a:xfrm>
      </p:grpSpPr>
      <p:sp>
        <p:nvSpPr>
          <p:cNvPr id="1192" name="Google Shape;1192;p84"/>
          <p:cNvSpPr txBox="1"/>
          <p:nvPr/>
        </p:nvSpPr>
        <p:spPr>
          <a:xfrm>
            <a:off x="296819" y="631267"/>
            <a:ext cx="7838400" cy="3726300"/>
          </a:xfrm>
          <a:prstGeom prst="rect">
            <a:avLst/>
          </a:prstGeom>
          <a:noFill/>
          <a:ln>
            <a:noFill/>
          </a:ln>
        </p:spPr>
        <p:txBody>
          <a:bodyPr spcFirstLastPara="1" wrap="square" lIns="0" tIns="85075" rIns="0" bIns="0" anchor="t" anchorCtr="0">
            <a:spAutoFit/>
          </a:bodyPr>
          <a:lstStyle/>
          <a:p>
            <a:pPr marL="356870" marR="0" lvl="0" indent="-325755" algn="l" rtl="0">
              <a:lnSpc>
                <a:spcPct val="100000"/>
              </a:lnSpc>
              <a:spcBef>
                <a:spcPts val="0"/>
              </a:spcBef>
              <a:spcAft>
                <a:spcPts val="0"/>
              </a:spcAft>
              <a:buSzPts val="2100"/>
              <a:buFont typeface="Helvetica Neue"/>
              <a:buChar char="•"/>
            </a:pPr>
            <a:r>
              <a:rPr lang="en" sz="2100" i="1">
                <a:latin typeface="Helvetica Neue"/>
                <a:ea typeface="Helvetica Neue"/>
                <a:cs typeface="Helvetica Neue"/>
                <a:sym typeface="Helvetica Neue"/>
              </a:rPr>
              <a:t>Where do you find the kernel?</a:t>
            </a:r>
            <a:endParaRPr sz="2100" i="1">
              <a:latin typeface="Helvetica Neue"/>
              <a:ea typeface="Helvetica Neue"/>
              <a:cs typeface="Helvetica Neue"/>
              <a:sym typeface="Helvetica Neue"/>
            </a:endParaRPr>
          </a:p>
          <a:p>
            <a:pPr marL="756285" marR="0" lvl="1" indent="-255269" algn="l" rtl="0">
              <a:lnSpc>
                <a:spcPct val="100000"/>
              </a:lnSpc>
              <a:spcBef>
                <a:spcPts val="580"/>
              </a:spcBef>
              <a:spcAft>
                <a:spcPts val="0"/>
              </a:spcAft>
              <a:buSzPts val="1900"/>
              <a:buFont typeface="Helvetica Neue"/>
              <a:buChar char="–"/>
            </a:pPr>
            <a:r>
              <a:rPr lang="en" sz="1900" b="0" i="0" u="none" strike="noStrike" cap="none">
                <a:latin typeface="Helvetica Neue"/>
                <a:ea typeface="Helvetica Neue"/>
                <a:cs typeface="Helvetica Neue"/>
                <a:sym typeface="Helvetica Neue"/>
              </a:rPr>
              <a:t>OpenCL</a:t>
            </a:r>
            <a:r>
              <a:rPr lang="en" sz="1900">
                <a:latin typeface="Helvetica Neue"/>
                <a:ea typeface="Helvetica Neue"/>
                <a:cs typeface="Helvetica Neue"/>
                <a:sym typeface="Helvetica Neue"/>
              </a:rPr>
              <a:t>: </a:t>
            </a:r>
            <a:r>
              <a:rPr lang="en" sz="1900" b="0" i="0" u="none" strike="noStrike" cap="none">
                <a:latin typeface="Helvetica Neue"/>
                <a:ea typeface="Helvetica Neue"/>
                <a:cs typeface="Helvetica Neue"/>
                <a:sym typeface="Helvetica Neue"/>
              </a:rPr>
              <a:t>	either a string (const char *), or read from</a:t>
            </a:r>
            <a:endParaRPr sz="1900" b="0" i="0" u="none" strike="noStrike" cap="none">
              <a:latin typeface="Helvetica Neue"/>
              <a:ea typeface="Helvetica Neue"/>
              <a:cs typeface="Helvetica Neue"/>
              <a:sym typeface="Helvetica Neue"/>
            </a:endParaRPr>
          </a:p>
          <a:p>
            <a:pPr marL="756285" marR="0" lvl="0" indent="0" algn="l" rtl="0">
              <a:lnSpc>
                <a:spcPct val="100000"/>
              </a:lnSpc>
              <a:spcBef>
                <a:spcPts val="0"/>
              </a:spcBef>
              <a:spcAft>
                <a:spcPts val="0"/>
              </a:spcAft>
              <a:buNone/>
            </a:pPr>
            <a:r>
              <a:rPr lang="en" sz="1900">
                <a:latin typeface="Helvetica Neue"/>
                <a:ea typeface="Helvetica Neue"/>
                <a:cs typeface="Helvetica Neue"/>
                <a:sym typeface="Helvetica Neue"/>
              </a:rPr>
              <a:t>a file</a:t>
            </a:r>
            <a:endParaRPr sz="1900">
              <a:latin typeface="Helvetica Neue"/>
              <a:ea typeface="Helvetica Neue"/>
              <a:cs typeface="Helvetica Neue"/>
              <a:sym typeface="Helvetica Neue"/>
            </a:endParaRPr>
          </a:p>
          <a:p>
            <a:pPr marL="756285" marR="0" lvl="1" indent="-255269" algn="l" rtl="0">
              <a:lnSpc>
                <a:spcPct val="100000"/>
              </a:lnSpc>
              <a:spcBef>
                <a:spcPts val="580"/>
              </a:spcBef>
              <a:spcAft>
                <a:spcPts val="0"/>
              </a:spcAft>
              <a:buSzPts val="1900"/>
              <a:buFont typeface="Helvetica Neue"/>
              <a:buChar char="–"/>
            </a:pPr>
            <a:r>
              <a:rPr lang="en" sz="1900" b="0" i="0" u="none" strike="noStrike" cap="none">
                <a:latin typeface="Helvetica Neue"/>
                <a:ea typeface="Helvetica Neue"/>
                <a:cs typeface="Helvetica Neue"/>
                <a:sym typeface="Helvetica Neue"/>
              </a:rPr>
              <a:t>CUDA</a:t>
            </a:r>
            <a:r>
              <a:rPr lang="en" sz="1900">
                <a:latin typeface="Helvetica Neue"/>
                <a:ea typeface="Helvetica Neue"/>
                <a:cs typeface="Helvetica Neue"/>
                <a:sym typeface="Helvetica Neue"/>
              </a:rPr>
              <a:t>: </a:t>
            </a:r>
            <a:r>
              <a:rPr lang="en" sz="1900" b="0" i="0" u="none" strike="noStrike" cap="none">
                <a:latin typeface="Helvetica Neue"/>
                <a:ea typeface="Helvetica Neue"/>
                <a:cs typeface="Helvetica Neue"/>
                <a:sym typeface="Helvetica Neue"/>
              </a:rPr>
              <a:t>a function in the host code</a:t>
            </a:r>
            <a:endParaRPr sz="1900" b="0" i="0" u="none" strike="noStrike" cap="none">
              <a:latin typeface="Helvetica Neue"/>
              <a:ea typeface="Helvetica Neue"/>
              <a:cs typeface="Helvetica Neue"/>
              <a:sym typeface="Helvetica Neue"/>
            </a:endParaRPr>
          </a:p>
          <a:p>
            <a:pPr marL="356870" marR="0" lvl="0" indent="-325755" algn="l" rtl="0">
              <a:lnSpc>
                <a:spcPct val="100000"/>
              </a:lnSpc>
              <a:spcBef>
                <a:spcPts val="575"/>
              </a:spcBef>
              <a:spcAft>
                <a:spcPts val="0"/>
              </a:spcAft>
              <a:buSzPts val="2100"/>
              <a:buFont typeface="Helvetica Neue"/>
              <a:buChar char="•"/>
            </a:pPr>
            <a:r>
              <a:rPr lang="en" sz="2100" i="1">
                <a:latin typeface="Helvetica Neue"/>
                <a:ea typeface="Helvetica Neue"/>
                <a:cs typeface="Helvetica Neue"/>
                <a:sym typeface="Helvetica Neue"/>
              </a:rPr>
              <a:t>Denoting a kernel</a:t>
            </a:r>
            <a:endParaRPr sz="2100" i="1">
              <a:latin typeface="Helvetica Neue"/>
              <a:ea typeface="Helvetica Neue"/>
              <a:cs typeface="Helvetica Neue"/>
              <a:sym typeface="Helvetica Neue"/>
            </a:endParaRPr>
          </a:p>
          <a:p>
            <a:pPr marL="756285" marR="0" lvl="1" indent="-255269" algn="l" rtl="0">
              <a:lnSpc>
                <a:spcPct val="100000"/>
              </a:lnSpc>
              <a:spcBef>
                <a:spcPts val="580"/>
              </a:spcBef>
              <a:spcAft>
                <a:spcPts val="0"/>
              </a:spcAft>
              <a:buSzPts val="1900"/>
              <a:buFont typeface="Helvetica Neue"/>
              <a:buChar char="–"/>
            </a:pPr>
            <a:r>
              <a:rPr lang="en" sz="1900" b="0" i="0" u="none" strike="noStrike" cap="none">
                <a:latin typeface="Helvetica Neue"/>
                <a:ea typeface="Helvetica Neue"/>
                <a:cs typeface="Helvetica Neue"/>
                <a:sym typeface="Helvetica Neue"/>
              </a:rPr>
              <a:t>OpenCL</a:t>
            </a:r>
            <a:r>
              <a:rPr lang="en" sz="1900">
                <a:latin typeface="Helvetica Neue"/>
                <a:ea typeface="Helvetica Neue"/>
                <a:cs typeface="Helvetica Neue"/>
                <a:sym typeface="Helvetica Neue"/>
              </a:rPr>
              <a:t>: </a:t>
            </a:r>
            <a:r>
              <a:rPr lang="en" sz="1900" b="0" i="0" u="none" strike="noStrike" cap="none">
                <a:latin typeface="Helvetica Neue"/>
                <a:ea typeface="Helvetica Neue"/>
                <a:cs typeface="Helvetica Neue"/>
                <a:sym typeface="Helvetica Neue"/>
              </a:rPr>
              <a:t>kernel</a:t>
            </a:r>
            <a:endParaRPr sz="1900" b="0" i="0" u="none" strike="noStrike" cap="none">
              <a:latin typeface="Helvetica Neue"/>
              <a:ea typeface="Helvetica Neue"/>
              <a:cs typeface="Helvetica Neue"/>
              <a:sym typeface="Helvetica Neue"/>
            </a:endParaRPr>
          </a:p>
          <a:p>
            <a:pPr marL="756285" marR="0" lvl="1" indent="-267969" algn="l" rtl="0">
              <a:lnSpc>
                <a:spcPct val="100000"/>
              </a:lnSpc>
              <a:spcBef>
                <a:spcPts val="575"/>
              </a:spcBef>
              <a:spcAft>
                <a:spcPts val="0"/>
              </a:spcAft>
              <a:buSzPts val="2100"/>
              <a:buFont typeface="Helvetica Neue"/>
              <a:buChar char="–"/>
            </a:pPr>
            <a:r>
              <a:rPr lang="en" sz="1900" b="0" i="0" u="none" strike="noStrike" cap="none">
                <a:latin typeface="Helvetica Neue"/>
                <a:ea typeface="Helvetica Neue"/>
                <a:cs typeface="Helvetica Neue"/>
                <a:sym typeface="Helvetica Neue"/>
              </a:rPr>
              <a:t>CUDA </a:t>
            </a:r>
            <a:r>
              <a:rPr lang="en" sz="1900">
                <a:latin typeface="Helvetica Neue"/>
                <a:ea typeface="Helvetica Neue"/>
                <a:cs typeface="Helvetica Neue"/>
                <a:sym typeface="Helvetica Neue"/>
              </a:rPr>
              <a:t>: </a:t>
            </a:r>
            <a:r>
              <a:rPr lang="en" sz="1900" b="0" i="0" u="none" strike="noStrike" cap="none">
                <a:latin typeface="Helvetica Neue"/>
                <a:ea typeface="Helvetica Neue"/>
                <a:cs typeface="Helvetica Neue"/>
                <a:sym typeface="Helvetica Neue"/>
              </a:rPr>
              <a:t>global</a:t>
            </a:r>
            <a:r>
              <a:rPr lang="en" sz="1900" b="0" i="0" u="sng" strike="noStrike" cap="none">
                <a:latin typeface="Helvetica Neue"/>
                <a:ea typeface="Helvetica Neue"/>
                <a:cs typeface="Helvetica Neue"/>
                <a:sym typeface="Helvetica Neue"/>
              </a:rPr>
              <a:t> </a:t>
            </a:r>
            <a:r>
              <a:rPr lang="en" sz="2100" b="0" i="0" u="sng" strike="noStrike" cap="none">
                <a:latin typeface="Helvetica Neue"/>
                <a:ea typeface="Helvetica Neue"/>
                <a:cs typeface="Helvetica Neue"/>
                <a:sym typeface="Helvetica Neue"/>
              </a:rPr>
              <a:t>	</a:t>
            </a:r>
            <a:endParaRPr sz="2100" b="0" i="0" u="none" strike="noStrike" cap="none">
              <a:latin typeface="Helvetica Neue"/>
              <a:ea typeface="Helvetica Neue"/>
              <a:cs typeface="Helvetica Neue"/>
              <a:sym typeface="Helvetica Neue"/>
            </a:endParaRPr>
          </a:p>
          <a:p>
            <a:pPr marL="356870" marR="0" lvl="0" indent="-325755" algn="l" rtl="0">
              <a:lnSpc>
                <a:spcPct val="100000"/>
              </a:lnSpc>
              <a:spcBef>
                <a:spcPts val="580"/>
              </a:spcBef>
              <a:spcAft>
                <a:spcPts val="0"/>
              </a:spcAft>
              <a:buSzPts val="2100"/>
              <a:buFont typeface="Helvetica Neue"/>
              <a:buChar char="•"/>
            </a:pPr>
            <a:r>
              <a:rPr lang="en" sz="2100" i="1">
                <a:latin typeface="Helvetica Neue"/>
                <a:ea typeface="Helvetica Neue"/>
                <a:cs typeface="Helvetica Neue"/>
                <a:sym typeface="Helvetica Neue"/>
              </a:rPr>
              <a:t>When are my kernels compiled?</a:t>
            </a:r>
            <a:endParaRPr sz="2100" i="1">
              <a:latin typeface="Helvetica Neue"/>
              <a:ea typeface="Helvetica Neue"/>
              <a:cs typeface="Helvetica Neue"/>
              <a:sym typeface="Helvetica Neue"/>
            </a:endParaRPr>
          </a:p>
          <a:p>
            <a:pPr marL="756285" marR="0" lvl="1" indent="-255269" algn="l" rtl="0">
              <a:lnSpc>
                <a:spcPct val="100000"/>
              </a:lnSpc>
              <a:spcBef>
                <a:spcPts val="575"/>
              </a:spcBef>
              <a:spcAft>
                <a:spcPts val="0"/>
              </a:spcAft>
              <a:buSzPts val="1900"/>
              <a:buFont typeface="Helvetica Neue"/>
              <a:buChar char="–"/>
            </a:pPr>
            <a:r>
              <a:rPr lang="en" sz="1900" b="0" i="0" u="none" strike="noStrike" cap="none">
                <a:latin typeface="Helvetica Neue"/>
                <a:ea typeface="Helvetica Neue"/>
                <a:cs typeface="Helvetica Neue"/>
                <a:sym typeface="Helvetica Neue"/>
              </a:rPr>
              <a:t>OpenCL</a:t>
            </a:r>
            <a:r>
              <a:rPr lang="en" sz="1900">
                <a:latin typeface="Helvetica Neue"/>
                <a:ea typeface="Helvetica Neue"/>
                <a:cs typeface="Helvetica Neue"/>
                <a:sym typeface="Helvetica Neue"/>
              </a:rPr>
              <a:t>:</a:t>
            </a:r>
            <a:r>
              <a:rPr lang="en" sz="1900" b="0" i="0" u="none" strike="noStrike" cap="none">
                <a:latin typeface="Helvetica Neue"/>
                <a:ea typeface="Helvetica Neue"/>
                <a:cs typeface="Helvetica Neue"/>
                <a:sym typeface="Helvetica Neue"/>
              </a:rPr>
              <a:t> at runtime</a:t>
            </a:r>
            <a:endParaRPr sz="1900" b="0" i="0" u="none" strike="noStrike" cap="none">
              <a:latin typeface="Helvetica Neue"/>
              <a:ea typeface="Helvetica Neue"/>
              <a:cs typeface="Helvetica Neue"/>
              <a:sym typeface="Helvetica Neue"/>
            </a:endParaRPr>
          </a:p>
          <a:p>
            <a:pPr marL="756285" marR="0" lvl="1" indent="-255269" algn="l" rtl="0">
              <a:lnSpc>
                <a:spcPct val="100000"/>
              </a:lnSpc>
              <a:spcBef>
                <a:spcPts val="575"/>
              </a:spcBef>
              <a:spcAft>
                <a:spcPts val="0"/>
              </a:spcAft>
              <a:buSzPts val="1900"/>
              <a:buFont typeface="Helvetica Neue"/>
              <a:buChar char="–"/>
            </a:pPr>
            <a:r>
              <a:rPr lang="en" sz="1900" b="0" i="0" u="none" strike="noStrike" cap="none">
                <a:latin typeface="Helvetica Neue"/>
                <a:ea typeface="Helvetica Neue"/>
                <a:cs typeface="Helvetica Neue"/>
                <a:sym typeface="Helvetica Neue"/>
              </a:rPr>
              <a:t>CUDA</a:t>
            </a:r>
            <a:r>
              <a:rPr lang="en" sz="1900">
                <a:latin typeface="Helvetica Neue"/>
                <a:ea typeface="Helvetica Neue"/>
                <a:cs typeface="Helvetica Neue"/>
                <a:sym typeface="Helvetica Neue"/>
              </a:rPr>
              <a:t>:</a:t>
            </a:r>
            <a:r>
              <a:rPr lang="en" sz="1900" b="0" i="0" u="none" strike="noStrike" cap="none">
                <a:latin typeface="Helvetica Neue"/>
                <a:ea typeface="Helvetica Neue"/>
                <a:cs typeface="Helvetica Neue"/>
                <a:sym typeface="Helvetica Neue"/>
              </a:rPr>
              <a:t> with compilation of host code</a:t>
            </a:r>
            <a:endParaRPr sz="1900" b="0" i="0" u="none" strike="noStrike" cap="none">
              <a:latin typeface="Helvetica Neue"/>
              <a:ea typeface="Helvetica Neue"/>
              <a:cs typeface="Helvetica Neue"/>
              <a:sym typeface="Helvetica Neue"/>
            </a:endParaRPr>
          </a:p>
        </p:txBody>
      </p:sp>
      <p:sp>
        <p:nvSpPr>
          <p:cNvPr id="1193" name="Google Shape;1193;p84"/>
          <p:cNvSpPr txBox="1">
            <a:spLocks noGrp="1"/>
          </p:cNvSpPr>
          <p:nvPr>
            <p:ph type="title"/>
          </p:nvPr>
        </p:nvSpPr>
        <p:spPr>
          <a:xfrm>
            <a:off x="0" y="0"/>
            <a:ext cx="9144000" cy="4926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0" tIns="0" rIns="0" bIns="0" anchor="t" anchorCtr="0">
            <a:spAutoFit/>
          </a:bodyPr>
          <a:lstStyle/>
          <a:p>
            <a:pPr marL="0" lvl="0" indent="0" algn="l" rtl="0">
              <a:spcBef>
                <a:spcPts val="0"/>
              </a:spcBef>
              <a:spcAft>
                <a:spcPts val="0"/>
              </a:spcAft>
              <a:buNone/>
            </a:pPr>
            <a:r>
              <a:rPr lang="en" b="1">
                <a:solidFill>
                  <a:srgbClr val="073763"/>
                </a:solidFill>
              </a:rPr>
              <a:t>Differences in kernels</a:t>
            </a:r>
            <a:endParaRPr b="1">
              <a:solidFill>
                <a:srgbClr val="073763"/>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97"/>
        <p:cNvGrpSpPr/>
        <p:nvPr/>
      </p:nvGrpSpPr>
      <p:grpSpPr>
        <a:xfrm>
          <a:off x="0" y="0"/>
          <a:ext cx="0" cy="0"/>
          <a:chOff x="0" y="0"/>
          <a:chExt cx="0" cy="0"/>
        </a:xfrm>
      </p:grpSpPr>
      <p:sp>
        <p:nvSpPr>
          <p:cNvPr id="1198" name="Google Shape;1198;p85"/>
          <p:cNvSpPr txBox="1"/>
          <p:nvPr/>
        </p:nvSpPr>
        <p:spPr>
          <a:xfrm>
            <a:off x="412669" y="870651"/>
            <a:ext cx="7935600" cy="2463300"/>
          </a:xfrm>
          <a:prstGeom prst="rect">
            <a:avLst/>
          </a:prstGeom>
          <a:noFill/>
          <a:ln>
            <a:noFill/>
          </a:ln>
        </p:spPr>
        <p:txBody>
          <a:bodyPr spcFirstLastPara="1" wrap="square" lIns="0" tIns="85075" rIns="0" bIns="0" anchor="t" anchorCtr="0">
            <a:spAutoFit/>
          </a:bodyPr>
          <a:lstStyle/>
          <a:p>
            <a:pPr marL="356870" marR="0" lvl="0" indent="-319405" algn="l" rtl="0">
              <a:lnSpc>
                <a:spcPct val="100000"/>
              </a:lnSpc>
              <a:spcBef>
                <a:spcPts val="0"/>
              </a:spcBef>
              <a:spcAft>
                <a:spcPts val="0"/>
              </a:spcAft>
              <a:buSzPts val="2000"/>
              <a:buChar char="•"/>
            </a:pPr>
            <a:r>
              <a:rPr lang="en" sz="2000" b="1"/>
              <a:t>By default, CUDA initializes the GPU automatically</a:t>
            </a:r>
            <a:endParaRPr sz="2000"/>
          </a:p>
          <a:p>
            <a:pPr marL="756285" marR="0" lvl="1" indent="-261619" algn="l" rtl="0">
              <a:lnSpc>
                <a:spcPct val="100000"/>
              </a:lnSpc>
              <a:spcBef>
                <a:spcPts val="580"/>
              </a:spcBef>
              <a:spcAft>
                <a:spcPts val="0"/>
              </a:spcAft>
              <a:buSzPts val="2000"/>
              <a:buChar char="–"/>
            </a:pPr>
            <a:r>
              <a:rPr lang="en" sz="2000" i="0" u="none" strike="noStrike" cap="none"/>
              <a:t>If you needed anything more complicated (multi-</a:t>
            </a:r>
            <a:endParaRPr sz="2000" i="0" u="none" strike="noStrike" cap="none"/>
          </a:p>
          <a:p>
            <a:pPr marL="756285" marR="0" lvl="0" indent="0" algn="l" rtl="0">
              <a:lnSpc>
                <a:spcPct val="100000"/>
              </a:lnSpc>
              <a:spcBef>
                <a:spcPts val="0"/>
              </a:spcBef>
              <a:spcAft>
                <a:spcPts val="0"/>
              </a:spcAft>
              <a:buNone/>
            </a:pPr>
            <a:r>
              <a:rPr lang="en" sz="2000"/>
              <a:t>device etc.) you must do so manually</a:t>
            </a:r>
            <a:endParaRPr sz="2000"/>
          </a:p>
          <a:p>
            <a:pPr marL="756285" marR="0" lvl="0" indent="0" algn="l" rtl="0">
              <a:lnSpc>
                <a:spcPct val="100000"/>
              </a:lnSpc>
              <a:spcBef>
                <a:spcPts val="0"/>
              </a:spcBef>
              <a:spcAft>
                <a:spcPts val="0"/>
              </a:spcAft>
              <a:buNone/>
            </a:pPr>
            <a:endParaRPr sz="2000"/>
          </a:p>
          <a:p>
            <a:pPr marL="356870" marR="0" lvl="0" indent="-319405" algn="l" rtl="0">
              <a:lnSpc>
                <a:spcPct val="100000"/>
              </a:lnSpc>
              <a:spcBef>
                <a:spcPts val="575"/>
              </a:spcBef>
              <a:spcAft>
                <a:spcPts val="0"/>
              </a:spcAft>
              <a:buSzPts val="2000"/>
              <a:buChar char="•"/>
            </a:pPr>
            <a:r>
              <a:rPr lang="en" sz="2000" b="1"/>
              <a:t>OpenCL always requires explicit device initialization</a:t>
            </a:r>
            <a:endParaRPr sz="2000"/>
          </a:p>
          <a:p>
            <a:pPr marL="756285" marR="658495" lvl="1" indent="-261619" algn="l" rtl="0">
              <a:lnSpc>
                <a:spcPct val="100000"/>
              </a:lnSpc>
              <a:spcBef>
                <a:spcPts val="580"/>
              </a:spcBef>
              <a:spcAft>
                <a:spcPts val="0"/>
              </a:spcAft>
              <a:buSzPts val="2000"/>
              <a:buChar char="–"/>
            </a:pPr>
            <a:r>
              <a:rPr lang="en" sz="2000" b="1" i="0" u="none" strike="noStrike" cap="none"/>
              <a:t>It runs not just on NVIDIA® GPUs and so you  must tell it which device(s) to use</a:t>
            </a:r>
            <a:endParaRPr sz="2000" i="0" u="none" strike="noStrike" cap="none"/>
          </a:p>
        </p:txBody>
      </p:sp>
      <p:sp>
        <p:nvSpPr>
          <p:cNvPr id="1199" name="Google Shape;1199;p85"/>
          <p:cNvSpPr txBox="1">
            <a:spLocks noGrp="1"/>
          </p:cNvSpPr>
          <p:nvPr>
            <p:ph type="title"/>
          </p:nvPr>
        </p:nvSpPr>
        <p:spPr>
          <a:xfrm>
            <a:off x="0" y="0"/>
            <a:ext cx="9144000" cy="4926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0" tIns="0" rIns="0" bIns="0" anchor="t" anchorCtr="0">
            <a:spAutoFit/>
          </a:bodyPr>
          <a:lstStyle/>
          <a:p>
            <a:pPr marL="0" lvl="0" indent="0" algn="l" rtl="0">
              <a:spcBef>
                <a:spcPts val="0"/>
              </a:spcBef>
              <a:spcAft>
                <a:spcPts val="0"/>
              </a:spcAft>
              <a:buNone/>
            </a:pPr>
            <a:r>
              <a:rPr lang="en" b="1">
                <a:solidFill>
                  <a:srgbClr val="073763"/>
                </a:solidFill>
              </a:rPr>
              <a:t>Host Code</a:t>
            </a:r>
            <a:endParaRPr b="1">
              <a:solidFill>
                <a:srgbClr val="073763"/>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203"/>
        <p:cNvGrpSpPr/>
        <p:nvPr/>
      </p:nvGrpSpPr>
      <p:grpSpPr>
        <a:xfrm>
          <a:off x="0" y="0"/>
          <a:ext cx="0" cy="0"/>
          <a:chOff x="0" y="0"/>
          <a:chExt cx="0" cy="0"/>
        </a:xfrm>
      </p:grpSpPr>
      <p:graphicFrame>
        <p:nvGraphicFramePr>
          <p:cNvPr id="1204" name="Google Shape;1204;p86"/>
          <p:cNvGraphicFramePr/>
          <p:nvPr/>
        </p:nvGraphicFramePr>
        <p:xfrm>
          <a:off x="617931" y="947293"/>
          <a:ext cx="3000000" cy="3000000"/>
        </p:xfrm>
        <a:graphic>
          <a:graphicData uri="http://schemas.openxmlformats.org/drawingml/2006/table">
            <a:tbl>
              <a:tblPr firstRow="1" bandRow="1">
                <a:noFill/>
                <a:tableStyleId>{FB420127-9F0C-48E6-86BC-73934E5C1D83}</a:tableStyleId>
              </a:tblPr>
              <a:tblGrid>
                <a:gridCol w="3534400">
                  <a:extLst>
                    <a:ext uri="{9D8B030D-6E8A-4147-A177-3AD203B41FA5}">
                      <a16:colId xmlns:a16="http://schemas.microsoft.com/office/drawing/2014/main" val="20000"/>
                    </a:ext>
                  </a:extLst>
                </a:gridCol>
                <a:gridCol w="4890775">
                  <a:extLst>
                    <a:ext uri="{9D8B030D-6E8A-4147-A177-3AD203B41FA5}">
                      <a16:colId xmlns:a16="http://schemas.microsoft.com/office/drawing/2014/main" val="20001"/>
                    </a:ext>
                  </a:extLst>
                </a:gridCol>
              </a:tblGrid>
              <a:tr h="349675">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tc>
                <a:tc>
                  <a:txBody>
                    <a:bodyPr/>
                    <a:lstStyle/>
                    <a:p>
                      <a:pPr marL="0" marR="0" lvl="0" indent="0" algn="l" rtl="0">
                        <a:lnSpc>
                          <a:spcPct val="100000"/>
                        </a:lnSpc>
                        <a:spcBef>
                          <a:spcPts val="0"/>
                        </a:spcBef>
                        <a:spcAft>
                          <a:spcPts val="0"/>
                        </a:spcAft>
                        <a:buNone/>
                      </a:pPr>
                      <a:endParaRPr sz="1800" u="none" strike="noStrike" cap="none">
                        <a:latin typeface="Times New Roman"/>
                        <a:ea typeface="Times New Roman"/>
                        <a:cs typeface="Times New Roman"/>
                        <a:sym typeface="Times New Roman"/>
                      </a:endParaRPr>
                    </a:p>
                  </a:txBody>
                  <a:tcPr marL="0" marR="0" marT="0" marB="0"/>
                </a:tc>
                <a:extLst>
                  <a:ext uri="{0D108BD9-81ED-4DB2-BD59-A6C34878D82A}">
                    <a16:rowId xmlns:a16="http://schemas.microsoft.com/office/drawing/2014/main" val="10000"/>
                  </a:ext>
                </a:extLst>
              </a:tr>
              <a:tr h="530825">
                <a:tc>
                  <a:txBody>
                    <a:bodyPr/>
                    <a:lstStyle/>
                    <a:p>
                      <a:pPr marL="355600" marR="0" lvl="0" indent="0" algn="l" rtl="0">
                        <a:lnSpc>
                          <a:spcPct val="100000"/>
                        </a:lnSpc>
                        <a:spcBef>
                          <a:spcPts val="0"/>
                        </a:spcBef>
                        <a:spcAft>
                          <a:spcPts val="0"/>
                        </a:spcAft>
                        <a:buNone/>
                      </a:pPr>
                      <a:r>
                        <a:rPr lang="en" sz="1800" u="none" strike="noStrike" cap="none">
                          <a:latin typeface="Helvetica Neue"/>
                          <a:ea typeface="Helvetica Neue"/>
                          <a:cs typeface="Helvetica Neue"/>
                          <a:sym typeface="Helvetica Neue"/>
                        </a:rPr>
                        <a:t>__syncthreads()</a:t>
                      </a:r>
                      <a:endParaRPr sz="1800" u="none" strike="noStrike" cap="none">
                        <a:latin typeface="Helvetica Neue"/>
                        <a:ea typeface="Helvetica Neue"/>
                        <a:cs typeface="Helvetica Neue"/>
                        <a:sym typeface="Helvetica Neue"/>
                      </a:endParaRPr>
                    </a:p>
                  </a:txBody>
                  <a:tcPr marL="0" marR="0" marT="72875" marB="0"/>
                </a:tc>
                <a:tc>
                  <a:txBody>
                    <a:bodyPr/>
                    <a:lstStyle/>
                    <a:p>
                      <a:pPr marL="76200" marR="0" lvl="0" indent="0" algn="ctr" rtl="0">
                        <a:lnSpc>
                          <a:spcPct val="100000"/>
                        </a:lnSpc>
                        <a:spcBef>
                          <a:spcPts val="0"/>
                        </a:spcBef>
                        <a:spcAft>
                          <a:spcPts val="0"/>
                        </a:spcAft>
                        <a:buNone/>
                      </a:pPr>
                      <a:r>
                        <a:rPr lang="en" sz="1800" u="none" strike="noStrike" cap="none">
                          <a:latin typeface="Helvetica Neue"/>
                          <a:ea typeface="Helvetica Neue"/>
                          <a:cs typeface="Helvetica Neue"/>
                          <a:sym typeface="Helvetica Neue"/>
                        </a:rPr>
                        <a:t>barrier()</a:t>
                      </a:r>
                      <a:endParaRPr sz="1800" u="none" strike="noStrike" cap="none">
                        <a:latin typeface="Helvetica Neue"/>
                        <a:ea typeface="Helvetica Neue"/>
                        <a:cs typeface="Helvetica Neue"/>
                        <a:sym typeface="Helvetica Neue"/>
                      </a:endParaRPr>
                    </a:p>
                  </a:txBody>
                  <a:tcPr marL="0" marR="0" marT="72875" marB="0"/>
                </a:tc>
                <a:extLst>
                  <a:ext uri="{0D108BD9-81ED-4DB2-BD59-A6C34878D82A}">
                    <a16:rowId xmlns:a16="http://schemas.microsoft.com/office/drawing/2014/main" val="10001"/>
                  </a:ext>
                </a:extLst>
              </a:tr>
              <a:tr h="1131075">
                <a:tc>
                  <a:txBody>
                    <a:bodyPr/>
                    <a:lstStyle/>
                    <a:p>
                      <a:pPr marL="355600" marR="0" lvl="0" indent="0" algn="l" rtl="0">
                        <a:lnSpc>
                          <a:spcPct val="100000"/>
                        </a:lnSpc>
                        <a:spcBef>
                          <a:spcPts val="0"/>
                        </a:spcBef>
                        <a:spcAft>
                          <a:spcPts val="0"/>
                        </a:spcAft>
                        <a:buNone/>
                      </a:pPr>
                      <a:r>
                        <a:rPr lang="en" sz="1800" u="none" strike="noStrike" cap="none">
                          <a:latin typeface="Helvetica Neue"/>
                          <a:ea typeface="Helvetica Neue"/>
                          <a:cs typeface="Helvetica Neue"/>
                          <a:sym typeface="Helvetica Neue"/>
                        </a:rPr>
                        <a:t>threadfenceblock()</a:t>
                      </a:r>
                      <a:endParaRPr sz="1800" u="none" strike="noStrike" cap="none">
                        <a:latin typeface="Helvetica Neue"/>
                        <a:ea typeface="Helvetica Neue"/>
                        <a:cs typeface="Helvetica Neue"/>
                        <a:sym typeface="Helvetica Neue"/>
                      </a:endParaRPr>
                    </a:p>
                  </a:txBody>
                  <a:tcPr marL="0" marR="0" marT="159075" marB="0"/>
                </a:tc>
                <a:tc>
                  <a:txBody>
                    <a:bodyPr/>
                    <a:lstStyle/>
                    <a:p>
                      <a:pPr marL="393700" marR="88900" lvl="0" indent="0" algn="l" rtl="0">
                        <a:lnSpc>
                          <a:spcPct val="100000"/>
                        </a:lnSpc>
                        <a:spcBef>
                          <a:spcPts val="0"/>
                        </a:spcBef>
                        <a:spcAft>
                          <a:spcPts val="0"/>
                        </a:spcAft>
                        <a:buNone/>
                      </a:pPr>
                      <a:r>
                        <a:rPr lang="en" sz="1800" u="none" strike="noStrike" cap="none">
                          <a:latin typeface="Helvetica Neue"/>
                          <a:ea typeface="Helvetica Neue"/>
                          <a:cs typeface="Helvetica Neue"/>
                          <a:sym typeface="Helvetica Neue"/>
                        </a:rPr>
                        <a:t>mem_fence(  CLK_GLOBAL_MEM_FENCE |  CLK_LOCAL_MEM_FENCE)</a:t>
                      </a:r>
                      <a:endParaRPr sz="1800" u="none" strike="noStrike" cap="none">
                        <a:latin typeface="Helvetica Neue"/>
                        <a:ea typeface="Helvetica Neue"/>
                        <a:cs typeface="Helvetica Neue"/>
                        <a:sym typeface="Helvetica Neue"/>
                      </a:endParaRPr>
                    </a:p>
                  </a:txBody>
                  <a:tcPr marL="0" marR="0" marT="159075" marB="0"/>
                </a:tc>
                <a:extLst>
                  <a:ext uri="{0D108BD9-81ED-4DB2-BD59-A6C34878D82A}">
                    <a16:rowId xmlns:a16="http://schemas.microsoft.com/office/drawing/2014/main" val="10002"/>
                  </a:ext>
                </a:extLst>
              </a:tr>
              <a:tr h="495625">
                <a:tc>
                  <a:txBody>
                    <a:bodyPr/>
                    <a:lstStyle/>
                    <a:p>
                      <a:pPr marL="469900" marR="0" lvl="0" indent="0" algn="l" rtl="0">
                        <a:lnSpc>
                          <a:spcPct val="100000"/>
                        </a:lnSpc>
                        <a:spcBef>
                          <a:spcPts val="0"/>
                        </a:spcBef>
                        <a:spcAft>
                          <a:spcPts val="0"/>
                        </a:spcAft>
                        <a:buNone/>
                      </a:pPr>
                      <a:r>
                        <a:rPr lang="en" sz="1800" u="none" strike="noStrike" cap="none">
                          <a:latin typeface="Helvetica Neue"/>
                          <a:ea typeface="Helvetica Neue"/>
                          <a:cs typeface="Helvetica Neue"/>
                          <a:sym typeface="Helvetica Neue"/>
                        </a:rPr>
                        <a:t>No equivalent</a:t>
                      </a:r>
                      <a:endParaRPr sz="1800" u="none" strike="noStrike" cap="none">
                        <a:latin typeface="Helvetica Neue"/>
                        <a:ea typeface="Helvetica Neue"/>
                        <a:cs typeface="Helvetica Neue"/>
                        <a:sym typeface="Helvetica Neue"/>
                      </a:endParaRPr>
                    </a:p>
                  </a:txBody>
                  <a:tcPr marL="0" marR="0" marT="123825" marB="0"/>
                </a:tc>
                <a:tc>
                  <a:txBody>
                    <a:bodyPr/>
                    <a:lstStyle/>
                    <a:p>
                      <a:pPr marL="76200" marR="0" lvl="0" indent="0" algn="ctr" rtl="0">
                        <a:lnSpc>
                          <a:spcPct val="100000"/>
                        </a:lnSpc>
                        <a:spcBef>
                          <a:spcPts val="0"/>
                        </a:spcBef>
                        <a:spcAft>
                          <a:spcPts val="0"/>
                        </a:spcAft>
                        <a:buNone/>
                      </a:pPr>
                      <a:r>
                        <a:rPr lang="en" sz="1800" u="none" strike="noStrike" cap="none">
                          <a:latin typeface="Helvetica Neue"/>
                          <a:ea typeface="Helvetica Neue"/>
                          <a:cs typeface="Helvetica Neue"/>
                          <a:sym typeface="Helvetica Neue"/>
                        </a:rPr>
                        <a:t>read_mem_fence()</a:t>
                      </a:r>
                      <a:endParaRPr sz="1800" u="none" strike="noStrike" cap="none">
                        <a:latin typeface="Helvetica Neue"/>
                        <a:ea typeface="Helvetica Neue"/>
                        <a:cs typeface="Helvetica Neue"/>
                        <a:sym typeface="Helvetica Neue"/>
                      </a:endParaRPr>
                    </a:p>
                  </a:txBody>
                  <a:tcPr marL="0" marR="0" marT="123825" marB="0"/>
                </a:tc>
                <a:extLst>
                  <a:ext uri="{0D108BD9-81ED-4DB2-BD59-A6C34878D82A}">
                    <a16:rowId xmlns:a16="http://schemas.microsoft.com/office/drawing/2014/main" val="10003"/>
                  </a:ext>
                </a:extLst>
              </a:tr>
              <a:tr h="444400">
                <a:tc>
                  <a:txBody>
                    <a:bodyPr/>
                    <a:lstStyle/>
                    <a:p>
                      <a:pPr marL="469900" marR="0" lvl="0" indent="0" algn="l" rtl="0">
                        <a:lnSpc>
                          <a:spcPct val="100000"/>
                        </a:lnSpc>
                        <a:spcBef>
                          <a:spcPts val="0"/>
                        </a:spcBef>
                        <a:spcAft>
                          <a:spcPts val="0"/>
                        </a:spcAft>
                        <a:buNone/>
                      </a:pPr>
                      <a:r>
                        <a:rPr lang="en" sz="1800" u="none" strike="noStrike" cap="none">
                          <a:latin typeface="Helvetica Neue"/>
                          <a:ea typeface="Helvetica Neue"/>
                          <a:cs typeface="Helvetica Neue"/>
                          <a:sym typeface="Helvetica Neue"/>
                        </a:rPr>
                        <a:t>No equivalent</a:t>
                      </a:r>
                      <a:endParaRPr sz="1800" u="none" strike="noStrike" cap="none">
                        <a:latin typeface="Helvetica Neue"/>
                        <a:ea typeface="Helvetica Neue"/>
                        <a:cs typeface="Helvetica Neue"/>
                        <a:sym typeface="Helvetica Neue"/>
                      </a:endParaRPr>
                    </a:p>
                  </a:txBody>
                  <a:tcPr marL="0" marR="0" marT="72875" marB="0"/>
                </a:tc>
                <a:tc>
                  <a:txBody>
                    <a:bodyPr/>
                    <a:lstStyle/>
                    <a:p>
                      <a:pPr marL="76200" marR="0" lvl="0" indent="0" algn="ctr" rtl="0">
                        <a:lnSpc>
                          <a:spcPct val="100000"/>
                        </a:lnSpc>
                        <a:spcBef>
                          <a:spcPts val="0"/>
                        </a:spcBef>
                        <a:spcAft>
                          <a:spcPts val="0"/>
                        </a:spcAft>
                        <a:buNone/>
                      </a:pPr>
                      <a:r>
                        <a:rPr lang="en" sz="1800" u="none" strike="noStrike" cap="none">
                          <a:latin typeface="Helvetica Neue"/>
                          <a:ea typeface="Helvetica Neue"/>
                          <a:cs typeface="Helvetica Neue"/>
                          <a:sym typeface="Helvetica Neue"/>
                        </a:rPr>
                        <a:t>write_mem_fence()</a:t>
                      </a:r>
                      <a:endParaRPr sz="1800" u="none" strike="noStrike" cap="none">
                        <a:latin typeface="Helvetica Neue"/>
                        <a:ea typeface="Helvetica Neue"/>
                        <a:cs typeface="Helvetica Neue"/>
                        <a:sym typeface="Helvetica Neue"/>
                      </a:endParaRPr>
                    </a:p>
                  </a:txBody>
                  <a:tcPr marL="0" marR="0" marT="72875" marB="0"/>
                </a:tc>
                <a:extLst>
                  <a:ext uri="{0D108BD9-81ED-4DB2-BD59-A6C34878D82A}">
                    <a16:rowId xmlns:a16="http://schemas.microsoft.com/office/drawing/2014/main" val="10004"/>
                  </a:ext>
                </a:extLst>
              </a:tr>
              <a:tr h="624200">
                <a:tc>
                  <a:txBody>
                    <a:bodyPr/>
                    <a:lstStyle/>
                    <a:p>
                      <a:pPr marL="622300" marR="0" lvl="0" indent="0" algn="l" rtl="0">
                        <a:lnSpc>
                          <a:spcPct val="100000"/>
                        </a:lnSpc>
                        <a:spcBef>
                          <a:spcPts val="0"/>
                        </a:spcBef>
                        <a:spcAft>
                          <a:spcPts val="0"/>
                        </a:spcAft>
                        <a:buNone/>
                      </a:pPr>
                      <a:r>
                        <a:rPr lang="en" sz="1800" u="none" strike="noStrike" cap="none">
                          <a:latin typeface="Helvetica Neue"/>
                          <a:ea typeface="Helvetica Neue"/>
                          <a:cs typeface="Helvetica Neue"/>
                          <a:sym typeface="Helvetica Neue"/>
                        </a:rPr>
                        <a:t>threadfence()</a:t>
                      </a:r>
                      <a:endParaRPr sz="1800" u="none" strike="noStrike" cap="none">
                        <a:latin typeface="Helvetica Neue"/>
                        <a:ea typeface="Helvetica Neue"/>
                        <a:cs typeface="Helvetica Neue"/>
                        <a:sym typeface="Helvetica Neue"/>
                      </a:endParaRPr>
                    </a:p>
                  </a:txBody>
                  <a:tcPr marL="0" marR="0" marT="72875" marB="0"/>
                </a:tc>
                <a:tc>
                  <a:txBody>
                    <a:bodyPr/>
                    <a:lstStyle/>
                    <a:p>
                      <a:pPr marL="1485900" marR="444500" lvl="0" indent="-965200" algn="l" rtl="0">
                        <a:lnSpc>
                          <a:spcPct val="100000"/>
                        </a:lnSpc>
                        <a:spcBef>
                          <a:spcPts val="0"/>
                        </a:spcBef>
                        <a:spcAft>
                          <a:spcPts val="0"/>
                        </a:spcAft>
                        <a:buNone/>
                      </a:pPr>
                      <a:r>
                        <a:rPr lang="en" sz="1800" u="none" strike="noStrike" cap="none">
                          <a:latin typeface="Helvetica Neue"/>
                          <a:ea typeface="Helvetica Neue"/>
                          <a:cs typeface="Helvetica Neue"/>
                          <a:sym typeface="Helvetica Neue"/>
                        </a:rPr>
                        <a:t>Finish one kernel and start  another</a:t>
                      </a:r>
                      <a:endParaRPr sz="1800" u="none" strike="noStrike" cap="none">
                        <a:latin typeface="Helvetica Neue"/>
                        <a:ea typeface="Helvetica Neue"/>
                        <a:cs typeface="Helvetica Neue"/>
                        <a:sym typeface="Helvetica Neue"/>
                      </a:endParaRPr>
                    </a:p>
                  </a:txBody>
                  <a:tcPr marL="0" marR="0" marT="65725" marB="0"/>
                </a:tc>
                <a:extLst>
                  <a:ext uri="{0D108BD9-81ED-4DB2-BD59-A6C34878D82A}">
                    <a16:rowId xmlns:a16="http://schemas.microsoft.com/office/drawing/2014/main" val="10005"/>
                  </a:ext>
                </a:extLst>
              </a:tr>
            </a:tbl>
          </a:graphicData>
        </a:graphic>
      </p:graphicFrame>
      <p:sp>
        <p:nvSpPr>
          <p:cNvPr id="1205" name="Google Shape;1205;p86"/>
          <p:cNvSpPr/>
          <p:nvPr/>
        </p:nvSpPr>
        <p:spPr>
          <a:xfrm>
            <a:off x="744931" y="2254130"/>
            <a:ext cx="341630" cy="0"/>
          </a:xfrm>
          <a:custGeom>
            <a:avLst/>
            <a:gdLst/>
            <a:ahLst/>
            <a:cxnLst/>
            <a:rect l="l" t="t" r="r" b="b"/>
            <a:pathLst>
              <a:path w="341630" h="120000" extrusionOk="0">
                <a:moveTo>
                  <a:pt x="0" y="0"/>
                </a:moveTo>
                <a:lnTo>
                  <a:pt x="341377" y="0"/>
                </a:lnTo>
              </a:path>
            </a:pathLst>
          </a:custGeom>
          <a:noFill/>
          <a:ln w="192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06" name="Google Shape;1206;p86"/>
          <p:cNvSpPr/>
          <p:nvPr/>
        </p:nvSpPr>
        <p:spPr>
          <a:xfrm>
            <a:off x="1101852" y="4238587"/>
            <a:ext cx="341630" cy="0"/>
          </a:xfrm>
          <a:custGeom>
            <a:avLst/>
            <a:gdLst/>
            <a:ahLst/>
            <a:cxnLst/>
            <a:rect l="l" t="t" r="r" b="b"/>
            <a:pathLst>
              <a:path w="341630" h="120000" extrusionOk="0">
                <a:moveTo>
                  <a:pt x="0" y="0"/>
                </a:moveTo>
                <a:lnTo>
                  <a:pt x="341376" y="0"/>
                </a:lnTo>
              </a:path>
            </a:pathLst>
          </a:custGeom>
          <a:noFill/>
          <a:ln w="192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07" name="Google Shape;1207;p86"/>
          <p:cNvSpPr txBox="1">
            <a:spLocks noGrp="1"/>
          </p:cNvSpPr>
          <p:nvPr>
            <p:ph type="title"/>
          </p:nvPr>
        </p:nvSpPr>
        <p:spPr>
          <a:xfrm>
            <a:off x="0" y="0"/>
            <a:ext cx="9144000" cy="4926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0" tIns="0" rIns="0" bIns="0" anchor="t" anchorCtr="0">
            <a:spAutoFit/>
          </a:bodyPr>
          <a:lstStyle/>
          <a:p>
            <a:pPr marL="0" lvl="0" indent="0" algn="l" rtl="0">
              <a:spcBef>
                <a:spcPts val="0"/>
              </a:spcBef>
              <a:spcAft>
                <a:spcPts val="0"/>
              </a:spcAft>
              <a:buNone/>
            </a:pPr>
            <a:r>
              <a:rPr lang="en" b="1">
                <a:solidFill>
                  <a:srgbClr val="073763"/>
                </a:solidFill>
              </a:rPr>
              <a:t>Thread Synchronization</a:t>
            </a:r>
            <a:endParaRPr b="1">
              <a:solidFill>
                <a:srgbClr val="073763"/>
              </a:solidFill>
            </a:endParaRPr>
          </a:p>
        </p:txBody>
      </p:sp>
      <p:sp>
        <p:nvSpPr>
          <p:cNvPr id="1208" name="Google Shape;1208;p86"/>
          <p:cNvSpPr txBox="1"/>
          <p:nvPr/>
        </p:nvSpPr>
        <p:spPr>
          <a:xfrm>
            <a:off x="204234" y="687350"/>
            <a:ext cx="3822600" cy="497700"/>
          </a:xfrm>
          <a:prstGeom prst="rect">
            <a:avLst/>
          </a:prstGeom>
          <a:noFill/>
          <a:ln>
            <a:noFill/>
          </a:ln>
        </p:spPr>
        <p:txBody>
          <a:bodyPr spcFirstLastPara="1" wrap="square" lIns="0" tIns="127000" rIns="0" bIns="0" anchor="t" anchorCtr="0">
            <a:spAutoFit/>
          </a:bodyPr>
          <a:lstStyle/>
          <a:p>
            <a:pPr marL="0" marR="0" lvl="0" indent="0" algn="ctr" rtl="0">
              <a:lnSpc>
                <a:spcPct val="100000"/>
              </a:lnSpc>
              <a:spcBef>
                <a:spcPts val="0"/>
              </a:spcBef>
              <a:spcAft>
                <a:spcPts val="0"/>
              </a:spcAft>
              <a:buNone/>
            </a:pPr>
            <a:r>
              <a:rPr lang="en" sz="2400" b="1">
                <a:latin typeface="Arial"/>
                <a:ea typeface="Arial"/>
                <a:cs typeface="Arial"/>
                <a:sym typeface="Arial"/>
              </a:rPr>
              <a:t>CUDA C</a:t>
            </a:r>
            <a:endParaRPr sz="2000">
              <a:latin typeface="Arial"/>
              <a:ea typeface="Arial"/>
              <a:cs typeface="Arial"/>
              <a:sym typeface="Arial"/>
            </a:endParaRPr>
          </a:p>
        </p:txBody>
      </p:sp>
      <p:sp>
        <p:nvSpPr>
          <p:cNvPr id="1209" name="Google Shape;1209;p86"/>
          <p:cNvSpPr txBox="1"/>
          <p:nvPr/>
        </p:nvSpPr>
        <p:spPr>
          <a:xfrm>
            <a:off x="5054284" y="687350"/>
            <a:ext cx="3822600" cy="497700"/>
          </a:xfrm>
          <a:prstGeom prst="rect">
            <a:avLst/>
          </a:prstGeom>
          <a:noFill/>
          <a:ln>
            <a:noFill/>
          </a:ln>
        </p:spPr>
        <p:txBody>
          <a:bodyPr spcFirstLastPara="1" wrap="square" lIns="0" tIns="127000" rIns="0" bIns="0" anchor="t" anchorCtr="0">
            <a:spAutoFit/>
          </a:bodyPr>
          <a:lstStyle/>
          <a:p>
            <a:pPr marL="0" marR="0" lvl="0" indent="0" algn="ctr" rtl="0">
              <a:lnSpc>
                <a:spcPct val="100000"/>
              </a:lnSpc>
              <a:spcBef>
                <a:spcPts val="0"/>
              </a:spcBef>
              <a:spcAft>
                <a:spcPts val="0"/>
              </a:spcAft>
              <a:buNone/>
            </a:pPr>
            <a:r>
              <a:rPr lang="en" sz="2400" b="1"/>
              <a:t>OpenCL C++</a:t>
            </a:r>
            <a:endParaRPr sz="2000">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213"/>
        <p:cNvGrpSpPr/>
        <p:nvPr/>
      </p:nvGrpSpPr>
      <p:grpSpPr>
        <a:xfrm>
          <a:off x="0" y="0"/>
          <a:ext cx="0" cy="0"/>
          <a:chOff x="0" y="0"/>
          <a:chExt cx="0" cy="0"/>
        </a:xfrm>
      </p:grpSpPr>
      <p:graphicFrame>
        <p:nvGraphicFramePr>
          <p:cNvPr id="1214" name="Google Shape;1214;p87"/>
          <p:cNvGraphicFramePr/>
          <p:nvPr/>
        </p:nvGraphicFramePr>
        <p:xfrm>
          <a:off x="662876" y="1093045"/>
          <a:ext cx="3000000" cy="3000000"/>
        </p:xfrm>
        <a:graphic>
          <a:graphicData uri="http://schemas.openxmlformats.org/drawingml/2006/table">
            <a:tbl>
              <a:tblPr firstRow="1" bandRow="1">
                <a:noFill/>
                <a:tableStyleId>{FB420127-9F0C-48E6-86BC-73934E5C1D83}</a:tableStyleId>
              </a:tblPr>
              <a:tblGrid>
                <a:gridCol w="3535050">
                  <a:extLst>
                    <a:ext uri="{9D8B030D-6E8A-4147-A177-3AD203B41FA5}">
                      <a16:colId xmlns:a16="http://schemas.microsoft.com/office/drawing/2014/main" val="20000"/>
                    </a:ext>
                  </a:extLst>
                </a:gridCol>
                <a:gridCol w="4694550">
                  <a:extLst>
                    <a:ext uri="{9D8B030D-6E8A-4147-A177-3AD203B41FA5}">
                      <a16:colId xmlns:a16="http://schemas.microsoft.com/office/drawing/2014/main" val="20001"/>
                    </a:ext>
                  </a:extLst>
                </a:gridCol>
              </a:tblGrid>
              <a:tr h="278150">
                <a:tc>
                  <a:txBody>
                    <a:bodyPr/>
                    <a:lstStyle/>
                    <a:p>
                      <a:pPr marL="63500" marR="0" lvl="0" indent="0" algn="l" rtl="0">
                        <a:lnSpc>
                          <a:spcPct val="100000"/>
                        </a:lnSpc>
                        <a:spcBef>
                          <a:spcPts val="0"/>
                        </a:spcBef>
                        <a:spcAft>
                          <a:spcPts val="0"/>
                        </a:spcAft>
                        <a:buNone/>
                      </a:pPr>
                      <a:r>
                        <a:rPr lang="en" sz="1400" b="1" u="none" strike="noStrike" cap="none">
                          <a:latin typeface="Arial"/>
                          <a:ea typeface="Arial"/>
                          <a:cs typeface="Arial"/>
                          <a:sym typeface="Arial"/>
                        </a:rPr>
                        <a:t>CUDA</a:t>
                      </a:r>
                      <a:endParaRPr sz="1400" u="none" strike="noStrike" cap="none">
                        <a:latin typeface="Arial"/>
                        <a:ea typeface="Arial"/>
                        <a:cs typeface="Arial"/>
                        <a:sym typeface="Arial"/>
                      </a:endParaRPr>
                    </a:p>
                  </a:txBody>
                  <a:tcPr marL="0" marR="0" marT="30500" marB="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508000" marR="0" lvl="0" indent="0" algn="l" rtl="0">
                        <a:lnSpc>
                          <a:spcPct val="100000"/>
                        </a:lnSpc>
                        <a:spcBef>
                          <a:spcPts val="0"/>
                        </a:spcBef>
                        <a:spcAft>
                          <a:spcPts val="0"/>
                        </a:spcAft>
                        <a:buNone/>
                      </a:pPr>
                      <a:r>
                        <a:rPr lang="en" sz="1400" b="1" u="none" strike="noStrike" cap="none">
                          <a:latin typeface="Arial"/>
                          <a:ea typeface="Arial"/>
                          <a:cs typeface="Arial"/>
                          <a:sym typeface="Arial"/>
                        </a:rPr>
                        <a:t>OpenCL</a:t>
                      </a:r>
                      <a:endParaRPr sz="1400" u="none" strike="noStrike" cap="none">
                        <a:latin typeface="Arial"/>
                        <a:ea typeface="Arial"/>
                        <a:cs typeface="Arial"/>
                        <a:sym typeface="Arial"/>
                      </a:endParaRPr>
                    </a:p>
                  </a:txBody>
                  <a:tcPr marL="0" marR="0" marT="30500" marB="0">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78150">
                <a:tc>
                  <a:txBody>
                    <a:bodyPr/>
                    <a:lstStyle/>
                    <a:p>
                      <a:pPr marL="63500" marR="0" lvl="0" indent="0" algn="l" rtl="0">
                        <a:lnSpc>
                          <a:spcPct val="100000"/>
                        </a:lnSpc>
                        <a:spcBef>
                          <a:spcPts val="0"/>
                        </a:spcBef>
                        <a:spcAft>
                          <a:spcPts val="0"/>
                        </a:spcAft>
                        <a:buNone/>
                      </a:pPr>
                      <a:r>
                        <a:rPr lang="en" sz="1400" u="none" strike="noStrike" cap="none">
                          <a:latin typeface="Helvetica Neue"/>
                          <a:ea typeface="Helvetica Neue"/>
                          <a:cs typeface="Helvetica Neue"/>
                          <a:sym typeface="Helvetica Neue"/>
                        </a:rPr>
                        <a:t>GPU</a:t>
                      </a:r>
                      <a:endParaRPr sz="1400" u="none" strike="noStrike" cap="none">
                        <a:latin typeface="Helvetica Neue"/>
                        <a:ea typeface="Helvetica Neue"/>
                        <a:cs typeface="Helvetica Neue"/>
                        <a:sym typeface="Helvetica Neue"/>
                      </a:endParaRPr>
                    </a:p>
                  </a:txBody>
                  <a:tcPr marL="0" marR="0" marT="30500" marB="0">
                    <a:lnT w="12700" cap="flat" cmpd="sng">
                      <a:solidFill>
                        <a:srgbClr val="000000"/>
                      </a:solidFill>
                      <a:prstDash val="solid"/>
                      <a:round/>
                      <a:headEnd type="none" w="sm" len="sm"/>
                      <a:tailEnd type="none" w="sm" len="sm"/>
                    </a:lnT>
                    <a:solidFill>
                      <a:srgbClr val="CCCCCC"/>
                    </a:solidFill>
                  </a:tcPr>
                </a:tc>
                <a:tc>
                  <a:txBody>
                    <a:bodyPr/>
                    <a:lstStyle/>
                    <a:p>
                      <a:pPr marL="508000" marR="0" lvl="0" indent="0" algn="l" rtl="0">
                        <a:lnSpc>
                          <a:spcPct val="100000"/>
                        </a:lnSpc>
                        <a:spcBef>
                          <a:spcPts val="0"/>
                        </a:spcBef>
                        <a:spcAft>
                          <a:spcPts val="0"/>
                        </a:spcAft>
                        <a:buNone/>
                      </a:pPr>
                      <a:r>
                        <a:rPr lang="en" sz="1400" u="none" strike="noStrike" cap="none">
                          <a:latin typeface="Helvetica Neue"/>
                          <a:ea typeface="Helvetica Neue"/>
                          <a:cs typeface="Helvetica Neue"/>
                          <a:sym typeface="Helvetica Neue"/>
                        </a:rPr>
                        <a:t>Device (CPU, GPU etc)</a:t>
                      </a:r>
                      <a:endParaRPr sz="1400" u="none" strike="noStrike" cap="none">
                        <a:latin typeface="Helvetica Neue"/>
                        <a:ea typeface="Helvetica Neue"/>
                        <a:cs typeface="Helvetica Neue"/>
                        <a:sym typeface="Helvetica Neue"/>
                      </a:endParaRPr>
                    </a:p>
                  </a:txBody>
                  <a:tcPr marL="0" marR="0" marT="30500" marB="0">
                    <a:lnT w="12700" cap="flat" cmpd="sng">
                      <a:solidFill>
                        <a:srgbClr val="000000"/>
                      </a:solidFill>
                      <a:prstDash val="solid"/>
                      <a:round/>
                      <a:headEnd type="none" w="sm" len="sm"/>
                      <a:tailEnd type="none" w="sm" len="sm"/>
                    </a:lnT>
                    <a:solidFill>
                      <a:srgbClr val="CCCCCC"/>
                    </a:solidFill>
                  </a:tcPr>
                </a:tc>
                <a:extLst>
                  <a:ext uri="{0D108BD9-81ED-4DB2-BD59-A6C34878D82A}">
                    <a16:rowId xmlns:a16="http://schemas.microsoft.com/office/drawing/2014/main" val="10001"/>
                  </a:ext>
                </a:extLst>
              </a:tr>
              <a:tr h="278150">
                <a:tc>
                  <a:txBody>
                    <a:bodyPr/>
                    <a:lstStyle/>
                    <a:p>
                      <a:pPr marL="63500" marR="0" lvl="0" indent="0" algn="l" rtl="0">
                        <a:lnSpc>
                          <a:spcPct val="100000"/>
                        </a:lnSpc>
                        <a:spcBef>
                          <a:spcPts val="0"/>
                        </a:spcBef>
                        <a:spcAft>
                          <a:spcPts val="0"/>
                        </a:spcAft>
                        <a:buNone/>
                      </a:pPr>
                      <a:r>
                        <a:rPr lang="en" sz="1400" u="none" strike="noStrike" cap="none">
                          <a:latin typeface="Helvetica Neue"/>
                          <a:ea typeface="Helvetica Neue"/>
                          <a:cs typeface="Helvetica Neue"/>
                          <a:sym typeface="Helvetica Neue"/>
                        </a:rPr>
                        <a:t>Multiprocessor</a:t>
                      </a:r>
                      <a:endParaRPr sz="1400" u="none" strike="noStrike" cap="none">
                        <a:latin typeface="Helvetica Neue"/>
                        <a:ea typeface="Helvetica Neue"/>
                        <a:cs typeface="Helvetica Neue"/>
                        <a:sym typeface="Helvetica Neue"/>
                      </a:endParaRPr>
                    </a:p>
                  </a:txBody>
                  <a:tcPr marL="0" marR="0" marT="30500" marB="0"/>
                </a:tc>
                <a:tc>
                  <a:txBody>
                    <a:bodyPr/>
                    <a:lstStyle/>
                    <a:p>
                      <a:pPr marL="508000" marR="0" lvl="0" indent="0" algn="l" rtl="0">
                        <a:lnSpc>
                          <a:spcPct val="100000"/>
                        </a:lnSpc>
                        <a:spcBef>
                          <a:spcPts val="0"/>
                        </a:spcBef>
                        <a:spcAft>
                          <a:spcPts val="0"/>
                        </a:spcAft>
                        <a:buNone/>
                      </a:pPr>
                      <a:r>
                        <a:rPr lang="en" sz="1400" u="none" strike="noStrike" cap="none">
                          <a:latin typeface="Helvetica Neue"/>
                          <a:ea typeface="Helvetica Neue"/>
                          <a:cs typeface="Helvetica Neue"/>
                          <a:sym typeface="Helvetica Neue"/>
                        </a:rPr>
                        <a:t>Compute Unit, or CU</a:t>
                      </a:r>
                      <a:endParaRPr sz="1400" u="none" strike="noStrike" cap="none">
                        <a:latin typeface="Helvetica Neue"/>
                        <a:ea typeface="Helvetica Neue"/>
                        <a:cs typeface="Helvetica Neue"/>
                        <a:sym typeface="Helvetica Neue"/>
                      </a:endParaRPr>
                    </a:p>
                  </a:txBody>
                  <a:tcPr marL="0" marR="0" marT="30500" marB="0"/>
                </a:tc>
                <a:extLst>
                  <a:ext uri="{0D108BD9-81ED-4DB2-BD59-A6C34878D82A}">
                    <a16:rowId xmlns:a16="http://schemas.microsoft.com/office/drawing/2014/main" val="10002"/>
                  </a:ext>
                </a:extLst>
              </a:tr>
              <a:tr h="278150">
                <a:tc>
                  <a:txBody>
                    <a:bodyPr/>
                    <a:lstStyle/>
                    <a:p>
                      <a:pPr marL="63500" marR="0" lvl="0" indent="0" algn="l" rtl="0">
                        <a:lnSpc>
                          <a:spcPct val="100000"/>
                        </a:lnSpc>
                        <a:spcBef>
                          <a:spcPts val="0"/>
                        </a:spcBef>
                        <a:spcAft>
                          <a:spcPts val="0"/>
                        </a:spcAft>
                        <a:buNone/>
                      </a:pPr>
                      <a:r>
                        <a:rPr lang="en" sz="1400" u="none" strike="noStrike" cap="none">
                          <a:latin typeface="Helvetica Neue"/>
                          <a:ea typeface="Helvetica Neue"/>
                          <a:cs typeface="Helvetica Neue"/>
                          <a:sym typeface="Helvetica Neue"/>
                        </a:rPr>
                        <a:t>Scalar or CUDA core</a:t>
                      </a:r>
                      <a:endParaRPr sz="1400" u="none" strike="noStrike" cap="none">
                        <a:latin typeface="Helvetica Neue"/>
                        <a:ea typeface="Helvetica Neue"/>
                        <a:cs typeface="Helvetica Neue"/>
                        <a:sym typeface="Helvetica Neue"/>
                      </a:endParaRPr>
                    </a:p>
                  </a:txBody>
                  <a:tcPr marL="0" marR="0" marT="30950" marB="0">
                    <a:solidFill>
                      <a:srgbClr val="CCCCCC"/>
                    </a:solidFill>
                  </a:tcPr>
                </a:tc>
                <a:tc>
                  <a:txBody>
                    <a:bodyPr/>
                    <a:lstStyle/>
                    <a:p>
                      <a:pPr marL="508000" marR="0" lvl="0" indent="0" algn="l" rtl="0">
                        <a:lnSpc>
                          <a:spcPct val="100000"/>
                        </a:lnSpc>
                        <a:spcBef>
                          <a:spcPts val="0"/>
                        </a:spcBef>
                        <a:spcAft>
                          <a:spcPts val="0"/>
                        </a:spcAft>
                        <a:buNone/>
                      </a:pPr>
                      <a:r>
                        <a:rPr lang="en" sz="1400" u="none" strike="noStrike" cap="none">
                          <a:latin typeface="Helvetica Neue"/>
                          <a:ea typeface="Helvetica Neue"/>
                          <a:cs typeface="Helvetica Neue"/>
                          <a:sym typeface="Helvetica Neue"/>
                        </a:rPr>
                        <a:t>Processing Element, or PE</a:t>
                      </a:r>
                      <a:endParaRPr sz="1400" u="none" strike="noStrike" cap="none">
                        <a:latin typeface="Helvetica Neue"/>
                        <a:ea typeface="Helvetica Neue"/>
                        <a:cs typeface="Helvetica Neue"/>
                        <a:sym typeface="Helvetica Neue"/>
                      </a:endParaRPr>
                    </a:p>
                  </a:txBody>
                  <a:tcPr marL="0" marR="0" marT="30950" marB="0">
                    <a:solidFill>
                      <a:srgbClr val="CCCCCC"/>
                    </a:solidFill>
                  </a:tcPr>
                </a:tc>
                <a:extLst>
                  <a:ext uri="{0D108BD9-81ED-4DB2-BD59-A6C34878D82A}">
                    <a16:rowId xmlns:a16="http://schemas.microsoft.com/office/drawing/2014/main" val="10003"/>
                  </a:ext>
                </a:extLst>
              </a:tr>
              <a:tr h="278150">
                <a:tc>
                  <a:txBody>
                    <a:bodyPr/>
                    <a:lstStyle/>
                    <a:p>
                      <a:pPr marL="63500" marR="0" lvl="0" indent="0" algn="l" rtl="0">
                        <a:lnSpc>
                          <a:spcPct val="100000"/>
                        </a:lnSpc>
                        <a:spcBef>
                          <a:spcPts val="0"/>
                        </a:spcBef>
                        <a:spcAft>
                          <a:spcPts val="0"/>
                        </a:spcAft>
                        <a:buNone/>
                      </a:pPr>
                      <a:r>
                        <a:rPr lang="en" sz="1400" u="none" strike="noStrike" cap="none">
                          <a:latin typeface="Helvetica Neue"/>
                          <a:ea typeface="Helvetica Neue"/>
                          <a:cs typeface="Helvetica Neue"/>
                          <a:sym typeface="Helvetica Neue"/>
                        </a:rPr>
                        <a:t>Global or Device Memory</a:t>
                      </a:r>
                      <a:endParaRPr sz="1400" u="none" strike="noStrike" cap="none">
                        <a:latin typeface="Helvetica Neue"/>
                        <a:ea typeface="Helvetica Neue"/>
                        <a:cs typeface="Helvetica Neue"/>
                        <a:sym typeface="Helvetica Neue"/>
                      </a:endParaRPr>
                    </a:p>
                  </a:txBody>
                  <a:tcPr marL="0" marR="0" marT="30950" marB="0"/>
                </a:tc>
                <a:tc>
                  <a:txBody>
                    <a:bodyPr/>
                    <a:lstStyle/>
                    <a:p>
                      <a:pPr marL="508000" marR="0" lvl="0" indent="0" algn="l" rtl="0">
                        <a:lnSpc>
                          <a:spcPct val="100000"/>
                        </a:lnSpc>
                        <a:spcBef>
                          <a:spcPts val="0"/>
                        </a:spcBef>
                        <a:spcAft>
                          <a:spcPts val="0"/>
                        </a:spcAft>
                        <a:buNone/>
                      </a:pPr>
                      <a:r>
                        <a:rPr lang="en" sz="1400" u="none" strike="noStrike" cap="none">
                          <a:latin typeface="Helvetica Neue"/>
                          <a:ea typeface="Helvetica Neue"/>
                          <a:cs typeface="Helvetica Neue"/>
                          <a:sym typeface="Helvetica Neue"/>
                        </a:rPr>
                        <a:t>Global Memory</a:t>
                      </a:r>
                      <a:endParaRPr sz="1400" u="none" strike="noStrike" cap="none">
                        <a:latin typeface="Helvetica Neue"/>
                        <a:ea typeface="Helvetica Neue"/>
                        <a:cs typeface="Helvetica Neue"/>
                        <a:sym typeface="Helvetica Neue"/>
                      </a:endParaRPr>
                    </a:p>
                  </a:txBody>
                  <a:tcPr marL="0" marR="0" marT="30950" marB="0"/>
                </a:tc>
                <a:extLst>
                  <a:ext uri="{0D108BD9-81ED-4DB2-BD59-A6C34878D82A}">
                    <a16:rowId xmlns:a16="http://schemas.microsoft.com/office/drawing/2014/main" val="10004"/>
                  </a:ext>
                </a:extLst>
              </a:tr>
              <a:tr h="278150">
                <a:tc>
                  <a:txBody>
                    <a:bodyPr/>
                    <a:lstStyle/>
                    <a:p>
                      <a:pPr marL="63500" marR="0" lvl="0" indent="0" algn="l" rtl="0">
                        <a:lnSpc>
                          <a:spcPct val="100000"/>
                        </a:lnSpc>
                        <a:spcBef>
                          <a:spcPts val="0"/>
                        </a:spcBef>
                        <a:spcAft>
                          <a:spcPts val="0"/>
                        </a:spcAft>
                        <a:buNone/>
                      </a:pPr>
                      <a:r>
                        <a:rPr lang="en" sz="1400" u="none" strike="noStrike" cap="none">
                          <a:latin typeface="Helvetica Neue"/>
                          <a:ea typeface="Helvetica Neue"/>
                          <a:cs typeface="Helvetica Neue"/>
                          <a:sym typeface="Helvetica Neue"/>
                        </a:rPr>
                        <a:t>Shared Memory (per block)</a:t>
                      </a:r>
                      <a:endParaRPr sz="1400" u="none" strike="noStrike" cap="none">
                        <a:latin typeface="Helvetica Neue"/>
                        <a:ea typeface="Helvetica Neue"/>
                        <a:cs typeface="Helvetica Neue"/>
                        <a:sym typeface="Helvetica Neue"/>
                      </a:endParaRPr>
                    </a:p>
                  </a:txBody>
                  <a:tcPr marL="0" marR="0" marT="30950" marB="0">
                    <a:solidFill>
                      <a:srgbClr val="CCCCCC"/>
                    </a:solidFill>
                  </a:tcPr>
                </a:tc>
                <a:tc>
                  <a:txBody>
                    <a:bodyPr/>
                    <a:lstStyle/>
                    <a:p>
                      <a:pPr marL="508000" marR="0" lvl="0" indent="0" algn="l" rtl="0">
                        <a:lnSpc>
                          <a:spcPct val="100000"/>
                        </a:lnSpc>
                        <a:spcBef>
                          <a:spcPts val="0"/>
                        </a:spcBef>
                        <a:spcAft>
                          <a:spcPts val="0"/>
                        </a:spcAft>
                        <a:buNone/>
                      </a:pPr>
                      <a:r>
                        <a:rPr lang="en" sz="1400" u="none" strike="noStrike" cap="none">
                          <a:latin typeface="Helvetica Neue"/>
                          <a:ea typeface="Helvetica Neue"/>
                          <a:cs typeface="Helvetica Neue"/>
                          <a:sym typeface="Helvetica Neue"/>
                        </a:rPr>
                        <a:t>Local Memory (per workgroup)</a:t>
                      </a:r>
                      <a:endParaRPr sz="1400" u="none" strike="noStrike" cap="none">
                        <a:latin typeface="Helvetica Neue"/>
                        <a:ea typeface="Helvetica Neue"/>
                        <a:cs typeface="Helvetica Neue"/>
                        <a:sym typeface="Helvetica Neue"/>
                      </a:endParaRPr>
                    </a:p>
                  </a:txBody>
                  <a:tcPr marL="0" marR="0" marT="30950" marB="0">
                    <a:solidFill>
                      <a:srgbClr val="CCCCCC"/>
                    </a:solidFill>
                  </a:tcPr>
                </a:tc>
                <a:extLst>
                  <a:ext uri="{0D108BD9-81ED-4DB2-BD59-A6C34878D82A}">
                    <a16:rowId xmlns:a16="http://schemas.microsoft.com/office/drawing/2014/main" val="10005"/>
                  </a:ext>
                </a:extLst>
              </a:tr>
              <a:tr h="278150">
                <a:tc>
                  <a:txBody>
                    <a:bodyPr/>
                    <a:lstStyle/>
                    <a:p>
                      <a:pPr marL="63500" marR="0" lvl="0" indent="0" algn="l" rtl="0">
                        <a:lnSpc>
                          <a:spcPct val="100000"/>
                        </a:lnSpc>
                        <a:spcBef>
                          <a:spcPts val="0"/>
                        </a:spcBef>
                        <a:spcAft>
                          <a:spcPts val="0"/>
                        </a:spcAft>
                        <a:buNone/>
                      </a:pPr>
                      <a:r>
                        <a:rPr lang="en" sz="1400" u="none" strike="noStrike" cap="none">
                          <a:latin typeface="Helvetica Neue"/>
                          <a:ea typeface="Helvetica Neue"/>
                          <a:cs typeface="Helvetica Neue"/>
                          <a:sym typeface="Helvetica Neue"/>
                        </a:rPr>
                        <a:t>Local Memory (registers)</a:t>
                      </a:r>
                      <a:endParaRPr sz="1400" u="none" strike="noStrike" cap="none">
                        <a:latin typeface="Helvetica Neue"/>
                        <a:ea typeface="Helvetica Neue"/>
                        <a:cs typeface="Helvetica Neue"/>
                        <a:sym typeface="Helvetica Neue"/>
                      </a:endParaRPr>
                    </a:p>
                  </a:txBody>
                  <a:tcPr marL="0" marR="0" marT="30950" marB="0"/>
                </a:tc>
                <a:tc>
                  <a:txBody>
                    <a:bodyPr/>
                    <a:lstStyle/>
                    <a:p>
                      <a:pPr marL="508000" marR="0" lvl="0" indent="0" algn="l" rtl="0">
                        <a:lnSpc>
                          <a:spcPct val="100000"/>
                        </a:lnSpc>
                        <a:spcBef>
                          <a:spcPts val="0"/>
                        </a:spcBef>
                        <a:spcAft>
                          <a:spcPts val="0"/>
                        </a:spcAft>
                        <a:buNone/>
                      </a:pPr>
                      <a:r>
                        <a:rPr lang="en" sz="1400" u="none" strike="noStrike" cap="none">
                          <a:latin typeface="Helvetica Neue"/>
                          <a:ea typeface="Helvetica Neue"/>
                          <a:cs typeface="Helvetica Neue"/>
                          <a:sym typeface="Helvetica Neue"/>
                        </a:rPr>
                        <a:t>Private Memory</a:t>
                      </a:r>
                      <a:endParaRPr sz="1400" u="none" strike="noStrike" cap="none">
                        <a:latin typeface="Helvetica Neue"/>
                        <a:ea typeface="Helvetica Neue"/>
                        <a:cs typeface="Helvetica Neue"/>
                        <a:sym typeface="Helvetica Neue"/>
                      </a:endParaRPr>
                    </a:p>
                  </a:txBody>
                  <a:tcPr marL="0" marR="0" marT="30950" marB="0"/>
                </a:tc>
                <a:extLst>
                  <a:ext uri="{0D108BD9-81ED-4DB2-BD59-A6C34878D82A}">
                    <a16:rowId xmlns:a16="http://schemas.microsoft.com/office/drawing/2014/main" val="10006"/>
                  </a:ext>
                </a:extLst>
              </a:tr>
              <a:tr h="278150">
                <a:tc>
                  <a:txBody>
                    <a:bodyPr/>
                    <a:lstStyle/>
                    <a:p>
                      <a:pPr marL="63500" marR="0" lvl="0" indent="0" algn="l" rtl="0">
                        <a:lnSpc>
                          <a:spcPct val="100000"/>
                        </a:lnSpc>
                        <a:spcBef>
                          <a:spcPts val="0"/>
                        </a:spcBef>
                        <a:spcAft>
                          <a:spcPts val="0"/>
                        </a:spcAft>
                        <a:buNone/>
                      </a:pPr>
                      <a:r>
                        <a:rPr lang="en" sz="1400" u="none" strike="noStrike" cap="none">
                          <a:latin typeface="Helvetica Neue"/>
                          <a:ea typeface="Helvetica Neue"/>
                          <a:cs typeface="Helvetica Neue"/>
                          <a:sym typeface="Helvetica Neue"/>
                        </a:rPr>
                        <a:t>Thread Block</a:t>
                      </a:r>
                      <a:endParaRPr sz="1400" u="none" strike="noStrike" cap="none">
                        <a:latin typeface="Helvetica Neue"/>
                        <a:ea typeface="Helvetica Neue"/>
                        <a:cs typeface="Helvetica Neue"/>
                        <a:sym typeface="Helvetica Neue"/>
                      </a:endParaRPr>
                    </a:p>
                  </a:txBody>
                  <a:tcPr marL="0" marR="0" marT="30950" marB="0">
                    <a:solidFill>
                      <a:srgbClr val="CCCCCC"/>
                    </a:solidFill>
                  </a:tcPr>
                </a:tc>
                <a:tc>
                  <a:txBody>
                    <a:bodyPr/>
                    <a:lstStyle/>
                    <a:p>
                      <a:pPr marL="508000" marR="0" lvl="0" indent="0" algn="l" rtl="0">
                        <a:lnSpc>
                          <a:spcPct val="100000"/>
                        </a:lnSpc>
                        <a:spcBef>
                          <a:spcPts val="0"/>
                        </a:spcBef>
                        <a:spcAft>
                          <a:spcPts val="0"/>
                        </a:spcAft>
                        <a:buNone/>
                      </a:pPr>
                      <a:r>
                        <a:rPr lang="en" sz="1400" u="none" strike="noStrike" cap="none">
                          <a:latin typeface="Helvetica Neue"/>
                          <a:ea typeface="Helvetica Neue"/>
                          <a:cs typeface="Helvetica Neue"/>
                          <a:sym typeface="Helvetica Neue"/>
                        </a:rPr>
                        <a:t>Work-group</a:t>
                      </a:r>
                      <a:endParaRPr sz="1400" u="none" strike="noStrike" cap="none">
                        <a:latin typeface="Helvetica Neue"/>
                        <a:ea typeface="Helvetica Neue"/>
                        <a:cs typeface="Helvetica Neue"/>
                        <a:sym typeface="Helvetica Neue"/>
                      </a:endParaRPr>
                    </a:p>
                  </a:txBody>
                  <a:tcPr marL="0" marR="0" marT="30950" marB="0">
                    <a:solidFill>
                      <a:srgbClr val="CCCCCC"/>
                    </a:solidFill>
                  </a:tcPr>
                </a:tc>
                <a:extLst>
                  <a:ext uri="{0D108BD9-81ED-4DB2-BD59-A6C34878D82A}">
                    <a16:rowId xmlns:a16="http://schemas.microsoft.com/office/drawing/2014/main" val="10007"/>
                  </a:ext>
                </a:extLst>
              </a:tr>
              <a:tr h="278150">
                <a:tc>
                  <a:txBody>
                    <a:bodyPr/>
                    <a:lstStyle/>
                    <a:p>
                      <a:pPr marL="63500" marR="0" lvl="0" indent="0" algn="l" rtl="0">
                        <a:lnSpc>
                          <a:spcPct val="100000"/>
                        </a:lnSpc>
                        <a:spcBef>
                          <a:spcPts val="0"/>
                        </a:spcBef>
                        <a:spcAft>
                          <a:spcPts val="0"/>
                        </a:spcAft>
                        <a:buNone/>
                      </a:pPr>
                      <a:r>
                        <a:rPr lang="en" sz="1400" u="none" strike="noStrike" cap="none">
                          <a:latin typeface="Helvetica Neue"/>
                          <a:ea typeface="Helvetica Neue"/>
                          <a:cs typeface="Helvetica Neue"/>
                          <a:sym typeface="Helvetica Neue"/>
                        </a:rPr>
                        <a:t>Thread</a:t>
                      </a:r>
                      <a:endParaRPr sz="1400" u="none" strike="noStrike" cap="none">
                        <a:latin typeface="Helvetica Neue"/>
                        <a:ea typeface="Helvetica Neue"/>
                        <a:cs typeface="Helvetica Neue"/>
                        <a:sym typeface="Helvetica Neue"/>
                      </a:endParaRPr>
                    </a:p>
                  </a:txBody>
                  <a:tcPr marL="0" marR="0" marT="31425" marB="0"/>
                </a:tc>
                <a:tc>
                  <a:txBody>
                    <a:bodyPr/>
                    <a:lstStyle/>
                    <a:p>
                      <a:pPr marL="508000" marR="0" lvl="0" indent="0" algn="l" rtl="0">
                        <a:lnSpc>
                          <a:spcPct val="100000"/>
                        </a:lnSpc>
                        <a:spcBef>
                          <a:spcPts val="0"/>
                        </a:spcBef>
                        <a:spcAft>
                          <a:spcPts val="0"/>
                        </a:spcAft>
                        <a:buNone/>
                      </a:pPr>
                      <a:r>
                        <a:rPr lang="en" sz="1400" u="none" strike="noStrike" cap="none">
                          <a:latin typeface="Helvetica Neue"/>
                          <a:ea typeface="Helvetica Neue"/>
                          <a:cs typeface="Helvetica Neue"/>
                          <a:sym typeface="Helvetica Neue"/>
                        </a:rPr>
                        <a:t>Work-item</a:t>
                      </a:r>
                      <a:endParaRPr sz="1400" u="none" strike="noStrike" cap="none">
                        <a:latin typeface="Helvetica Neue"/>
                        <a:ea typeface="Helvetica Neue"/>
                        <a:cs typeface="Helvetica Neue"/>
                        <a:sym typeface="Helvetica Neue"/>
                      </a:endParaRPr>
                    </a:p>
                  </a:txBody>
                  <a:tcPr marL="0" marR="0" marT="31425" marB="0"/>
                </a:tc>
                <a:extLst>
                  <a:ext uri="{0D108BD9-81ED-4DB2-BD59-A6C34878D82A}">
                    <a16:rowId xmlns:a16="http://schemas.microsoft.com/office/drawing/2014/main" val="10008"/>
                  </a:ext>
                </a:extLst>
              </a:tr>
              <a:tr h="278150">
                <a:tc>
                  <a:txBody>
                    <a:bodyPr/>
                    <a:lstStyle/>
                    <a:p>
                      <a:pPr marL="63500" marR="0" lvl="0" indent="0" algn="l" rtl="0">
                        <a:lnSpc>
                          <a:spcPct val="100000"/>
                        </a:lnSpc>
                        <a:spcBef>
                          <a:spcPts val="0"/>
                        </a:spcBef>
                        <a:spcAft>
                          <a:spcPts val="0"/>
                        </a:spcAft>
                        <a:buNone/>
                      </a:pPr>
                      <a:r>
                        <a:rPr lang="en" sz="1400" u="none" strike="noStrike" cap="none">
                          <a:latin typeface="Helvetica Neue"/>
                          <a:ea typeface="Helvetica Neue"/>
                          <a:cs typeface="Helvetica Neue"/>
                          <a:sym typeface="Helvetica Neue"/>
                        </a:rPr>
                        <a:t>Warp</a:t>
                      </a:r>
                      <a:endParaRPr sz="1400" u="none" strike="noStrike" cap="none">
                        <a:latin typeface="Helvetica Neue"/>
                        <a:ea typeface="Helvetica Neue"/>
                        <a:cs typeface="Helvetica Neue"/>
                        <a:sym typeface="Helvetica Neue"/>
                      </a:endParaRPr>
                    </a:p>
                  </a:txBody>
                  <a:tcPr marL="0" marR="0" marT="31425" marB="0">
                    <a:solidFill>
                      <a:srgbClr val="CCCCCC"/>
                    </a:solidFill>
                  </a:tcPr>
                </a:tc>
                <a:tc>
                  <a:txBody>
                    <a:bodyPr/>
                    <a:lstStyle/>
                    <a:p>
                      <a:pPr marL="508000" marR="0" lvl="0" indent="0" algn="l" rtl="0">
                        <a:lnSpc>
                          <a:spcPct val="100000"/>
                        </a:lnSpc>
                        <a:spcBef>
                          <a:spcPts val="0"/>
                        </a:spcBef>
                        <a:spcAft>
                          <a:spcPts val="0"/>
                        </a:spcAft>
                        <a:buNone/>
                      </a:pPr>
                      <a:r>
                        <a:rPr lang="en" sz="1400" u="none" strike="noStrike" cap="none">
                          <a:latin typeface="Helvetica Neue"/>
                          <a:ea typeface="Helvetica Neue"/>
                          <a:cs typeface="Helvetica Neue"/>
                          <a:sym typeface="Helvetica Neue"/>
                        </a:rPr>
                        <a:t>No equivalent term (yet)</a:t>
                      </a:r>
                      <a:endParaRPr sz="1400" u="none" strike="noStrike" cap="none">
                        <a:latin typeface="Helvetica Neue"/>
                        <a:ea typeface="Helvetica Neue"/>
                        <a:cs typeface="Helvetica Neue"/>
                        <a:sym typeface="Helvetica Neue"/>
                      </a:endParaRPr>
                    </a:p>
                  </a:txBody>
                  <a:tcPr marL="0" marR="0" marT="31425" marB="0">
                    <a:solidFill>
                      <a:srgbClr val="CCCCCC"/>
                    </a:solidFill>
                  </a:tcPr>
                </a:tc>
                <a:extLst>
                  <a:ext uri="{0D108BD9-81ED-4DB2-BD59-A6C34878D82A}">
                    <a16:rowId xmlns:a16="http://schemas.microsoft.com/office/drawing/2014/main" val="10009"/>
                  </a:ext>
                </a:extLst>
              </a:tr>
              <a:tr h="278150">
                <a:tc>
                  <a:txBody>
                    <a:bodyPr/>
                    <a:lstStyle/>
                    <a:p>
                      <a:pPr marL="63500" marR="0" lvl="0" indent="0" algn="l" rtl="0">
                        <a:lnSpc>
                          <a:spcPct val="100000"/>
                        </a:lnSpc>
                        <a:spcBef>
                          <a:spcPts val="0"/>
                        </a:spcBef>
                        <a:spcAft>
                          <a:spcPts val="0"/>
                        </a:spcAft>
                        <a:buNone/>
                      </a:pPr>
                      <a:r>
                        <a:rPr lang="en" sz="1400" u="none" strike="noStrike" cap="none">
                          <a:latin typeface="Helvetica Neue"/>
                          <a:ea typeface="Helvetica Neue"/>
                          <a:cs typeface="Helvetica Neue"/>
                          <a:sym typeface="Helvetica Neue"/>
                        </a:rPr>
                        <a:t>Grid</a:t>
                      </a:r>
                      <a:endParaRPr sz="1400" u="none" strike="noStrike" cap="none">
                        <a:latin typeface="Helvetica Neue"/>
                        <a:ea typeface="Helvetica Neue"/>
                        <a:cs typeface="Helvetica Neue"/>
                        <a:sym typeface="Helvetica Neue"/>
                      </a:endParaRPr>
                    </a:p>
                  </a:txBody>
                  <a:tcPr marL="0" marR="0" marT="31425" marB="0">
                    <a:lnB w="12700" cap="flat" cmpd="sng">
                      <a:solidFill>
                        <a:srgbClr val="000000"/>
                      </a:solidFill>
                      <a:prstDash val="solid"/>
                      <a:round/>
                      <a:headEnd type="none" w="sm" len="sm"/>
                      <a:tailEnd type="none" w="sm" len="sm"/>
                    </a:lnB>
                  </a:tcPr>
                </a:tc>
                <a:tc>
                  <a:txBody>
                    <a:bodyPr/>
                    <a:lstStyle/>
                    <a:p>
                      <a:pPr marL="508000" marR="0" lvl="0" indent="0" algn="l" rtl="0">
                        <a:lnSpc>
                          <a:spcPct val="100000"/>
                        </a:lnSpc>
                        <a:spcBef>
                          <a:spcPts val="0"/>
                        </a:spcBef>
                        <a:spcAft>
                          <a:spcPts val="0"/>
                        </a:spcAft>
                        <a:buNone/>
                      </a:pPr>
                      <a:r>
                        <a:rPr lang="en" sz="1400" u="none" strike="noStrike" cap="none">
                          <a:latin typeface="Helvetica Neue"/>
                          <a:ea typeface="Helvetica Neue"/>
                          <a:cs typeface="Helvetica Neue"/>
                          <a:sym typeface="Helvetica Neue"/>
                        </a:rPr>
                        <a:t>NDRange</a:t>
                      </a:r>
                      <a:endParaRPr sz="1400" u="none" strike="noStrike" cap="none">
                        <a:latin typeface="Helvetica Neue"/>
                        <a:ea typeface="Helvetica Neue"/>
                        <a:cs typeface="Helvetica Neue"/>
                        <a:sym typeface="Helvetica Neue"/>
                      </a:endParaRPr>
                    </a:p>
                  </a:txBody>
                  <a:tcPr marL="0" marR="0" marT="31425" marB="0">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
        <p:nvSpPr>
          <p:cNvPr id="1215" name="Google Shape;1215;p87"/>
          <p:cNvSpPr txBox="1">
            <a:spLocks noGrp="1"/>
          </p:cNvSpPr>
          <p:nvPr>
            <p:ph type="title"/>
          </p:nvPr>
        </p:nvSpPr>
        <p:spPr>
          <a:xfrm>
            <a:off x="0" y="0"/>
            <a:ext cx="9144000" cy="4926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0" tIns="0" rIns="0" bIns="0" anchor="t" anchorCtr="0">
            <a:spAutoFit/>
          </a:bodyPr>
          <a:lstStyle/>
          <a:p>
            <a:pPr marL="0" lvl="0" indent="0" algn="l" rtl="0">
              <a:spcBef>
                <a:spcPts val="0"/>
              </a:spcBef>
              <a:spcAft>
                <a:spcPts val="0"/>
              </a:spcAft>
              <a:buNone/>
            </a:pPr>
            <a:r>
              <a:rPr lang="en" b="1">
                <a:solidFill>
                  <a:srgbClr val="073763"/>
                </a:solidFill>
              </a:rPr>
              <a:t>Translation from CUDA to OpenCL</a:t>
            </a:r>
            <a:endParaRPr b="1">
              <a:solidFill>
                <a:srgbClr val="073763"/>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Shape 1219"/>
        <p:cNvGrpSpPr/>
        <p:nvPr/>
      </p:nvGrpSpPr>
      <p:grpSpPr>
        <a:xfrm>
          <a:off x="0" y="0"/>
          <a:ext cx="0" cy="0"/>
          <a:chOff x="0" y="0"/>
          <a:chExt cx="0" cy="0"/>
        </a:xfrm>
      </p:grpSpPr>
      <p:sp>
        <p:nvSpPr>
          <p:cNvPr id="1220" name="Google Shape;1220;p88"/>
          <p:cNvSpPr txBox="1"/>
          <p:nvPr/>
        </p:nvSpPr>
        <p:spPr>
          <a:xfrm>
            <a:off x="264742" y="675333"/>
            <a:ext cx="8614500" cy="3560100"/>
          </a:xfrm>
          <a:prstGeom prst="rect">
            <a:avLst/>
          </a:prstGeom>
          <a:noFill/>
          <a:ln>
            <a:noFill/>
          </a:ln>
        </p:spPr>
        <p:txBody>
          <a:bodyPr spcFirstLastPara="1" wrap="square" lIns="0" tIns="94600" rIns="0" bIns="0" anchor="t" anchorCtr="0">
            <a:spAutoFit/>
          </a:bodyPr>
          <a:lstStyle/>
          <a:p>
            <a:pPr marL="356870" marR="0" lvl="0" indent="-344805" algn="l" rtl="0">
              <a:lnSpc>
                <a:spcPct val="100000"/>
              </a:lnSpc>
              <a:spcBef>
                <a:spcPts val="0"/>
              </a:spcBef>
              <a:spcAft>
                <a:spcPts val="0"/>
              </a:spcAft>
              <a:buClr>
                <a:srgbClr val="333399"/>
              </a:buClr>
              <a:buSzPts val="1800"/>
              <a:buChar char="•"/>
            </a:pPr>
            <a:r>
              <a:rPr lang="en" sz="1800">
                <a:solidFill>
                  <a:srgbClr val="333399"/>
                </a:solidFill>
              </a:rPr>
              <a:t>Goal:</a:t>
            </a:r>
            <a:endParaRPr sz="1800"/>
          </a:p>
          <a:p>
            <a:pPr marL="756285" marR="0" lvl="1" indent="-287019" algn="l" rtl="0">
              <a:lnSpc>
                <a:spcPct val="100000"/>
              </a:lnSpc>
              <a:spcBef>
                <a:spcPts val="645"/>
              </a:spcBef>
              <a:spcAft>
                <a:spcPts val="0"/>
              </a:spcAft>
              <a:buSzPts val="1800"/>
              <a:buChar char="–"/>
            </a:pPr>
            <a:r>
              <a:rPr lang="en" sz="1800" i="0" u="none" strike="noStrike" cap="none"/>
              <a:t>To inspect and verify that you can run an OpenCL kernel on Eurora machines</a:t>
            </a:r>
            <a:endParaRPr sz="1800" i="0" u="none" strike="noStrike" cap="none"/>
          </a:p>
          <a:p>
            <a:pPr marL="356870" marR="0" lvl="0" indent="-344805" algn="l" rtl="0">
              <a:lnSpc>
                <a:spcPct val="100000"/>
              </a:lnSpc>
              <a:spcBef>
                <a:spcPts val="650"/>
              </a:spcBef>
              <a:spcAft>
                <a:spcPts val="0"/>
              </a:spcAft>
              <a:buClr>
                <a:srgbClr val="333399"/>
              </a:buClr>
              <a:buSzPts val="1800"/>
              <a:buChar char="•"/>
            </a:pPr>
            <a:r>
              <a:rPr lang="en" sz="1800">
                <a:solidFill>
                  <a:srgbClr val="333399"/>
                </a:solidFill>
              </a:rPr>
              <a:t>Procedure:</a:t>
            </a:r>
            <a:endParaRPr sz="1800"/>
          </a:p>
          <a:p>
            <a:pPr marL="756285" marR="0" lvl="1" indent="-287019" algn="l" rtl="0">
              <a:lnSpc>
                <a:spcPct val="100000"/>
              </a:lnSpc>
              <a:spcBef>
                <a:spcPts val="650"/>
              </a:spcBef>
              <a:spcAft>
                <a:spcPts val="0"/>
              </a:spcAft>
              <a:buSzPts val="1800"/>
              <a:buFont typeface="Helvetica Neue"/>
              <a:buChar char="–"/>
            </a:pPr>
            <a:r>
              <a:rPr lang="en" sz="1800" i="0" u="none" strike="noStrike" cap="none"/>
              <a:t>Take the provided C </a:t>
            </a:r>
            <a:r>
              <a:rPr lang="en" sz="1800" b="1" i="1" u="none" strike="noStrike" cap="none"/>
              <a:t>vadd.c </a:t>
            </a:r>
            <a:r>
              <a:rPr lang="en" sz="1800" i="0" u="none" strike="noStrike" cap="none"/>
              <a:t>and </a:t>
            </a:r>
            <a:r>
              <a:rPr lang="en" sz="1800" b="1" i="1" u="none" strike="noStrike" cap="none"/>
              <a:t>vadd.cl </a:t>
            </a:r>
            <a:r>
              <a:rPr lang="en" sz="1800" i="0" u="none" strike="noStrike" cap="none"/>
              <a:t>source programs from VADD</a:t>
            </a:r>
            <a:endParaRPr sz="1800" i="0" u="none" strike="noStrike" cap="none"/>
          </a:p>
          <a:p>
            <a:pPr marL="756285" marR="0" lvl="0" indent="0" algn="l" rtl="0">
              <a:lnSpc>
                <a:spcPct val="100000"/>
              </a:lnSpc>
              <a:spcBef>
                <a:spcPts val="219"/>
              </a:spcBef>
              <a:spcAft>
                <a:spcPts val="0"/>
              </a:spcAft>
              <a:buNone/>
            </a:pPr>
            <a:r>
              <a:rPr lang="en" sz="1800"/>
              <a:t>directory</a:t>
            </a:r>
            <a:endParaRPr sz="1800"/>
          </a:p>
          <a:p>
            <a:pPr marL="756285" marR="0" lvl="1" indent="-287019" algn="l" rtl="0">
              <a:lnSpc>
                <a:spcPct val="100000"/>
              </a:lnSpc>
              <a:spcBef>
                <a:spcPts val="645"/>
              </a:spcBef>
              <a:spcAft>
                <a:spcPts val="0"/>
              </a:spcAft>
              <a:buSzPts val="1800"/>
              <a:buFont typeface="Helvetica Neue"/>
              <a:buChar char="–"/>
            </a:pPr>
            <a:r>
              <a:rPr lang="en" sz="1800" i="0" u="none" strike="noStrike" cap="none"/>
              <a:t>Compile and link </a:t>
            </a:r>
            <a:r>
              <a:rPr lang="en" sz="1800" b="1" i="1" u="none" strike="noStrike" cap="none"/>
              <a:t>vadd.c</a:t>
            </a:r>
            <a:endParaRPr sz="1800" i="0" u="none" strike="noStrike" cap="none"/>
          </a:p>
          <a:p>
            <a:pPr marL="756285" marR="0" lvl="1" indent="-287019" algn="l" rtl="0">
              <a:lnSpc>
                <a:spcPct val="100000"/>
              </a:lnSpc>
              <a:spcBef>
                <a:spcPts val="650"/>
              </a:spcBef>
              <a:spcAft>
                <a:spcPts val="0"/>
              </a:spcAft>
              <a:buSzPts val="1800"/>
              <a:buChar char="–"/>
            </a:pPr>
            <a:r>
              <a:rPr lang="en" sz="1800" i="0" u="none" strike="noStrike" cap="none"/>
              <a:t>Run on NVIDIA or Intel platform.</a:t>
            </a:r>
            <a:endParaRPr sz="1800" i="0" u="none" strike="noStrike" cap="none"/>
          </a:p>
          <a:p>
            <a:pPr marL="356870" marR="0" lvl="0" indent="-344805" algn="l" rtl="0">
              <a:lnSpc>
                <a:spcPct val="100000"/>
              </a:lnSpc>
              <a:spcBef>
                <a:spcPts val="650"/>
              </a:spcBef>
              <a:spcAft>
                <a:spcPts val="0"/>
              </a:spcAft>
              <a:buClr>
                <a:srgbClr val="333399"/>
              </a:buClr>
              <a:buSzPts val="1800"/>
              <a:buChar char="•"/>
            </a:pPr>
            <a:r>
              <a:rPr lang="en" sz="1800">
                <a:solidFill>
                  <a:srgbClr val="333399"/>
                </a:solidFill>
              </a:rPr>
              <a:t>Expected output:</a:t>
            </a:r>
            <a:endParaRPr sz="1800"/>
          </a:p>
          <a:p>
            <a:pPr marL="756285" marR="0" lvl="1" indent="-287019" algn="l" rtl="0">
              <a:lnSpc>
                <a:spcPct val="100000"/>
              </a:lnSpc>
              <a:spcBef>
                <a:spcPts val="650"/>
              </a:spcBef>
              <a:spcAft>
                <a:spcPts val="0"/>
              </a:spcAft>
              <a:buSzPts val="1800"/>
              <a:buChar char="–"/>
            </a:pPr>
            <a:r>
              <a:rPr lang="en" sz="1800" i="0" u="none" strike="noStrike" cap="none"/>
              <a:t>A message verifying that the vector addition completed successfully</a:t>
            </a:r>
            <a:endParaRPr sz="1800" i="0" u="none" strike="noStrike" cap="none"/>
          </a:p>
          <a:p>
            <a:pPr marL="756285" marR="0" lvl="1" indent="-287019" algn="l" rtl="0">
              <a:lnSpc>
                <a:spcPct val="100000"/>
              </a:lnSpc>
              <a:spcBef>
                <a:spcPts val="650"/>
              </a:spcBef>
              <a:spcAft>
                <a:spcPts val="0"/>
              </a:spcAft>
              <a:buSzPts val="1800"/>
              <a:buChar char="–"/>
            </a:pPr>
            <a:r>
              <a:rPr lang="en" sz="1800" i="0" u="none" strike="noStrike" cap="none"/>
              <a:t>Some useful info about OpenCL environment (Intel and NVIDIA)</a:t>
            </a:r>
            <a:endParaRPr sz="1800" i="0" u="none" strike="noStrike" cap="none"/>
          </a:p>
        </p:txBody>
      </p:sp>
      <p:sp>
        <p:nvSpPr>
          <p:cNvPr id="1221" name="Google Shape;1221;p88"/>
          <p:cNvSpPr txBox="1">
            <a:spLocks noGrp="1"/>
          </p:cNvSpPr>
          <p:nvPr>
            <p:ph type="title"/>
          </p:nvPr>
        </p:nvSpPr>
        <p:spPr>
          <a:xfrm>
            <a:off x="0" y="0"/>
            <a:ext cx="9144000" cy="4926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0" tIns="0" rIns="0" bIns="0" anchor="t" anchorCtr="0">
            <a:spAutoFit/>
          </a:bodyPr>
          <a:lstStyle/>
          <a:p>
            <a:pPr marL="0" lvl="0" indent="0" algn="l" rtl="0">
              <a:spcBef>
                <a:spcPts val="0"/>
              </a:spcBef>
              <a:spcAft>
                <a:spcPts val="0"/>
              </a:spcAft>
              <a:buNone/>
            </a:pPr>
            <a:r>
              <a:rPr lang="en" b="1">
                <a:solidFill>
                  <a:srgbClr val="073763"/>
                </a:solidFill>
              </a:rPr>
              <a:t>Exercise</a:t>
            </a:r>
            <a:endParaRPr b="1">
              <a:solidFill>
                <a:srgbClr val="073763"/>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225"/>
        <p:cNvGrpSpPr/>
        <p:nvPr/>
      </p:nvGrpSpPr>
      <p:grpSpPr>
        <a:xfrm>
          <a:off x="0" y="0"/>
          <a:ext cx="0" cy="0"/>
          <a:chOff x="0" y="0"/>
          <a:chExt cx="0" cy="0"/>
        </a:xfrm>
      </p:grpSpPr>
      <p:sp>
        <p:nvSpPr>
          <p:cNvPr id="1226" name="Google Shape;1226;p89"/>
          <p:cNvSpPr txBox="1"/>
          <p:nvPr/>
        </p:nvSpPr>
        <p:spPr>
          <a:xfrm>
            <a:off x="150063" y="680180"/>
            <a:ext cx="5733300" cy="11211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 sz="1200" b="1">
                <a:latin typeface="Courier New"/>
                <a:ea typeface="Courier New"/>
                <a:cs typeface="Courier New"/>
                <a:sym typeface="Courier New"/>
              </a:rPr>
              <a:t>void MatrixMulOnHost (float* M, float* N, float* P, int Width)</a:t>
            </a:r>
            <a:endParaRPr sz="1200">
              <a:latin typeface="Courier New"/>
              <a:ea typeface="Courier New"/>
              <a:cs typeface="Courier New"/>
              <a:sym typeface="Courier New"/>
            </a:endParaRPr>
          </a:p>
          <a:p>
            <a:pPr marL="12700" marR="0" lvl="0" indent="0" algn="l" rtl="0">
              <a:lnSpc>
                <a:spcPct val="100000"/>
              </a:lnSpc>
              <a:spcBef>
                <a:spcPts val="0"/>
              </a:spcBef>
              <a:spcAft>
                <a:spcPts val="0"/>
              </a:spcAft>
              <a:buNone/>
            </a:pPr>
            <a:r>
              <a:rPr lang="en" sz="1200" b="1">
                <a:latin typeface="Courier New"/>
                <a:ea typeface="Courier New"/>
                <a:cs typeface="Courier New"/>
                <a:sym typeface="Courier New"/>
              </a:rPr>
              <a:t>{</a:t>
            </a:r>
            <a:endParaRPr sz="1200">
              <a:latin typeface="Courier New"/>
              <a:ea typeface="Courier New"/>
              <a:cs typeface="Courier New"/>
              <a:sym typeface="Courier New"/>
            </a:endParaRPr>
          </a:p>
          <a:p>
            <a:pPr marL="195580" marR="0" lvl="0" indent="0" algn="l" rtl="0">
              <a:lnSpc>
                <a:spcPct val="100000"/>
              </a:lnSpc>
              <a:spcBef>
                <a:spcPts val="0"/>
              </a:spcBef>
              <a:spcAft>
                <a:spcPts val="0"/>
              </a:spcAft>
              <a:buNone/>
            </a:pPr>
            <a:r>
              <a:rPr lang="en" sz="1200" b="1">
                <a:solidFill>
                  <a:srgbClr val="00AFEF"/>
                </a:solidFill>
                <a:latin typeface="Courier New"/>
                <a:ea typeface="Courier New"/>
                <a:cs typeface="Courier New"/>
                <a:sym typeface="Courier New"/>
              </a:rPr>
              <a:t>// loop on rows</a:t>
            </a:r>
            <a:endParaRPr sz="1200">
              <a:latin typeface="Courier New"/>
              <a:ea typeface="Courier New"/>
              <a:cs typeface="Courier New"/>
              <a:sym typeface="Courier New"/>
            </a:endParaRPr>
          </a:p>
          <a:p>
            <a:pPr marL="195580" marR="0" lvl="0" indent="0" algn="l" rtl="0">
              <a:lnSpc>
                <a:spcPct val="100000"/>
              </a:lnSpc>
              <a:spcBef>
                <a:spcPts val="0"/>
              </a:spcBef>
              <a:spcAft>
                <a:spcPts val="0"/>
              </a:spcAft>
              <a:buNone/>
            </a:pPr>
            <a:r>
              <a:rPr lang="en" sz="1200" b="1">
                <a:latin typeface="Courier New"/>
                <a:ea typeface="Courier New"/>
                <a:cs typeface="Courier New"/>
                <a:sym typeface="Courier New"/>
              </a:rPr>
              <a:t>for (int row = 0; row &lt; Width; ++row) {</a:t>
            </a:r>
            <a:endParaRPr sz="1200">
              <a:latin typeface="Courier New"/>
              <a:ea typeface="Courier New"/>
              <a:cs typeface="Courier New"/>
              <a:sym typeface="Courier New"/>
            </a:endParaRPr>
          </a:p>
          <a:p>
            <a:pPr marL="378460" marR="0" lvl="0" indent="0" algn="l" rtl="0">
              <a:lnSpc>
                <a:spcPct val="100000"/>
              </a:lnSpc>
              <a:spcBef>
                <a:spcPts val="0"/>
              </a:spcBef>
              <a:spcAft>
                <a:spcPts val="0"/>
              </a:spcAft>
              <a:buNone/>
            </a:pPr>
            <a:r>
              <a:rPr lang="en" sz="1200" b="1">
                <a:solidFill>
                  <a:srgbClr val="00AFEF"/>
                </a:solidFill>
                <a:latin typeface="Courier New"/>
                <a:ea typeface="Courier New"/>
                <a:cs typeface="Courier New"/>
                <a:sym typeface="Courier New"/>
              </a:rPr>
              <a:t>// loop on columns</a:t>
            </a:r>
            <a:endParaRPr sz="1200">
              <a:latin typeface="Courier New"/>
              <a:ea typeface="Courier New"/>
              <a:cs typeface="Courier New"/>
              <a:sym typeface="Courier New"/>
            </a:endParaRPr>
          </a:p>
          <a:p>
            <a:pPr marL="378460" marR="0" lvl="0" indent="0" algn="l" rtl="0">
              <a:lnSpc>
                <a:spcPct val="100000"/>
              </a:lnSpc>
              <a:spcBef>
                <a:spcPts val="0"/>
              </a:spcBef>
              <a:spcAft>
                <a:spcPts val="0"/>
              </a:spcAft>
              <a:buNone/>
            </a:pPr>
            <a:r>
              <a:rPr lang="en" sz="1200" b="1">
                <a:latin typeface="Courier New"/>
                <a:ea typeface="Courier New"/>
                <a:cs typeface="Courier New"/>
                <a:sym typeface="Courier New"/>
              </a:rPr>
              <a:t>for (int col = 0; col &lt; Width; ++col) {</a:t>
            </a:r>
            <a:endParaRPr sz="1200">
              <a:latin typeface="Courier New"/>
              <a:ea typeface="Courier New"/>
              <a:cs typeface="Courier New"/>
              <a:sym typeface="Courier New"/>
            </a:endParaRPr>
          </a:p>
        </p:txBody>
      </p:sp>
      <p:sp>
        <p:nvSpPr>
          <p:cNvPr id="1227" name="Google Shape;1227;p89"/>
          <p:cNvSpPr txBox="1"/>
          <p:nvPr/>
        </p:nvSpPr>
        <p:spPr>
          <a:xfrm>
            <a:off x="150063" y="1793177"/>
            <a:ext cx="3800400" cy="2425500"/>
          </a:xfrm>
          <a:prstGeom prst="rect">
            <a:avLst/>
          </a:prstGeom>
          <a:noFill/>
          <a:ln>
            <a:noFill/>
          </a:ln>
        </p:spPr>
        <p:txBody>
          <a:bodyPr spcFirstLastPara="1" wrap="square" lIns="0" tIns="12700" rIns="0" bIns="0" anchor="t" anchorCtr="0">
            <a:spAutoFit/>
          </a:bodyPr>
          <a:lstStyle/>
          <a:p>
            <a:pPr marL="561340" marR="5080" lvl="0" indent="0" algn="l" rtl="0">
              <a:lnSpc>
                <a:spcPct val="100000"/>
              </a:lnSpc>
              <a:spcBef>
                <a:spcPts val="0"/>
              </a:spcBef>
              <a:spcAft>
                <a:spcPts val="0"/>
              </a:spcAft>
              <a:buNone/>
            </a:pPr>
            <a:r>
              <a:rPr lang="en" sz="1200" b="1">
                <a:solidFill>
                  <a:srgbClr val="00AFEF"/>
                </a:solidFill>
                <a:latin typeface="Courier New"/>
                <a:ea typeface="Courier New"/>
                <a:cs typeface="Courier New"/>
                <a:sym typeface="Courier New"/>
              </a:rPr>
              <a:t>// accumulate element-wise products  </a:t>
            </a:r>
            <a:r>
              <a:rPr lang="en" sz="1200" b="1">
                <a:latin typeface="Courier New"/>
                <a:ea typeface="Courier New"/>
                <a:cs typeface="Courier New"/>
                <a:sym typeface="Courier New"/>
              </a:rPr>
              <a:t>float pval = 0;</a:t>
            </a:r>
            <a:endParaRPr sz="1200">
              <a:latin typeface="Courier New"/>
              <a:ea typeface="Courier New"/>
              <a:cs typeface="Courier New"/>
              <a:sym typeface="Courier New"/>
            </a:endParaRPr>
          </a:p>
          <a:p>
            <a:pPr marL="747395" marR="192405" lvl="0" indent="-186054" algn="l" rtl="0">
              <a:lnSpc>
                <a:spcPct val="100000"/>
              </a:lnSpc>
              <a:spcBef>
                <a:spcPts val="0"/>
              </a:spcBef>
              <a:spcAft>
                <a:spcPts val="0"/>
              </a:spcAft>
              <a:buNone/>
            </a:pPr>
            <a:r>
              <a:rPr lang="en" sz="1200" b="1">
                <a:latin typeface="Courier New"/>
                <a:ea typeface="Courier New"/>
                <a:cs typeface="Courier New"/>
                <a:sym typeface="Courier New"/>
              </a:rPr>
              <a:t>for (int k = 0; k &lt; Width; ++k) {  float a = M[row * Width + k];  float b = N[k * Width + col];  pval += a * b;</a:t>
            </a:r>
            <a:endParaRPr sz="1200">
              <a:latin typeface="Courier New"/>
              <a:ea typeface="Courier New"/>
              <a:cs typeface="Courier New"/>
              <a:sym typeface="Courier New"/>
            </a:endParaRPr>
          </a:p>
          <a:p>
            <a:pPr marL="561340" marR="0" lvl="0" indent="0" algn="l" rtl="0">
              <a:lnSpc>
                <a:spcPct val="100000"/>
              </a:lnSpc>
              <a:spcBef>
                <a:spcPts val="0"/>
              </a:spcBef>
              <a:spcAft>
                <a:spcPts val="0"/>
              </a:spcAft>
              <a:buNone/>
            </a:pPr>
            <a:r>
              <a:rPr lang="en" sz="1200" b="1">
                <a:latin typeface="Courier New"/>
                <a:ea typeface="Courier New"/>
                <a:cs typeface="Courier New"/>
                <a:sym typeface="Courier New"/>
              </a:rPr>
              <a:t>}</a:t>
            </a:r>
            <a:endParaRPr sz="1200">
              <a:latin typeface="Courier New"/>
              <a:ea typeface="Courier New"/>
              <a:cs typeface="Courier New"/>
              <a:sym typeface="Courier New"/>
            </a:endParaRPr>
          </a:p>
          <a:p>
            <a:pPr marL="0" marR="0" lvl="0" indent="0" algn="l" rtl="0">
              <a:lnSpc>
                <a:spcPct val="100000"/>
              </a:lnSpc>
              <a:spcBef>
                <a:spcPts val="25"/>
              </a:spcBef>
              <a:spcAft>
                <a:spcPts val="0"/>
              </a:spcAft>
              <a:buNone/>
            </a:pPr>
            <a:endParaRPr sz="1250">
              <a:latin typeface="Courier New"/>
              <a:ea typeface="Courier New"/>
              <a:cs typeface="Courier New"/>
              <a:sym typeface="Courier New"/>
            </a:endParaRPr>
          </a:p>
          <a:p>
            <a:pPr marL="561340" marR="0" lvl="0" indent="0" algn="l" rtl="0">
              <a:lnSpc>
                <a:spcPct val="100000"/>
              </a:lnSpc>
              <a:spcBef>
                <a:spcPts val="0"/>
              </a:spcBef>
              <a:spcAft>
                <a:spcPts val="0"/>
              </a:spcAft>
              <a:buNone/>
            </a:pPr>
            <a:r>
              <a:rPr lang="en" sz="1200" b="1">
                <a:solidFill>
                  <a:srgbClr val="00AFEF"/>
                </a:solidFill>
                <a:latin typeface="Courier New"/>
                <a:ea typeface="Courier New"/>
                <a:cs typeface="Courier New"/>
                <a:sym typeface="Courier New"/>
              </a:rPr>
              <a:t>// store final results</a:t>
            </a:r>
            <a:endParaRPr sz="1200">
              <a:latin typeface="Courier New"/>
              <a:ea typeface="Courier New"/>
              <a:cs typeface="Courier New"/>
              <a:sym typeface="Courier New"/>
            </a:endParaRPr>
          </a:p>
          <a:p>
            <a:pPr marL="561340" marR="0" lvl="0" indent="0" algn="l" rtl="0">
              <a:lnSpc>
                <a:spcPct val="100000"/>
              </a:lnSpc>
              <a:spcBef>
                <a:spcPts val="0"/>
              </a:spcBef>
              <a:spcAft>
                <a:spcPts val="0"/>
              </a:spcAft>
              <a:buNone/>
            </a:pPr>
            <a:r>
              <a:rPr lang="en" sz="1200" b="1">
                <a:latin typeface="Courier New"/>
                <a:ea typeface="Courier New"/>
                <a:cs typeface="Courier New"/>
                <a:sym typeface="Courier New"/>
              </a:rPr>
              <a:t>P[row * Width + col] = pval;</a:t>
            </a:r>
            <a:endParaRPr sz="1200">
              <a:latin typeface="Courier New"/>
              <a:ea typeface="Courier New"/>
              <a:cs typeface="Courier New"/>
              <a:sym typeface="Courier New"/>
            </a:endParaRPr>
          </a:p>
          <a:p>
            <a:pPr marL="378460" marR="0" lvl="0" indent="0" algn="l" rtl="0">
              <a:lnSpc>
                <a:spcPct val="100000"/>
              </a:lnSpc>
              <a:spcBef>
                <a:spcPts val="0"/>
              </a:spcBef>
              <a:spcAft>
                <a:spcPts val="0"/>
              </a:spcAft>
              <a:buNone/>
            </a:pPr>
            <a:r>
              <a:rPr lang="en" sz="1200" b="1">
                <a:latin typeface="Courier New"/>
                <a:ea typeface="Courier New"/>
                <a:cs typeface="Courier New"/>
                <a:sym typeface="Courier New"/>
              </a:rPr>
              <a:t>}</a:t>
            </a:r>
            <a:endParaRPr sz="1200">
              <a:latin typeface="Courier New"/>
              <a:ea typeface="Courier New"/>
              <a:cs typeface="Courier New"/>
              <a:sym typeface="Courier New"/>
            </a:endParaRPr>
          </a:p>
          <a:p>
            <a:pPr marL="195580" marR="0" lvl="0" indent="0" algn="l" rtl="0">
              <a:lnSpc>
                <a:spcPct val="100000"/>
              </a:lnSpc>
              <a:spcBef>
                <a:spcPts val="0"/>
              </a:spcBef>
              <a:spcAft>
                <a:spcPts val="0"/>
              </a:spcAft>
              <a:buNone/>
            </a:pPr>
            <a:r>
              <a:rPr lang="en" sz="1200" b="1">
                <a:latin typeface="Courier New"/>
                <a:ea typeface="Courier New"/>
                <a:cs typeface="Courier New"/>
                <a:sym typeface="Courier New"/>
              </a:rPr>
              <a:t>}</a:t>
            </a:r>
            <a:endParaRPr sz="1200">
              <a:latin typeface="Courier New"/>
              <a:ea typeface="Courier New"/>
              <a:cs typeface="Courier New"/>
              <a:sym typeface="Courier New"/>
            </a:endParaRPr>
          </a:p>
          <a:p>
            <a:pPr marL="12700" marR="0" lvl="0" indent="0" algn="l" rtl="0">
              <a:lnSpc>
                <a:spcPct val="100000"/>
              </a:lnSpc>
              <a:spcBef>
                <a:spcPts val="5"/>
              </a:spcBef>
              <a:spcAft>
                <a:spcPts val="0"/>
              </a:spcAft>
              <a:buNone/>
            </a:pPr>
            <a:r>
              <a:rPr lang="en" sz="1200" b="1">
                <a:latin typeface="Courier New"/>
                <a:ea typeface="Courier New"/>
                <a:cs typeface="Courier New"/>
                <a:sym typeface="Courier New"/>
              </a:rPr>
              <a:t>}</a:t>
            </a:r>
            <a:endParaRPr sz="1200">
              <a:latin typeface="Courier New"/>
              <a:ea typeface="Courier New"/>
              <a:cs typeface="Courier New"/>
              <a:sym typeface="Courier New"/>
            </a:endParaRPr>
          </a:p>
        </p:txBody>
      </p:sp>
      <p:sp>
        <p:nvSpPr>
          <p:cNvPr id="1228" name="Google Shape;1228;p89"/>
          <p:cNvSpPr/>
          <p:nvPr/>
        </p:nvSpPr>
        <p:spPr>
          <a:xfrm>
            <a:off x="7083552" y="1339595"/>
            <a:ext cx="1877695" cy="347663"/>
          </a:xfrm>
          <a:custGeom>
            <a:avLst/>
            <a:gdLst/>
            <a:ahLst/>
            <a:cxnLst/>
            <a:rect l="l" t="t" r="r" b="b"/>
            <a:pathLst>
              <a:path w="1877695" h="463550" extrusionOk="0">
                <a:moveTo>
                  <a:pt x="0" y="463296"/>
                </a:moveTo>
                <a:lnTo>
                  <a:pt x="1877568" y="463296"/>
                </a:lnTo>
                <a:lnTo>
                  <a:pt x="1877568" y="0"/>
                </a:lnTo>
                <a:lnTo>
                  <a:pt x="0" y="0"/>
                </a:lnTo>
                <a:lnTo>
                  <a:pt x="0" y="463296"/>
                </a:lnTo>
                <a:close/>
              </a:path>
            </a:pathLst>
          </a:custGeom>
          <a:noFill/>
          <a:ln w="24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29" name="Google Shape;1229;p89"/>
          <p:cNvSpPr txBox="1"/>
          <p:nvPr/>
        </p:nvSpPr>
        <p:spPr>
          <a:xfrm>
            <a:off x="7165593" y="1418558"/>
            <a:ext cx="1140600" cy="2598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 sz="1600" b="1">
                <a:latin typeface="Verdana"/>
                <a:ea typeface="Verdana"/>
                <a:cs typeface="Verdana"/>
                <a:sym typeface="Verdana"/>
              </a:rPr>
              <a:t>P = M * N</a:t>
            </a:r>
            <a:endParaRPr sz="1600">
              <a:latin typeface="Verdana"/>
              <a:ea typeface="Verdana"/>
              <a:cs typeface="Verdana"/>
              <a:sym typeface="Verdana"/>
            </a:endParaRPr>
          </a:p>
        </p:txBody>
      </p:sp>
      <p:pic>
        <p:nvPicPr>
          <p:cNvPr id="1230" name="Google Shape;1230;p89"/>
          <p:cNvPicPr preferRelativeResize="0"/>
          <p:nvPr/>
        </p:nvPicPr>
        <p:blipFill rotWithShape="1">
          <a:blip r:embed="rId3">
            <a:alphaModFix/>
          </a:blip>
          <a:srcRect/>
          <a:stretch/>
        </p:blipFill>
        <p:spPr>
          <a:xfrm>
            <a:off x="4931664" y="1769363"/>
            <a:ext cx="3079242" cy="3070099"/>
          </a:xfrm>
          <a:prstGeom prst="rect">
            <a:avLst/>
          </a:prstGeom>
          <a:noFill/>
          <a:ln>
            <a:noFill/>
          </a:ln>
        </p:spPr>
      </p:pic>
      <p:sp>
        <p:nvSpPr>
          <p:cNvPr id="1231" name="Google Shape;1231;p89"/>
          <p:cNvSpPr txBox="1">
            <a:spLocks noGrp="1"/>
          </p:cNvSpPr>
          <p:nvPr>
            <p:ph type="title"/>
          </p:nvPr>
        </p:nvSpPr>
        <p:spPr>
          <a:xfrm>
            <a:off x="0" y="0"/>
            <a:ext cx="9144000" cy="4926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0" tIns="0" rIns="0" bIns="0" anchor="t" anchorCtr="0">
            <a:spAutoFit/>
          </a:bodyPr>
          <a:lstStyle/>
          <a:p>
            <a:pPr marL="0" lvl="0" indent="0" algn="l" rtl="0">
              <a:spcBef>
                <a:spcPts val="0"/>
              </a:spcBef>
              <a:spcAft>
                <a:spcPts val="0"/>
              </a:spcAft>
              <a:buNone/>
            </a:pPr>
            <a:r>
              <a:rPr lang="en" b="1">
                <a:solidFill>
                  <a:srgbClr val="073763"/>
                </a:solidFill>
              </a:rPr>
              <a:t>Matrix-Matrix product: HOST</a:t>
            </a:r>
            <a:endParaRPr b="1">
              <a:solidFill>
                <a:srgbClr val="073763"/>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235"/>
        <p:cNvGrpSpPr/>
        <p:nvPr/>
      </p:nvGrpSpPr>
      <p:grpSpPr>
        <a:xfrm>
          <a:off x="0" y="0"/>
          <a:ext cx="0" cy="0"/>
          <a:chOff x="0" y="0"/>
          <a:chExt cx="0" cy="0"/>
        </a:xfrm>
      </p:grpSpPr>
      <p:sp>
        <p:nvSpPr>
          <p:cNvPr id="1236" name="Google Shape;1236;p90"/>
          <p:cNvSpPr txBox="1"/>
          <p:nvPr/>
        </p:nvSpPr>
        <p:spPr>
          <a:xfrm>
            <a:off x="1522475" y="4079366"/>
            <a:ext cx="6647700" cy="1004100"/>
          </a:xfrm>
          <a:prstGeom prst="rect">
            <a:avLst/>
          </a:prstGeom>
          <a:noFill/>
          <a:ln w="39600" cap="flat" cmpd="sng">
            <a:solidFill>
              <a:srgbClr val="BADFE2"/>
            </a:solidFill>
            <a:prstDash val="solid"/>
            <a:round/>
            <a:headEnd type="none" w="sm" len="sm"/>
            <a:tailEnd type="none" w="sm" len="sm"/>
          </a:ln>
        </p:spPr>
        <p:txBody>
          <a:bodyPr spcFirstLastPara="1" wrap="square" lIns="0" tIns="85725" rIns="0" bIns="0" anchor="t" anchorCtr="0">
            <a:spAutoFit/>
          </a:bodyPr>
          <a:lstStyle/>
          <a:p>
            <a:pPr marL="90170" marR="0" lvl="0" indent="0" algn="l" rtl="0">
              <a:lnSpc>
                <a:spcPct val="119555"/>
              </a:lnSpc>
              <a:spcBef>
                <a:spcPts val="0"/>
              </a:spcBef>
              <a:spcAft>
                <a:spcPts val="0"/>
              </a:spcAft>
              <a:buNone/>
            </a:pPr>
            <a:r>
              <a:rPr lang="en" sz="1350" b="1">
                <a:latin typeface="Courier New"/>
                <a:ea typeface="Courier New"/>
                <a:cs typeface="Courier New"/>
                <a:sym typeface="Courier New"/>
              </a:rPr>
              <a:t>i = </a:t>
            </a:r>
            <a:r>
              <a:rPr lang="en" sz="1350" b="1">
                <a:solidFill>
                  <a:srgbClr val="00AF50"/>
                </a:solidFill>
                <a:latin typeface="Courier New"/>
                <a:ea typeface="Courier New"/>
                <a:cs typeface="Courier New"/>
                <a:sym typeface="Courier New"/>
              </a:rPr>
              <a:t>blockIdx.x </a:t>
            </a:r>
            <a:r>
              <a:rPr lang="en" sz="1350" b="1">
                <a:latin typeface="Courier New"/>
                <a:ea typeface="Courier New"/>
                <a:cs typeface="Courier New"/>
                <a:sym typeface="Courier New"/>
              </a:rPr>
              <a:t>* </a:t>
            </a:r>
            <a:r>
              <a:rPr lang="en" sz="1350" b="1">
                <a:solidFill>
                  <a:srgbClr val="00AF50"/>
                </a:solidFill>
                <a:latin typeface="Courier New"/>
                <a:ea typeface="Courier New"/>
                <a:cs typeface="Courier New"/>
                <a:sym typeface="Courier New"/>
              </a:rPr>
              <a:t>blockDim.x </a:t>
            </a:r>
            <a:r>
              <a:rPr lang="en" sz="1350" b="1">
                <a:latin typeface="Courier New"/>
                <a:ea typeface="Courier New"/>
                <a:cs typeface="Courier New"/>
                <a:sym typeface="Courier New"/>
              </a:rPr>
              <a:t>+ </a:t>
            </a:r>
            <a:r>
              <a:rPr lang="en" sz="1350" b="1">
                <a:solidFill>
                  <a:srgbClr val="00AF50"/>
                </a:solidFill>
                <a:latin typeface="Courier New"/>
                <a:ea typeface="Courier New"/>
                <a:cs typeface="Courier New"/>
                <a:sym typeface="Courier New"/>
              </a:rPr>
              <a:t>threadIdx.x</a:t>
            </a:r>
            <a:r>
              <a:rPr lang="en" sz="1350" b="1">
                <a:latin typeface="Courier New"/>
                <a:ea typeface="Courier New"/>
                <a:cs typeface="Courier New"/>
                <a:sym typeface="Courier New"/>
              </a:rPr>
              <a:t>;</a:t>
            </a:r>
            <a:endParaRPr sz="1350">
              <a:latin typeface="Courier New"/>
              <a:ea typeface="Courier New"/>
              <a:cs typeface="Courier New"/>
              <a:sym typeface="Courier New"/>
            </a:endParaRPr>
          </a:p>
          <a:p>
            <a:pPr marL="90170" marR="0" lvl="0" indent="0" algn="l" rtl="0">
              <a:lnSpc>
                <a:spcPct val="119555"/>
              </a:lnSpc>
              <a:spcBef>
                <a:spcPts val="0"/>
              </a:spcBef>
              <a:spcAft>
                <a:spcPts val="0"/>
              </a:spcAft>
              <a:buNone/>
            </a:pPr>
            <a:r>
              <a:rPr lang="en" sz="1350" b="1">
                <a:latin typeface="Courier New"/>
                <a:ea typeface="Courier New"/>
                <a:cs typeface="Courier New"/>
                <a:sym typeface="Courier New"/>
              </a:rPr>
              <a:t>j = </a:t>
            </a:r>
            <a:r>
              <a:rPr lang="en" sz="1350" b="1">
                <a:solidFill>
                  <a:srgbClr val="00AF50"/>
                </a:solidFill>
                <a:latin typeface="Courier New"/>
                <a:ea typeface="Courier New"/>
                <a:cs typeface="Courier New"/>
                <a:sym typeface="Courier New"/>
              </a:rPr>
              <a:t>blockIdx.y </a:t>
            </a:r>
            <a:r>
              <a:rPr lang="en" sz="1350" b="1">
                <a:latin typeface="Courier New"/>
                <a:ea typeface="Courier New"/>
                <a:cs typeface="Courier New"/>
                <a:sym typeface="Courier New"/>
              </a:rPr>
              <a:t>* </a:t>
            </a:r>
            <a:r>
              <a:rPr lang="en" sz="1350" b="1">
                <a:solidFill>
                  <a:srgbClr val="00AF50"/>
                </a:solidFill>
                <a:latin typeface="Courier New"/>
                <a:ea typeface="Courier New"/>
                <a:cs typeface="Courier New"/>
                <a:sym typeface="Courier New"/>
              </a:rPr>
              <a:t>blockDim.y </a:t>
            </a:r>
            <a:r>
              <a:rPr lang="en" sz="1350" b="1">
                <a:latin typeface="Courier New"/>
                <a:ea typeface="Courier New"/>
                <a:cs typeface="Courier New"/>
                <a:sym typeface="Courier New"/>
              </a:rPr>
              <a:t>+ </a:t>
            </a:r>
            <a:r>
              <a:rPr lang="en" sz="1350" b="1">
                <a:solidFill>
                  <a:srgbClr val="00AF50"/>
                </a:solidFill>
                <a:latin typeface="Courier New"/>
                <a:ea typeface="Courier New"/>
                <a:cs typeface="Courier New"/>
                <a:sym typeface="Courier New"/>
              </a:rPr>
              <a:t>threadIdx.y</a:t>
            </a:r>
            <a:r>
              <a:rPr lang="en" sz="1350" b="1">
                <a:latin typeface="Courier New"/>
                <a:ea typeface="Courier New"/>
                <a:cs typeface="Courier New"/>
                <a:sym typeface="Courier New"/>
              </a:rPr>
              <a:t>;</a:t>
            </a:r>
            <a:endParaRPr sz="1350">
              <a:latin typeface="Courier New"/>
              <a:ea typeface="Courier New"/>
              <a:cs typeface="Courier New"/>
              <a:sym typeface="Courier New"/>
            </a:endParaRPr>
          </a:p>
          <a:p>
            <a:pPr marL="0" marR="0" lvl="0" indent="0" algn="l" rtl="0">
              <a:lnSpc>
                <a:spcPct val="100000"/>
              </a:lnSpc>
              <a:spcBef>
                <a:spcPts val="40"/>
              </a:spcBef>
              <a:spcAft>
                <a:spcPts val="0"/>
              </a:spcAft>
              <a:buNone/>
            </a:pPr>
            <a:endParaRPr sz="1350">
              <a:latin typeface="Courier New"/>
              <a:ea typeface="Courier New"/>
              <a:cs typeface="Courier New"/>
              <a:sym typeface="Courier New"/>
            </a:endParaRPr>
          </a:p>
          <a:p>
            <a:pPr marL="90170" marR="0" lvl="0" indent="0" algn="l" rtl="0">
              <a:lnSpc>
                <a:spcPct val="100000"/>
              </a:lnSpc>
              <a:spcBef>
                <a:spcPts val="0"/>
              </a:spcBef>
              <a:spcAft>
                <a:spcPts val="0"/>
              </a:spcAft>
              <a:buNone/>
            </a:pPr>
            <a:r>
              <a:rPr lang="en" sz="1350" b="1">
                <a:latin typeface="Courier New"/>
                <a:ea typeface="Courier New"/>
                <a:cs typeface="Courier New"/>
                <a:sym typeface="Courier New"/>
              </a:rPr>
              <a:t>index </a:t>
            </a:r>
            <a:r>
              <a:rPr lang="en" sz="1350">
                <a:latin typeface="Courier New"/>
                <a:ea typeface="Courier New"/>
                <a:cs typeface="Courier New"/>
                <a:sym typeface="Courier New"/>
              </a:rPr>
              <a:t>= </a:t>
            </a:r>
            <a:r>
              <a:rPr lang="en" sz="1350" b="1">
                <a:latin typeface="Courier New"/>
                <a:ea typeface="Courier New"/>
                <a:cs typeface="Courier New"/>
                <a:sym typeface="Courier New"/>
              </a:rPr>
              <a:t>j * </a:t>
            </a:r>
            <a:r>
              <a:rPr lang="en" sz="1350" b="1">
                <a:solidFill>
                  <a:srgbClr val="333399"/>
                </a:solidFill>
                <a:latin typeface="Courier New"/>
                <a:ea typeface="Courier New"/>
                <a:cs typeface="Courier New"/>
                <a:sym typeface="Courier New"/>
              </a:rPr>
              <a:t>MatrixWidth </a:t>
            </a:r>
            <a:r>
              <a:rPr lang="en" sz="1350" b="1">
                <a:latin typeface="Courier New"/>
                <a:ea typeface="Courier New"/>
                <a:cs typeface="Courier New"/>
                <a:sym typeface="Courier New"/>
              </a:rPr>
              <a:t>+ i</a:t>
            </a:r>
            <a:r>
              <a:rPr lang="en" sz="1350">
                <a:latin typeface="Courier New"/>
                <a:ea typeface="Courier New"/>
                <a:cs typeface="Courier New"/>
                <a:sym typeface="Courier New"/>
              </a:rPr>
              <a:t>;</a:t>
            </a:r>
            <a:endParaRPr sz="1350">
              <a:latin typeface="Courier New"/>
              <a:ea typeface="Courier New"/>
              <a:cs typeface="Courier New"/>
              <a:sym typeface="Courier New"/>
            </a:endParaRPr>
          </a:p>
        </p:txBody>
      </p:sp>
      <p:grpSp>
        <p:nvGrpSpPr>
          <p:cNvPr id="1237" name="Google Shape;1237;p90"/>
          <p:cNvGrpSpPr/>
          <p:nvPr/>
        </p:nvGrpSpPr>
        <p:grpSpPr>
          <a:xfrm>
            <a:off x="2193035" y="1054989"/>
            <a:ext cx="4032885" cy="2370772"/>
            <a:chOff x="2193035" y="1406652"/>
            <a:chExt cx="4032885" cy="3161029"/>
          </a:xfrm>
        </p:grpSpPr>
        <p:pic>
          <p:nvPicPr>
            <p:cNvPr id="1238" name="Google Shape;1238;p90"/>
            <p:cNvPicPr preferRelativeResize="0"/>
            <p:nvPr/>
          </p:nvPicPr>
          <p:blipFill rotWithShape="1">
            <a:blip r:embed="rId3">
              <a:alphaModFix/>
            </a:blip>
            <a:srcRect/>
            <a:stretch/>
          </p:blipFill>
          <p:spPr>
            <a:xfrm>
              <a:off x="2193035" y="1406652"/>
              <a:ext cx="4032503" cy="3160776"/>
            </a:xfrm>
            <a:prstGeom prst="rect">
              <a:avLst/>
            </a:prstGeom>
            <a:noFill/>
            <a:ln>
              <a:noFill/>
            </a:ln>
          </p:spPr>
        </p:pic>
        <p:sp>
          <p:nvSpPr>
            <p:cNvPr id="1239" name="Google Shape;1239;p90"/>
            <p:cNvSpPr/>
            <p:nvPr/>
          </p:nvSpPr>
          <p:spPr>
            <a:xfrm>
              <a:off x="2193035" y="1406652"/>
              <a:ext cx="4032885" cy="3161029"/>
            </a:xfrm>
            <a:custGeom>
              <a:avLst/>
              <a:gdLst/>
              <a:ahLst/>
              <a:cxnLst/>
              <a:rect l="l" t="t" r="r" b="b"/>
              <a:pathLst>
                <a:path w="4032885" h="3161029" extrusionOk="0">
                  <a:moveTo>
                    <a:pt x="0" y="3160776"/>
                  </a:moveTo>
                  <a:lnTo>
                    <a:pt x="4032504" y="3160776"/>
                  </a:lnTo>
                  <a:lnTo>
                    <a:pt x="4032504" y="0"/>
                  </a:lnTo>
                  <a:lnTo>
                    <a:pt x="0" y="0"/>
                  </a:lnTo>
                  <a:lnTo>
                    <a:pt x="0" y="3160776"/>
                  </a:lnTo>
                  <a:close/>
                </a:path>
              </a:pathLst>
            </a:custGeom>
            <a:noFill/>
            <a:ln w="9525" cap="flat" cmpd="sng">
              <a:solidFill>
                <a:srgbClr val="000000"/>
              </a:solidFill>
              <a:prstDash val="dash"/>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240" name="Google Shape;1240;p90"/>
            <p:cNvPicPr preferRelativeResize="0"/>
            <p:nvPr/>
          </p:nvPicPr>
          <p:blipFill rotWithShape="1">
            <a:blip r:embed="rId4">
              <a:alphaModFix/>
            </a:blip>
            <a:srcRect/>
            <a:stretch/>
          </p:blipFill>
          <p:spPr>
            <a:xfrm>
              <a:off x="3791711" y="2785872"/>
              <a:ext cx="844296" cy="387096"/>
            </a:xfrm>
            <a:prstGeom prst="rect">
              <a:avLst/>
            </a:prstGeom>
            <a:noFill/>
            <a:ln>
              <a:noFill/>
            </a:ln>
          </p:spPr>
        </p:pic>
      </p:grpSp>
      <p:sp>
        <p:nvSpPr>
          <p:cNvPr id="1241" name="Google Shape;1241;p90"/>
          <p:cNvSpPr txBox="1"/>
          <p:nvPr/>
        </p:nvSpPr>
        <p:spPr>
          <a:xfrm>
            <a:off x="3902075" y="2108453"/>
            <a:ext cx="625500" cy="219300"/>
          </a:xfrm>
          <a:prstGeom prst="rect">
            <a:avLst/>
          </a:prstGeom>
          <a:noFill/>
          <a:ln>
            <a:noFill/>
          </a:ln>
        </p:spPr>
        <p:txBody>
          <a:bodyPr spcFirstLastPara="1" wrap="square" lIns="0" tIns="11425" rIns="0" bIns="0" anchor="t" anchorCtr="0">
            <a:spAutoFit/>
          </a:bodyPr>
          <a:lstStyle/>
          <a:p>
            <a:pPr marL="0" marR="0" lvl="0" indent="0" algn="l" rtl="0">
              <a:lnSpc>
                <a:spcPct val="100000"/>
              </a:lnSpc>
              <a:spcBef>
                <a:spcPts val="0"/>
              </a:spcBef>
              <a:spcAft>
                <a:spcPts val="0"/>
              </a:spcAft>
              <a:buNone/>
            </a:pPr>
            <a:r>
              <a:rPr lang="en" sz="1350" b="1">
                <a:latin typeface="Courier New"/>
                <a:ea typeface="Courier New"/>
                <a:cs typeface="Courier New"/>
                <a:sym typeface="Courier New"/>
              </a:rPr>
              <a:t>Matrix</a:t>
            </a:r>
            <a:endParaRPr sz="1350">
              <a:latin typeface="Courier New"/>
              <a:ea typeface="Courier New"/>
              <a:cs typeface="Courier New"/>
              <a:sym typeface="Courier New"/>
            </a:endParaRPr>
          </a:p>
        </p:txBody>
      </p:sp>
      <p:grpSp>
        <p:nvGrpSpPr>
          <p:cNvPr id="1242" name="Google Shape;1242;p90"/>
          <p:cNvGrpSpPr/>
          <p:nvPr/>
        </p:nvGrpSpPr>
        <p:grpSpPr>
          <a:xfrm>
            <a:off x="2189988" y="1052702"/>
            <a:ext cx="1765300" cy="633412"/>
            <a:chOff x="2189988" y="1403603"/>
            <a:chExt cx="1765300" cy="844550"/>
          </a:xfrm>
        </p:grpSpPr>
        <p:sp>
          <p:nvSpPr>
            <p:cNvPr id="1243" name="Google Shape;1243;p90"/>
            <p:cNvSpPr/>
            <p:nvPr/>
          </p:nvSpPr>
          <p:spPr>
            <a:xfrm>
              <a:off x="2189988" y="1403603"/>
              <a:ext cx="1765300" cy="844550"/>
            </a:xfrm>
            <a:custGeom>
              <a:avLst/>
              <a:gdLst/>
              <a:ahLst/>
              <a:cxnLst/>
              <a:rect l="l" t="t" r="r" b="b"/>
              <a:pathLst>
                <a:path w="1765300" h="844550" extrusionOk="0">
                  <a:moveTo>
                    <a:pt x="1764791" y="0"/>
                  </a:moveTo>
                  <a:lnTo>
                    <a:pt x="0" y="0"/>
                  </a:lnTo>
                  <a:lnTo>
                    <a:pt x="0" y="844296"/>
                  </a:lnTo>
                  <a:lnTo>
                    <a:pt x="1764791" y="844296"/>
                  </a:lnTo>
                  <a:lnTo>
                    <a:pt x="1764791" y="0"/>
                  </a:lnTo>
                  <a:close/>
                </a:path>
              </a:pathLst>
            </a:custGeom>
            <a:solidFill>
              <a:srgbClr val="00AF50">
                <a:alpha val="1765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44" name="Google Shape;1244;p90"/>
            <p:cNvSpPr/>
            <p:nvPr/>
          </p:nvSpPr>
          <p:spPr>
            <a:xfrm>
              <a:off x="2189988" y="1403603"/>
              <a:ext cx="1765300" cy="844550"/>
            </a:xfrm>
            <a:custGeom>
              <a:avLst/>
              <a:gdLst/>
              <a:ahLst/>
              <a:cxnLst/>
              <a:rect l="l" t="t" r="r" b="b"/>
              <a:pathLst>
                <a:path w="1765300" h="844550" extrusionOk="0">
                  <a:moveTo>
                    <a:pt x="0" y="844296"/>
                  </a:moveTo>
                  <a:lnTo>
                    <a:pt x="1764791" y="844296"/>
                  </a:lnTo>
                  <a:lnTo>
                    <a:pt x="1764791" y="0"/>
                  </a:lnTo>
                  <a:lnTo>
                    <a:pt x="0" y="0"/>
                  </a:lnTo>
                  <a:lnTo>
                    <a:pt x="0" y="844296"/>
                  </a:lnTo>
                  <a:close/>
                </a:path>
              </a:pathLst>
            </a:custGeom>
            <a:noFill/>
            <a:ln w="9525" cap="flat" cmpd="sng">
              <a:solidFill>
                <a:srgbClr val="00AF5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245" name="Google Shape;1245;p90"/>
          <p:cNvSpPr txBox="1"/>
          <p:nvPr/>
        </p:nvSpPr>
        <p:spPr>
          <a:xfrm>
            <a:off x="2969005" y="1339177"/>
            <a:ext cx="217800" cy="135300"/>
          </a:xfrm>
          <a:prstGeom prst="rect">
            <a:avLst/>
          </a:prstGeom>
          <a:noFill/>
          <a:ln>
            <a:noFill/>
          </a:ln>
        </p:spPr>
        <p:txBody>
          <a:bodyPr spcFirstLastPara="1" wrap="square" lIns="0" tIns="12050" rIns="0" bIns="0" anchor="t" anchorCtr="0">
            <a:spAutoFit/>
          </a:bodyPr>
          <a:lstStyle/>
          <a:p>
            <a:pPr marL="0" marR="0" lvl="0" indent="0" algn="l" rtl="0">
              <a:lnSpc>
                <a:spcPct val="100000"/>
              </a:lnSpc>
              <a:spcBef>
                <a:spcPts val="0"/>
              </a:spcBef>
              <a:spcAft>
                <a:spcPts val="0"/>
              </a:spcAft>
              <a:buNone/>
            </a:pPr>
            <a:r>
              <a:rPr lang="en" sz="800">
                <a:latin typeface="Helvetica Neue"/>
                <a:ea typeface="Helvetica Neue"/>
                <a:cs typeface="Helvetica Neue"/>
                <a:sym typeface="Helvetica Neue"/>
              </a:rPr>
              <a:t>(0,0)</a:t>
            </a:r>
            <a:endParaRPr sz="800">
              <a:latin typeface="Helvetica Neue"/>
              <a:ea typeface="Helvetica Neue"/>
              <a:cs typeface="Helvetica Neue"/>
              <a:sym typeface="Helvetica Neue"/>
            </a:endParaRPr>
          </a:p>
        </p:txBody>
      </p:sp>
      <p:grpSp>
        <p:nvGrpSpPr>
          <p:cNvPr id="1246" name="Google Shape;1246;p90"/>
          <p:cNvGrpSpPr/>
          <p:nvPr/>
        </p:nvGrpSpPr>
        <p:grpSpPr>
          <a:xfrm>
            <a:off x="3954779" y="1052702"/>
            <a:ext cx="1789429" cy="635794"/>
            <a:chOff x="3954779" y="1403603"/>
            <a:chExt cx="1789429" cy="847725"/>
          </a:xfrm>
        </p:grpSpPr>
        <p:sp>
          <p:nvSpPr>
            <p:cNvPr id="1247" name="Google Shape;1247;p90"/>
            <p:cNvSpPr/>
            <p:nvPr/>
          </p:nvSpPr>
          <p:spPr>
            <a:xfrm>
              <a:off x="3954779" y="1403603"/>
              <a:ext cx="1789429" cy="847725"/>
            </a:xfrm>
            <a:custGeom>
              <a:avLst/>
              <a:gdLst/>
              <a:ahLst/>
              <a:cxnLst/>
              <a:rect l="l" t="t" r="r" b="b"/>
              <a:pathLst>
                <a:path w="1789429" h="847725" extrusionOk="0">
                  <a:moveTo>
                    <a:pt x="1789176" y="0"/>
                  </a:moveTo>
                  <a:lnTo>
                    <a:pt x="0" y="0"/>
                  </a:lnTo>
                  <a:lnTo>
                    <a:pt x="0" y="847344"/>
                  </a:lnTo>
                  <a:lnTo>
                    <a:pt x="1789176" y="847344"/>
                  </a:lnTo>
                  <a:lnTo>
                    <a:pt x="1789176" y="0"/>
                  </a:lnTo>
                  <a:close/>
                </a:path>
              </a:pathLst>
            </a:custGeom>
            <a:solidFill>
              <a:srgbClr val="00AF50">
                <a:alpha val="1765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48" name="Google Shape;1248;p90"/>
            <p:cNvSpPr/>
            <p:nvPr/>
          </p:nvSpPr>
          <p:spPr>
            <a:xfrm>
              <a:off x="3954779" y="1403603"/>
              <a:ext cx="1789429" cy="847725"/>
            </a:xfrm>
            <a:custGeom>
              <a:avLst/>
              <a:gdLst/>
              <a:ahLst/>
              <a:cxnLst/>
              <a:rect l="l" t="t" r="r" b="b"/>
              <a:pathLst>
                <a:path w="1789429" h="847725" extrusionOk="0">
                  <a:moveTo>
                    <a:pt x="0" y="847344"/>
                  </a:moveTo>
                  <a:lnTo>
                    <a:pt x="1789176" y="847344"/>
                  </a:lnTo>
                  <a:lnTo>
                    <a:pt x="1789176" y="0"/>
                  </a:lnTo>
                  <a:lnTo>
                    <a:pt x="0" y="0"/>
                  </a:lnTo>
                  <a:lnTo>
                    <a:pt x="0" y="847344"/>
                  </a:lnTo>
                  <a:close/>
                </a:path>
              </a:pathLst>
            </a:custGeom>
            <a:noFill/>
            <a:ln w="9525" cap="flat" cmpd="sng">
              <a:solidFill>
                <a:srgbClr val="00AF5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249" name="Google Shape;1249;p90"/>
          <p:cNvSpPr txBox="1"/>
          <p:nvPr/>
        </p:nvSpPr>
        <p:spPr>
          <a:xfrm>
            <a:off x="4745101" y="1340834"/>
            <a:ext cx="217200" cy="134700"/>
          </a:xfrm>
          <a:prstGeom prst="rect">
            <a:avLst/>
          </a:prstGeom>
          <a:noFill/>
          <a:ln>
            <a:noFill/>
          </a:ln>
        </p:spPr>
        <p:txBody>
          <a:bodyPr spcFirstLastPara="1" wrap="square" lIns="0" tIns="11425" rIns="0" bIns="0" anchor="t" anchorCtr="0">
            <a:spAutoFit/>
          </a:bodyPr>
          <a:lstStyle/>
          <a:p>
            <a:pPr marL="0" marR="0" lvl="0" indent="0" algn="l" rtl="0">
              <a:lnSpc>
                <a:spcPct val="100000"/>
              </a:lnSpc>
              <a:spcBef>
                <a:spcPts val="0"/>
              </a:spcBef>
              <a:spcAft>
                <a:spcPts val="0"/>
              </a:spcAft>
              <a:buNone/>
            </a:pPr>
            <a:r>
              <a:rPr lang="en" sz="800">
                <a:latin typeface="Helvetica Neue"/>
                <a:ea typeface="Helvetica Neue"/>
                <a:cs typeface="Helvetica Neue"/>
                <a:sym typeface="Helvetica Neue"/>
              </a:rPr>
              <a:t>(1,0)</a:t>
            </a:r>
            <a:endParaRPr sz="800">
              <a:latin typeface="Helvetica Neue"/>
              <a:ea typeface="Helvetica Neue"/>
              <a:cs typeface="Helvetica Neue"/>
              <a:sym typeface="Helvetica Neue"/>
            </a:endParaRPr>
          </a:p>
        </p:txBody>
      </p:sp>
      <p:grpSp>
        <p:nvGrpSpPr>
          <p:cNvPr id="1250" name="Google Shape;1250;p90"/>
          <p:cNvGrpSpPr/>
          <p:nvPr/>
        </p:nvGrpSpPr>
        <p:grpSpPr>
          <a:xfrm>
            <a:off x="5740908" y="1052702"/>
            <a:ext cx="1789429" cy="633412"/>
            <a:chOff x="5740908" y="1403603"/>
            <a:chExt cx="1789429" cy="844550"/>
          </a:xfrm>
        </p:grpSpPr>
        <p:sp>
          <p:nvSpPr>
            <p:cNvPr id="1251" name="Google Shape;1251;p90"/>
            <p:cNvSpPr/>
            <p:nvPr/>
          </p:nvSpPr>
          <p:spPr>
            <a:xfrm>
              <a:off x="5740908" y="1403603"/>
              <a:ext cx="1789429" cy="844550"/>
            </a:xfrm>
            <a:custGeom>
              <a:avLst/>
              <a:gdLst/>
              <a:ahLst/>
              <a:cxnLst/>
              <a:rect l="l" t="t" r="r" b="b"/>
              <a:pathLst>
                <a:path w="1789429" h="844550" extrusionOk="0">
                  <a:moveTo>
                    <a:pt x="1789176" y="0"/>
                  </a:moveTo>
                  <a:lnTo>
                    <a:pt x="0" y="0"/>
                  </a:lnTo>
                  <a:lnTo>
                    <a:pt x="0" y="844296"/>
                  </a:lnTo>
                  <a:lnTo>
                    <a:pt x="1789176" y="844296"/>
                  </a:lnTo>
                  <a:lnTo>
                    <a:pt x="1789176" y="0"/>
                  </a:lnTo>
                  <a:close/>
                </a:path>
              </a:pathLst>
            </a:custGeom>
            <a:solidFill>
              <a:srgbClr val="00AF50">
                <a:alpha val="1765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52" name="Google Shape;1252;p90"/>
            <p:cNvSpPr/>
            <p:nvPr/>
          </p:nvSpPr>
          <p:spPr>
            <a:xfrm>
              <a:off x="5740908" y="1403603"/>
              <a:ext cx="1789429" cy="844550"/>
            </a:xfrm>
            <a:custGeom>
              <a:avLst/>
              <a:gdLst/>
              <a:ahLst/>
              <a:cxnLst/>
              <a:rect l="l" t="t" r="r" b="b"/>
              <a:pathLst>
                <a:path w="1789429" h="844550" extrusionOk="0">
                  <a:moveTo>
                    <a:pt x="0" y="844296"/>
                  </a:moveTo>
                  <a:lnTo>
                    <a:pt x="1789176" y="844296"/>
                  </a:lnTo>
                  <a:lnTo>
                    <a:pt x="1789176" y="0"/>
                  </a:lnTo>
                  <a:lnTo>
                    <a:pt x="0" y="0"/>
                  </a:lnTo>
                  <a:lnTo>
                    <a:pt x="0" y="844296"/>
                  </a:lnTo>
                  <a:close/>
                </a:path>
              </a:pathLst>
            </a:custGeom>
            <a:noFill/>
            <a:ln w="9525" cap="flat" cmpd="sng">
              <a:solidFill>
                <a:srgbClr val="00AF5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253" name="Google Shape;1253;p90"/>
          <p:cNvSpPr txBox="1"/>
          <p:nvPr/>
        </p:nvSpPr>
        <p:spPr>
          <a:xfrm>
            <a:off x="6532498" y="1339691"/>
            <a:ext cx="217200" cy="134700"/>
          </a:xfrm>
          <a:prstGeom prst="rect">
            <a:avLst/>
          </a:prstGeom>
          <a:noFill/>
          <a:ln>
            <a:noFill/>
          </a:ln>
        </p:spPr>
        <p:txBody>
          <a:bodyPr spcFirstLastPara="1" wrap="square" lIns="0" tIns="11425" rIns="0" bIns="0" anchor="t" anchorCtr="0">
            <a:spAutoFit/>
          </a:bodyPr>
          <a:lstStyle/>
          <a:p>
            <a:pPr marL="0" marR="0" lvl="0" indent="0" algn="l" rtl="0">
              <a:lnSpc>
                <a:spcPct val="100000"/>
              </a:lnSpc>
              <a:spcBef>
                <a:spcPts val="0"/>
              </a:spcBef>
              <a:spcAft>
                <a:spcPts val="0"/>
              </a:spcAft>
              <a:buNone/>
            </a:pPr>
            <a:r>
              <a:rPr lang="en" sz="800">
                <a:latin typeface="Helvetica Neue"/>
                <a:ea typeface="Helvetica Neue"/>
                <a:cs typeface="Helvetica Neue"/>
                <a:sym typeface="Helvetica Neue"/>
              </a:rPr>
              <a:t>(2,0)</a:t>
            </a:r>
            <a:endParaRPr sz="800">
              <a:latin typeface="Helvetica Neue"/>
              <a:ea typeface="Helvetica Neue"/>
              <a:cs typeface="Helvetica Neue"/>
              <a:sym typeface="Helvetica Neue"/>
            </a:endParaRPr>
          </a:p>
        </p:txBody>
      </p:sp>
      <p:grpSp>
        <p:nvGrpSpPr>
          <p:cNvPr id="1254" name="Google Shape;1254;p90"/>
          <p:cNvGrpSpPr/>
          <p:nvPr/>
        </p:nvGrpSpPr>
        <p:grpSpPr>
          <a:xfrm>
            <a:off x="2186939" y="1685925"/>
            <a:ext cx="1767839" cy="624364"/>
            <a:chOff x="2186939" y="2247900"/>
            <a:chExt cx="1767839" cy="832485"/>
          </a:xfrm>
        </p:grpSpPr>
        <p:sp>
          <p:nvSpPr>
            <p:cNvPr id="1255" name="Google Shape;1255;p90"/>
            <p:cNvSpPr/>
            <p:nvPr/>
          </p:nvSpPr>
          <p:spPr>
            <a:xfrm>
              <a:off x="2186939" y="2247900"/>
              <a:ext cx="1767839" cy="832485"/>
            </a:xfrm>
            <a:custGeom>
              <a:avLst/>
              <a:gdLst/>
              <a:ahLst/>
              <a:cxnLst/>
              <a:rect l="l" t="t" r="r" b="b"/>
              <a:pathLst>
                <a:path w="1767839" h="832485" extrusionOk="0">
                  <a:moveTo>
                    <a:pt x="1767839" y="0"/>
                  </a:moveTo>
                  <a:lnTo>
                    <a:pt x="0" y="0"/>
                  </a:lnTo>
                  <a:lnTo>
                    <a:pt x="0" y="832103"/>
                  </a:lnTo>
                  <a:lnTo>
                    <a:pt x="1767839" y="832103"/>
                  </a:lnTo>
                  <a:lnTo>
                    <a:pt x="1767839" y="0"/>
                  </a:lnTo>
                  <a:close/>
                </a:path>
              </a:pathLst>
            </a:custGeom>
            <a:solidFill>
              <a:srgbClr val="00AF50">
                <a:alpha val="1765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56" name="Google Shape;1256;p90"/>
            <p:cNvSpPr/>
            <p:nvPr/>
          </p:nvSpPr>
          <p:spPr>
            <a:xfrm>
              <a:off x="2186939" y="2247900"/>
              <a:ext cx="1767839" cy="832485"/>
            </a:xfrm>
            <a:custGeom>
              <a:avLst/>
              <a:gdLst/>
              <a:ahLst/>
              <a:cxnLst/>
              <a:rect l="l" t="t" r="r" b="b"/>
              <a:pathLst>
                <a:path w="1767839" h="832485" extrusionOk="0">
                  <a:moveTo>
                    <a:pt x="0" y="832103"/>
                  </a:moveTo>
                  <a:lnTo>
                    <a:pt x="1767839" y="832103"/>
                  </a:lnTo>
                  <a:lnTo>
                    <a:pt x="1767839" y="0"/>
                  </a:lnTo>
                  <a:lnTo>
                    <a:pt x="0" y="0"/>
                  </a:lnTo>
                  <a:lnTo>
                    <a:pt x="0" y="832103"/>
                  </a:lnTo>
                  <a:close/>
                </a:path>
              </a:pathLst>
            </a:custGeom>
            <a:noFill/>
            <a:ln w="9525" cap="flat" cmpd="sng">
              <a:solidFill>
                <a:srgbClr val="00AF5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257" name="Google Shape;1257;p90"/>
          <p:cNvSpPr txBox="1"/>
          <p:nvPr/>
        </p:nvSpPr>
        <p:spPr>
          <a:xfrm>
            <a:off x="2967482" y="1968341"/>
            <a:ext cx="217200" cy="134700"/>
          </a:xfrm>
          <a:prstGeom prst="rect">
            <a:avLst/>
          </a:prstGeom>
          <a:noFill/>
          <a:ln>
            <a:noFill/>
          </a:ln>
        </p:spPr>
        <p:txBody>
          <a:bodyPr spcFirstLastPara="1" wrap="square" lIns="0" tIns="11425" rIns="0" bIns="0" anchor="t" anchorCtr="0">
            <a:spAutoFit/>
          </a:bodyPr>
          <a:lstStyle/>
          <a:p>
            <a:pPr marL="0" marR="0" lvl="0" indent="0" algn="l" rtl="0">
              <a:lnSpc>
                <a:spcPct val="100000"/>
              </a:lnSpc>
              <a:spcBef>
                <a:spcPts val="0"/>
              </a:spcBef>
              <a:spcAft>
                <a:spcPts val="0"/>
              </a:spcAft>
              <a:buNone/>
            </a:pPr>
            <a:r>
              <a:rPr lang="en" sz="800">
                <a:latin typeface="Helvetica Neue"/>
                <a:ea typeface="Helvetica Neue"/>
                <a:cs typeface="Helvetica Neue"/>
                <a:sym typeface="Helvetica Neue"/>
              </a:rPr>
              <a:t>(0,1)</a:t>
            </a:r>
            <a:endParaRPr sz="800">
              <a:latin typeface="Helvetica Neue"/>
              <a:ea typeface="Helvetica Neue"/>
              <a:cs typeface="Helvetica Neue"/>
              <a:sym typeface="Helvetica Neue"/>
            </a:endParaRPr>
          </a:p>
        </p:txBody>
      </p:sp>
      <p:grpSp>
        <p:nvGrpSpPr>
          <p:cNvPr id="1258" name="Google Shape;1258;p90"/>
          <p:cNvGrpSpPr/>
          <p:nvPr/>
        </p:nvGrpSpPr>
        <p:grpSpPr>
          <a:xfrm>
            <a:off x="3957828" y="1685925"/>
            <a:ext cx="1783079" cy="619601"/>
            <a:chOff x="3957828" y="2247900"/>
            <a:chExt cx="1783079" cy="826135"/>
          </a:xfrm>
        </p:grpSpPr>
        <p:sp>
          <p:nvSpPr>
            <p:cNvPr id="1259" name="Google Shape;1259;p90"/>
            <p:cNvSpPr/>
            <p:nvPr/>
          </p:nvSpPr>
          <p:spPr>
            <a:xfrm>
              <a:off x="3957828" y="2247900"/>
              <a:ext cx="1783079" cy="826135"/>
            </a:xfrm>
            <a:custGeom>
              <a:avLst/>
              <a:gdLst/>
              <a:ahLst/>
              <a:cxnLst/>
              <a:rect l="l" t="t" r="r" b="b"/>
              <a:pathLst>
                <a:path w="1783079" h="826135" extrusionOk="0">
                  <a:moveTo>
                    <a:pt x="1783079" y="0"/>
                  </a:moveTo>
                  <a:lnTo>
                    <a:pt x="0" y="0"/>
                  </a:lnTo>
                  <a:lnTo>
                    <a:pt x="0" y="826008"/>
                  </a:lnTo>
                  <a:lnTo>
                    <a:pt x="1783079" y="826008"/>
                  </a:lnTo>
                  <a:lnTo>
                    <a:pt x="1783079" y="0"/>
                  </a:lnTo>
                  <a:close/>
                </a:path>
              </a:pathLst>
            </a:custGeom>
            <a:solidFill>
              <a:srgbClr val="00AF50">
                <a:alpha val="1765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60" name="Google Shape;1260;p90"/>
            <p:cNvSpPr/>
            <p:nvPr/>
          </p:nvSpPr>
          <p:spPr>
            <a:xfrm>
              <a:off x="3957828" y="2247900"/>
              <a:ext cx="1783079" cy="826135"/>
            </a:xfrm>
            <a:custGeom>
              <a:avLst/>
              <a:gdLst/>
              <a:ahLst/>
              <a:cxnLst/>
              <a:rect l="l" t="t" r="r" b="b"/>
              <a:pathLst>
                <a:path w="1783079" h="826135" extrusionOk="0">
                  <a:moveTo>
                    <a:pt x="0" y="826008"/>
                  </a:moveTo>
                  <a:lnTo>
                    <a:pt x="1783079" y="826008"/>
                  </a:lnTo>
                  <a:lnTo>
                    <a:pt x="1783079" y="0"/>
                  </a:lnTo>
                  <a:lnTo>
                    <a:pt x="0" y="0"/>
                  </a:lnTo>
                  <a:lnTo>
                    <a:pt x="0" y="826008"/>
                  </a:lnTo>
                  <a:close/>
                </a:path>
              </a:pathLst>
            </a:custGeom>
            <a:noFill/>
            <a:ln w="9525" cap="flat" cmpd="sng">
              <a:solidFill>
                <a:srgbClr val="00AF5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261" name="Google Shape;1261;p90"/>
          <p:cNvSpPr txBox="1"/>
          <p:nvPr/>
        </p:nvSpPr>
        <p:spPr>
          <a:xfrm>
            <a:off x="4746625" y="1966055"/>
            <a:ext cx="217200" cy="134700"/>
          </a:xfrm>
          <a:prstGeom prst="rect">
            <a:avLst/>
          </a:prstGeom>
          <a:noFill/>
          <a:ln>
            <a:noFill/>
          </a:ln>
        </p:spPr>
        <p:txBody>
          <a:bodyPr spcFirstLastPara="1" wrap="square" lIns="0" tIns="11425" rIns="0" bIns="0" anchor="t" anchorCtr="0">
            <a:spAutoFit/>
          </a:bodyPr>
          <a:lstStyle/>
          <a:p>
            <a:pPr marL="0" marR="0" lvl="0" indent="0" algn="l" rtl="0">
              <a:lnSpc>
                <a:spcPct val="100000"/>
              </a:lnSpc>
              <a:spcBef>
                <a:spcPts val="0"/>
              </a:spcBef>
              <a:spcAft>
                <a:spcPts val="0"/>
              </a:spcAft>
              <a:buNone/>
            </a:pPr>
            <a:r>
              <a:rPr lang="en" sz="800">
                <a:latin typeface="Helvetica Neue"/>
                <a:ea typeface="Helvetica Neue"/>
                <a:cs typeface="Helvetica Neue"/>
                <a:sym typeface="Helvetica Neue"/>
              </a:rPr>
              <a:t>(1,1)</a:t>
            </a:r>
            <a:endParaRPr sz="800">
              <a:latin typeface="Helvetica Neue"/>
              <a:ea typeface="Helvetica Neue"/>
              <a:cs typeface="Helvetica Neue"/>
              <a:sym typeface="Helvetica Neue"/>
            </a:endParaRPr>
          </a:p>
        </p:txBody>
      </p:sp>
      <p:grpSp>
        <p:nvGrpSpPr>
          <p:cNvPr id="1262" name="Google Shape;1262;p90"/>
          <p:cNvGrpSpPr/>
          <p:nvPr/>
        </p:nvGrpSpPr>
        <p:grpSpPr>
          <a:xfrm>
            <a:off x="5740908" y="1685925"/>
            <a:ext cx="1789429" cy="619601"/>
            <a:chOff x="5740908" y="2247900"/>
            <a:chExt cx="1789429" cy="826135"/>
          </a:xfrm>
        </p:grpSpPr>
        <p:sp>
          <p:nvSpPr>
            <p:cNvPr id="1263" name="Google Shape;1263;p90"/>
            <p:cNvSpPr/>
            <p:nvPr/>
          </p:nvSpPr>
          <p:spPr>
            <a:xfrm>
              <a:off x="5740908" y="2247900"/>
              <a:ext cx="1789429" cy="826135"/>
            </a:xfrm>
            <a:custGeom>
              <a:avLst/>
              <a:gdLst/>
              <a:ahLst/>
              <a:cxnLst/>
              <a:rect l="l" t="t" r="r" b="b"/>
              <a:pathLst>
                <a:path w="1789429" h="826135" extrusionOk="0">
                  <a:moveTo>
                    <a:pt x="1789176" y="0"/>
                  </a:moveTo>
                  <a:lnTo>
                    <a:pt x="0" y="0"/>
                  </a:lnTo>
                  <a:lnTo>
                    <a:pt x="0" y="826008"/>
                  </a:lnTo>
                  <a:lnTo>
                    <a:pt x="1789176" y="826008"/>
                  </a:lnTo>
                  <a:lnTo>
                    <a:pt x="1789176" y="0"/>
                  </a:lnTo>
                  <a:close/>
                </a:path>
              </a:pathLst>
            </a:custGeom>
            <a:solidFill>
              <a:srgbClr val="00AF50">
                <a:alpha val="1765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64" name="Google Shape;1264;p90"/>
            <p:cNvSpPr/>
            <p:nvPr/>
          </p:nvSpPr>
          <p:spPr>
            <a:xfrm>
              <a:off x="5740908" y="2247900"/>
              <a:ext cx="1789429" cy="826135"/>
            </a:xfrm>
            <a:custGeom>
              <a:avLst/>
              <a:gdLst/>
              <a:ahLst/>
              <a:cxnLst/>
              <a:rect l="l" t="t" r="r" b="b"/>
              <a:pathLst>
                <a:path w="1789429" h="826135" extrusionOk="0">
                  <a:moveTo>
                    <a:pt x="0" y="826008"/>
                  </a:moveTo>
                  <a:lnTo>
                    <a:pt x="1789176" y="826008"/>
                  </a:lnTo>
                  <a:lnTo>
                    <a:pt x="1789176" y="0"/>
                  </a:lnTo>
                  <a:lnTo>
                    <a:pt x="0" y="0"/>
                  </a:lnTo>
                  <a:lnTo>
                    <a:pt x="0" y="826008"/>
                  </a:lnTo>
                  <a:close/>
                </a:path>
              </a:pathLst>
            </a:custGeom>
            <a:noFill/>
            <a:ln w="9525" cap="flat" cmpd="sng">
              <a:solidFill>
                <a:srgbClr val="00AF5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265" name="Google Shape;1265;p90"/>
          <p:cNvSpPr txBox="1"/>
          <p:nvPr/>
        </p:nvSpPr>
        <p:spPr>
          <a:xfrm>
            <a:off x="6532498" y="1966246"/>
            <a:ext cx="217200" cy="134700"/>
          </a:xfrm>
          <a:prstGeom prst="rect">
            <a:avLst/>
          </a:prstGeom>
          <a:noFill/>
          <a:ln>
            <a:noFill/>
          </a:ln>
        </p:spPr>
        <p:txBody>
          <a:bodyPr spcFirstLastPara="1" wrap="square" lIns="0" tIns="11425" rIns="0" bIns="0" anchor="t" anchorCtr="0">
            <a:spAutoFit/>
          </a:bodyPr>
          <a:lstStyle/>
          <a:p>
            <a:pPr marL="0" marR="0" lvl="0" indent="0" algn="l" rtl="0">
              <a:lnSpc>
                <a:spcPct val="100000"/>
              </a:lnSpc>
              <a:spcBef>
                <a:spcPts val="0"/>
              </a:spcBef>
              <a:spcAft>
                <a:spcPts val="0"/>
              </a:spcAft>
              <a:buNone/>
            </a:pPr>
            <a:r>
              <a:rPr lang="en" sz="800">
                <a:latin typeface="Helvetica Neue"/>
                <a:ea typeface="Helvetica Neue"/>
                <a:cs typeface="Helvetica Neue"/>
                <a:sym typeface="Helvetica Neue"/>
              </a:rPr>
              <a:t>(2,1)</a:t>
            </a:r>
            <a:endParaRPr sz="800">
              <a:latin typeface="Helvetica Neue"/>
              <a:ea typeface="Helvetica Neue"/>
              <a:cs typeface="Helvetica Neue"/>
              <a:sym typeface="Helvetica Neue"/>
            </a:endParaRPr>
          </a:p>
        </p:txBody>
      </p:sp>
      <p:grpSp>
        <p:nvGrpSpPr>
          <p:cNvPr id="1266" name="Google Shape;1266;p90"/>
          <p:cNvGrpSpPr/>
          <p:nvPr/>
        </p:nvGrpSpPr>
        <p:grpSpPr>
          <a:xfrm>
            <a:off x="2189988" y="2310003"/>
            <a:ext cx="1765300" cy="626745"/>
            <a:chOff x="2189988" y="3080004"/>
            <a:chExt cx="1765300" cy="835660"/>
          </a:xfrm>
        </p:grpSpPr>
        <p:sp>
          <p:nvSpPr>
            <p:cNvPr id="1267" name="Google Shape;1267;p90"/>
            <p:cNvSpPr/>
            <p:nvPr/>
          </p:nvSpPr>
          <p:spPr>
            <a:xfrm>
              <a:off x="2189988" y="3080004"/>
              <a:ext cx="1765300" cy="835660"/>
            </a:xfrm>
            <a:custGeom>
              <a:avLst/>
              <a:gdLst/>
              <a:ahLst/>
              <a:cxnLst/>
              <a:rect l="l" t="t" r="r" b="b"/>
              <a:pathLst>
                <a:path w="1765300" h="835660" extrusionOk="0">
                  <a:moveTo>
                    <a:pt x="1764791" y="0"/>
                  </a:moveTo>
                  <a:lnTo>
                    <a:pt x="0" y="0"/>
                  </a:lnTo>
                  <a:lnTo>
                    <a:pt x="0" y="835152"/>
                  </a:lnTo>
                  <a:lnTo>
                    <a:pt x="1764791" y="835152"/>
                  </a:lnTo>
                  <a:lnTo>
                    <a:pt x="1764791" y="0"/>
                  </a:lnTo>
                  <a:close/>
                </a:path>
              </a:pathLst>
            </a:custGeom>
            <a:solidFill>
              <a:srgbClr val="00AF50">
                <a:alpha val="1765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68" name="Google Shape;1268;p90"/>
            <p:cNvSpPr/>
            <p:nvPr/>
          </p:nvSpPr>
          <p:spPr>
            <a:xfrm>
              <a:off x="2189988" y="3080004"/>
              <a:ext cx="1765300" cy="835660"/>
            </a:xfrm>
            <a:custGeom>
              <a:avLst/>
              <a:gdLst/>
              <a:ahLst/>
              <a:cxnLst/>
              <a:rect l="l" t="t" r="r" b="b"/>
              <a:pathLst>
                <a:path w="1765300" h="835660" extrusionOk="0">
                  <a:moveTo>
                    <a:pt x="0" y="835152"/>
                  </a:moveTo>
                  <a:lnTo>
                    <a:pt x="1764791" y="835152"/>
                  </a:lnTo>
                  <a:lnTo>
                    <a:pt x="1764791" y="0"/>
                  </a:lnTo>
                  <a:lnTo>
                    <a:pt x="0" y="0"/>
                  </a:lnTo>
                  <a:lnTo>
                    <a:pt x="0" y="835152"/>
                  </a:lnTo>
                  <a:close/>
                </a:path>
              </a:pathLst>
            </a:custGeom>
            <a:noFill/>
            <a:ln w="9525" cap="flat" cmpd="sng">
              <a:solidFill>
                <a:srgbClr val="00AF5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269" name="Google Shape;1269;p90"/>
          <p:cNvSpPr txBox="1"/>
          <p:nvPr/>
        </p:nvSpPr>
        <p:spPr>
          <a:xfrm>
            <a:off x="2969005" y="2593752"/>
            <a:ext cx="217200" cy="134700"/>
          </a:xfrm>
          <a:prstGeom prst="rect">
            <a:avLst/>
          </a:prstGeom>
          <a:noFill/>
          <a:ln>
            <a:noFill/>
          </a:ln>
        </p:spPr>
        <p:txBody>
          <a:bodyPr spcFirstLastPara="1" wrap="square" lIns="0" tIns="11425" rIns="0" bIns="0" anchor="t" anchorCtr="0">
            <a:spAutoFit/>
          </a:bodyPr>
          <a:lstStyle/>
          <a:p>
            <a:pPr marL="0" marR="0" lvl="0" indent="0" algn="l" rtl="0">
              <a:lnSpc>
                <a:spcPct val="100000"/>
              </a:lnSpc>
              <a:spcBef>
                <a:spcPts val="0"/>
              </a:spcBef>
              <a:spcAft>
                <a:spcPts val="0"/>
              </a:spcAft>
              <a:buNone/>
            </a:pPr>
            <a:r>
              <a:rPr lang="en" sz="800">
                <a:latin typeface="Helvetica Neue"/>
                <a:ea typeface="Helvetica Neue"/>
                <a:cs typeface="Helvetica Neue"/>
                <a:sym typeface="Helvetica Neue"/>
              </a:rPr>
              <a:t>(0,2)</a:t>
            </a:r>
            <a:endParaRPr sz="800">
              <a:latin typeface="Helvetica Neue"/>
              <a:ea typeface="Helvetica Neue"/>
              <a:cs typeface="Helvetica Neue"/>
              <a:sym typeface="Helvetica Neue"/>
            </a:endParaRPr>
          </a:p>
        </p:txBody>
      </p:sp>
      <p:grpSp>
        <p:nvGrpSpPr>
          <p:cNvPr id="1270" name="Google Shape;1270;p90"/>
          <p:cNvGrpSpPr/>
          <p:nvPr/>
        </p:nvGrpSpPr>
        <p:grpSpPr>
          <a:xfrm>
            <a:off x="3960876" y="2305430"/>
            <a:ext cx="1783079" cy="631031"/>
            <a:chOff x="3960876" y="3073907"/>
            <a:chExt cx="1783079" cy="841375"/>
          </a:xfrm>
        </p:grpSpPr>
        <p:sp>
          <p:nvSpPr>
            <p:cNvPr id="1271" name="Google Shape;1271;p90"/>
            <p:cNvSpPr/>
            <p:nvPr/>
          </p:nvSpPr>
          <p:spPr>
            <a:xfrm>
              <a:off x="3960876" y="3073907"/>
              <a:ext cx="1783079" cy="841375"/>
            </a:xfrm>
            <a:custGeom>
              <a:avLst/>
              <a:gdLst/>
              <a:ahLst/>
              <a:cxnLst/>
              <a:rect l="l" t="t" r="r" b="b"/>
              <a:pathLst>
                <a:path w="1783079" h="841375" extrusionOk="0">
                  <a:moveTo>
                    <a:pt x="1783079" y="0"/>
                  </a:moveTo>
                  <a:lnTo>
                    <a:pt x="0" y="0"/>
                  </a:lnTo>
                  <a:lnTo>
                    <a:pt x="0" y="841247"/>
                  </a:lnTo>
                  <a:lnTo>
                    <a:pt x="1783079" y="841247"/>
                  </a:lnTo>
                  <a:lnTo>
                    <a:pt x="1783079" y="0"/>
                  </a:lnTo>
                  <a:close/>
                </a:path>
              </a:pathLst>
            </a:custGeom>
            <a:solidFill>
              <a:srgbClr val="00AF50">
                <a:alpha val="1765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72" name="Google Shape;1272;p90"/>
            <p:cNvSpPr/>
            <p:nvPr/>
          </p:nvSpPr>
          <p:spPr>
            <a:xfrm>
              <a:off x="3960876" y="3073907"/>
              <a:ext cx="1783079" cy="841375"/>
            </a:xfrm>
            <a:custGeom>
              <a:avLst/>
              <a:gdLst/>
              <a:ahLst/>
              <a:cxnLst/>
              <a:rect l="l" t="t" r="r" b="b"/>
              <a:pathLst>
                <a:path w="1783079" h="841375" extrusionOk="0">
                  <a:moveTo>
                    <a:pt x="0" y="841247"/>
                  </a:moveTo>
                  <a:lnTo>
                    <a:pt x="1783079" y="841247"/>
                  </a:lnTo>
                  <a:lnTo>
                    <a:pt x="1783079" y="0"/>
                  </a:lnTo>
                  <a:lnTo>
                    <a:pt x="0" y="0"/>
                  </a:lnTo>
                  <a:lnTo>
                    <a:pt x="0" y="841247"/>
                  </a:lnTo>
                  <a:close/>
                </a:path>
              </a:pathLst>
            </a:custGeom>
            <a:noFill/>
            <a:ln w="9525" cap="flat" cmpd="sng">
              <a:solidFill>
                <a:srgbClr val="00AF5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273" name="Google Shape;1273;p90"/>
          <p:cNvSpPr txBox="1"/>
          <p:nvPr/>
        </p:nvSpPr>
        <p:spPr>
          <a:xfrm>
            <a:off x="4747895" y="2591752"/>
            <a:ext cx="217200" cy="134700"/>
          </a:xfrm>
          <a:prstGeom prst="rect">
            <a:avLst/>
          </a:prstGeom>
          <a:noFill/>
          <a:ln>
            <a:noFill/>
          </a:ln>
        </p:spPr>
        <p:txBody>
          <a:bodyPr spcFirstLastPara="1" wrap="square" lIns="0" tIns="11425" rIns="0" bIns="0" anchor="t" anchorCtr="0">
            <a:spAutoFit/>
          </a:bodyPr>
          <a:lstStyle/>
          <a:p>
            <a:pPr marL="0" marR="0" lvl="0" indent="0" algn="l" rtl="0">
              <a:lnSpc>
                <a:spcPct val="100000"/>
              </a:lnSpc>
              <a:spcBef>
                <a:spcPts val="0"/>
              </a:spcBef>
              <a:spcAft>
                <a:spcPts val="0"/>
              </a:spcAft>
              <a:buNone/>
            </a:pPr>
            <a:r>
              <a:rPr lang="en" sz="800">
                <a:latin typeface="Helvetica Neue"/>
                <a:ea typeface="Helvetica Neue"/>
                <a:cs typeface="Helvetica Neue"/>
                <a:sym typeface="Helvetica Neue"/>
              </a:rPr>
              <a:t>(1,2)</a:t>
            </a:r>
            <a:endParaRPr sz="800">
              <a:latin typeface="Helvetica Neue"/>
              <a:ea typeface="Helvetica Neue"/>
              <a:cs typeface="Helvetica Neue"/>
              <a:sym typeface="Helvetica Neue"/>
            </a:endParaRPr>
          </a:p>
        </p:txBody>
      </p:sp>
      <p:grpSp>
        <p:nvGrpSpPr>
          <p:cNvPr id="1274" name="Google Shape;1274;p90"/>
          <p:cNvGrpSpPr/>
          <p:nvPr/>
        </p:nvGrpSpPr>
        <p:grpSpPr>
          <a:xfrm>
            <a:off x="5740908" y="2307716"/>
            <a:ext cx="1789429" cy="628650"/>
            <a:chOff x="5740908" y="3076955"/>
            <a:chExt cx="1789429" cy="838200"/>
          </a:xfrm>
        </p:grpSpPr>
        <p:sp>
          <p:nvSpPr>
            <p:cNvPr id="1275" name="Google Shape;1275;p90"/>
            <p:cNvSpPr/>
            <p:nvPr/>
          </p:nvSpPr>
          <p:spPr>
            <a:xfrm>
              <a:off x="5740908" y="3076955"/>
              <a:ext cx="1789429" cy="838200"/>
            </a:xfrm>
            <a:custGeom>
              <a:avLst/>
              <a:gdLst/>
              <a:ahLst/>
              <a:cxnLst/>
              <a:rect l="l" t="t" r="r" b="b"/>
              <a:pathLst>
                <a:path w="1789429" h="838200" extrusionOk="0">
                  <a:moveTo>
                    <a:pt x="1789176" y="0"/>
                  </a:moveTo>
                  <a:lnTo>
                    <a:pt x="0" y="0"/>
                  </a:lnTo>
                  <a:lnTo>
                    <a:pt x="0" y="838200"/>
                  </a:lnTo>
                  <a:lnTo>
                    <a:pt x="1789176" y="838200"/>
                  </a:lnTo>
                  <a:lnTo>
                    <a:pt x="1789176" y="0"/>
                  </a:lnTo>
                  <a:close/>
                </a:path>
              </a:pathLst>
            </a:custGeom>
            <a:solidFill>
              <a:srgbClr val="00AF50">
                <a:alpha val="1765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76" name="Google Shape;1276;p90"/>
            <p:cNvSpPr/>
            <p:nvPr/>
          </p:nvSpPr>
          <p:spPr>
            <a:xfrm>
              <a:off x="5740908" y="3076955"/>
              <a:ext cx="1789429" cy="838200"/>
            </a:xfrm>
            <a:custGeom>
              <a:avLst/>
              <a:gdLst/>
              <a:ahLst/>
              <a:cxnLst/>
              <a:rect l="l" t="t" r="r" b="b"/>
              <a:pathLst>
                <a:path w="1789429" h="838200" extrusionOk="0">
                  <a:moveTo>
                    <a:pt x="0" y="838200"/>
                  </a:moveTo>
                  <a:lnTo>
                    <a:pt x="1789176" y="838200"/>
                  </a:lnTo>
                  <a:lnTo>
                    <a:pt x="1789176" y="0"/>
                  </a:lnTo>
                  <a:lnTo>
                    <a:pt x="0" y="0"/>
                  </a:lnTo>
                  <a:lnTo>
                    <a:pt x="0" y="838200"/>
                  </a:lnTo>
                  <a:close/>
                </a:path>
              </a:pathLst>
            </a:custGeom>
            <a:noFill/>
            <a:ln w="9525" cap="flat" cmpd="sng">
              <a:solidFill>
                <a:srgbClr val="00AF5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277" name="Google Shape;1277;p90"/>
          <p:cNvSpPr txBox="1"/>
          <p:nvPr/>
        </p:nvSpPr>
        <p:spPr>
          <a:xfrm>
            <a:off x="6532498" y="2591942"/>
            <a:ext cx="217200" cy="134700"/>
          </a:xfrm>
          <a:prstGeom prst="rect">
            <a:avLst/>
          </a:prstGeom>
          <a:noFill/>
          <a:ln>
            <a:noFill/>
          </a:ln>
        </p:spPr>
        <p:txBody>
          <a:bodyPr spcFirstLastPara="1" wrap="square" lIns="0" tIns="11425" rIns="0" bIns="0" anchor="t" anchorCtr="0">
            <a:spAutoFit/>
          </a:bodyPr>
          <a:lstStyle/>
          <a:p>
            <a:pPr marL="0" marR="0" lvl="0" indent="0" algn="l" rtl="0">
              <a:lnSpc>
                <a:spcPct val="100000"/>
              </a:lnSpc>
              <a:spcBef>
                <a:spcPts val="0"/>
              </a:spcBef>
              <a:spcAft>
                <a:spcPts val="0"/>
              </a:spcAft>
              <a:buNone/>
            </a:pPr>
            <a:r>
              <a:rPr lang="en" sz="800">
                <a:latin typeface="Helvetica Neue"/>
                <a:ea typeface="Helvetica Neue"/>
                <a:cs typeface="Helvetica Neue"/>
                <a:sym typeface="Helvetica Neue"/>
              </a:rPr>
              <a:t>(2,2)</a:t>
            </a:r>
            <a:endParaRPr sz="800">
              <a:latin typeface="Helvetica Neue"/>
              <a:ea typeface="Helvetica Neue"/>
              <a:cs typeface="Helvetica Neue"/>
              <a:sym typeface="Helvetica Neue"/>
            </a:endParaRPr>
          </a:p>
        </p:txBody>
      </p:sp>
      <p:grpSp>
        <p:nvGrpSpPr>
          <p:cNvPr id="1278" name="Google Shape;1278;p90"/>
          <p:cNvGrpSpPr/>
          <p:nvPr/>
        </p:nvGrpSpPr>
        <p:grpSpPr>
          <a:xfrm>
            <a:off x="2186939" y="2936366"/>
            <a:ext cx="1767839" cy="631031"/>
            <a:chOff x="2186939" y="3915155"/>
            <a:chExt cx="1767839" cy="841375"/>
          </a:xfrm>
        </p:grpSpPr>
        <p:sp>
          <p:nvSpPr>
            <p:cNvPr id="1279" name="Google Shape;1279;p90"/>
            <p:cNvSpPr/>
            <p:nvPr/>
          </p:nvSpPr>
          <p:spPr>
            <a:xfrm>
              <a:off x="2186939" y="3915155"/>
              <a:ext cx="1767839" cy="841375"/>
            </a:xfrm>
            <a:custGeom>
              <a:avLst/>
              <a:gdLst/>
              <a:ahLst/>
              <a:cxnLst/>
              <a:rect l="l" t="t" r="r" b="b"/>
              <a:pathLst>
                <a:path w="1767839" h="841375" extrusionOk="0">
                  <a:moveTo>
                    <a:pt x="1767839" y="0"/>
                  </a:moveTo>
                  <a:lnTo>
                    <a:pt x="0" y="0"/>
                  </a:lnTo>
                  <a:lnTo>
                    <a:pt x="0" y="841247"/>
                  </a:lnTo>
                  <a:lnTo>
                    <a:pt x="1767839" y="841247"/>
                  </a:lnTo>
                  <a:lnTo>
                    <a:pt x="1767839" y="0"/>
                  </a:lnTo>
                  <a:close/>
                </a:path>
              </a:pathLst>
            </a:custGeom>
            <a:solidFill>
              <a:srgbClr val="00AF50">
                <a:alpha val="1765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80" name="Google Shape;1280;p90"/>
            <p:cNvSpPr/>
            <p:nvPr/>
          </p:nvSpPr>
          <p:spPr>
            <a:xfrm>
              <a:off x="2186939" y="3915155"/>
              <a:ext cx="1767839" cy="841375"/>
            </a:xfrm>
            <a:custGeom>
              <a:avLst/>
              <a:gdLst/>
              <a:ahLst/>
              <a:cxnLst/>
              <a:rect l="l" t="t" r="r" b="b"/>
              <a:pathLst>
                <a:path w="1767839" h="841375" extrusionOk="0">
                  <a:moveTo>
                    <a:pt x="0" y="841247"/>
                  </a:moveTo>
                  <a:lnTo>
                    <a:pt x="1767839" y="841247"/>
                  </a:lnTo>
                  <a:lnTo>
                    <a:pt x="1767839" y="0"/>
                  </a:lnTo>
                  <a:lnTo>
                    <a:pt x="0" y="0"/>
                  </a:lnTo>
                  <a:lnTo>
                    <a:pt x="0" y="841247"/>
                  </a:lnTo>
                  <a:close/>
                </a:path>
              </a:pathLst>
            </a:custGeom>
            <a:noFill/>
            <a:ln w="9525" cap="flat" cmpd="sng">
              <a:solidFill>
                <a:srgbClr val="00AF5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281" name="Google Shape;1281;p90"/>
          <p:cNvSpPr txBox="1"/>
          <p:nvPr/>
        </p:nvSpPr>
        <p:spPr>
          <a:xfrm>
            <a:off x="2966973" y="3222878"/>
            <a:ext cx="217200" cy="134700"/>
          </a:xfrm>
          <a:prstGeom prst="rect">
            <a:avLst/>
          </a:prstGeom>
          <a:noFill/>
          <a:ln>
            <a:noFill/>
          </a:ln>
        </p:spPr>
        <p:txBody>
          <a:bodyPr spcFirstLastPara="1" wrap="square" lIns="0" tIns="11425" rIns="0" bIns="0" anchor="t" anchorCtr="0">
            <a:spAutoFit/>
          </a:bodyPr>
          <a:lstStyle/>
          <a:p>
            <a:pPr marL="0" marR="0" lvl="0" indent="0" algn="l" rtl="0">
              <a:lnSpc>
                <a:spcPct val="100000"/>
              </a:lnSpc>
              <a:spcBef>
                <a:spcPts val="0"/>
              </a:spcBef>
              <a:spcAft>
                <a:spcPts val="0"/>
              </a:spcAft>
              <a:buNone/>
            </a:pPr>
            <a:r>
              <a:rPr lang="en" sz="800">
                <a:latin typeface="Helvetica Neue"/>
                <a:ea typeface="Helvetica Neue"/>
                <a:cs typeface="Helvetica Neue"/>
                <a:sym typeface="Helvetica Neue"/>
              </a:rPr>
              <a:t>(0,3)</a:t>
            </a:r>
            <a:endParaRPr sz="800">
              <a:latin typeface="Helvetica Neue"/>
              <a:ea typeface="Helvetica Neue"/>
              <a:cs typeface="Helvetica Neue"/>
              <a:sym typeface="Helvetica Neue"/>
            </a:endParaRPr>
          </a:p>
        </p:txBody>
      </p:sp>
      <p:grpSp>
        <p:nvGrpSpPr>
          <p:cNvPr id="1282" name="Google Shape;1282;p90"/>
          <p:cNvGrpSpPr/>
          <p:nvPr/>
        </p:nvGrpSpPr>
        <p:grpSpPr>
          <a:xfrm>
            <a:off x="3957828" y="2936366"/>
            <a:ext cx="1789429" cy="631031"/>
            <a:chOff x="3957828" y="3915155"/>
            <a:chExt cx="1789429" cy="841375"/>
          </a:xfrm>
        </p:grpSpPr>
        <p:sp>
          <p:nvSpPr>
            <p:cNvPr id="1283" name="Google Shape;1283;p90"/>
            <p:cNvSpPr/>
            <p:nvPr/>
          </p:nvSpPr>
          <p:spPr>
            <a:xfrm>
              <a:off x="3957828" y="3915155"/>
              <a:ext cx="1789429" cy="841375"/>
            </a:xfrm>
            <a:custGeom>
              <a:avLst/>
              <a:gdLst/>
              <a:ahLst/>
              <a:cxnLst/>
              <a:rect l="l" t="t" r="r" b="b"/>
              <a:pathLst>
                <a:path w="1789429" h="841375" extrusionOk="0">
                  <a:moveTo>
                    <a:pt x="1789176" y="0"/>
                  </a:moveTo>
                  <a:lnTo>
                    <a:pt x="0" y="0"/>
                  </a:lnTo>
                  <a:lnTo>
                    <a:pt x="0" y="841247"/>
                  </a:lnTo>
                  <a:lnTo>
                    <a:pt x="1789176" y="841247"/>
                  </a:lnTo>
                  <a:lnTo>
                    <a:pt x="1789176" y="0"/>
                  </a:lnTo>
                  <a:close/>
                </a:path>
              </a:pathLst>
            </a:custGeom>
            <a:solidFill>
              <a:srgbClr val="00AF50">
                <a:alpha val="1765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84" name="Google Shape;1284;p90"/>
            <p:cNvSpPr/>
            <p:nvPr/>
          </p:nvSpPr>
          <p:spPr>
            <a:xfrm>
              <a:off x="3957828" y="3915155"/>
              <a:ext cx="1789429" cy="841375"/>
            </a:xfrm>
            <a:custGeom>
              <a:avLst/>
              <a:gdLst/>
              <a:ahLst/>
              <a:cxnLst/>
              <a:rect l="l" t="t" r="r" b="b"/>
              <a:pathLst>
                <a:path w="1789429" h="841375" extrusionOk="0">
                  <a:moveTo>
                    <a:pt x="0" y="841247"/>
                  </a:moveTo>
                  <a:lnTo>
                    <a:pt x="1789176" y="841247"/>
                  </a:lnTo>
                  <a:lnTo>
                    <a:pt x="1789176" y="0"/>
                  </a:lnTo>
                  <a:lnTo>
                    <a:pt x="0" y="0"/>
                  </a:lnTo>
                  <a:lnTo>
                    <a:pt x="0" y="841247"/>
                  </a:lnTo>
                  <a:close/>
                </a:path>
              </a:pathLst>
            </a:custGeom>
            <a:noFill/>
            <a:ln w="9525" cap="flat" cmpd="sng">
              <a:solidFill>
                <a:srgbClr val="00AF5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285" name="Google Shape;1285;p90"/>
          <p:cNvSpPr txBox="1"/>
          <p:nvPr/>
        </p:nvSpPr>
        <p:spPr>
          <a:xfrm>
            <a:off x="4750053" y="3222878"/>
            <a:ext cx="217200" cy="134700"/>
          </a:xfrm>
          <a:prstGeom prst="rect">
            <a:avLst/>
          </a:prstGeom>
          <a:noFill/>
          <a:ln>
            <a:noFill/>
          </a:ln>
        </p:spPr>
        <p:txBody>
          <a:bodyPr spcFirstLastPara="1" wrap="square" lIns="0" tIns="11425" rIns="0" bIns="0" anchor="t" anchorCtr="0">
            <a:spAutoFit/>
          </a:bodyPr>
          <a:lstStyle/>
          <a:p>
            <a:pPr marL="0" marR="0" lvl="0" indent="0" algn="l" rtl="0">
              <a:lnSpc>
                <a:spcPct val="100000"/>
              </a:lnSpc>
              <a:spcBef>
                <a:spcPts val="0"/>
              </a:spcBef>
              <a:spcAft>
                <a:spcPts val="0"/>
              </a:spcAft>
              <a:buNone/>
            </a:pPr>
            <a:r>
              <a:rPr lang="en" sz="800">
                <a:latin typeface="Helvetica Neue"/>
                <a:ea typeface="Helvetica Neue"/>
                <a:cs typeface="Helvetica Neue"/>
                <a:sym typeface="Helvetica Neue"/>
              </a:rPr>
              <a:t>(1,3)</a:t>
            </a:r>
            <a:endParaRPr sz="800">
              <a:latin typeface="Helvetica Neue"/>
              <a:ea typeface="Helvetica Neue"/>
              <a:cs typeface="Helvetica Neue"/>
              <a:sym typeface="Helvetica Neue"/>
            </a:endParaRPr>
          </a:p>
        </p:txBody>
      </p:sp>
      <p:grpSp>
        <p:nvGrpSpPr>
          <p:cNvPr id="1286" name="Google Shape;1286;p90"/>
          <p:cNvGrpSpPr/>
          <p:nvPr/>
        </p:nvGrpSpPr>
        <p:grpSpPr>
          <a:xfrm>
            <a:off x="5747003" y="2936366"/>
            <a:ext cx="1783079" cy="631031"/>
            <a:chOff x="5747003" y="3915155"/>
            <a:chExt cx="1783079" cy="841375"/>
          </a:xfrm>
        </p:grpSpPr>
        <p:sp>
          <p:nvSpPr>
            <p:cNvPr id="1287" name="Google Shape;1287;p90"/>
            <p:cNvSpPr/>
            <p:nvPr/>
          </p:nvSpPr>
          <p:spPr>
            <a:xfrm>
              <a:off x="5747003" y="3915155"/>
              <a:ext cx="1783079" cy="841375"/>
            </a:xfrm>
            <a:custGeom>
              <a:avLst/>
              <a:gdLst/>
              <a:ahLst/>
              <a:cxnLst/>
              <a:rect l="l" t="t" r="r" b="b"/>
              <a:pathLst>
                <a:path w="1783079" h="841375" extrusionOk="0">
                  <a:moveTo>
                    <a:pt x="1783079" y="0"/>
                  </a:moveTo>
                  <a:lnTo>
                    <a:pt x="0" y="0"/>
                  </a:lnTo>
                  <a:lnTo>
                    <a:pt x="0" y="841247"/>
                  </a:lnTo>
                  <a:lnTo>
                    <a:pt x="1783079" y="841247"/>
                  </a:lnTo>
                  <a:lnTo>
                    <a:pt x="1783079" y="0"/>
                  </a:lnTo>
                  <a:close/>
                </a:path>
              </a:pathLst>
            </a:custGeom>
            <a:solidFill>
              <a:srgbClr val="00AF50">
                <a:alpha val="1765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88" name="Google Shape;1288;p90"/>
            <p:cNvSpPr/>
            <p:nvPr/>
          </p:nvSpPr>
          <p:spPr>
            <a:xfrm>
              <a:off x="5747003" y="3915155"/>
              <a:ext cx="1783079" cy="841375"/>
            </a:xfrm>
            <a:custGeom>
              <a:avLst/>
              <a:gdLst/>
              <a:ahLst/>
              <a:cxnLst/>
              <a:rect l="l" t="t" r="r" b="b"/>
              <a:pathLst>
                <a:path w="1783079" h="841375" extrusionOk="0">
                  <a:moveTo>
                    <a:pt x="0" y="841247"/>
                  </a:moveTo>
                  <a:lnTo>
                    <a:pt x="1783079" y="841247"/>
                  </a:lnTo>
                  <a:lnTo>
                    <a:pt x="1783079" y="0"/>
                  </a:lnTo>
                  <a:lnTo>
                    <a:pt x="0" y="0"/>
                  </a:lnTo>
                  <a:lnTo>
                    <a:pt x="0" y="841247"/>
                  </a:lnTo>
                  <a:close/>
                </a:path>
              </a:pathLst>
            </a:custGeom>
            <a:noFill/>
            <a:ln w="9525" cap="flat" cmpd="sng">
              <a:solidFill>
                <a:srgbClr val="00AF5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289" name="Google Shape;1289;p90"/>
          <p:cNvSpPr txBox="1"/>
          <p:nvPr/>
        </p:nvSpPr>
        <p:spPr>
          <a:xfrm>
            <a:off x="6521957" y="3222878"/>
            <a:ext cx="229800" cy="1347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 sz="800">
                <a:latin typeface="Helvetica Neue"/>
                <a:ea typeface="Helvetica Neue"/>
                <a:cs typeface="Helvetica Neue"/>
                <a:sym typeface="Helvetica Neue"/>
              </a:rPr>
              <a:t>(2,3)</a:t>
            </a:r>
            <a:endParaRPr sz="800">
              <a:latin typeface="Helvetica Neue"/>
              <a:ea typeface="Helvetica Neue"/>
              <a:cs typeface="Helvetica Neue"/>
              <a:sym typeface="Helvetica Neue"/>
            </a:endParaRPr>
          </a:p>
        </p:txBody>
      </p:sp>
      <p:sp>
        <p:nvSpPr>
          <p:cNvPr id="1290" name="Google Shape;1290;p90"/>
          <p:cNvSpPr/>
          <p:nvPr/>
        </p:nvSpPr>
        <p:spPr>
          <a:xfrm>
            <a:off x="2193035" y="2711576"/>
            <a:ext cx="2913379" cy="157639"/>
          </a:xfrm>
          <a:custGeom>
            <a:avLst/>
            <a:gdLst/>
            <a:ahLst/>
            <a:cxnLst/>
            <a:rect l="l" t="t" r="r" b="b"/>
            <a:pathLst>
              <a:path w="2913379" h="210185" extrusionOk="0">
                <a:moveTo>
                  <a:pt x="2794635" y="11683"/>
                </a:moveTo>
                <a:lnTo>
                  <a:pt x="2794279" y="90971"/>
                </a:lnTo>
                <a:lnTo>
                  <a:pt x="2814066" y="91058"/>
                </a:lnTo>
                <a:lnTo>
                  <a:pt x="2813939" y="130682"/>
                </a:lnTo>
                <a:lnTo>
                  <a:pt x="2794101" y="130682"/>
                </a:lnTo>
                <a:lnTo>
                  <a:pt x="2793746" y="209803"/>
                </a:lnTo>
                <a:lnTo>
                  <a:pt x="2889486" y="130682"/>
                </a:lnTo>
                <a:lnTo>
                  <a:pt x="2813939" y="130682"/>
                </a:lnTo>
                <a:lnTo>
                  <a:pt x="2889592" y="130595"/>
                </a:lnTo>
                <a:lnTo>
                  <a:pt x="2912999" y="111251"/>
                </a:lnTo>
                <a:lnTo>
                  <a:pt x="2794635" y="11683"/>
                </a:lnTo>
                <a:close/>
              </a:path>
              <a:path w="2913379" h="210185" extrusionOk="0">
                <a:moveTo>
                  <a:pt x="119252" y="0"/>
                </a:moveTo>
                <a:lnTo>
                  <a:pt x="0" y="98551"/>
                </a:lnTo>
                <a:lnTo>
                  <a:pt x="118490" y="198119"/>
                </a:lnTo>
                <a:lnTo>
                  <a:pt x="118795" y="118832"/>
                </a:lnTo>
                <a:lnTo>
                  <a:pt x="98932" y="118744"/>
                </a:lnTo>
                <a:lnTo>
                  <a:pt x="99187" y="79120"/>
                </a:lnTo>
                <a:lnTo>
                  <a:pt x="118948" y="79120"/>
                </a:lnTo>
                <a:lnTo>
                  <a:pt x="119252" y="0"/>
                </a:lnTo>
                <a:close/>
              </a:path>
              <a:path w="2913379" h="210185" extrusionOk="0">
                <a:moveTo>
                  <a:pt x="2794279" y="90971"/>
                </a:moveTo>
                <a:lnTo>
                  <a:pt x="2794101" y="130595"/>
                </a:lnTo>
                <a:lnTo>
                  <a:pt x="2813939" y="130682"/>
                </a:lnTo>
                <a:lnTo>
                  <a:pt x="2814066" y="91058"/>
                </a:lnTo>
                <a:lnTo>
                  <a:pt x="2794279" y="90971"/>
                </a:lnTo>
                <a:close/>
              </a:path>
              <a:path w="2913379" h="210185" extrusionOk="0">
                <a:moveTo>
                  <a:pt x="118948" y="79207"/>
                </a:moveTo>
                <a:lnTo>
                  <a:pt x="118795" y="118832"/>
                </a:lnTo>
                <a:lnTo>
                  <a:pt x="2794101" y="130595"/>
                </a:lnTo>
                <a:lnTo>
                  <a:pt x="2794279" y="90971"/>
                </a:lnTo>
                <a:lnTo>
                  <a:pt x="118948" y="79207"/>
                </a:lnTo>
                <a:close/>
              </a:path>
              <a:path w="2913379" h="210185" extrusionOk="0">
                <a:moveTo>
                  <a:pt x="99187" y="79120"/>
                </a:moveTo>
                <a:lnTo>
                  <a:pt x="98932" y="118744"/>
                </a:lnTo>
                <a:lnTo>
                  <a:pt x="118795" y="118832"/>
                </a:lnTo>
                <a:lnTo>
                  <a:pt x="118948" y="79207"/>
                </a:lnTo>
                <a:lnTo>
                  <a:pt x="99187" y="79120"/>
                </a:lnTo>
                <a:close/>
              </a:path>
              <a:path w="2913379" h="210185" extrusionOk="0">
                <a:moveTo>
                  <a:pt x="118948" y="79120"/>
                </a:moveTo>
                <a:lnTo>
                  <a:pt x="99187" y="79120"/>
                </a:lnTo>
                <a:lnTo>
                  <a:pt x="118948" y="79207"/>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91" name="Google Shape;1291;p90"/>
          <p:cNvSpPr txBox="1"/>
          <p:nvPr/>
        </p:nvSpPr>
        <p:spPr>
          <a:xfrm>
            <a:off x="3692397" y="2527706"/>
            <a:ext cx="155700" cy="300900"/>
          </a:xfrm>
          <a:prstGeom prst="rect">
            <a:avLst/>
          </a:prstGeom>
          <a:noFill/>
          <a:ln>
            <a:noFill/>
          </a:ln>
        </p:spPr>
        <p:txBody>
          <a:bodyPr spcFirstLastPara="1" wrap="square" lIns="0" tIns="15875" rIns="0" bIns="0" anchor="t" anchorCtr="0">
            <a:spAutoFit/>
          </a:bodyPr>
          <a:lstStyle/>
          <a:p>
            <a:pPr marL="0" marR="0" lvl="0" indent="0" algn="l" rtl="0">
              <a:lnSpc>
                <a:spcPct val="100000"/>
              </a:lnSpc>
              <a:spcBef>
                <a:spcPts val="0"/>
              </a:spcBef>
              <a:spcAft>
                <a:spcPts val="0"/>
              </a:spcAft>
              <a:buNone/>
            </a:pPr>
            <a:r>
              <a:rPr lang="en" sz="1850" b="1">
                <a:latin typeface="Courier New"/>
                <a:ea typeface="Courier New"/>
                <a:cs typeface="Courier New"/>
                <a:sym typeface="Courier New"/>
              </a:rPr>
              <a:t>i</a:t>
            </a:r>
            <a:endParaRPr sz="1850">
              <a:latin typeface="Courier New"/>
              <a:ea typeface="Courier New"/>
              <a:cs typeface="Courier New"/>
              <a:sym typeface="Courier New"/>
            </a:endParaRPr>
          </a:p>
        </p:txBody>
      </p:sp>
      <p:sp>
        <p:nvSpPr>
          <p:cNvPr id="1292" name="Google Shape;1292;p90"/>
          <p:cNvSpPr/>
          <p:nvPr/>
        </p:nvSpPr>
        <p:spPr>
          <a:xfrm>
            <a:off x="1917192" y="1070991"/>
            <a:ext cx="198119" cy="1714500"/>
          </a:xfrm>
          <a:custGeom>
            <a:avLst/>
            <a:gdLst/>
            <a:ahLst/>
            <a:cxnLst/>
            <a:rect l="l" t="t" r="r" b="b"/>
            <a:pathLst>
              <a:path w="198119" h="2286000" extrusionOk="0">
                <a:moveTo>
                  <a:pt x="79247" y="2167128"/>
                </a:moveTo>
                <a:lnTo>
                  <a:pt x="0" y="2167128"/>
                </a:lnTo>
                <a:lnTo>
                  <a:pt x="99059" y="2286000"/>
                </a:lnTo>
                <a:lnTo>
                  <a:pt x="181609" y="2186940"/>
                </a:lnTo>
                <a:lnTo>
                  <a:pt x="79247" y="2186940"/>
                </a:lnTo>
                <a:lnTo>
                  <a:pt x="79247" y="2167128"/>
                </a:lnTo>
                <a:close/>
              </a:path>
              <a:path w="198119" h="2286000" extrusionOk="0">
                <a:moveTo>
                  <a:pt x="118871" y="99060"/>
                </a:moveTo>
                <a:lnTo>
                  <a:pt x="79247" y="99060"/>
                </a:lnTo>
                <a:lnTo>
                  <a:pt x="79247" y="2186940"/>
                </a:lnTo>
                <a:lnTo>
                  <a:pt x="118871" y="2186940"/>
                </a:lnTo>
                <a:lnTo>
                  <a:pt x="118871" y="99060"/>
                </a:lnTo>
                <a:close/>
              </a:path>
              <a:path w="198119" h="2286000" extrusionOk="0">
                <a:moveTo>
                  <a:pt x="198119" y="2167128"/>
                </a:moveTo>
                <a:lnTo>
                  <a:pt x="118871" y="2167128"/>
                </a:lnTo>
                <a:lnTo>
                  <a:pt x="118871" y="2186940"/>
                </a:lnTo>
                <a:lnTo>
                  <a:pt x="181609" y="2186940"/>
                </a:lnTo>
                <a:lnTo>
                  <a:pt x="198119" y="2167128"/>
                </a:lnTo>
                <a:close/>
              </a:path>
              <a:path w="198119" h="2286000" extrusionOk="0">
                <a:moveTo>
                  <a:pt x="99059" y="0"/>
                </a:moveTo>
                <a:lnTo>
                  <a:pt x="0" y="118872"/>
                </a:lnTo>
                <a:lnTo>
                  <a:pt x="79247" y="118872"/>
                </a:lnTo>
                <a:lnTo>
                  <a:pt x="79247" y="99060"/>
                </a:lnTo>
                <a:lnTo>
                  <a:pt x="181609" y="99060"/>
                </a:lnTo>
                <a:lnTo>
                  <a:pt x="99059" y="0"/>
                </a:lnTo>
                <a:close/>
              </a:path>
              <a:path w="198119" h="2286000" extrusionOk="0">
                <a:moveTo>
                  <a:pt x="181609" y="99060"/>
                </a:moveTo>
                <a:lnTo>
                  <a:pt x="118871" y="99060"/>
                </a:lnTo>
                <a:lnTo>
                  <a:pt x="118871" y="118872"/>
                </a:lnTo>
                <a:lnTo>
                  <a:pt x="198119" y="118872"/>
                </a:lnTo>
                <a:lnTo>
                  <a:pt x="181609" y="9906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93" name="Google Shape;1293;p90"/>
          <p:cNvSpPr txBox="1"/>
          <p:nvPr/>
        </p:nvSpPr>
        <p:spPr>
          <a:xfrm>
            <a:off x="1694179" y="1742218"/>
            <a:ext cx="168300" cy="300000"/>
          </a:xfrm>
          <a:prstGeom prst="rect">
            <a:avLst/>
          </a:prstGeom>
          <a:noFill/>
          <a:ln>
            <a:noFill/>
          </a:ln>
        </p:spPr>
        <p:txBody>
          <a:bodyPr spcFirstLastPara="1" wrap="square" lIns="0" tIns="15225" rIns="0" bIns="0" anchor="t" anchorCtr="0">
            <a:spAutoFit/>
          </a:bodyPr>
          <a:lstStyle/>
          <a:p>
            <a:pPr marL="12700" marR="0" lvl="0" indent="0" algn="l" rtl="0">
              <a:lnSpc>
                <a:spcPct val="100000"/>
              </a:lnSpc>
              <a:spcBef>
                <a:spcPts val="0"/>
              </a:spcBef>
              <a:spcAft>
                <a:spcPts val="0"/>
              </a:spcAft>
              <a:buNone/>
            </a:pPr>
            <a:r>
              <a:rPr lang="en" sz="1850" b="1">
                <a:latin typeface="Courier New"/>
                <a:ea typeface="Courier New"/>
                <a:cs typeface="Courier New"/>
                <a:sym typeface="Courier New"/>
              </a:rPr>
              <a:t>j</a:t>
            </a:r>
            <a:endParaRPr sz="1850">
              <a:latin typeface="Courier New"/>
              <a:ea typeface="Courier New"/>
              <a:cs typeface="Courier New"/>
              <a:sym typeface="Courier New"/>
            </a:endParaRPr>
          </a:p>
        </p:txBody>
      </p:sp>
      <p:sp>
        <p:nvSpPr>
          <p:cNvPr id="1294" name="Google Shape;1294;p90"/>
          <p:cNvSpPr/>
          <p:nvPr/>
        </p:nvSpPr>
        <p:spPr>
          <a:xfrm>
            <a:off x="2193035" y="3600450"/>
            <a:ext cx="5334000" cy="194309"/>
          </a:xfrm>
          <a:custGeom>
            <a:avLst/>
            <a:gdLst/>
            <a:ahLst/>
            <a:cxnLst/>
            <a:rect l="l" t="t" r="r" b="b"/>
            <a:pathLst>
              <a:path w="5334000" h="259079" extrusionOk="0">
                <a:moveTo>
                  <a:pt x="155447" y="0"/>
                </a:moveTo>
                <a:lnTo>
                  <a:pt x="0" y="129539"/>
                </a:lnTo>
                <a:lnTo>
                  <a:pt x="155447" y="259080"/>
                </a:lnTo>
                <a:lnTo>
                  <a:pt x="155447" y="155448"/>
                </a:lnTo>
                <a:lnTo>
                  <a:pt x="129539" y="155448"/>
                </a:lnTo>
                <a:lnTo>
                  <a:pt x="129539" y="103631"/>
                </a:lnTo>
                <a:lnTo>
                  <a:pt x="155447" y="103631"/>
                </a:lnTo>
                <a:lnTo>
                  <a:pt x="155447" y="0"/>
                </a:lnTo>
                <a:close/>
              </a:path>
              <a:path w="5334000" h="259079" extrusionOk="0">
                <a:moveTo>
                  <a:pt x="5178552" y="0"/>
                </a:moveTo>
                <a:lnTo>
                  <a:pt x="5178552" y="259080"/>
                </a:lnTo>
                <a:lnTo>
                  <a:pt x="5302910" y="155448"/>
                </a:lnTo>
                <a:lnTo>
                  <a:pt x="5204460" y="155448"/>
                </a:lnTo>
                <a:lnTo>
                  <a:pt x="5204460" y="103631"/>
                </a:lnTo>
                <a:lnTo>
                  <a:pt x="5302910" y="103631"/>
                </a:lnTo>
                <a:lnTo>
                  <a:pt x="5178552" y="0"/>
                </a:lnTo>
                <a:close/>
              </a:path>
              <a:path w="5334000" h="259079" extrusionOk="0">
                <a:moveTo>
                  <a:pt x="155447" y="103631"/>
                </a:moveTo>
                <a:lnTo>
                  <a:pt x="129539" y="103631"/>
                </a:lnTo>
                <a:lnTo>
                  <a:pt x="129539" y="155448"/>
                </a:lnTo>
                <a:lnTo>
                  <a:pt x="155447" y="155448"/>
                </a:lnTo>
                <a:lnTo>
                  <a:pt x="155447" y="103631"/>
                </a:lnTo>
                <a:close/>
              </a:path>
              <a:path w="5334000" h="259079" extrusionOk="0">
                <a:moveTo>
                  <a:pt x="5178552" y="103631"/>
                </a:moveTo>
                <a:lnTo>
                  <a:pt x="155447" y="103631"/>
                </a:lnTo>
                <a:lnTo>
                  <a:pt x="155447" y="155448"/>
                </a:lnTo>
                <a:lnTo>
                  <a:pt x="5178552" y="155448"/>
                </a:lnTo>
                <a:lnTo>
                  <a:pt x="5178552" y="103631"/>
                </a:lnTo>
                <a:close/>
              </a:path>
              <a:path w="5334000" h="259079" extrusionOk="0">
                <a:moveTo>
                  <a:pt x="5302910" y="103631"/>
                </a:moveTo>
                <a:lnTo>
                  <a:pt x="5204460" y="103631"/>
                </a:lnTo>
                <a:lnTo>
                  <a:pt x="5204460" y="155448"/>
                </a:lnTo>
                <a:lnTo>
                  <a:pt x="5302910" y="155448"/>
                </a:lnTo>
                <a:lnTo>
                  <a:pt x="5333999" y="129539"/>
                </a:lnTo>
                <a:lnTo>
                  <a:pt x="5302910" y="103631"/>
                </a:lnTo>
                <a:close/>
              </a:path>
            </a:pathLst>
          </a:custGeom>
          <a:solidFill>
            <a:srgbClr val="00AF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95" name="Google Shape;1295;p90"/>
          <p:cNvSpPr txBox="1"/>
          <p:nvPr/>
        </p:nvSpPr>
        <p:spPr>
          <a:xfrm>
            <a:off x="3131460" y="3711227"/>
            <a:ext cx="2261100" cy="2040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 sz="1250" b="1">
                <a:solidFill>
                  <a:srgbClr val="00AF50"/>
                </a:solidFill>
                <a:latin typeface="Courier New"/>
                <a:ea typeface="Courier New"/>
                <a:cs typeface="Courier New"/>
                <a:sym typeface="Courier New"/>
              </a:rPr>
              <a:t>gridDim.x * blockDim.x</a:t>
            </a:r>
            <a:endParaRPr sz="1250">
              <a:latin typeface="Courier New"/>
              <a:ea typeface="Courier New"/>
              <a:cs typeface="Courier New"/>
              <a:sym typeface="Courier New"/>
            </a:endParaRPr>
          </a:p>
        </p:txBody>
      </p:sp>
      <p:sp>
        <p:nvSpPr>
          <p:cNvPr id="1296" name="Google Shape;1296;p90"/>
          <p:cNvSpPr txBox="1"/>
          <p:nvPr/>
        </p:nvSpPr>
        <p:spPr>
          <a:xfrm>
            <a:off x="5091684" y="2729541"/>
            <a:ext cx="624300" cy="219900"/>
          </a:xfrm>
          <a:prstGeom prst="rect">
            <a:avLst/>
          </a:prstGeom>
          <a:noFill/>
          <a:ln>
            <a:noFill/>
          </a:ln>
        </p:spPr>
        <p:txBody>
          <a:bodyPr spcFirstLastPara="1" wrap="square" lIns="0" tIns="12050" rIns="0" bIns="0" anchor="t" anchorCtr="0">
            <a:spAutoFit/>
          </a:bodyPr>
          <a:lstStyle/>
          <a:p>
            <a:pPr marL="0" marR="0" lvl="0" indent="0" algn="l" rtl="0">
              <a:lnSpc>
                <a:spcPct val="100000"/>
              </a:lnSpc>
              <a:spcBef>
                <a:spcPts val="0"/>
              </a:spcBef>
              <a:spcAft>
                <a:spcPts val="0"/>
              </a:spcAft>
              <a:buNone/>
            </a:pPr>
            <a:r>
              <a:rPr lang="en" sz="1350" b="1">
                <a:latin typeface="Courier New"/>
                <a:ea typeface="Courier New"/>
                <a:cs typeface="Courier New"/>
                <a:sym typeface="Courier New"/>
              </a:rPr>
              <a:t>* inde</a:t>
            </a:r>
            <a:endParaRPr sz="1350">
              <a:latin typeface="Courier New"/>
              <a:ea typeface="Courier New"/>
              <a:cs typeface="Courier New"/>
              <a:sym typeface="Courier New"/>
            </a:endParaRPr>
          </a:p>
        </p:txBody>
      </p:sp>
      <p:sp>
        <p:nvSpPr>
          <p:cNvPr id="1297" name="Google Shape;1297;p90"/>
          <p:cNvSpPr txBox="1"/>
          <p:nvPr/>
        </p:nvSpPr>
        <p:spPr>
          <a:xfrm>
            <a:off x="5748528" y="2312288"/>
            <a:ext cx="472500" cy="801000"/>
          </a:xfrm>
          <a:prstGeom prst="rect">
            <a:avLst/>
          </a:prstGeom>
          <a:solidFill>
            <a:srgbClr val="00AF50">
              <a:alpha val="17650"/>
            </a:srgbClr>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15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500">
              <a:latin typeface="Times New Roman"/>
              <a:ea typeface="Times New Roman"/>
              <a:cs typeface="Times New Roman"/>
              <a:sym typeface="Times New Roman"/>
            </a:endParaRPr>
          </a:p>
          <a:p>
            <a:pPr marL="0" marR="0" lvl="0" indent="0" algn="l" rtl="0">
              <a:lnSpc>
                <a:spcPct val="100000"/>
              </a:lnSpc>
              <a:spcBef>
                <a:spcPts val="1025"/>
              </a:spcBef>
              <a:spcAft>
                <a:spcPts val="0"/>
              </a:spcAft>
              <a:buNone/>
            </a:pPr>
            <a:r>
              <a:rPr lang="en" sz="1350" b="1">
                <a:latin typeface="Courier New"/>
                <a:ea typeface="Courier New"/>
                <a:cs typeface="Courier New"/>
                <a:sym typeface="Courier New"/>
              </a:rPr>
              <a:t>x</a:t>
            </a:r>
            <a:endParaRPr sz="1350">
              <a:latin typeface="Courier New"/>
              <a:ea typeface="Courier New"/>
              <a:cs typeface="Courier New"/>
              <a:sym typeface="Courier New"/>
            </a:endParaRPr>
          </a:p>
        </p:txBody>
      </p:sp>
      <p:sp>
        <p:nvSpPr>
          <p:cNvPr id="1298" name="Google Shape;1298;p90"/>
          <p:cNvSpPr/>
          <p:nvPr/>
        </p:nvSpPr>
        <p:spPr>
          <a:xfrm>
            <a:off x="2186939" y="1524857"/>
            <a:ext cx="3999865" cy="150495"/>
          </a:xfrm>
          <a:custGeom>
            <a:avLst/>
            <a:gdLst/>
            <a:ahLst/>
            <a:cxnLst/>
            <a:rect l="l" t="t" r="r" b="b"/>
            <a:pathLst>
              <a:path w="3999865" h="200660" extrusionOk="0">
                <a:moveTo>
                  <a:pt x="3880408" y="120892"/>
                </a:moveTo>
                <a:lnTo>
                  <a:pt x="3880358" y="200152"/>
                </a:lnTo>
                <a:lnTo>
                  <a:pt x="3975679" y="120904"/>
                </a:lnTo>
                <a:lnTo>
                  <a:pt x="3880408" y="120892"/>
                </a:lnTo>
                <a:close/>
              </a:path>
              <a:path w="3999865" h="200660" extrusionOk="0">
                <a:moveTo>
                  <a:pt x="118872" y="0"/>
                </a:moveTo>
                <a:lnTo>
                  <a:pt x="0" y="98933"/>
                </a:lnTo>
                <a:lnTo>
                  <a:pt x="118872" y="198120"/>
                </a:lnTo>
                <a:lnTo>
                  <a:pt x="118872" y="118756"/>
                </a:lnTo>
                <a:lnTo>
                  <a:pt x="99060" y="118745"/>
                </a:lnTo>
                <a:lnTo>
                  <a:pt x="99060" y="79121"/>
                </a:lnTo>
                <a:lnTo>
                  <a:pt x="118872" y="79121"/>
                </a:lnTo>
                <a:lnTo>
                  <a:pt x="118872" y="0"/>
                </a:lnTo>
                <a:close/>
              </a:path>
              <a:path w="3999865" h="200660" extrusionOk="0">
                <a:moveTo>
                  <a:pt x="3880434" y="81268"/>
                </a:moveTo>
                <a:lnTo>
                  <a:pt x="3880408" y="120892"/>
                </a:lnTo>
                <a:lnTo>
                  <a:pt x="3900170" y="120904"/>
                </a:lnTo>
                <a:lnTo>
                  <a:pt x="3900297" y="81280"/>
                </a:lnTo>
                <a:lnTo>
                  <a:pt x="3880434" y="81268"/>
                </a:lnTo>
                <a:close/>
              </a:path>
              <a:path w="3999865" h="200660" extrusionOk="0">
                <a:moveTo>
                  <a:pt x="3880485" y="2032"/>
                </a:moveTo>
                <a:lnTo>
                  <a:pt x="3880434" y="81268"/>
                </a:lnTo>
                <a:lnTo>
                  <a:pt x="3900297" y="81280"/>
                </a:lnTo>
                <a:lnTo>
                  <a:pt x="3900170" y="120904"/>
                </a:lnTo>
                <a:lnTo>
                  <a:pt x="3975692" y="120892"/>
                </a:lnTo>
                <a:lnTo>
                  <a:pt x="3999357" y="101219"/>
                </a:lnTo>
                <a:lnTo>
                  <a:pt x="3880485" y="2032"/>
                </a:lnTo>
                <a:close/>
              </a:path>
              <a:path w="3999865" h="200660" extrusionOk="0">
                <a:moveTo>
                  <a:pt x="118872" y="79132"/>
                </a:moveTo>
                <a:lnTo>
                  <a:pt x="118872" y="118756"/>
                </a:lnTo>
                <a:lnTo>
                  <a:pt x="3880408" y="120892"/>
                </a:lnTo>
                <a:lnTo>
                  <a:pt x="3880434" y="81268"/>
                </a:lnTo>
                <a:lnTo>
                  <a:pt x="118872" y="79132"/>
                </a:lnTo>
                <a:close/>
              </a:path>
              <a:path w="3999865" h="200660" extrusionOk="0">
                <a:moveTo>
                  <a:pt x="99060" y="79121"/>
                </a:moveTo>
                <a:lnTo>
                  <a:pt x="99060" y="118745"/>
                </a:lnTo>
                <a:lnTo>
                  <a:pt x="118872" y="118756"/>
                </a:lnTo>
                <a:lnTo>
                  <a:pt x="118872" y="79132"/>
                </a:lnTo>
                <a:lnTo>
                  <a:pt x="99060" y="79121"/>
                </a:lnTo>
                <a:close/>
              </a:path>
              <a:path w="3999865" h="200660" extrusionOk="0">
                <a:moveTo>
                  <a:pt x="118872" y="79121"/>
                </a:moveTo>
                <a:lnTo>
                  <a:pt x="99060" y="79121"/>
                </a:lnTo>
                <a:lnTo>
                  <a:pt x="118872" y="79132"/>
                </a:lnTo>
                <a:close/>
              </a:path>
            </a:pathLst>
          </a:custGeom>
          <a:solidFill>
            <a:srgbClr val="3333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99" name="Google Shape;1299;p90"/>
          <p:cNvSpPr txBox="1"/>
          <p:nvPr/>
        </p:nvSpPr>
        <p:spPr>
          <a:xfrm>
            <a:off x="3321050" y="1343310"/>
            <a:ext cx="1132200" cy="219300"/>
          </a:xfrm>
          <a:prstGeom prst="rect">
            <a:avLst/>
          </a:prstGeom>
          <a:noFill/>
          <a:ln>
            <a:noFill/>
          </a:ln>
        </p:spPr>
        <p:txBody>
          <a:bodyPr spcFirstLastPara="1" wrap="square" lIns="0" tIns="11425" rIns="0" bIns="0" anchor="t" anchorCtr="0">
            <a:spAutoFit/>
          </a:bodyPr>
          <a:lstStyle/>
          <a:p>
            <a:pPr marL="0" marR="0" lvl="0" indent="0" algn="l" rtl="0">
              <a:lnSpc>
                <a:spcPct val="100000"/>
              </a:lnSpc>
              <a:spcBef>
                <a:spcPts val="0"/>
              </a:spcBef>
              <a:spcAft>
                <a:spcPts val="0"/>
              </a:spcAft>
              <a:buNone/>
            </a:pPr>
            <a:r>
              <a:rPr lang="en" sz="1350" b="1">
                <a:solidFill>
                  <a:srgbClr val="333399"/>
                </a:solidFill>
                <a:latin typeface="Courier New"/>
                <a:ea typeface="Courier New"/>
                <a:cs typeface="Courier New"/>
                <a:sym typeface="Courier New"/>
              </a:rPr>
              <a:t>MatrixWidth</a:t>
            </a:r>
            <a:endParaRPr sz="1350">
              <a:latin typeface="Courier New"/>
              <a:ea typeface="Courier New"/>
              <a:cs typeface="Courier New"/>
              <a:sym typeface="Courier New"/>
            </a:endParaRPr>
          </a:p>
        </p:txBody>
      </p:sp>
      <p:sp>
        <p:nvSpPr>
          <p:cNvPr id="1300" name="Google Shape;1300;p90"/>
          <p:cNvSpPr txBox="1">
            <a:spLocks noGrp="1"/>
          </p:cNvSpPr>
          <p:nvPr>
            <p:ph type="title"/>
          </p:nvPr>
        </p:nvSpPr>
        <p:spPr>
          <a:xfrm>
            <a:off x="0" y="0"/>
            <a:ext cx="9144000" cy="4926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0" tIns="0" rIns="0" bIns="0" anchor="t" anchorCtr="0">
            <a:spAutoFit/>
          </a:bodyPr>
          <a:lstStyle/>
          <a:p>
            <a:pPr marL="0" lvl="0" indent="0" algn="l" rtl="0">
              <a:spcBef>
                <a:spcPts val="0"/>
              </a:spcBef>
              <a:spcAft>
                <a:spcPts val="0"/>
              </a:spcAft>
              <a:buNone/>
            </a:pPr>
            <a:r>
              <a:rPr lang="en" b="1">
                <a:solidFill>
                  <a:srgbClr val="073763"/>
                </a:solidFill>
              </a:rPr>
              <a:t>Matrix-Matrix product: launch grid</a:t>
            </a:r>
            <a:endParaRPr b="1">
              <a:solidFill>
                <a:srgbClr val="073763"/>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304"/>
        <p:cNvGrpSpPr/>
        <p:nvPr/>
      </p:nvGrpSpPr>
      <p:grpSpPr>
        <a:xfrm>
          <a:off x="0" y="0"/>
          <a:ext cx="0" cy="0"/>
          <a:chOff x="0" y="0"/>
          <a:chExt cx="0" cy="0"/>
        </a:xfrm>
      </p:grpSpPr>
      <p:sp>
        <p:nvSpPr>
          <p:cNvPr id="1305" name="Google Shape;1305;p91"/>
          <p:cNvSpPr txBox="1"/>
          <p:nvPr/>
        </p:nvSpPr>
        <p:spPr>
          <a:xfrm>
            <a:off x="234590" y="979682"/>
            <a:ext cx="8580000" cy="3624900"/>
          </a:xfrm>
          <a:prstGeom prst="rect">
            <a:avLst/>
          </a:prstGeom>
          <a:noFill/>
          <a:ln w="39600" cap="flat" cmpd="sng">
            <a:solidFill>
              <a:srgbClr val="BADFE2"/>
            </a:solidFill>
            <a:prstDash val="solid"/>
            <a:round/>
            <a:headEnd type="none" w="sm" len="sm"/>
            <a:tailEnd type="none" w="sm" len="sm"/>
          </a:ln>
        </p:spPr>
        <p:txBody>
          <a:bodyPr spcFirstLastPara="1" wrap="square" lIns="0" tIns="80625" rIns="0" bIns="0" anchor="t" anchorCtr="0">
            <a:spAutoFit/>
          </a:bodyPr>
          <a:lstStyle/>
          <a:p>
            <a:pPr marL="90170" marR="0" lvl="0" indent="0" algn="l" rtl="0">
              <a:lnSpc>
                <a:spcPct val="100000"/>
              </a:lnSpc>
              <a:spcBef>
                <a:spcPts val="0"/>
              </a:spcBef>
              <a:spcAft>
                <a:spcPts val="0"/>
              </a:spcAft>
              <a:buNone/>
            </a:pPr>
            <a:r>
              <a:rPr lang="en" sz="1200" b="1" u="sng">
                <a:latin typeface="Courier New"/>
                <a:ea typeface="Courier New"/>
                <a:cs typeface="Courier New"/>
                <a:sym typeface="Courier New"/>
              </a:rPr>
              <a:t>  </a:t>
            </a:r>
            <a:r>
              <a:rPr lang="en" sz="1200" b="1">
                <a:latin typeface="Courier New"/>
                <a:ea typeface="Courier New"/>
                <a:cs typeface="Courier New"/>
                <a:sym typeface="Courier New"/>
              </a:rPr>
              <a:t>global</a:t>
            </a:r>
            <a:r>
              <a:rPr lang="en" sz="1200" b="1" u="sng">
                <a:latin typeface="Courier New"/>
                <a:ea typeface="Courier New"/>
                <a:cs typeface="Courier New"/>
                <a:sym typeface="Courier New"/>
              </a:rPr>
              <a:t>	</a:t>
            </a:r>
            <a:r>
              <a:rPr lang="en" sz="1200" b="1">
                <a:latin typeface="Courier New"/>
                <a:ea typeface="Courier New"/>
                <a:cs typeface="Courier New"/>
                <a:sym typeface="Courier New"/>
              </a:rPr>
              <a:t>void MMKernel (float* dM, float *dN, float *dP,</a:t>
            </a:r>
            <a:endParaRPr sz="1200">
              <a:latin typeface="Courier New"/>
              <a:ea typeface="Courier New"/>
              <a:cs typeface="Courier New"/>
              <a:sym typeface="Courier New"/>
            </a:endParaRPr>
          </a:p>
          <a:p>
            <a:pPr marL="2483485" marR="0" lvl="0" indent="0" algn="l" rtl="0">
              <a:lnSpc>
                <a:spcPct val="100000"/>
              </a:lnSpc>
              <a:spcBef>
                <a:spcPts val="0"/>
              </a:spcBef>
              <a:spcAft>
                <a:spcPts val="0"/>
              </a:spcAft>
              <a:buNone/>
            </a:pPr>
            <a:r>
              <a:rPr lang="en" sz="1200" b="1">
                <a:latin typeface="Courier New"/>
                <a:ea typeface="Courier New"/>
                <a:cs typeface="Courier New"/>
                <a:sym typeface="Courier New"/>
              </a:rPr>
              <a:t>int width) {</a:t>
            </a:r>
            <a:endParaRPr sz="1200">
              <a:latin typeface="Courier New"/>
              <a:ea typeface="Courier New"/>
              <a:cs typeface="Courier New"/>
              <a:sym typeface="Courier New"/>
            </a:endParaRPr>
          </a:p>
          <a:p>
            <a:pPr marL="273050" marR="2773680" lvl="0" indent="0" algn="l" rtl="0">
              <a:lnSpc>
                <a:spcPct val="100000"/>
              </a:lnSpc>
              <a:spcBef>
                <a:spcPts val="0"/>
              </a:spcBef>
              <a:spcAft>
                <a:spcPts val="0"/>
              </a:spcAft>
              <a:buNone/>
            </a:pPr>
            <a:r>
              <a:rPr lang="en" sz="1200" b="1">
                <a:solidFill>
                  <a:srgbClr val="00AFEF"/>
                </a:solidFill>
                <a:latin typeface="Courier New"/>
                <a:ea typeface="Courier New"/>
                <a:cs typeface="Courier New"/>
                <a:sym typeface="Courier New"/>
              </a:rPr>
              <a:t>// row,col from built-in thread indeces(2D block of threads)  </a:t>
            </a:r>
            <a:r>
              <a:rPr lang="en" sz="1200" b="1">
                <a:latin typeface="Courier New"/>
                <a:ea typeface="Courier New"/>
                <a:cs typeface="Courier New"/>
                <a:sym typeface="Courier New"/>
              </a:rPr>
              <a:t>int col = </a:t>
            </a:r>
            <a:r>
              <a:rPr lang="en" sz="1200" b="1">
                <a:solidFill>
                  <a:srgbClr val="00AF50"/>
                </a:solidFill>
                <a:latin typeface="Courier New"/>
                <a:ea typeface="Courier New"/>
                <a:cs typeface="Courier New"/>
                <a:sym typeface="Courier New"/>
              </a:rPr>
              <a:t>blockIdx.x </a:t>
            </a:r>
            <a:r>
              <a:rPr lang="en" sz="1200" b="1">
                <a:latin typeface="Courier New"/>
                <a:ea typeface="Courier New"/>
                <a:cs typeface="Courier New"/>
                <a:sym typeface="Courier New"/>
              </a:rPr>
              <a:t>* </a:t>
            </a:r>
            <a:r>
              <a:rPr lang="en" sz="1200" b="1">
                <a:solidFill>
                  <a:srgbClr val="00AF50"/>
                </a:solidFill>
                <a:latin typeface="Courier New"/>
                <a:ea typeface="Courier New"/>
                <a:cs typeface="Courier New"/>
                <a:sym typeface="Courier New"/>
              </a:rPr>
              <a:t>blockDim.x </a:t>
            </a:r>
            <a:r>
              <a:rPr lang="en" sz="1200" b="1">
                <a:latin typeface="Courier New"/>
                <a:ea typeface="Courier New"/>
                <a:cs typeface="Courier New"/>
                <a:sym typeface="Courier New"/>
              </a:rPr>
              <a:t>+ </a:t>
            </a:r>
            <a:r>
              <a:rPr lang="en" sz="1200" b="1">
                <a:solidFill>
                  <a:srgbClr val="00AF50"/>
                </a:solidFill>
                <a:latin typeface="Courier New"/>
                <a:ea typeface="Courier New"/>
                <a:cs typeface="Courier New"/>
                <a:sym typeface="Courier New"/>
              </a:rPr>
              <a:t>threadIdx.x</a:t>
            </a:r>
            <a:r>
              <a:rPr lang="en" sz="1200" b="1">
                <a:latin typeface="Courier New"/>
                <a:ea typeface="Courier New"/>
                <a:cs typeface="Courier New"/>
                <a:sym typeface="Courier New"/>
              </a:rPr>
              <a:t>;</a:t>
            </a:r>
            <a:endParaRPr sz="1200">
              <a:latin typeface="Courier New"/>
              <a:ea typeface="Courier New"/>
              <a:cs typeface="Courier New"/>
              <a:sym typeface="Courier New"/>
            </a:endParaRPr>
          </a:p>
          <a:p>
            <a:pPr marL="273050" marR="0" lvl="0" indent="0" algn="l" rtl="0">
              <a:lnSpc>
                <a:spcPct val="100000"/>
              </a:lnSpc>
              <a:spcBef>
                <a:spcPts val="0"/>
              </a:spcBef>
              <a:spcAft>
                <a:spcPts val="0"/>
              </a:spcAft>
              <a:buNone/>
            </a:pPr>
            <a:r>
              <a:rPr lang="en" sz="1200" b="1">
                <a:latin typeface="Courier New"/>
                <a:ea typeface="Courier New"/>
                <a:cs typeface="Courier New"/>
                <a:sym typeface="Courier New"/>
              </a:rPr>
              <a:t>int row = </a:t>
            </a:r>
            <a:r>
              <a:rPr lang="en" sz="1200" b="1">
                <a:solidFill>
                  <a:srgbClr val="00AF50"/>
                </a:solidFill>
                <a:latin typeface="Courier New"/>
                <a:ea typeface="Courier New"/>
                <a:cs typeface="Courier New"/>
                <a:sym typeface="Courier New"/>
              </a:rPr>
              <a:t>blockIdx.y </a:t>
            </a:r>
            <a:r>
              <a:rPr lang="en" sz="1200" b="1">
                <a:latin typeface="Courier New"/>
                <a:ea typeface="Courier New"/>
                <a:cs typeface="Courier New"/>
                <a:sym typeface="Courier New"/>
              </a:rPr>
              <a:t>* </a:t>
            </a:r>
            <a:r>
              <a:rPr lang="en" sz="1200" b="1">
                <a:solidFill>
                  <a:srgbClr val="00AF50"/>
                </a:solidFill>
                <a:latin typeface="Courier New"/>
                <a:ea typeface="Courier New"/>
                <a:cs typeface="Courier New"/>
                <a:sym typeface="Courier New"/>
              </a:rPr>
              <a:t>blockDim.y </a:t>
            </a:r>
            <a:r>
              <a:rPr lang="en" sz="1200" b="1">
                <a:latin typeface="Courier New"/>
                <a:ea typeface="Courier New"/>
                <a:cs typeface="Courier New"/>
                <a:sym typeface="Courier New"/>
              </a:rPr>
              <a:t>+ </a:t>
            </a:r>
            <a:r>
              <a:rPr lang="en" sz="1200" b="1">
                <a:solidFill>
                  <a:srgbClr val="00AF50"/>
                </a:solidFill>
                <a:latin typeface="Courier New"/>
                <a:ea typeface="Courier New"/>
                <a:cs typeface="Courier New"/>
                <a:sym typeface="Courier New"/>
              </a:rPr>
              <a:t>threadIdx.y</a:t>
            </a:r>
            <a:r>
              <a:rPr lang="en" sz="1200" b="1">
                <a:latin typeface="Courier New"/>
                <a:ea typeface="Courier New"/>
                <a:cs typeface="Courier New"/>
                <a:sym typeface="Courier New"/>
              </a:rPr>
              <a:t>;</a:t>
            </a:r>
            <a:endParaRPr sz="1200">
              <a:latin typeface="Courier New"/>
              <a:ea typeface="Courier New"/>
              <a:cs typeface="Courier New"/>
              <a:sym typeface="Courier New"/>
            </a:endParaRPr>
          </a:p>
          <a:p>
            <a:pPr marL="0" marR="0" lvl="0" indent="0" algn="l" rtl="0">
              <a:lnSpc>
                <a:spcPct val="100000"/>
              </a:lnSpc>
              <a:spcBef>
                <a:spcPts val="30"/>
              </a:spcBef>
              <a:spcAft>
                <a:spcPts val="0"/>
              </a:spcAft>
              <a:buNone/>
            </a:pPr>
            <a:endParaRPr sz="1250">
              <a:latin typeface="Courier New"/>
              <a:ea typeface="Courier New"/>
              <a:cs typeface="Courier New"/>
              <a:sym typeface="Courier New"/>
            </a:endParaRPr>
          </a:p>
          <a:p>
            <a:pPr marL="273050" marR="3143250" lvl="0" indent="0" algn="l" rtl="0">
              <a:lnSpc>
                <a:spcPct val="100000"/>
              </a:lnSpc>
              <a:spcBef>
                <a:spcPts val="0"/>
              </a:spcBef>
              <a:spcAft>
                <a:spcPts val="0"/>
              </a:spcAft>
              <a:buNone/>
            </a:pPr>
            <a:r>
              <a:rPr lang="en" sz="1200" b="1">
                <a:solidFill>
                  <a:srgbClr val="00AFEF"/>
                </a:solidFill>
                <a:latin typeface="Courier New"/>
                <a:ea typeface="Courier New"/>
                <a:cs typeface="Courier New"/>
                <a:sym typeface="Courier New"/>
              </a:rPr>
              <a:t>// check if current CUDA thread is inside matrix borders  </a:t>
            </a:r>
            <a:r>
              <a:rPr lang="en" sz="1200" b="1">
                <a:latin typeface="Courier New"/>
                <a:ea typeface="Courier New"/>
                <a:cs typeface="Courier New"/>
                <a:sym typeface="Courier New"/>
              </a:rPr>
              <a:t>if (row &lt; width &amp;&amp; col &lt; width) {</a:t>
            </a:r>
            <a:endParaRPr sz="1200">
              <a:latin typeface="Courier New"/>
              <a:ea typeface="Courier New"/>
              <a:cs typeface="Courier New"/>
              <a:sym typeface="Courier New"/>
            </a:endParaRPr>
          </a:p>
          <a:p>
            <a:pPr marL="0" marR="0" lvl="0" indent="0" algn="l" rtl="0">
              <a:lnSpc>
                <a:spcPct val="100000"/>
              </a:lnSpc>
              <a:spcBef>
                <a:spcPts val="25"/>
              </a:spcBef>
              <a:spcAft>
                <a:spcPts val="0"/>
              </a:spcAft>
              <a:buNone/>
            </a:pPr>
            <a:endParaRPr sz="1250">
              <a:latin typeface="Courier New"/>
              <a:ea typeface="Courier New"/>
              <a:cs typeface="Courier New"/>
              <a:sym typeface="Courier New"/>
            </a:endParaRPr>
          </a:p>
          <a:p>
            <a:pPr marL="455930" marR="0" lvl="0" indent="0" algn="l" rtl="0">
              <a:lnSpc>
                <a:spcPct val="100000"/>
              </a:lnSpc>
              <a:spcBef>
                <a:spcPts val="0"/>
              </a:spcBef>
              <a:spcAft>
                <a:spcPts val="0"/>
              </a:spcAft>
              <a:buNone/>
            </a:pPr>
            <a:r>
              <a:rPr lang="en" sz="1200" b="1">
                <a:solidFill>
                  <a:srgbClr val="00AFEF"/>
                </a:solidFill>
                <a:latin typeface="Courier New"/>
                <a:ea typeface="Courier New"/>
                <a:cs typeface="Courier New"/>
                <a:sym typeface="Courier New"/>
              </a:rPr>
              <a:t>// accumulate element-wise products</a:t>
            </a:r>
            <a:endParaRPr sz="1200">
              <a:latin typeface="Courier New"/>
              <a:ea typeface="Courier New"/>
              <a:cs typeface="Courier New"/>
              <a:sym typeface="Courier New"/>
            </a:endParaRPr>
          </a:p>
          <a:p>
            <a:pPr marL="455930" marR="0" lvl="0" indent="0" algn="l" rtl="0">
              <a:lnSpc>
                <a:spcPct val="100000"/>
              </a:lnSpc>
              <a:spcBef>
                <a:spcPts val="0"/>
              </a:spcBef>
              <a:spcAft>
                <a:spcPts val="0"/>
              </a:spcAft>
              <a:buNone/>
            </a:pPr>
            <a:r>
              <a:rPr lang="en" sz="1200" b="1">
                <a:solidFill>
                  <a:srgbClr val="00AFEF"/>
                </a:solidFill>
                <a:latin typeface="Courier New"/>
                <a:ea typeface="Courier New"/>
                <a:cs typeface="Courier New"/>
                <a:sym typeface="Courier New"/>
              </a:rPr>
              <a:t>// NB: pval stores the dP element computed by the thread</a:t>
            </a:r>
            <a:endParaRPr sz="1200">
              <a:latin typeface="Courier New"/>
              <a:ea typeface="Courier New"/>
              <a:cs typeface="Courier New"/>
              <a:sym typeface="Courier New"/>
            </a:endParaRPr>
          </a:p>
          <a:p>
            <a:pPr marL="455930" marR="0" lvl="0" indent="0" algn="l" rtl="0">
              <a:lnSpc>
                <a:spcPct val="100000"/>
              </a:lnSpc>
              <a:spcBef>
                <a:spcPts val="0"/>
              </a:spcBef>
              <a:spcAft>
                <a:spcPts val="0"/>
              </a:spcAft>
              <a:buNone/>
            </a:pPr>
            <a:r>
              <a:rPr lang="en" sz="1200" b="1">
                <a:latin typeface="Courier New"/>
                <a:ea typeface="Courier New"/>
                <a:cs typeface="Courier New"/>
                <a:sym typeface="Courier New"/>
              </a:rPr>
              <a:t>float pval = 0;</a:t>
            </a:r>
            <a:endParaRPr sz="1200">
              <a:latin typeface="Courier New"/>
              <a:ea typeface="Courier New"/>
              <a:cs typeface="Courier New"/>
              <a:sym typeface="Courier New"/>
            </a:endParaRPr>
          </a:p>
          <a:p>
            <a:pPr marL="455930" marR="0" lvl="0" indent="0" algn="l" rtl="0">
              <a:lnSpc>
                <a:spcPct val="100000"/>
              </a:lnSpc>
              <a:spcBef>
                <a:spcPts val="0"/>
              </a:spcBef>
              <a:spcAft>
                <a:spcPts val="0"/>
              </a:spcAft>
              <a:buNone/>
            </a:pPr>
            <a:r>
              <a:rPr lang="en" sz="1200" b="1">
                <a:latin typeface="Courier New"/>
                <a:ea typeface="Courier New"/>
                <a:cs typeface="Courier New"/>
                <a:sym typeface="Courier New"/>
              </a:rPr>
              <a:t>for (int k=0; k &lt; width; k++)</a:t>
            </a:r>
            <a:endParaRPr sz="1200">
              <a:latin typeface="Courier New"/>
              <a:ea typeface="Courier New"/>
              <a:cs typeface="Courier New"/>
              <a:sym typeface="Courier New"/>
            </a:endParaRPr>
          </a:p>
          <a:p>
            <a:pPr marL="733425" marR="0" lvl="0" indent="0" algn="l" rtl="0">
              <a:lnSpc>
                <a:spcPct val="100000"/>
              </a:lnSpc>
              <a:spcBef>
                <a:spcPts val="0"/>
              </a:spcBef>
              <a:spcAft>
                <a:spcPts val="0"/>
              </a:spcAft>
              <a:buNone/>
            </a:pPr>
            <a:r>
              <a:rPr lang="en" sz="1200" b="1">
                <a:latin typeface="Courier New"/>
                <a:ea typeface="Courier New"/>
                <a:cs typeface="Courier New"/>
                <a:sym typeface="Courier New"/>
              </a:rPr>
              <a:t>pval += dM[row * width + k] * dN[k * width + col];</a:t>
            </a:r>
            <a:endParaRPr sz="1200">
              <a:latin typeface="Courier New"/>
              <a:ea typeface="Courier New"/>
              <a:cs typeface="Courier New"/>
              <a:sym typeface="Courier New"/>
            </a:endParaRPr>
          </a:p>
          <a:p>
            <a:pPr marL="0" marR="0" lvl="0" indent="0" algn="l" rtl="0">
              <a:lnSpc>
                <a:spcPct val="100000"/>
              </a:lnSpc>
              <a:spcBef>
                <a:spcPts val="25"/>
              </a:spcBef>
              <a:spcAft>
                <a:spcPts val="0"/>
              </a:spcAft>
              <a:buNone/>
            </a:pPr>
            <a:endParaRPr sz="1250">
              <a:latin typeface="Courier New"/>
              <a:ea typeface="Courier New"/>
              <a:cs typeface="Courier New"/>
              <a:sym typeface="Courier New"/>
            </a:endParaRPr>
          </a:p>
          <a:p>
            <a:pPr marL="455930" marR="0" lvl="0" indent="0" algn="l" rtl="0">
              <a:lnSpc>
                <a:spcPct val="100000"/>
              </a:lnSpc>
              <a:spcBef>
                <a:spcPts val="0"/>
              </a:spcBef>
              <a:spcAft>
                <a:spcPts val="0"/>
              </a:spcAft>
              <a:buNone/>
            </a:pPr>
            <a:r>
              <a:rPr lang="en" sz="1200" b="1">
                <a:solidFill>
                  <a:srgbClr val="00AFEF"/>
                </a:solidFill>
                <a:latin typeface="Courier New"/>
                <a:ea typeface="Courier New"/>
                <a:cs typeface="Courier New"/>
                <a:sym typeface="Courier New"/>
              </a:rPr>
              <a:t>// store final results (each thread writes one element)</a:t>
            </a:r>
            <a:endParaRPr sz="1200">
              <a:latin typeface="Courier New"/>
              <a:ea typeface="Courier New"/>
              <a:cs typeface="Courier New"/>
              <a:sym typeface="Courier New"/>
            </a:endParaRPr>
          </a:p>
          <a:p>
            <a:pPr marL="455930" marR="0" lvl="0" indent="0" algn="l" rtl="0">
              <a:lnSpc>
                <a:spcPct val="100000"/>
              </a:lnSpc>
              <a:spcBef>
                <a:spcPts val="5"/>
              </a:spcBef>
              <a:spcAft>
                <a:spcPts val="0"/>
              </a:spcAft>
              <a:buNone/>
            </a:pPr>
            <a:r>
              <a:rPr lang="en" sz="1200" b="1">
                <a:latin typeface="Courier New"/>
                <a:ea typeface="Courier New"/>
                <a:cs typeface="Courier New"/>
                <a:sym typeface="Courier New"/>
              </a:rPr>
              <a:t>dP[row * width + col] = Pvalue;</a:t>
            </a:r>
            <a:endParaRPr sz="1200">
              <a:latin typeface="Courier New"/>
              <a:ea typeface="Courier New"/>
              <a:cs typeface="Courier New"/>
              <a:sym typeface="Courier New"/>
            </a:endParaRPr>
          </a:p>
          <a:p>
            <a:pPr marL="273050" marR="0" lvl="0" indent="0" algn="l" rtl="0">
              <a:lnSpc>
                <a:spcPct val="100000"/>
              </a:lnSpc>
              <a:spcBef>
                <a:spcPts val="0"/>
              </a:spcBef>
              <a:spcAft>
                <a:spcPts val="0"/>
              </a:spcAft>
              <a:buNone/>
            </a:pPr>
            <a:r>
              <a:rPr lang="en" sz="1200" b="1">
                <a:latin typeface="Courier New"/>
                <a:ea typeface="Courier New"/>
                <a:cs typeface="Courier New"/>
                <a:sym typeface="Courier New"/>
              </a:rPr>
              <a:t>}</a:t>
            </a:r>
            <a:endParaRPr sz="1200">
              <a:latin typeface="Courier New"/>
              <a:ea typeface="Courier New"/>
              <a:cs typeface="Courier New"/>
              <a:sym typeface="Courier New"/>
            </a:endParaRPr>
          </a:p>
          <a:p>
            <a:pPr marL="90170" marR="0" lvl="0" indent="0" algn="l" rtl="0">
              <a:lnSpc>
                <a:spcPct val="100000"/>
              </a:lnSpc>
              <a:spcBef>
                <a:spcPts val="0"/>
              </a:spcBef>
              <a:spcAft>
                <a:spcPts val="0"/>
              </a:spcAft>
              <a:buNone/>
            </a:pPr>
            <a:r>
              <a:rPr lang="en" sz="1200" b="1">
                <a:latin typeface="Courier New"/>
                <a:ea typeface="Courier New"/>
                <a:cs typeface="Courier New"/>
                <a:sym typeface="Courier New"/>
              </a:rPr>
              <a:t>}</a:t>
            </a:r>
            <a:endParaRPr sz="1200">
              <a:latin typeface="Courier New"/>
              <a:ea typeface="Courier New"/>
              <a:cs typeface="Courier New"/>
              <a:sym typeface="Courier New"/>
            </a:endParaRPr>
          </a:p>
        </p:txBody>
      </p:sp>
      <p:sp>
        <p:nvSpPr>
          <p:cNvPr id="1306" name="Google Shape;1306;p91"/>
          <p:cNvSpPr txBox="1">
            <a:spLocks noGrp="1"/>
          </p:cNvSpPr>
          <p:nvPr>
            <p:ph type="title"/>
          </p:nvPr>
        </p:nvSpPr>
        <p:spPr>
          <a:xfrm>
            <a:off x="0" y="0"/>
            <a:ext cx="9144000" cy="4926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0" tIns="0" rIns="0" bIns="0" anchor="t" anchorCtr="0">
            <a:spAutoFit/>
          </a:bodyPr>
          <a:lstStyle/>
          <a:p>
            <a:pPr marL="0" lvl="0" indent="0" algn="l" rtl="0">
              <a:spcBef>
                <a:spcPts val="0"/>
              </a:spcBef>
              <a:spcAft>
                <a:spcPts val="0"/>
              </a:spcAft>
              <a:buNone/>
            </a:pPr>
            <a:r>
              <a:rPr lang="en" b="1">
                <a:solidFill>
                  <a:srgbClr val="073763"/>
                </a:solidFill>
              </a:rPr>
              <a:t>Matrix-Matrix product: CUDA Kernel</a:t>
            </a:r>
            <a:endParaRPr b="1">
              <a:solidFill>
                <a:srgbClr val="07376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8"/>
          <p:cNvSpPr txBox="1">
            <a:spLocks noGrp="1"/>
          </p:cNvSpPr>
          <p:nvPr>
            <p:ph type="title"/>
          </p:nvPr>
        </p:nvSpPr>
        <p:spPr>
          <a:xfrm>
            <a:off x="0" y="0"/>
            <a:ext cx="9144000" cy="5727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73763"/>
                </a:solidFill>
              </a:rPr>
              <a:t>NVIDIA GPU Technology</a:t>
            </a:r>
            <a:endParaRPr b="1">
              <a:solidFill>
                <a:srgbClr val="073763"/>
              </a:solidFill>
            </a:endParaRPr>
          </a:p>
        </p:txBody>
      </p:sp>
      <p:sp>
        <p:nvSpPr>
          <p:cNvPr id="191" name="Google Shape;191;p38"/>
          <p:cNvSpPr txBox="1">
            <a:spLocks noGrp="1"/>
          </p:cNvSpPr>
          <p:nvPr>
            <p:ph type="body" idx="1"/>
          </p:nvPr>
        </p:nvSpPr>
        <p:spPr>
          <a:xfrm>
            <a:off x="311700" y="793850"/>
            <a:ext cx="8520600" cy="4155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b="1" dirty="0">
                <a:solidFill>
                  <a:schemeClr val="dk1"/>
                </a:solidFill>
              </a:rPr>
              <a:t>OpenACC</a:t>
            </a:r>
            <a:endParaRPr b="1"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joint effort of vendors to shortcut/guide OpenMP 4.0 standardization effort</a:t>
            </a:r>
            <a:endParaRPr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functional (not performance) portability</a:t>
            </a:r>
            <a:endParaRPr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minimally invasive to existing code</a:t>
            </a:r>
            <a:endParaRPr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facilitates incremental porting</a:t>
            </a:r>
            <a:endParaRPr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compilers: PGI, CRAY, CAPS</a:t>
            </a:r>
            <a:endParaRPr dirty="0">
              <a:solidFill>
                <a:schemeClr val="dk1"/>
              </a:solidFill>
            </a:endParaRPr>
          </a:p>
          <a:p>
            <a:pPr marL="914400" lvl="1" indent="-317500" algn="l" rtl="0">
              <a:spcBef>
                <a:spcPts val="0"/>
              </a:spcBef>
              <a:spcAft>
                <a:spcPts val="0"/>
              </a:spcAft>
              <a:buClr>
                <a:schemeClr val="dk1"/>
              </a:buClr>
              <a:buSzPts val="1400"/>
              <a:buChar char="○"/>
            </a:pPr>
            <a:r>
              <a:rPr lang="en" dirty="0">
                <a:solidFill>
                  <a:schemeClr val="dk1"/>
                </a:solidFill>
              </a:rPr>
              <a:t>no free lunch!</a:t>
            </a:r>
            <a:endParaRPr dirty="0">
              <a:solidFill>
                <a:schemeClr val="dk1"/>
              </a:solidFill>
            </a:endParaRPr>
          </a:p>
        </p:txBody>
      </p:sp>
      <p:pic>
        <p:nvPicPr>
          <p:cNvPr id="192" name="Google Shape;192;p38"/>
          <p:cNvPicPr preferRelativeResize="0"/>
          <p:nvPr/>
        </p:nvPicPr>
        <p:blipFill rotWithShape="1">
          <a:blip r:embed="rId3">
            <a:alphaModFix/>
          </a:blip>
          <a:srcRect/>
          <a:stretch/>
        </p:blipFill>
        <p:spPr>
          <a:xfrm>
            <a:off x="4572001" y="1546751"/>
            <a:ext cx="4253750" cy="352795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310"/>
        <p:cNvGrpSpPr/>
        <p:nvPr/>
      </p:nvGrpSpPr>
      <p:grpSpPr>
        <a:xfrm>
          <a:off x="0" y="0"/>
          <a:ext cx="0" cy="0"/>
          <a:chOff x="0" y="0"/>
          <a:chExt cx="0" cy="0"/>
        </a:xfrm>
      </p:grpSpPr>
      <p:sp>
        <p:nvSpPr>
          <p:cNvPr id="1311" name="Google Shape;1311;p92"/>
          <p:cNvSpPr/>
          <p:nvPr/>
        </p:nvSpPr>
        <p:spPr>
          <a:xfrm>
            <a:off x="38100" y="899541"/>
            <a:ext cx="3886200" cy="3347085"/>
          </a:xfrm>
          <a:custGeom>
            <a:avLst/>
            <a:gdLst/>
            <a:ahLst/>
            <a:cxnLst/>
            <a:rect l="l" t="t" r="r" b="b"/>
            <a:pathLst>
              <a:path w="3886200" h="4462780" extrusionOk="0">
                <a:moveTo>
                  <a:pt x="3886200" y="0"/>
                </a:moveTo>
                <a:lnTo>
                  <a:pt x="0" y="0"/>
                </a:lnTo>
                <a:lnTo>
                  <a:pt x="0" y="4462272"/>
                </a:lnTo>
                <a:lnTo>
                  <a:pt x="3886200" y="4462272"/>
                </a:lnTo>
                <a:lnTo>
                  <a:pt x="3886200" y="0"/>
                </a:lnTo>
                <a:close/>
              </a:path>
            </a:pathLst>
          </a:custGeom>
          <a:solidFill>
            <a:srgbClr val="A6A6A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12" name="Google Shape;1312;p92"/>
          <p:cNvSpPr txBox="1"/>
          <p:nvPr/>
        </p:nvSpPr>
        <p:spPr>
          <a:xfrm>
            <a:off x="38100" y="899541"/>
            <a:ext cx="3886200" cy="34092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spAutoFit/>
          </a:bodyPr>
          <a:lstStyle/>
          <a:p>
            <a:pPr marL="433069" marR="0" lvl="0" indent="-300354" algn="l" rtl="0">
              <a:lnSpc>
                <a:spcPct val="118269"/>
              </a:lnSpc>
              <a:spcBef>
                <a:spcPts val="0"/>
              </a:spcBef>
              <a:spcAft>
                <a:spcPts val="0"/>
              </a:spcAft>
              <a:buClr>
                <a:srgbClr val="BADFE2"/>
              </a:buClr>
              <a:buSzPts val="1900"/>
              <a:buFont typeface="Helvetica Neue"/>
              <a:buChar char="•"/>
            </a:pPr>
            <a:r>
              <a:rPr lang="en" sz="1900">
                <a:solidFill>
                  <a:srgbClr val="BADFE2"/>
                </a:solidFill>
                <a:latin typeface="Helvetica Neue"/>
                <a:ea typeface="Helvetica Neue"/>
                <a:cs typeface="Helvetica Neue"/>
                <a:sym typeface="Helvetica Neue"/>
              </a:rPr>
              <a:t>Private Memory</a:t>
            </a:r>
            <a:endParaRPr sz="1900">
              <a:latin typeface="Helvetica Neue"/>
              <a:ea typeface="Helvetica Neue"/>
              <a:cs typeface="Helvetica Neue"/>
              <a:sym typeface="Helvetica Neue"/>
            </a:endParaRPr>
          </a:p>
          <a:p>
            <a:pPr marL="914400" marR="0" lvl="1" indent="-349250" algn="l" rtl="0">
              <a:lnSpc>
                <a:spcPct val="118269"/>
              </a:lnSpc>
              <a:spcBef>
                <a:spcPts val="0"/>
              </a:spcBef>
              <a:spcAft>
                <a:spcPts val="0"/>
              </a:spcAft>
              <a:buClr>
                <a:schemeClr val="dk1"/>
              </a:buClr>
              <a:buSzPts val="1900"/>
              <a:buFont typeface="Helvetica Neue"/>
              <a:buChar char="–"/>
            </a:pPr>
            <a:r>
              <a:rPr lang="en" sz="1500" b="0" i="0" u="none" strike="noStrike" cap="none">
                <a:latin typeface="Helvetica Neue"/>
                <a:ea typeface="Helvetica Neue"/>
                <a:cs typeface="Helvetica Neue"/>
                <a:sym typeface="Helvetica Neue"/>
              </a:rPr>
              <a:t>Per work-item</a:t>
            </a:r>
            <a:endParaRPr sz="1500">
              <a:latin typeface="Helvetica Neue"/>
              <a:ea typeface="Helvetica Neue"/>
              <a:cs typeface="Helvetica Neue"/>
              <a:sym typeface="Helvetica Neue"/>
            </a:endParaRPr>
          </a:p>
          <a:p>
            <a:pPr marL="457200" marR="0" lvl="0" indent="-349250" algn="l" rtl="0">
              <a:lnSpc>
                <a:spcPct val="118269"/>
              </a:lnSpc>
              <a:spcBef>
                <a:spcPts val="0"/>
              </a:spcBef>
              <a:spcAft>
                <a:spcPts val="0"/>
              </a:spcAft>
              <a:buClr>
                <a:schemeClr val="lt1"/>
              </a:buClr>
              <a:buSzPts val="1900"/>
              <a:buFont typeface="Helvetica Neue"/>
              <a:buChar char="•"/>
            </a:pPr>
            <a:r>
              <a:rPr lang="en" sz="1900">
                <a:solidFill>
                  <a:srgbClr val="FFFFFF"/>
                </a:solidFill>
                <a:latin typeface="Helvetica Neue"/>
                <a:ea typeface="Helvetica Neue"/>
                <a:cs typeface="Helvetica Neue"/>
                <a:sym typeface="Helvetica Neue"/>
              </a:rPr>
              <a:t>Local Memory</a:t>
            </a:r>
            <a:endParaRPr sz="1900">
              <a:latin typeface="Helvetica Neue"/>
              <a:ea typeface="Helvetica Neue"/>
              <a:cs typeface="Helvetica Neue"/>
              <a:sym typeface="Helvetica Neue"/>
            </a:endParaRPr>
          </a:p>
          <a:p>
            <a:pPr marL="832485" marR="0" lvl="1" indent="-242570" algn="l" rtl="0">
              <a:lnSpc>
                <a:spcPct val="100000"/>
              </a:lnSpc>
              <a:spcBef>
                <a:spcPts val="280"/>
              </a:spcBef>
              <a:spcAft>
                <a:spcPts val="0"/>
              </a:spcAft>
              <a:buSzPts val="1500"/>
              <a:buFont typeface="Helvetica Neue"/>
              <a:buChar char="–"/>
            </a:pPr>
            <a:r>
              <a:rPr lang="en" sz="1500" b="0" i="0" u="none" strike="noStrike" cap="none">
                <a:latin typeface="Helvetica Neue"/>
                <a:ea typeface="Helvetica Neue"/>
                <a:cs typeface="Helvetica Neue"/>
                <a:sym typeface="Helvetica Neue"/>
              </a:rPr>
              <a:t>Shared within a</a:t>
            </a:r>
            <a:endParaRPr sz="1500" b="0" i="0" u="none" strike="noStrike" cap="none">
              <a:latin typeface="Helvetica Neue"/>
              <a:ea typeface="Helvetica Neue"/>
              <a:cs typeface="Helvetica Neue"/>
              <a:sym typeface="Helvetica Neue"/>
            </a:endParaRPr>
          </a:p>
          <a:p>
            <a:pPr marL="1003300" marR="0" lvl="0" indent="0" algn="l" rtl="0">
              <a:lnSpc>
                <a:spcPct val="100000"/>
              </a:lnSpc>
              <a:spcBef>
                <a:spcPts val="270"/>
              </a:spcBef>
              <a:spcAft>
                <a:spcPts val="0"/>
              </a:spcAft>
              <a:buNone/>
            </a:pPr>
            <a:r>
              <a:rPr lang="en" sz="1500">
                <a:latin typeface="Helvetica Neue"/>
                <a:ea typeface="Helvetica Neue"/>
                <a:cs typeface="Helvetica Neue"/>
                <a:sym typeface="Helvetica Neue"/>
              </a:rPr>
              <a:t>work-group</a:t>
            </a:r>
            <a:endParaRPr sz="1500">
              <a:latin typeface="Helvetica Neue"/>
              <a:ea typeface="Helvetica Neue"/>
              <a:cs typeface="Helvetica Neue"/>
              <a:sym typeface="Helvetica Neue"/>
            </a:endParaRPr>
          </a:p>
          <a:p>
            <a:pPr marL="433069" marR="1084580" lvl="0" indent="-300354" algn="l" rtl="0">
              <a:lnSpc>
                <a:spcPct val="108076"/>
              </a:lnSpc>
              <a:spcBef>
                <a:spcPts val="645"/>
              </a:spcBef>
              <a:spcAft>
                <a:spcPts val="0"/>
              </a:spcAft>
              <a:buClr>
                <a:srgbClr val="2C2C89"/>
              </a:buClr>
              <a:buSzPts val="1900"/>
              <a:buFont typeface="Helvetica Neue"/>
              <a:buChar char="•"/>
            </a:pPr>
            <a:r>
              <a:rPr lang="en" sz="1900">
                <a:solidFill>
                  <a:srgbClr val="2C2C89"/>
                </a:solidFill>
                <a:latin typeface="Helvetica Neue"/>
                <a:ea typeface="Helvetica Neue"/>
                <a:cs typeface="Helvetica Neue"/>
                <a:sym typeface="Helvetica Neue"/>
              </a:rPr>
              <a:t>Global/Constant  Memory</a:t>
            </a:r>
            <a:endParaRPr sz="1900">
              <a:latin typeface="Helvetica Neue"/>
              <a:ea typeface="Helvetica Neue"/>
              <a:cs typeface="Helvetica Neue"/>
              <a:sym typeface="Helvetica Neue"/>
            </a:endParaRPr>
          </a:p>
          <a:p>
            <a:pPr marL="832485" marR="0" lvl="1" indent="-242570" algn="l" rtl="0">
              <a:lnSpc>
                <a:spcPct val="100000"/>
              </a:lnSpc>
              <a:spcBef>
                <a:spcPts val="240"/>
              </a:spcBef>
              <a:spcAft>
                <a:spcPts val="0"/>
              </a:spcAft>
              <a:buSzPts val="1500"/>
              <a:buFont typeface="Helvetica Neue"/>
              <a:buChar char="–"/>
            </a:pPr>
            <a:r>
              <a:rPr lang="en" sz="1500" b="0" i="0" u="none" strike="noStrike" cap="none">
                <a:latin typeface="Helvetica Neue"/>
                <a:ea typeface="Helvetica Neue"/>
                <a:cs typeface="Helvetica Neue"/>
                <a:sym typeface="Helvetica Neue"/>
              </a:rPr>
              <a:t>Visible to all</a:t>
            </a:r>
            <a:endParaRPr sz="1500" b="0" i="0" u="none" strike="noStrike" cap="none">
              <a:latin typeface="Helvetica Neue"/>
              <a:ea typeface="Helvetica Neue"/>
              <a:cs typeface="Helvetica Neue"/>
              <a:sym typeface="Helvetica Neue"/>
            </a:endParaRPr>
          </a:p>
          <a:p>
            <a:pPr marL="1003300" marR="0" lvl="0" indent="0" algn="l" rtl="0">
              <a:lnSpc>
                <a:spcPct val="100000"/>
              </a:lnSpc>
              <a:spcBef>
                <a:spcPts val="265"/>
              </a:spcBef>
              <a:spcAft>
                <a:spcPts val="0"/>
              </a:spcAft>
              <a:buNone/>
            </a:pPr>
            <a:r>
              <a:rPr lang="en" sz="1500">
                <a:latin typeface="Helvetica Neue"/>
                <a:ea typeface="Helvetica Neue"/>
                <a:cs typeface="Helvetica Neue"/>
                <a:sym typeface="Helvetica Neue"/>
              </a:rPr>
              <a:t>work-groups</a:t>
            </a:r>
            <a:endParaRPr sz="1500">
              <a:latin typeface="Helvetica Neue"/>
              <a:ea typeface="Helvetica Neue"/>
              <a:cs typeface="Helvetica Neue"/>
              <a:sym typeface="Helvetica Neue"/>
            </a:endParaRPr>
          </a:p>
          <a:p>
            <a:pPr marL="433069" marR="0" lvl="0" indent="-300354" algn="l" rtl="0">
              <a:lnSpc>
                <a:spcPct val="100000"/>
              </a:lnSpc>
              <a:spcBef>
                <a:spcPts val="300"/>
              </a:spcBef>
              <a:spcAft>
                <a:spcPts val="0"/>
              </a:spcAft>
              <a:buClr>
                <a:srgbClr val="333399"/>
              </a:buClr>
              <a:buSzPts val="1900"/>
              <a:buFont typeface="Helvetica Neue"/>
              <a:buChar char="•"/>
            </a:pPr>
            <a:r>
              <a:rPr lang="en" sz="1900">
                <a:solidFill>
                  <a:srgbClr val="333399"/>
                </a:solidFill>
                <a:latin typeface="Helvetica Neue"/>
                <a:ea typeface="Helvetica Neue"/>
                <a:cs typeface="Helvetica Neue"/>
                <a:sym typeface="Helvetica Neue"/>
              </a:rPr>
              <a:t>Host memory</a:t>
            </a:r>
            <a:endParaRPr sz="1900">
              <a:latin typeface="Helvetica Neue"/>
              <a:ea typeface="Helvetica Neue"/>
              <a:cs typeface="Helvetica Neue"/>
              <a:sym typeface="Helvetica Neue"/>
            </a:endParaRPr>
          </a:p>
          <a:p>
            <a:pPr marL="832485" marR="0" lvl="1" indent="-242570" algn="l" rtl="0">
              <a:lnSpc>
                <a:spcPct val="100000"/>
              </a:lnSpc>
              <a:spcBef>
                <a:spcPts val="280"/>
              </a:spcBef>
              <a:spcAft>
                <a:spcPts val="0"/>
              </a:spcAft>
              <a:buSzPts val="1500"/>
              <a:buFont typeface="Helvetica Neue"/>
              <a:buChar char="–"/>
            </a:pPr>
            <a:r>
              <a:rPr lang="en" sz="1500" b="0" i="0" u="none" strike="noStrike" cap="none">
                <a:latin typeface="Helvetica Neue"/>
                <a:ea typeface="Helvetica Neue"/>
                <a:cs typeface="Helvetica Neue"/>
                <a:sym typeface="Helvetica Neue"/>
              </a:rPr>
              <a:t>On the CPU</a:t>
            </a:r>
            <a:endParaRPr sz="1500" b="0" i="0" u="none" strike="noStrike" cap="none">
              <a:latin typeface="Helvetica Neue"/>
              <a:ea typeface="Helvetica Neue"/>
              <a:cs typeface="Helvetica Neue"/>
              <a:sym typeface="Helvetica Neue"/>
            </a:endParaRPr>
          </a:p>
        </p:txBody>
      </p:sp>
      <p:pic>
        <p:nvPicPr>
          <p:cNvPr id="1313" name="Google Shape;1313;p92"/>
          <p:cNvPicPr preferRelativeResize="0"/>
          <p:nvPr/>
        </p:nvPicPr>
        <p:blipFill rotWithShape="1">
          <a:blip r:embed="rId3">
            <a:alphaModFix/>
          </a:blip>
          <a:srcRect/>
          <a:stretch/>
        </p:blipFill>
        <p:spPr>
          <a:xfrm>
            <a:off x="4389040" y="974387"/>
            <a:ext cx="4016501" cy="3026665"/>
          </a:xfrm>
          <a:prstGeom prst="rect">
            <a:avLst/>
          </a:prstGeom>
          <a:noFill/>
          <a:ln>
            <a:noFill/>
          </a:ln>
        </p:spPr>
      </p:pic>
      <p:sp>
        <p:nvSpPr>
          <p:cNvPr id="1314" name="Google Shape;1314;p92"/>
          <p:cNvSpPr txBox="1"/>
          <p:nvPr/>
        </p:nvSpPr>
        <p:spPr>
          <a:xfrm>
            <a:off x="2563495" y="4211117"/>
            <a:ext cx="4345200" cy="871800"/>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None/>
            </a:pPr>
            <a:r>
              <a:rPr lang="en" sz="1850">
                <a:latin typeface="Helvetica Neue"/>
                <a:ea typeface="Helvetica Neue"/>
                <a:cs typeface="Helvetica Neue"/>
                <a:sym typeface="Helvetica Neue"/>
              </a:rPr>
              <a:t>Memory management is </a:t>
            </a:r>
            <a:r>
              <a:rPr lang="en" sz="1850" b="1">
                <a:solidFill>
                  <a:srgbClr val="C0504D"/>
                </a:solidFill>
                <a:latin typeface="Arial"/>
                <a:ea typeface="Arial"/>
                <a:cs typeface="Arial"/>
                <a:sym typeface="Arial"/>
              </a:rPr>
              <a:t>explicit</a:t>
            </a:r>
            <a:r>
              <a:rPr lang="en" sz="1850">
                <a:latin typeface="Helvetica Neue"/>
                <a:ea typeface="Helvetica Neue"/>
                <a:cs typeface="Helvetica Neue"/>
                <a:sym typeface="Helvetica Neue"/>
              </a:rPr>
              <a:t>:</a:t>
            </a:r>
            <a:endParaRPr sz="1850">
              <a:latin typeface="Helvetica Neue"/>
              <a:ea typeface="Helvetica Neue"/>
              <a:cs typeface="Helvetica Neue"/>
              <a:sym typeface="Helvetica Neue"/>
            </a:endParaRPr>
          </a:p>
          <a:p>
            <a:pPr marL="927100" marR="5080" lvl="0" indent="-915035" algn="l" rtl="0">
              <a:lnSpc>
                <a:spcPct val="100499"/>
              </a:lnSpc>
              <a:spcBef>
                <a:spcPts val="0"/>
              </a:spcBef>
              <a:spcAft>
                <a:spcPts val="0"/>
              </a:spcAft>
              <a:buNone/>
            </a:pPr>
            <a:r>
              <a:rPr lang="en" sz="1850">
                <a:latin typeface="Helvetica Neue"/>
                <a:ea typeface="Helvetica Neue"/>
                <a:cs typeface="Helvetica Neue"/>
                <a:sym typeface="Helvetica Neue"/>
              </a:rPr>
              <a:t>You are responsible for moving data from  host → global → local </a:t>
            </a:r>
            <a:r>
              <a:rPr lang="en" sz="1850" i="1">
                <a:latin typeface="Arial"/>
                <a:ea typeface="Arial"/>
                <a:cs typeface="Arial"/>
                <a:sym typeface="Arial"/>
              </a:rPr>
              <a:t>and </a:t>
            </a:r>
            <a:r>
              <a:rPr lang="en" sz="1850">
                <a:latin typeface="Helvetica Neue"/>
                <a:ea typeface="Helvetica Neue"/>
                <a:cs typeface="Helvetica Neue"/>
                <a:sym typeface="Helvetica Neue"/>
              </a:rPr>
              <a:t>back</a:t>
            </a:r>
            <a:endParaRPr sz="1850">
              <a:latin typeface="Helvetica Neue"/>
              <a:ea typeface="Helvetica Neue"/>
              <a:cs typeface="Helvetica Neue"/>
              <a:sym typeface="Helvetica Neue"/>
            </a:endParaRPr>
          </a:p>
        </p:txBody>
      </p:sp>
      <p:sp>
        <p:nvSpPr>
          <p:cNvPr id="1315" name="Google Shape;1315;p92"/>
          <p:cNvSpPr txBox="1">
            <a:spLocks noGrp="1"/>
          </p:cNvSpPr>
          <p:nvPr>
            <p:ph type="title" idx="4294967295"/>
          </p:nvPr>
        </p:nvSpPr>
        <p:spPr>
          <a:xfrm>
            <a:off x="0" y="0"/>
            <a:ext cx="9144000" cy="4926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73763"/>
                </a:solidFill>
              </a:rPr>
              <a:t>OpenCL Memory model</a:t>
            </a:r>
            <a:endParaRPr b="1">
              <a:solidFill>
                <a:srgbClr val="073763"/>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319"/>
        <p:cNvGrpSpPr/>
        <p:nvPr/>
      </p:nvGrpSpPr>
      <p:grpSpPr>
        <a:xfrm>
          <a:off x="0" y="0"/>
          <a:ext cx="0" cy="0"/>
          <a:chOff x="0" y="0"/>
          <a:chExt cx="0" cy="0"/>
        </a:xfrm>
      </p:grpSpPr>
      <p:pic>
        <p:nvPicPr>
          <p:cNvPr id="1320" name="Google Shape;1320;p93"/>
          <p:cNvPicPr preferRelativeResize="0"/>
          <p:nvPr/>
        </p:nvPicPr>
        <p:blipFill rotWithShape="1">
          <a:blip r:embed="rId3">
            <a:alphaModFix/>
          </a:blip>
          <a:srcRect/>
          <a:stretch/>
        </p:blipFill>
        <p:spPr>
          <a:xfrm>
            <a:off x="5661265" y="1329769"/>
            <a:ext cx="3017521" cy="2274570"/>
          </a:xfrm>
          <a:prstGeom prst="rect">
            <a:avLst/>
          </a:prstGeom>
          <a:noFill/>
          <a:ln>
            <a:noFill/>
          </a:ln>
        </p:spPr>
      </p:pic>
      <p:sp>
        <p:nvSpPr>
          <p:cNvPr id="1321" name="Google Shape;1321;p93"/>
          <p:cNvSpPr txBox="1"/>
          <p:nvPr/>
        </p:nvSpPr>
        <p:spPr>
          <a:xfrm>
            <a:off x="186334" y="658272"/>
            <a:ext cx="6987000" cy="4073700"/>
          </a:xfrm>
          <a:prstGeom prst="rect">
            <a:avLst/>
          </a:prstGeom>
          <a:noFill/>
          <a:ln>
            <a:noFill/>
          </a:ln>
        </p:spPr>
        <p:txBody>
          <a:bodyPr spcFirstLastPara="1" wrap="square" lIns="0" tIns="67300" rIns="0" bIns="0" anchor="t" anchorCtr="0">
            <a:spAutoFit/>
          </a:bodyPr>
          <a:lstStyle/>
          <a:p>
            <a:pPr marL="356870" marR="0" lvl="0" indent="-319405" algn="l" rtl="0">
              <a:lnSpc>
                <a:spcPct val="100000"/>
              </a:lnSpc>
              <a:spcBef>
                <a:spcPts val="0"/>
              </a:spcBef>
              <a:spcAft>
                <a:spcPts val="0"/>
              </a:spcAft>
              <a:buSzPts val="1400"/>
              <a:buChar char="•"/>
            </a:pPr>
            <a:r>
              <a:rPr lang="en"/>
              <a:t>Private Memory</a:t>
            </a:r>
            <a:endParaRPr/>
          </a:p>
          <a:p>
            <a:pPr marL="756285" marR="0" lvl="1" indent="-261619" algn="l" rtl="0">
              <a:lnSpc>
                <a:spcPct val="100000"/>
              </a:lnSpc>
              <a:spcBef>
                <a:spcPts val="434"/>
              </a:spcBef>
              <a:spcAft>
                <a:spcPts val="0"/>
              </a:spcAft>
              <a:buSzPts val="1400"/>
              <a:buChar char="–"/>
            </a:pPr>
            <a:r>
              <a:rPr lang="en" i="0" u="none" strike="noStrike" cap="none"/>
              <a:t>Fastest &amp; smallest: O(10) words/WI</a:t>
            </a:r>
            <a:endParaRPr i="0" u="none" strike="noStrike" cap="none"/>
          </a:p>
          <a:p>
            <a:pPr marL="356870" marR="0" lvl="0" indent="-319405" algn="l" rtl="0">
              <a:lnSpc>
                <a:spcPct val="100000"/>
              </a:lnSpc>
              <a:spcBef>
                <a:spcPts val="430"/>
              </a:spcBef>
              <a:spcAft>
                <a:spcPts val="0"/>
              </a:spcAft>
              <a:buClr>
                <a:srgbClr val="C00000"/>
              </a:buClr>
              <a:buSzPts val="1400"/>
              <a:buChar char="•"/>
            </a:pPr>
            <a:r>
              <a:rPr lang="en">
                <a:solidFill>
                  <a:srgbClr val="C00000"/>
                </a:solidFill>
              </a:rPr>
              <a:t>Local Memory</a:t>
            </a:r>
            <a:endParaRPr/>
          </a:p>
          <a:p>
            <a:pPr marL="756285" marR="0" lvl="1" indent="-261619" algn="l" rtl="0">
              <a:lnSpc>
                <a:spcPct val="100000"/>
              </a:lnSpc>
              <a:spcBef>
                <a:spcPts val="434"/>
              </a:spcBef>
              <a:spcAft>
                <a:spcPts val="0"/>
              </a:spcAft>
              <a:buSzPts val="1400"/>
              <a:buChar char="–"/>
            </a:pPr>
            <a:r>
              <a:rPr lang="en" i="0" u="none" strike="noStrike" cap="none"/>
              <a:t>Shared by all WI’s in a work-group</a:t>
            </a:r>
            <a:endParaRPr i="0" u="none" strike="noStrike" cap="none"/>
          </a:p>
          <a:p>
            <a:pPr marL="756285" marR="0" lvl="1" indent="-261619" algn="l" rtl="0">
              <a:lnSpc>
                <a:spcPct val="100000"/>
              </a:lnSpc>
              <a:spcBef>
                <a:spcPts val="430"/>
              </a:spcBef>
              <a:spcAft>
                <a:spcPts val="0"/>
              </a:spcAft>
              <a:buSzPts val="1400"/>
              <a:buChar char="–"/>
            </a:pPr>
            <a:r>
              <a:rPr lang="en" i="0" u="none" strike="noStrike" cap="none"/>
              <a:t>But not shared between work-groups!</a:t>
            </a:r>
            <a:endParaRPr i="0" u="none" strike="noStrike" cap="none"/>
          </a:p>
          <a:p>
            <a:pPr marL="756285" marR="0" lvl="1" indent="-261619" algn="l" rtl="0">
              <a:lnSpc>
                <a:spcPct val="100000"/>
              </a:lnSpc>
              <a:spcBef>
                <a:spcPts val="434"/>
              </a:spcBef>
              <a:spcAft>
                <a:spcPts val="0"/>
              </a:spcAft>
              <a:buSzPts val="1400"/>
              <a:buChar char="–"/>
            </a:pPr>
            <a:r>
              <a:rPr lang="en" i="0" u="none" strike="noStrike" cap="none"/>
              <a:t>O(1-10) Kbytes per work-group</a:t>
            </a:r>
            <a:endParaRPr i="0" u="none" strike="noStrike" cap="none"/>
          </a:p>
          <a:p>
            <a:pPr marL="356870" marR="0" lvl="0" indent="-319405" algn="l" rtl="0">
              <a:lnSpc>
                <a:spcPct val="100000"/>
              </a:lnSpc>
              <a:spcBef>
                <a:spcPts val="434"/>
              </a:spcBef>
              <a:spcAft>
                <a:spcPts val="0"/>
              </a:spcAft>
              <a:buClr>
                <a:srgbClr val="2C2C89"/>
              </a:buClr>
              <a:buSzPts val="1400"/>
              <a:buChar char="•"/>
            </a:pPr>
            <a:r>
              <a:rPr lang="en">
                <a:solidFill>
                  <a:srgbClr val="2C2C89"/>
                </a:solidFill>
              </a:rPr>
              <a:t>Global/Constant Memory</a:t>
            </a:r>
            <a:endParaRPr/>
          </a:p>
          <a:p>
            <a:pPr marL="756285" marR="0" lvl="1" indent="-261619" algn="l" rtl="0">
              <a:lnSpc>
                <a:spcPct val="100000"/>
              </a:lnSpc>
              <a:spcBef>
                <a:spcPts val="430"/>
              </a:spcBef>
              <a:spcAft>
                <a:spcPts val="0"/>
              </a:spcAft>
              <a:buSzPts val="1400"/>
              <a:buChar char="–"/>
            </a:pPr>
            <a:r>
              <a:rPr lang="en" i="0" u="none" strike="noStrike" cap="none"/>
              <a:t>O(1-10) Gbytes of Global memory</a:t>
            </a:r>
            <a:endParaRPr i="0" u="none" strike="noStrike" cap="none"/>
          </a:p>
          <a:p>
            <a:pPr marL="756285" marR="0" lvl="1" indent="-261619" algn="l" rtl="0">
              <a:lnSpc>
                <a:spcPct val="100000"/>
              </a:lnSpc>
              <a:spcBef>
                <a:spcPts val="434"/>
              </a:spcBef>
              <a:spcAft>
                <a:spcPts val="0"/>
              </a:spcAft>
              <a:buSzPts val="1400"/>
              <a:buChar char="–"/>
            </a:pPr>
            <a:r>
              <a:rPr lang="en" i="0" u="none" strike="noStrike" cap="none"/>
              <a:t>O(10-100) Kbytes of Constant</a:t>
            </a:r>
            <a:endParaRPr i="0" u="none" strike="noStrike" cap="none"/>
          </a:p>
          <a:p>
            <a:pPr marL="756285" marR="0" lvl="0" indent="0" algn="l" rtl="0">
              <a:lnSpc>
                <a:spcPct val="100000"/>
              </a:lnSpc>
              <a:spcBef>
                <a:spcPts val="0"/>
              </a:spcBef>
              <a:spcAft>
                <a:spcPts val="0"/>
              </a:spcAft>
              <a:buNone/>
            </a:pPr>
            <a:r>
              <a:rPr lang="en"/>
              <a:t>memory</a:t>
            </a:r>
            <a:endParaRPr/>
          </a:p>
          <a:p>
            <a:pPr marL="356870" marR="0" lvl="0" indent="-319405" algn="l" rtl="0">
              <a:lnSpc>
                <a:spcPct val="100000"/>
              </a:lnSpc>
              <a:spcBef>
                <a:spcPts val="434"/>
              </a:spcBef>
              <a:spcAft>
                <a:spcPts val="0"/>
              </a:spcAft>
              <a:buClr>
                <a:srgbClr val="333399"/>
              </a:buClr>
              <a:buSzPts val="1400"/>
              <a:buChar char="•"/>
            </a:pPr>
            <a:r>
              <a:rPr lang="en">
                <a:solidFill>
                  <a:srgbClr val="333399"/>
                </a:solidFill>
              </a:rPr>
              <a:t>Host memory</a:t>
            </a:r>
            <a:endParaRPr/>
          </a:p>
          <a:p>
            <a:pPr marL="756285" marR="0" lvl="1" indent="-261619" algn="l" rtl="0">
              <a:lnSpc>
                <a:spcPct val="100000"/>
              </a:lnSpc>
              <a:spcBef>
                <a:spcPts val="434"/>
              </a:spcBef>
              <a:spcAft>
                <a:spcPts val="0"/>
              </a:spcAft>
              <a:buSzPts val="1400"/>
              <a:buChar char="–"/>
            </a:pPr>
            <a:r>
              <a:rPr lang="en" i="0" u="none" strike="noStrike" cap="none"/>
              <a:t>On the CPU - GBytes</a:t>
            </a:r>
            <a:endParaRPr i="0" u="none" strike="noStrike" cap="none"/>
          </a:p>
          <a:p>
            <a:pPr marL="1812925" marR="0" lvl="0" indent="0" algn="l" rtl="0">
              <a:lnSpc>
                <a:spcPct val="100000"/>
              </a:lnSpc>
              <a:spcBef>
                <a:spcPts val="1495"/>
              </a:spcBef>
              <a:spcAft>
                <a:spcPts val="0"/>
              </a:spcAft>
              <a:buNone/>
            </a:pPr>
            <a:r>
              <a:rPr lang="en" sz="1450"/>
              <a:t>Memory management is </a:t>
            </a:r>
            <a:r>
              <a:rPr lang="en" sz="1450" b="1">
                <a:solidFill>
                  <a:srgbClr val="333399"/>
                </a:solidFill>
              </a:rPr>
              <a:t>explicit</a:t>
            </a:r>
            <a:r>
              <a:rPr lang="en" sz="1450"/>
              <a:t>:</a:t>
            </a:r>
            <a:endParaRPr sz="1450"/>
          </a:p>
          <a:p>
            <a:pPr marL="1812925" marR="0" lvl="0" indent="0" algn="l" rtl="0">
              <a:lnSpc>
                <a:spcPct val="100000"/>
              </a:lnSpc>
              <a:spcBef>
                <a:spcPts val="15"/>
              </a:spcBef>
              <a:spcAft>
                <a:spcPts val="0"/>
              </a:spcAft>
              <a:buNone/>
            </a:pPr>
            <a:r>
              <a:rPr lang="en" sz="1450"/>
              <a:t>O(1-10) Gbytes/s bandwidth to discrete GPUs for</a:t>
            </a:r>
            <a:endParaRPr sz="1450"/>
          </a:p>
          <a:p>
            <a:pPr marL="2205990" marR="0" lvl="0" indent="0" algn="l" rtl="0">
              <a:lnSpc>
                <a:spcPct val="100000"/>
              </a:lnSpc>
              <a:spcBef>
                <a:spcPts val="10"/>
              </a:spcBef>
              <a:spcAft>
                <a:spcPts val="0"/>
              </a:spcAft>
              <a:buNone/>
            </a:pPr>
            <a:r>
              <a:rPr lang="en" sz="1450"/>
              <a:t>Host &lt;-&gt; Global transfers</a:t>
            </a:r>
            <a:endParaRPr sz="1450"/>
          </a:p>
        </p:txBody>
      </p:sp>
      <p:sp>
        <p:nvSpPr>
          <p:cNvPr id="1322" name="Google Shape;1322;p93"/>
          <p:cNvSpPr txBox="1">
            <a:spLocks noGrp="1"/>
          </p:cNvSpPr>
          <p:nvPr>
            <p:ph type="title"/>
          </p:nvPr>
        </p:nvSpPr>
        <p:spPr>
          <a:xfrm>
            <a:off x="0" y="0"/>
            <a:ext cx="9144000" cy="4926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0" tIns="0" rIns="0" bIns="0" anchor="t" anchorCtr="0">
            <a:spAutoFit/>
          </a:bodyPr>
          <a:lstStyle/>
          <a:p>
            <a:pPr marL="0" lvl="0" indent="0" algn="l" rtl="0">
              <a:spcBef>
                <a:spcPts val="0"/>
              </a:spcBef>
              <a:spcAft>
                <a:spcPts val="0"/>
              </a:spcAft>
              <a:buNone/>
            </a:pPr>
            <a:r>
              <a:rPr lang="en" b="1">
                <a:solidFill>
                  <a:srgbClr val="073763"/>
                </a:solidFill>
              </a:rPr>
              <a:t>OpenCL Memory model</a:t>
            </a:r>
            <a:endParaRPr b="1">
              <a:solidFill>
                <a:srgbClr val="073763"/>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326"/>
        <p:cNvGrpSpPr/>
        <p:nvPr/>
      </p:nvGrpSpPr>
      <p:grpSpPr>
        <a:xfrm>
          <a:off x="0" y="0"/>
          <a:ext cx="0" cy="0"/>
          <a:chOff x="0" y="0"/>
          <a:chExt cx="0" cy="0"/>
        </a:xfrm>
      </p:grpSpPr>
      <p:sp>
        <p:nvSpPr>
          <p:cNvPr id="1327" name="Google Shape;1327;p94"/>
          <p:cNvSpPr txBox="1"/>
          <p:nvPr/>
        </p:nvSpPr>
        <p:spPr>
          <a:xfrm>
            <a:off x="231140" y="2978087"/>
            <a:ext cx="523800" cy="440700"/>
          </a:xfrm>
          <a:prstGeom prst="rect">
            <a:avLst/>
          </a:prstGeom>
          <a:noFill/>
          <a:ln>
            <a:noFill/>
          </a:ln>
        </p:spPr>
        <p:txBody>
          <a:bodyPr spcFirstLastPara="1" wrap="square" lIns="0" tIns="9525" rIns="0" bIns="0" anchor="t" anchorCtr="0">
            <a:spAutoFit/>
          </a:bodyPr>
          <a:lstStyle/>
          <a:p>
            <a:pPr marL="12700" marR="5080" lvl="0" indent="0" algn="l" rtl="0">
              <a:lnSpc>
                <a:spcPct val="105600"/>
              </a:lnSpc>
              <a:spcBef>
                <a:spcPts val="0"/>
              </a:spcBef>
              <a:spcAft>
                <a:spcPts val="0"/>
              </a:spcAft>
              <a:buNone/>
            </a:pPr>
            <a:r>
              <a:rPr lang="en" sz="900">
                <a:solidFill>
                  <a:srgbClr val="D50092"/>
                </a:solidFill>
                <a:latin typeface="Courier New"/>
                <a:ea typeface="Courier New"/>
                <a:cs typeface="Courier New"/>
                <a:sym typeface="Courier New"/>
              </a:rPr>
              <a:t>get_  local_  size</a:t>
            </a:r>
            <a:r>
              <a:rPr lang="en" sz="900">
                <a:latin typeface="Courier New"/>
                <a:ea typeface="Courier New"/>
                <a:cs typeface="Courier New"/>
                <a:sym typeface="Courier New"/>
              </a:rPr>
              <a:t>(1)</a:t>
            </a:r>
            <a:endParaRPr sz="900">
              <a:latin typeface="Courier New"/>
              <a:ea typeface="Courier New"/>
              <a:cs typeface="Courier New"/>
              <a:sym typeface="Courier New"/>
            </a:endParaRPr>
          </a:p>
        </p:txBody>
      </p:sp>
      <p:sp>
        <p:nvSpPr>
          <p:cNvPr id="1328" name="Google Shape;1328;p94"/>
          <p:cNvSpPr/>
          <p:nvPr/>
        </p:nvSpPr>
        <p:spPr>
          <a:xfrm>
            <a:off x="4497323" y="1327118"/>
            <a:ext cx="3581400" cy="77629"/>
          </a:xfrm>
          <a:custGeom>
            <a:avLst/>
            <a:gdLst/>
            <a:ahLst/>
            <a:cxnLst/>
            <a:rect l="l" t="t" r="r" b="b"/>
            <a:pathLst>
              <a:path w="3581400" h="103505" extrusionOk="0">
                <a:moveTo>
                  <a:pt x="88645" y="0"/>
                </a:moveTo>
                <a:lnTo>
                  <a:pt x="0" y="51689"/>
                </a:lnTo>
                <a:lnTo>
                  <a:pt x="88645" y="103378"/>
                </a:lnTo>
                <a:lnTo>
                  <a:pt x="92455" y="102362"/>
                </a:lnTo>
                <a:lnTo>
                  <a:pt x="96011" y="96266"/>
                </a:lnTo>
                <a:lnTo>
                  <a:pt x="94995" y="92456"/>
                </a:lnTo>
                <a:lnTo>
                  <a:pt x="35995" y="58038"/>
                </a:lnTo>
                <a:lnTo>
                  <a:pt x="12572" y="58038"/>
                </a:lnTo>
                <a:lnTo>
                  <a:pt x="12572" y="45338"/>
                </a:lnTo>
                <a:lnTo>
                  <a:pt x="35995" y="45338"/>
                </a:lnTo>
                <a:lnTo>
                  <a:pt x="94995" y="10922"/>
                </a:lnTo>
                <a:lnTo>
                  <a:pt x="96011" y="7112"/>
                </a:lnTo>
                <a:lnTo>
                  <a:pt x="92455" y="1016"/>
                </a:lnTo>
                <a:lnTo>
                  <a:pt x="88645" y="0"/>
                </a:lnTo>
                <a:close/>
              </a:path>
              <a:path w="3581400" h="103505" extrusionOk="0">
                <a:moveTo>
                  <a:pt x="3556290" y="51689"/>
                </a:moveTo>
                <a:lnTo>
                  <a:pt x="3486403" y="92456"/>
                </a:lnTo>
                <a:lnTo>
                  <a:pt x="3485387" y="96266"/>
                </a:lnTo>
                <a:lnTo>
                  <a:pt x="3488943" y="102362"/>
                </a:lnTo>
                <a:lnTo>
                  <a:pt x="3492753" y="103378"/>
                </a:lnTo>
                <a:lnTo>
                  <a:pt x="3570509" y="58038"/>
                </a:lnTo>
                <a:lnTo>
                  <a:pt x="3568953" y="58038"/>
                </a:lnTo>
                <a:lnTo>
                  <a:pt x="3568953" y="57150"/>
                </a:lnTo>
                <a:lnTo>
                  <a:pt x="3565651" y="57150"/>
                </a:lnTo>
                <a:lnTo>
                  <a:pt x="3556290" y="51689"/>
                </a:lnTo>
                <a:close/>
              </a:path>
              <a:path w="3581400" h="103505" extrusionOk="0">
                <a:moveTo>
                  <a:pt x="35995" y="45338"/>
                </a:moveTo>
                <a:lnTo>
                  <a:pt x="12572" y="45338"/>
                </a:lnTo>
                <a:lnTo>
                  <a:pt x="12572" y="58038"/>
                </a:lnTo>
                <a:lnTo>
                  <a:pt x="35995" y="58038"/>
                </a:lnTo>
                <a:lnTo>
                  <a:pt x="34471" y="57150"/>
                </a:lnTo>
                <a:lnTo>
                  <a:pt x="15747" y="57150"/>
                </a:lnTo>
                <a:lnTo>
                  <a:pt x="15747" y="46228"/>
                </a:lnTo>
                <a:lnTo>
                  <a:pt x="34471" y="46228"/>
                </a:lnTo>
                <a:lnTo>
                  <a:pt x="35995" y="45338"/>
                </a:lnTo>
                <a:close/>
              </a:path>
              <a:path w="3581400" h="103505" extrusionOk="0">
                <a:moveTo>
                  <a:pt x="3545404" y="45338"/>
                </a:moveTo>
                <a:lnTo>
                  <a:pt x="35995" y="45338"/>
                </a:lnTo>
                <a:lnTo>
                  <a:pt x="25109" y="51689"/>
                </a:lnTo>
                <a:lnTo>
                  <a:pt x="35995" y="58038"/>
                </a:lnTo>
                <a:lnTo>
                  <a:pt x="3545404" y="58038"/>
                </a:lnTo>
                <a:lnTo>
                  <a:pt x="3556290" y="51689"/>
                </a:lnTo>
                <a:lnTo>
                  <a:pt x="3545404" y="45338"/>
                </a:lnTo>
                <a:close/>
              </a:path>
              <a:path w="3581400" h="103505" extrusionOk="0">
                <a:moveTo>
                  <a:pt x="3570509" y="45338"/>
                </a:moveTo>
                <a:lnTo>
                  <a:pt x="3568953" y="45338"/>
                </a:lnTo>
                <a:lnTo>
                  <a:pt x="3568953" y="58038"/>
                </a:lnTo>
                <a:lnTo>
                  <a:pt x="3570509" y="58038"/>
                </a:lnTo>
                <a:lnTo>
                  <a:pt x="3581399" y="51689"/>
                </a:lnTo>
                <a:lnTo>
                  <a:pt x="3570509" y="45338"/>
                </a:lnTo>
                <a:close/>
              </a:path>
              <a:path w="3581400" h="103505" extrusionOk="0">
                <a:moveTo>
                  <a:pt x="15747" y="46228"/>
                </a:moveTo>
                <a:lnTo>
                  <a:pt x="15747" y="57150"/>
                </a:lnTo>
                <a:lnTo>
                  <a:pt x="25109" y="51689"/>
                </a:lnTo>
                <a:lnTo>
                  <a:pt x="15747" y="46228"/>
                </a:lnTo>
                <a:close/>
              </a:path>
              <a:path w="3581400" h="103505" extrusionOk="0">
                <a:moveTo>
                  <a:pt x="25109" y="51689"/>
                </a:moveTo>
                <a:lnTo>
                  <a:pt x="15747" y="57150"/>
                </a:lnTo>
                <a:lnTo>
                  <a:pt x="34471" y="57150"/>
                </a:lnTo>
                <a:lnTo>
                  <a:pt x="25109" y="51689"/>
                </a:lnTo>
                <a:close/>
              </a:path>
              <a:path w="3581400" h="103505" extrusionOk="0">
                <a:moveTo>
                  <a:pt x="3565651" y="46228"/>
                </a:moveTo>
                <a:lnTo>
                  <a:pt x="3556290" y="51689"/>
                </a:lnTo>
                <a:lnTo>
                  <a:pt x="3565651" y="57150"/>
                </a:lnTo>
                <a:lnTo>
                  <a:pt x="3565651" y="46228"/>
                </a:lnTo>
                <a:close/>
              </a:path>
              <a:path w="3581400" h="103505" extrusionOk="0">
                <a:moveTo>
                  <a:pt x="3568953" y="46228"/>
                </a:moveTo>
                <a:lnTo>
                  <a:pt x="3565651" y="46228"/>
                </a:lnTo>
                <a:lnTo>
                  <a:pt x="3565651" y="57150"/>
                </a:lnTo>
                <a:lnTo>
                  <a:pt x="3568953" y="57150"/>
                </a:lnTo>
                <a:lnTo>
                  <a:pt x="3568953" y="46228"/>
                </a:lnTo>
                <a:close/>
              </a:path>
              <a:path w="3581400" h="103505" extrusionOk="0">
                <a:moveTo>
                  <a:pt x="34471" y="46228"/>
                </a:moveTo>
                <a:lnTo>
                  <a:pt x="15747" y="46228"/>
                </a:lnTo>
                <a:lnTo>
                  <a:pt x="25109" y="51689"/>
                </a:lnTo>
                <a:lnTo>
                  <a:pt x="34471" y="46228"/>
                </a:lnTo>
                <a:close/>
              </a:path>
              <a:path w="3581400" h="103505" extrusionOk="0">
                <a:moveTo>
                  <a:pt x="3492753" y="0"/>
                </a:moveTo>
                <a:lnTo>
                  <a:pt x="3488943" y="1016"/>
                </a:lnTo>
                <a:lnTo>
                  <a:pt x="3485387" y="7112"/>
                </a:lnTo>
                <a:lnTo>
                  <a:pt x="3486403" y="10922"/>
                </a:lnTo>
                <a:lnTo>
                  <a:pt x="3556290" y="51689"/>
                </a:lnTo>
                <a:lnTo>
                  <a:pt x="3565651" y="46228"/>
                </a:lnTo>
                <a:lnTo>
                  <a:pt x="3568953" y="46228"/>
                </a:lnTo>
                <a:lnTo>
                  <a:pt x="3568953" y="45338"/>
                </a:lnTo>
                <a:lnTo>
                  <a:pt x="3570509" y="45338"/>
                </a:lnTo>
                <a:lnTo>
                  <a:pt x="3492753"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1329" name="Google Shape;1329;p94"/>
          <p:cNvGrpSpPr/>
          <p:nvPr/>
        </p:nvGrpSpPr>
        <p:grpSpPr>
          <a:xfrm>
            <a:off x="8132064" y="1772792"/>
            <a:ext cx="935990" cy="1771650"/>
            <a:chOff x="8132064" y="2668523"/>
            <a:chExt cx="935990" cy="2362200"/>
          </a:xfrm>
        </p:grpSpPr>
        <p:sp>
          <p:nvSpPr>
            <p:cNvPr id="1330" name="Google Shape;1330;p94"/>
            <p:cNvSpPr/>
            <p:nvPr/>
          </p:nvSpPr>
          <p:spPr>
            <a:xfrm>
              <a:off x="8353171" y="2668523"/>
              <a:ext cx="103504" cy="2362200"/>
            </a:xfrm>
            <a:custGeom>
              <a:avLst/>
              <a:gdLst/>
              <a:ahLst/>
              <a:cxnLst/>
              <a:rect l="l" t="t" r="r" b="b"/>
              <a:pathLst>
                <a:path w="103504" h="2362200" extrusionOk="0">
                  <a:moveTo>
                    <a:pt x="7111" y="2266188"/>
                  </a:moveTo>
                  <a:lnTo>
                    <a:pt x="1015" y="2269744"/>
                  </a:lnTo>
                  <a:lnTo>
                    <a:pt x="0" y="2273554"/>
                  </a:lnTo>
                  <a:lnTo>
                    <a:pt x="51688" y="2362200"/>
                  </a:lnTo>
                  <a:lnTo>
                    <a:pt x="59020" y="2349627"/>
                  </a:lnTo>
                  <a:lnTo>
                    <a:pt x="45338" y="2349627"/>
                  </a:lnTo>
                  <a:lnTo>
                    <a:pt x="45338" y="2326204"/>
                  </a:lnTo>
                  <a:lnTo>
                    <a:pt x="10922" y="2267204"/>
                  </a:lnTo>
                  <a:lnTo>
                    <a:pt x="7111" y="2266188"/>
                  </a:lnTo>
                  <a:close/>
                </a:path>
                <a:path w="103504" h="2362200" extrusionOk="0">
                  <a:moveTo>
                    <a:pt x="45339" y="2326204"/>
                  </a:moveTo>
                  <a:lnTo>
                    <a:pt x="45338" y="2349627"/>
                  </a:lnTo>
                  <a:lnTo>
                    <a:pt x="58038" y="2349627"/>
                  </a:lnTo>
                  <a:lnTo>
                    <a:pt x="58038" y="2346452"/>
                  </a:lnTo>
                  <a:lnTo>
                    <a:pt x="46227" y="2346452"/>
                  </a:lnTo>
                  <a:lnTo>
                    <a:pt x="51688" y="2337090"/>
                  </a:lnTo>
                  <a:lnTo>
                    <a:pt x="45339" y="2326204"/>
                  </a:lnTo>
                  <a:close/>
                </a:path>
                <a:path w="103504" h="2362200" extrusionOk="0">
                  <a:moveTo>
                    <a:pt x="96265" y="2266188"/>
                  </a:moveTo>
                  <a:lnTo>
                    <a:pt x="92455" y="2267204"/>
                  </a:lnTo>
                  <a:lnTo>
                    <a:pt x="58038" y="2326204"/>
                  </a:lnTo>
                  <a:lnTo>
                    <a:pt x="58038" y="2349627"/>
                  </a:lnTo>
                  <a:lnTo>
                    <a:pt x="59020" y="2349627"/>
                  </a:lnTo>
                  <a:lnTo>
                    <a:pt x="103377" y="2273554"/>
                  </a:lnTo>
                  <a:lnTo>
                    <a:pt x="102361" y="2269744"/>
                  </a:lnTo>
                  <a:lnTo>
                    <a:pt x="96265" y="2266188"/>
                  </a:lnTo>
                  <a:close/>
                </a:path>
                <a:path w="103504" h="2362200" extrusionOk="0">
                  <a:moveTo>
                    <a:pt x="51689" y="2337090"/>
                  </a:moveTo>
                  <a:lnTo>
                    <a:pt x="46227" y="2346452"/>
                  </a:lnTo>
                  <a:lnTo>
                    <a:pt x="57150" y="2346452"/>
                  </a:lnTo>
                  <a:lnTo>
                    <a:pt x="51689" y="2337090"/>
                  </a:lnTo>
                  <a:close/>
                </a:path>
                <a:path w="103504" h="2362200" extrusionOk="0">
                  <a:moveTo>
                    <a:pt x="58038" y="2326204"/>
                  </a:moveTo>
                  <a:lnTo>
                    <a:pt x="51689" y="2337090"/>
                  </a:lnTo>
                  <a:lnTo>
                    <a:pt x="57150" y="2346452"/>
                  </a:lnTo>
                  <a:lnTo>
                    <a:pt x="58038" y="2346452"/>
                  </a:lnTo>
                  <a:lnTo>
                    <a:pt x="58038" y="2326204"/>
                  </a:lnTo>
                  <a:close/>
                </a:path>
                <a:path w="103504" h="2362200" extrusionOk="0">
                  <a:moveTo>
                    <a:pt x="51688" y="25109"/>
                  </a:moveTo>
                  <a:lnTo>
                    <a:pt x="45338" y="35995"/>
                  </a:lnTo>
                  <a:lnTo>
                    <a:pt x="45339" y="2326204"/>
                  </a:lnTo>
                  <a:lnTo>
                    <a:pt x="51689" y="2337090"/>
                  </a:lnTo>
                  <a:lnTo>
                    <a:pt x="58038" y="2326204"/>
                  </a:lnTo>
                  <a:lnTo>
                    <a:pt x="58038" y="35995"/>
                  </a:lnTo>
                  <a:lnTo>
                    <a:pt x="51688" y="25109"/>
                  </a:lnTo>
                  <a:close/>
                </a:path>
                <a:path w="103504" h="2362200" extrusionOk="0">
                  <a:moveTo>
                    <a:pt x="51688" y="0"/>
                  </a:moveTo>
                  <a:lnTo>
                    <a:pt x="0" y="88646"/>
                  </a:lnTo>
                  <a:lnTo>
                    <a:pt x="1015" y="92455"/>
                  </a:lnTo>
                  <a:lnTo>
                    <a:pt x="7111" y="96012"/>
                  </a:lnTo>
                  <a:lnTo>
                    <a:pt x="10922" y="94996"/>
                  </a:lnTo>
                  <a:lnTo>
                    <a:pt x="45338" y="35995"/>
                  </a:lnTo>
                  <a:lnTo>
                    <a:pt x="45338" y="12573"/>
                  </a:lnTo>
                  <a:lnTo>
                    <a:pt x="59020" y="12573"/>
                  </a:lnTo>
                  <a:lnTo>
                    <a:pt x="51688" y="0"/>
                  </a:lnTo>
                  <a:close/>
                </a:path>
                <a:path w="103504" h="2362200" extrusionOk="0">
                  <a:moveTo>
                    <a:pt x="59020" y="12573"/>
                  </a:moveTo>
                  <a:lnTo>
                    <a:pt x="58038" y="12573"/>
                  </a:lnTo>
                  <a:lnTo>
                    <a:pt x="58039" y="35995"/>
                  </a:lnTo>
                  <a:lnTo>
                    <a:pt x="92455" y="94996"/>
                  </a:lnTo>
                  <a:lnTo>
                    <a:pt x="96265" y="96012"/>
                  </a:lnTo>
                  <a:lnTo>
                    <a:pt x="102361" y="92455"/>
                  </a:lnTo>
                  <a:lnTo>
                    <a:pt x="103377" y="88646"/>
                  </a:lnTo>
                  <a:lnTo>
                    <a:pt x="59020" y="12573"/>
                  </a:lnTo>
                  <a:close/>
                </a:path>
                <a:path w="103504" h="2362200" extrusionOk="0">
                  <a:moveTo>
                    <a:pt x="58038" y="12573"/>
                  </a:moveTo>
                  <a:lnTo>
                    <a:pt x="45338" y="12573"/>
                  </a:lnTo>
                  <a:lnTo>
                    <a:pt x="45338" y="35995"/>
                  </a:lnTo>
                  <a:lnTo>
                    <a:pt x="51689" y="25109"/>
                  </a:lnTo>
                  <a:lnTo>
                    <a:pt x="46227" y="15748"/>
                  </a:lnTo>
                  <a:lnTo>
                    <a:pt x="58038" y="15748"/>
                  </a:lnTo>
                  <a:lnTo>
                    <a:pt x="58038" y="12573"/>
                  </a:lnTo>
                  <a:close/>
                </a:path>
                <a:path w="103504" h="2362200" extrusionOk="0">
                  <a:moveTo>
                    <a:pt x="58038" y="15748"/>
                  </a:moveTo>
                  <a:lnTo>
                    <a:pt x="57150" y="15748"/>
                  </a:lnTo>
                  <a:lnTo>
                    <a:pt x="51688" y="25109"/>
                  </a:lnTo>
                  <a:lnTo>
                    <a:pt x="58039" y="35995"/>
                  </a:lnTo>
                  <a:lnTo>
                    <a:pt x="58038" y="15748"/>
                  </a:lnTo>
                  <a:close/>
                </a:path>
                <a:path w="103504" h="2362200" extrusionOk="0">
                  <a:moveTo>
                    <a:pt x="57150" y="15748"/>
                  </a:moveTo>
                  <a:lnTo>
                    <a:pt x="46227" y="15748"/>
                  </a:lnTo>
                  <a:lnTo>
                    <a:pt x="51688" y="25109"/>
                  </a:lnTo>
                  <a:lnTo>
                    <a:pt x="57150" y="1574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31" name="Google Shape;1331;p94"/>
            <p:cNvSpPr/>
            <p:nvPr/>
          </p:nvSpPr>
          <p:spPr>
            <a:xfrm>
              <a:off x="8132064" y="3453383"/>
              <a:ext cx="935990" cy="737870"/>
            </a:xfrm>
            <a:custGeom>
              <a:avLst/>
              <a:gdLst/>
              <a:ahLst/>
              <a:cxnLst/>
              <a:rect l="l" t="t" r="r" b="b"/>
              <a:pathLst>
                <a:path w="935990" h="737870" extrusionOk="0">
                  <a:moveTo>
                    <a:pt x="935735" y="0"/>
                  </a:moveTo>
                  <a:lnTo>
                    <a:pt x="0" y="0"/>
                  </a:lnTo>
                  <a:lnTo>
                    <a:pt x="0" y="737615"/>
                  </a:lnTo>
                  <a:lnTo>
                    <a:pt x="935735" y="737615"/>
                  </a:lnTo>
                  <a:lnTo>
                    <a:pt x="935735"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grpSp>
        <p:nvGrpSpPr>
          <p:cNvPr id="1332" name="Google Shape;1332;p94"/>
          <p:cNvGrpSpPr/>
          <p:nvPr/>
        </p:nvGrpSpPr>
        <p:grpSpPr>
          <a:xfrm>
            <a:off x="4497323" y="1772792"/>
            <a:ext cx="3581400" cy="1771650"/>
            <a:chOff x="4497323" y="2668523"/>
            <a:chExt cx="3581400" cy="2362200"/>
          </a:xfrm>
        </p:grpSpPr>
        <p:sp>
          <p:nvSpPr>
            <p:cNvPr id="1333" name="Google Shape;1333;p94"/>
            <p:cNvSpPr/>
            <p:nvPr/>
          </p:nvSpPr>
          <p:spPr>
            <a:xfrm>
              <a:off x="4497323" y="2668523"/>
              <a:ext cx="3581400" cy="2362200"/>
            </a:xfrm>
            <a:custGeom>
              <a:avLst/>
              <a:gdLst/>
              <a:ahLst/>
              <a:cxnLst/>
              <a:rect l="l" t="t" r="r" b="b"/>
              <a:pathLst>
                <a:path w="3581400" h="2362200" extrusionOk="0">
                  <a:moveTo>
                    <a:pt x="3581400" y="0"/>
                  </a:moveTo>
                  <a:lnTo>
                    <a:pt x="0" y="0"/>
                  </a:lnTo>
                  <a:lnTo>
                    <a:pt x="0" y="2362200"/>
                  </a:lnTo>
                  <a:lnTo>
                    <a:pt x="3581400" y="2362200"/>
                  </a:lnTo>
                  <a:lnTo>
                    <a:pt x="3581400" y="0"/>
                  </a:lnTo>
                  <a:close/>
                </a:path>
              </a:pathLst>
            </a:custGeom>
            <a:solidFill>
              <a:srgbClr val="99FF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34" name="Google Shape;1334;p94"/>
            <p:cNvSpPr/>
            <p:nvPr/>
          </p:nvSpPr>
          <p:spPr>
            <a:xfrm>
              <a:off x="4497323" y="2668523"/>
              <a:ext cx="3581400" cy="2362200"/>
            </a:xfrm>
            <a:custGeom>
              <a:avLst/>
              <a:gdLst/>
              <a:ahLst/>
              <a:cxnLst/>
              <a:rect l="l" t="t" r="r" b="b"/>
              <a:pathLst>
                <a:path w="3581400" h="2362200" extrusionOk="0">
                  <a:moveTo>
                    <a:pt x="0" y="2362200"/>
                  </a:moveTo>
                  <a:lnTo>
                    <a:pt x="3581400" y="2362200"/>
                  </a:lnTo>
                  <a:lnTo>
                    <a:pt x="3581400" y="0"/>
                  </a:lnTo>
                  <a:lnTo>
                    <a:pt x="0" y="0"/>
                  </a:lnTo>
                  <a:lnTo>
                    <a:pt x="0" y="23622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35" name="Google Shape;1335;p94"/>
            <p:cNvSpPr/>
            <p:nvPr/>
          </p:nvSpPr>
          <p:spPr>
            <a:xfrm>
              <a:off x="4573523" y="2744723"/>
              <a:ext cx="1066800" cy="990600"/>
            </a:xfrm>
            <a:custGeom>
              <a:avLst/>
              <a:gdLst/>
              <a:ahLst/>
              <a:cxnLst/>
              <a:rect l="l" t="t" r="r" b="b"/>
              <a:pathLst>
                <a:path w="1066800" h="990600" extrusionOk="0">
                  <a:moveTo>
                    <a:pt x="901700" y="0"/>
                  </a:moveTo>
                  <a:lnTo>
                    <a:pt x="165100" y="0"/>
                  </a:lnTo>
                  <a:lnTo>
                    <a:pt x="121208" y="5897"/>
                  </a:lnTo>
                  <a:lnTo>
                    <a:pt x="81769" y="22540"/>
                  </a:lnTo>
                  <a:lnTo>
                    <a:pt x="48355" y="48355"/>
                  </a:lnTo>
                  <a:lnTo>
                    <a:pt x="22540" y="81769"/>
                  </a:lnTo>
                  <a:lnTo>
                    <a:pt x="5897" y="121208"/>
                  </a:lnTo>
                  <a:lnTo>
                    <a:pt x="0" y="165100"/>
                  </a:lnTo>
                  <a:lnTo>
                    <a:pt x="0" y="825500"/>
                  </a:lnTo>
                  <a:lnTo>
                    <a:pt x="5897" y="869391"/>
                  </a:lnTo>
                  <a:lnTo>
                    <a:pt x="22540" y="908830"/>
                  </a:lnTo>
                  <a:lnTo>
                    <a:pt x="48355" y="942244"/>
                  </a:lnTo>
                  <a:lnTo>
                    <a:pt x="81769" y="968059"/>
                  </a:lnTo>
                  <a:lnTo>
                    <a:pt x="121208" y="984702"/>
                  </a:lnTo>
                  <a:lnTo>
                    <a:pt x="165100" y="990600"/>
                  </a:lnTo>
                  <a:lnTo>
                    <a:pt x="901700" y="990600"/>
                  </a:lnTo>
                  <a:lnTo>
                    <a:pt x="945591" y="984702"/>
                  </a:lnTo>
                  <a:lnTo>
                    <a:pt x="985030" y="968059"/>
                  </a:lnTo>
                  <a:lnTo>
                    <a:pt x="1018444" y="942244"/>
                  </a:lnTo>
                  <a:lnTo>
                    <a:pt x="1044259" y="908830"/>
                  </a:lnTo>
                  <a:lnTo>
                    <a:pt x="1060902" y="869391"/>
                  </a:lnTo>
                  <a:lnTo>
                    <a:pt x="1066800" y="825500"/>
                  </a:lnTo>
                  <a:lnTo>
                    <a:pt x="1066800" y="165100"/>
                  </a:lnTo>
                  <a:lnTo>
                    <a:pt x="1060902" y="121208"/>
                  </a:lnTo>
                  <a:lnTo>
                    <a:pt x="1044259" y="81769"/>
                  </a:lnTo>
                  <a:lnTo>
                    <a:pt x="1018444" y="48355"/>
                  </a:lnTo>
                  <a:lnTo>
                    <a:pt x="985030" y="22540"/>
                  </a:lnTo>
                  <a:lnTo>
                    <a:pt x="945591" y="5897"/>
                  </a:lnTo>
                  <a:lnTo>
                    <a:pt x="901700" y="0"/>
                  </a:lnTo>
                  <a:close/>
                </a:path>
              </a:pathLst>
            </a:custGeom>
            <a:solidFill>
              <a:srgbClr val="FFC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36" name="Google Shape;1336;p94"/>
            <p:cNvSpPr/>
            <p:nvPr/>
          </p:nvSpPr>
          <p:spPr>
            <a:xfrm>
              <a:off x="4573523" y="2744723"/>
              <a:ext cx="1066800" cy="990600"/>
            </a:xfrm>
            <a:custGeom>
              <a:avLst/>
              <a:gdLst/>
              <a:ahLst/>
              <a:cxnLst/>
              <a:rect l="l" t="t" r="r" b="b"/>
              <a:pathLst>
                <a:path w="1066800" h="990600" extrusionOk="0">
                  <a:moveTo>
                    <a:pt x="0" y="165100"/>
                  </a:moveTo>
                  <a:lnTo>
                    <a:pt x="5897" y="121208"/>
                  </a:lnTo>
                  <a:lnTo>
                    <a:pt x="22540" y="81769"/>
                  </a:lnTo>
                  <a:lnTo>
                    <a:pt x="48355" y="48355"/>
                  </a:lnTo>
                  <a:lnTo>
                    <a:pt x="81769" y="22540"/>
                  </a:lnTo>
                  <a:lnTo>
                    <a:pt x="121208" y="5897"/>
                  </a:lnTo>
                  <a:lnTo>
                    <a:pt x="165100" y="0"/>
                  </a:lnTo>
                  <a:lnTo>
                    <a:pt x="901700" y="0"/>
                  </a:lnTo>
                  <a:lnTo>
                    <a:pt x="945591" y="5897"/>
                  </a:lnTo>
                  <a:lnTo>
                    <a:pt x="985030" y="22540"/>
                  </a:lnTo>
                  <a:lnTo>
                    <a:pt x="1018444" y="48355"/>
                  </a:lnTo>
                  <a:lnTo>
                    <a:pt x="1044259" y="81769"/>
                  </a:lnTo>
                  <a:lnTo>
                    <a:pt x="1060902" y="121208"/>
                  </a:lnTo>
                  <a:lnTo>
                    <a:pt x="1066800" y="165100"/>
                  </a:lnTo>
                  <a:lnTo>
                    <a:pt x="1066800" y="825500"/>
                  </a:lnTo>
                  <a:lnTo>
                    <a:pt x="1060902" y="869391"/>
                  </a:lnTo>
                  <a:lnTo>
                    <a:pt x="1044259" y="908830"/>
                  </a:lnTo>
                  <a:lnTo>
                    <a:pt x="1018444" y="942244"/>
                  </a:lnTo>
                  <a:lnTo>
                    <a:pt x="985030" y="968059"/>
                  </a:lnTo>
                  <a:lnTo>
                    <a:pt x="945591" y="984702"/>
                  </a:lnTo>
                  <a:lnTo>
                    <a:pt x="901700" y="990600"/>
                  </a:lnTo>
                  <a:lnTo>
                    <a:pt x="165100" y="990600"/>
                  </a:lnTo>
                  <a:lnTo>
                    <a:pt x="121208" y="984702"/>
                  </a:lnTo>
                  <a:lnTo>
                    <a:pt x="81769" y="968059"/>
                  </a:lnTo>
                  <a:lnTo>
                    <a:pt x="48355" y="942244"/>
                  </a:lnTo>
                  <a:lnTo>
                    <a:pt x="22540" y="908830"/>
                  </a:lnTo>
                  <a:lnTo>
                    <a:pt x="5897" y="869391"/>
                  </a:lnTo>
                  <a:lnTo>
                    <a:pt x="0" y="825500"/>
                  </a:lnTo>
                  <a:lnTo>
                    <a:pt x="0" y="1651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337" name="Google Shape;1337;p94"/>
          <p:cNvSpPr txBox="1"/>
          <p:nvPr/>
        </p:nvSpPr>
        <p:spPr>
          <a:xfrm>
            <a:off x="4499864" y="1579054"/>
            <a:ext cx="871800" cy="19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 sz="1200">
                <a:latin typeface="Helvetica Neue"/>
                <a:ea typeface="Helvetica Neue"/>
                <a:cs typeface="Helvetica Neue"/>
                <a:sym typeface="Helvetica Neue"/>
              </a:rPr>
              <a:t>Index Space</a:t>
            </a:r>
            <a:endParaRPr sz="1200">
              <a:latin typeface="Helvetica Neue"/>
              <a:ea typeface="Helvetica Neue"/>
              <a:cs typeface="Helvetica Neue"/>
              <a:sym typeface="Helvetica Neue"/>
            </a:endParaRPr>
          </a:p>
        </p:txBody>
      </p:sp>
      <p:sp>
        <p:nvSpPr>
          <p:cNvPr id="1338" name="Google Shape;1338;p94"/>
          <p:cNvSpPr txBox="1"/>
          <p:nvPr/>
        </p:nvSpPr>
        <p:spPr>
          <a:xfrm>
            <a:off x="536244" y="1255071"/>
            <a:ext cx="2443500" cy="504600"/>
          </a:xfrm>
          <a:prstGeom prst="rect">
            <a:avLst/>
          </a:prstGeom>
          <a:noFill/>
          <a:ln>
            <a:noFill/>
          </a:ln>
        </p:spPr>
        <p:txBody>
          <a:bodyPr spcFirstLastPara="1" wrap="square" lIns="0" tIns="12050" rIns="0" bIns="0" anchor="t" anchorCtr="0">
            <a:spAutoFit/>
          </a:bodyPr>
          <a:lstStyle/>
          <a:p>
            <a:pPr marL="356870" marR="0" lvl="0" indent="-344805" algn="l" rtl="0">
              <a:lnSpc>
                <a:spcPct val="100000"/>
              </a:lnSpc>
              <a:spcBef>
                <a:spcPts val="0"/>
              </a:spcBef>
              <a:spcAft>
                <a:spcPts val="0"/>
              </a:spcAft>
              <a:buSzPts val="3200"/>
              <a:buFont typeface="Helvetica Neue"/>
              <a:buChar char="•"/>
            </a:pPr>
            <a:r>
              <a:rPr lang="en" sz="3200">
                <a:latin typeface="Helvetica Neue"/>
                <a:ea typeface="Helvetica Neue"/>
                <a:cs typeface="Helvetica Neue"/>
                <a:sym typeface="Helvetica Neue"/>
              </a:rPr>
              <a:t>In OpenCL:</a:t>
            </a:r>
            <a:endParaRPr sz="3200">
              <a:latin typeface="Helvetica Neue"/>
              <a:ea typeface="Helvetica Neue"/>
              <a:cs typeface="Helvetica Neue"/>
              <a:sym typeface="Helvetica Neue"/>
            </a:endParaRPr>
          </a:p>
        </p:txBody>
      </p:sp>
      <p:sp>
        <p:nvSpPr>
          <p:cNvPr id="1339" name="Google Shape;1339;p94"/>
          <p:cNvSpPr txBox="1"/>
          <p:nvPr/>
        </p:nvSpPr>
        <p:spPr>
          <a:xfrm>
            <a:off x="5227320" y="1250441"/>
            <a:ext cx="2118300" cy="222000"/>
          </a:xfrm>
          <a:prstGeom prst="rect">
            <a:avLst/>
          </a:prstGeom>
          <a:solidFill>
            <a:srgbClr val="FFFFFF"/>
          </a:solidFill>
          <a:ln>
            <a:noFill/>
          </a:ln>
        </p:spPr>
        <p:txBody>
          <a:bodyPr spcFirstLastPara="1" wrap="square" lIns="0" tIns="82550" rIns="0" bIns="0" anchor="t" anchorCtr="0">
            <a:spAutoFit/>
          </a:bodyPr>
          <a:lstStyle/>
          <a:p>
            <a:pPr marL="93345" marR="0" lvl="0" indent="0" algn="l" rtl="0">
              <a:lnSpc>
                <a:spcPct val="100000"/>
              </a:lnSpc>
              <a:spcBef>
                <a:spcPts val="0"/>
              </a:spcBef>
              <a:spcAft>
                <a:spcPts val="0"/>
              </a:spcAft>
              <a:buNone/>
            </a:pPr>
            <a:r>
              <a:rPr lang="en" sz="900">
                <a:solidFill>
                  <a:srgbClr val="D50092"/>
                </a:solidFill>
                <a:latin typeface="Courier New"/>
                <a:ea typeface="Courier New"/>
                <a:cs typeface="Courier New"/>
                <a:sym typeface="Courier New"/>
              </a:rPr>
              <a:t>get_global_size</a:t>
            </a:r>
            <a:r>
              <a:rPr lang="en" sz="900">
                <a:latin typeface="Courier New"/>
                <a:ea typeface="Courier New"/>
                <a:cs typeface="Courier New"/>
                <a:sym typeface="Courier New"/>
              </a:rPr>
              <a:t>(0)</a:t>
            </a:r>
            <a:endParaRPr sz="900">
              <a:latin typeface="Courier New"/>
              <a:ea typeface="Courier New"/>
              <a:cs typeface="Courier New"/>
              <a:sym typeface="Courier New"/>
            </a:endParaRPr>
          </a:p>
        </p:txBody>
      </p:sp>
      <p:sp>
        <p:nvSpPr>
          <p:cNvPr id="1340" name="Google Shape;1340;p94"/>
          <p:cNvSpPr txBox="1"/>
          <p:nvPr/>
        </p:nvSpPr>
        <p:spPr>
          <a:xfrm>
            <a:off x="8212581" y="2407215"/>
            <a:ext cx="523800" cy="441000"/>
          </a:xfrm>
          <a:prstGeom prst="rect">
            <a:avLst/>
          </a:prstGeom>
          <a:noFill/>
          <a:ln>
            <a:noFill/>
          </a:ln>
        </p:spPr>
        <p:txBody>
          <a:bodyPr spcFirstLastPara="1" wrap="square" lIns="0" tIns="9525" rIns="0" bIns="0" anchor="t" anchorCtr="0">
            <a:spAutoFit/>
          </a:bodyPr>
          <a:lstStyle/>
          <a:p>
            <a:pPr marL="12700" marR="5080" lvl="0" indent="0" algn="l" rtl="0">
              <a:lnSpc>
                <a:spcPct val="105700"/>
              </a:lnSpc>
              <a:spcBef>
                <a:spcPts val="0"/>
              </a:spcBef>
              <a:spcAft>
                <a:spcPts val="0"/>
              </a:spcAft>
              <a:buNone/>
            </a:pPr>
            <a:r>
              <a:rPr lang="en" sz="900">
                <a:solidFill>
                  <a:srgbClr val="D50092"/>
                </a:solidFill>
                <a:latin typeface="Courier New"/>
                <a:ea typeface="Courier New"/>
                <a:cs typeface="Courier New"/>
                <a:sym typeface="Courier New"/>
              </a:rPr>
              <a:t>get_  global_  size</a:t>
            </a:r>
            <a:r>
              <a:rPr lang="en" sz="900">
                <a:latin typeface="Courier New"/>
                <a:ea typeface="Courier New"/>
                <a:cs typeface="Courier New"/>
                <a:sym typeface="Courier New"/>
              </a:rPr>
              <a:t>(1)</a:t>
            </a:r>
            <a:endParaRPr sz="900">
              <a:latin typeface="Courier New"/>
              <a:ea typeface="Courier New"/>
              <a:cs typeface="Courier New"/>
              <a:sym typeface="Courier New"/>
            </a:endParaRPr>
          </a:p>
        </p:txBody>
      </p:sp>
      <p:sp>
        <p:nvSpPr>
          <p:cNvPr id="1341" name="Google Shape;1341;p94"/>
          <p:cNvSpPr txBox="1"/>
          <p:nvPr/>
        </p:nvSpPr>
        <p:spPr>
          <a:xfrm>
            <a:off x="4881117" y="1929669"/>
            <a:ext cx="451500" cy="567000"/>
          </a:xfrm>
          <a:prstGeom prst="rect">
            <a:avLst/>
          </a:prstGeom>
          <a:noFill/>
          <a:ln>
            <a:noFill/>
          </a:ln>
        </p:spPr>
        <p:txBody>
          <a:bodyPr spcFirstLastPara="1" wrap="square" lIns="0" tIns="12700" rIns="0" bIns="0" anchor="t" anchorCtr="0">
            <a:spAutoFit/>
          </a:bodyPr>
          <a:lstStyle/>
          <a:p>
            <a:pPr marL="12700" marR="5080" lvl="0" indent="30480" algn="just" rtl="0">
              <a:lnSpc>
                <a:spcPct val="100000"/>
              </a:lnSpc>
              <a:spcBef>
                <a:spcPts val="0"/>
              </a:spcBef>
              <a:spcAft>
                <a:spcPts val="0"/>
              </a:spcAft>
              <a:buNone/>
            </a:pPr>
            <a:r>
              <a:rPr lang="en" sz="1200">
                <a:latin typeface="Helvetica Neue"/>
                <a:ea typeface="Helvetica Neue"/>
                <a:cs typeface="Helvetica Neue"/>
                <a:sym typeface="Helvetica Neue"/>
              </a:rPr>
              <a:t>Work  Group  (0, 0)</a:t>
            </a:r>
            <a:endParaRPr sz="1200">
              <a:latin typeface="Helvetica Neue"/>
              <a:ea typeface="Helvetica Neue"/>
              <a:cs typeface="Helvetica Neue"/>
              <a:sym typeface="Helvetica Neue"/>
            </a:endParaRPr>
          </a:p>
        </p:txBody>
      </p:sp>
      <p:grpSp>
        <p:nvGrpSpPr>
          <p:cNvPr id="1342" name="Google Shape;1342;p94"/>
          <p:cNvGrpSpPr/>
          <p:nvPr/>
        </p:nvGrpSpPr>
        <p:grpSpPr>
          <a:xfrm>
            <a:off x="5716523" y="1829942"/>
            <a:ext cx="1066800" cy="742950"/>
            <a:chOff x="5716523" y="2744723"/>
            <a:chExt cx="1066800" cy="990600"/>
          </a:xfrm>
        </p:grpSpPr>
        <p:sp>
          <p:nvSpPr>
            <p:cNvPr id="1343" name="Google Shape;1343;p94"/>
            <p:cNvSpPr/>
            <p:nvPr/>
          </p:nvSpPr>
          <p:spPr>
            <a:xfrm>
              <a:off x="5716523" y="2744723"/>
              <a:ext cx="1066800" cy="990600"/>
            </a:xfrm>
            <a:custGeom>
              <a:avLst/>
              <a:gdLst/>
              <a:ahLst/>
              <a:cxnLst/>
              <a:rect l="l" t="t" r="r" b="b"/>
              <a:pathLst>
                <a:path w="1066800" h="990600" extrusionOk="0">
                  <a:moveTo>
                    <a:pt x="901700" y="0"/>
                  </a:moveTo>
                  <a:lnTo>
                    <a:pt x="165100" y="0"/>
                  </a:lnTo>
                  <a:lnTo>
                    <a:pt x="121208" y="5897"/>
                  </a:lnTo>
                  <a:lnTo>
                    <a:pt x="81769" y="22540"/>
                  </a:lnTo>
                  <a:lnTo>
                    <a:pt x="48355" y="48355"/>
                  </a:lnTo>
                  <a:lnTo>
                    <a:pt x="22540" y="81769"/>
                  </a:lnTo>
                  <a:lnTo>
                    <a:pt x="5897" y="121208"/>
                  </a:lnTo>
                  <a:lnTo>
                    <a:pt x="0" y="165100"/>
                  </a:lnTo>
                  <a:lnTo>
                    <a:pt x="0" y="825500"/>
                  </a:lnTo>
                  <a:lnTo>
                    <a:pt x="5897" y="869391"/>
                  </a:lnTo>
                  <a:lnTo>
                    <a:pt x="22540" y="908830"/>
                  </a:lnTo>
                  <a:lnTo>
                    <a:pt x="48355" y="942244"/>
                  </a:lnTo>
                  <a:lnTo>
                    <a:pt x="81769" y="968059"/>
                  </a:lnTo>
                  <a:lnTo>
                    <a:pt x="121208" y="984702"/>
                  </a:lnTo>
                  <a:lnTo>
                    <a:pt x="165100" y="990600"/>
                  </a:lnTo>
                  <a:lnTo>
                    <a:pt x="901700" y="990600"/>
                  </a:lnTo>
                  <a:lnTo>
                    <a:pt x="945591" y="984702"/>
                  </a:lnTo>
                  <a:lnTo>
                    <a:pt x="985030" y="968059"/>
                  </a:lnTo>
                  <a:lnTo>
                    <a:pt x="1018444" y="942244"/>
                  </a:lnTo>
                  <a:lnTo>
                    <a:pt x="1044259" y="908830"/>
                  </a:lnTo>
                  <a:lnTo>
                    <a:pt x="1060902" y="869391"/>
                  </a:lnTo>
                  <a:lnTo>
                    <a:pt x="1066800" y="825500"/>
                  </a:lnTo>
                  <a:lnTo>
                    <a:pt x="1066800" y="165100"/>
                  </a:lnTo>
                  <a:lnTo>
                    <a:pt x="1060902" y="121208"/>
                  </a:lnTo>
                  <a:lnTo>
                    <a:pt x="1044259" y="81769"/>
                  </a:lnTo>
                  <a:lnTo>
                    <a:pt x="1018444" y="48355"/>
                  </a:lnTo>
                  <a:lnTo>
                    <a:pt x="985030" y="22540"/>
                  </a:lnTo>
                  <a:lnTo>
                    <a:pt x="945591" y="5897"/>
                  </a:lnTo>
                  <a:lnTo>
                    <a:pt x="901700" y="0"/>
                  </a:lnTo>
                  <a:close/>
                </a:path>
              </a:pathLst>
            </a:custGeom>
            <a:solidFill>
              <a:srgbClr val="FFC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44" name="Google Shape;1344;p94"/>
            <p:cNvSpPr/>
            <p:nvPr/>
          </p:nvSpPr>
          <p:spPr>
            <a:xfrm>
              <a:off x="5716523" y="2744723"/>
              <a:ext cx="1066800" cy="990600"/>
            </a:xfrm>
            <a:custGeom>
              <a:avLst/>
              <a:gdLst/>
              <a:ahLst/>
              <a:cxnLst/>
              <a:rect l="l" t="t" r="r" b="b"/>
              <a:pathLst>
                <a:path w="1066800" h="990600" extrusionOk="0">
                  <a:moveTo>
                    <a:pt x="0" y="165100"/>
                  </a:moveTo>
                  <a:lnTo>
                    <a:pt x="5897" y="121208"/>
                  </a:lnTo>
                  <a:lnTo>
                    <a:pt x="22540" y="81769"/>
                  </a:lnTo>
                  <a:lnTo>
                    <a:pt x="48355" y="48355"/>
                  </a:lnTo>
                  <a:lnTo>
                    <a:pt x="81769" y="22540"/>
                  </a:lnTo>
                  <a:lnTo>
                    <a:pt x="121208" y="5897"/>
                  </a:lnTo>
                  <a:lnTo>
                    <a:pt x="165100" y="0"/>
                  </a:lnTo>
                  <a:lnTo>
                    <a:pt x="901700" y="0"/>
                  </a:lnTo>
                  <a:lnTo>
                    <a:pt x="945591" y="5897"/>
                  </a:lnTo>
                  <a:lnTo>
                    <a:pt x="985030" y="22540"/>
                  </a:lnTo>
                  <a:lnTo>
                    <a:pt x="1018444" y="48355"/>
                  </a:lnTo>
                  <a:lnTo>
                    <a:pt x="1044259" y="81769"/>
                  </a:lnTo>
                  <a:lnTo>
                    <a:pt x="1060902" y="121208"/>
                  </a:lnTo>
                  <a:lnTo>
                    <a:pt x="1066800" y="165100"/>
                  </a:lnTo>
                  <a:lnTo>
                    <a:pt x="1066800" y="825500"/>
                  </a:lnTo>
                  <a:lnTo>
                    <a:pt x="1060902" y="869391"/>
                  </a:lnTo>
                  <a:lnTo>
                    <a:pt x="1044259" y="908830"/>
                  </a:lnTo>
                  <a:lnTo>
                    <a:pt x="1018444" y="942244"/>
                  </a:lnTo>
                  <a:lnTo>
                    <a:pt x="985030" y="968059"/>
                  </a:lnTo>
                  <a:lnTo>
                    <a:pt x="945591" y="984702"/>
                  </a:lnTo>
                  <a:lnTo>
                    <a:pt x="901700" y="990600"/>
                  </a:lnTo>
                  <a:lnTo>
                    <a:pt x="165100" y="990600"/>
                  </a:lnTo>
                  <a:lnTo>
                    <a:pt x="121208" y="984702"/>
                  </a:lnTo>
                  <a:lnTo>
                    <a:pt x="81769" y="968059"/>
                  </a:lnTo>
                  <a:lnTo>
                    <a:pt x="48355" y="942244"/>
                  </a:lnTo>
                  <a:lnTo>
                    <a:pt x="22540" y="908830"/>
                  </a:lnTo>
                  <a:lnTo>
                    <a:pt x="5897" y="869391"/>
                  </a:lnTo>
                  <a:lnTo>
                    <a:pt x="0" y="825500"/>
                  </a:lnTo>
                  <a:lnTo>
                    <a:pt x="0" y="1651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345" name="Google Shape;1345;p94"/>
          <p:cNvSpPr txBox="1"/>
          <p:nvPr/>
        </p:nvSpPr>
        <p:spPr>
          <a:xfrm>
            <a:off x="6024498" y="1929669"/>
            <a:ext cx="452100" cy="567000"/>
          </a:xfrm>
          <a:prstGeom prst="rect">
            <a:avLst/>
          </a:prstGeom>
          <a:noFill/>
          <a:ln>
            <a:noFill/>
          </a:ln>
        </p:spPr>
        <p:txBody>
          <a:bodyPr spcFirstLastPara="1" wrap="square" lIns="0" tIns="12700" rIns="0" bIns="0" anchor="t" anchorCtr="0">
            <a:spAutoFit/>
          </a:bodyPr>
          <a:lstStyle/>
          <a:p>
            <a:pPr marL="12700" marR="5080" lvl="0" indent="30480" algn="just" rtl="0">
              <a:lnSpc>
                <a:spcPct val="100000"/>
              </a:lnSpc>
              <a:spcBef>
                <a:spcPts val="0"/>
              </a:spcBef>
              <a:spcAft>
                <a:spcPts val="0"/>
              </a:spcAft>
              <a:buNone/>
            </a:pPr>
            <a:r>
              <a:rPr lang="en" sz="1200">
                <a:latin typeface="Helvetica Neue"/>
                <a:ea typeface="Helvetica Neue"/>
                <a:cs typeface="Helvetica Neue"/>
                <a:sym typeface="Helvetica Neue"/>
              </a:rPr>
              <a:t>Work  Group  (1, 0)</a:t>
            </a:r>
            <a:endParaRPr sz="1200">
              <a:latin typeface="Helvetica Neue"/>
              <a:ea typeface="Helvetica Neue"/>
              <a:cs typeface="Helvetica Neue"/>
              <a:sym typeface="Helvetica Neue"/>
            </a:endParaRPr>
          </a:p>
        </p:txBody>
      </p:sp>
      <p:grpSp>
        <p:nvGrpSpPr>
          <p:cNvPr id="1346" name="Google Shape;1346;p94"/>
          <p:cNvGrpSpPr/>
          <p:nvPr/>
        </p:nvGrpSpPr>
        <p:grpSpPr>
          <a:xfrm>
            <a:off x="6859523" y="1829942"/>
            <a:ext cx="1066800" cy="742950"/>
            <a:chOff x="6859523" y="2744723"/>
            <a:chExt cx="1066800" cy="990600"/>
          </a:xfrm>
        </p:grpSpPr>
        <p:sp>
          <p:nvSpPr>
            <p:cNvPr id="1347" name="Google Shape;1347;p94"/>
            <p:cNvSpPr/>
            <p:nvPr/>
          </p:nvSpPr>
          <p:spPr>
            <a:xfrm>
              <a:off x="6859523" y="2744723"/>
              <a:ext cx="1066800" cy="990600"/>
            </a:xfrm>
            <a:custGeom>
              <a:avLst/>
              <a:gdLst/>
              <a:ahLst/>
              <a:cxnLst/>
              <a:rect l="l" t="t" r="r" b="b"/>
              <a:pathLst>
                <a:path w="1066800" h="990600" extrusionOk="0">
                  <a:moveTo>
                    <a:pt x="901700" y="0"/>
                  </a:moveTo>
                  <a:lnTo>
                    <a:pt x="165100" y="0"/>
                  </a:lnTo>
                  <a:lnTo>
                    <a:pt x="121208" y="5897"/>
                  </a:lnTo>
                  <a:lnTo>
                    <a:pt x="81769" y="22540"/>
                  </a:lnTo>
                  <a:lnTo>
                    <a:pt x="48355" y="48355"/>
                  </a:lnTo>
                  <a:lnTo>
                    <a:pt x="22540" y="81769"/>
                  </a:lnTo>
                  <a:lnTo>
                    <a:pt x="5897" y="121208"/>
                  </a:lnTo>
                  <a:lnTo>
                    <a:pt x="0" y="165100"/>
                  </a:lnTo>
                  <a:lnTo>
                    <a:pt x="0" y="825500"/>
                  </a:lnTo>
                  <a:lnTo>
                    <a:pt x="5897" y="869391"/>
                  </a:lnTo>
                  <a:lnTo>
                    <a:pt x="22540" y="908830"/>
                  </a:lnTo>
                  <a:lnTo>
                    <a:pt x="48355" y="942244"/>
                  </a:lnTo>
                  <a:lnTo>
                    <a:pt x="81769" y="968059"/>
                  </a:lnTo>
                  <a:lnTo>
                    <a:pt x="121208" y="984702"/>
                  </a:lnTo>
                  <a:lnTo>
                    <a:pt x="165100" y="990600"/>
                  </a:lnTo>
                  <a:lnTo>
                    <a:pt x="901700" y="990600"/>
                  </a:lnTo>
                  <a:lnTo>
                    <a:pt x="945591" y="984702"/>
                  </a:lnTo>
                  <a:lnTo>
                    <a:pt x="985030" y="968059"/>
                  </a:lnTo>
                  <a:lnTo>
                    <a:pt x="1018444" y="942244"/>
                  </a:lnTo>
                  <a:lnTo>
                    <a:pt x="1044259" y="908830"/>
                  </a:lnTo>
                  <a:lnTo>
                    <a:pt x="1060902" y="869391"/>
                  </a:lnTo>
                  <a:lnTo>
                    <a:pt x="1066800" y="825500"/>
                  </a:lnTo>
                  <a:lnTo>
                    <a:pt x="1066800" y="165100"/>
                  </a:lnTo>
                  <a:lnTo>
                    <a:pt x="1060902" y="121208"/>
                  </a:lnTo>
                  <a:lnTo>
                    <a:pt x="1044259" y="81769"/>
                  </a:lnTo>
                  <a:lnTo>
                    <a:pt x="1018444" y="48355"/>
                  </a:lnTo>
                  <a:lnTo>
                    <a:pt x="985030" y="22540"/>
                  </a:lnTo>
                  <a:lnTo>
                    <a:pt x="945591" y="5897"/>
                  </a:lnTo>
                  <a:lnTo>
                    <a:pt x="901700" y="0"/>
                  </a:lnTo>
                  <a:close/>
                </a:path>
              </a:pathLst>
            </a:custGeom>
            <a:solidFill>
              <a:srgbClr val="FFC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48" name="Google Shape;1348;p94"/>
            <p:cNvSpPr/>
            <p:nvPr/>
          </p:nvSpPr>
          <p:spPr>
            <a:xfrm>
              <a:off x="6859523" y="2744723"/>
              <a:ext cx="1066800" cy="990600"/>
            </a:xfrm>
            <a:custGeom>
              <a:avLst/>
              <a:gdLst/>
              <a:ahLst/>
              <a:cxnLst/>
              <a:rect l="l" t="t" r="r" b="b"/>
              <a:pathLst>
                <a:path w="1066800" h="990600" extrusionOk="0">
                  <a:moveTo>
                    <a:pt x="0" y="165100"/>
                  </a:moveTo>
                  <a:lnTo>
                    <a:pt x="5897" y="121208"/>
                  </a:lnTo>
                  <a:lnTo>
                    <a:pt x="22540" y="81769"/>
                  </a:lnTo>
                  <a:lnTo>
                    <a:pt x="48355" y="48355"/>
                  </a:lnTo>
                  <a:lnTo>
                    <a:pt x="81769" y="22540"/>
                  </a:lnTo>
                  <a:lnTo>
                    <a:pt x="121208" y="5897"/>
                  </a:lnTo>
                  <a:lnTo>
                    <a:pt x="165100" y="0"/>
                  </a:lnTo>
                  <a:lnTo>
                    <a:pt x="901700" y="0"/>
                  </a:lnTo>
                  <a:lnTo>
                    <a:pt x="945591" y="5897"/>
                  </a:lnTo>
                  <a:lnTo>
                    <a:pt x="985030" y="22540"/>
                  </a:lnTo>
                  <a:lnTo>
                    <a:pt x="1018444" y="48355"/>
                  </a:lnTo>
                  <a:lnTo>
                    <a:pt x="1044259" y="81769"/>
                  </a:lnTo>
                  <a:lnTo>
                    <a:pt x="1060902" y="121208"/>
                  </a:lnTo>
                  <a:lnTo>
                    <a:pt x="1066800" y="165100"/>
                  </a:lnTo>
                  <a:lnTo>
                    <a:pt x="1066800" y="825500"/>
                  </a:lnTo>
                  <a:lnTo>
                    <a:pt x="1060902" y="869391"/>
                  </a:lnTo>
                  <a:lnTo>
                    <a:pt x="1044259" y="908830"/>
                  </a:lnTo>
                  <a:lnTo>
                    <a:pt x="1018444" y="942244"/>
                  </a:lnTo>
                  <a:lnTo>
                    <a:pt x="985030" y="968059"/>
                  </a:lnTo>
                  <a:lnTo>
                    <a:pt x="945591" y="984702"/>
                  </a:lnTo>
                  <a:lnTo>
                    <a:pt x="901700" y="990600"/>
                  </a:lnTo>
                  <a:lnTo>
                    <a:pt x="165100" y="990600"/>
                  </a:lnTo>
                  <a:lnTo>
                    <a:pt x="121208" y="984702"/>
                  </a:lnTo>
                  <a:lnTo>
                    <a:pt x="81769" y="968059"/>
                  </a:lnTo>
                  <a:lnTo>
                    <a:pt x="48355" y="942244"/>
                  </a:lnTo>
                  <a:lnTo>
                    <a:pt x="22540" y="908830"/>
                  </a:lnTo>
                  <a:lnTo>
                    <a:pt x="5897" y="869391"/>
                  </a:lnTo>
                  <a:lnTo>
                    <a:pt x="0" y="825500"/>
                  </a:lnTo>
                  <a:lnTo>
                    <a:pt x="0" y="1651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349" name="Google Shape;1349;p94"/>
          <p:cNvSpPr txBox="1"/>
          <p:nvPr/>
        </p:nvSpPr>
        <p:spPr>
          <a:xfrm>
            <a:off x="7168133" y="1929669"/>
            <a:ext cx="451500" cy="567000"/>
          </a:xfrm>
          <a:prstGeom prst="rect">
            <a:avLst/>
          </a:prstGeom>
          <a:noFill/>
          <a:ln>
            <a:noFill/>
          </a:ln>
        </p:spPr>
        <p:txBody>
          <a:bodyPr spcFirstLastPara="1" wrap="square" lIns="0" tIns="12700" rIns="0" bIns="0" anchor="t" anchorCtr="0">
            <a:spAutoFit/>
          </a:bodyPr>
          <a:lstStyle/>
          <a:p>
            <a:pPr marL="12700" marR="5080" lvl="0" indent="30480" algn="just" rtl="0">
              <a:lnSpc>
                <a:spcPct val="100000"/>
              </a:lnSpc>
              <a:spcBef>
                <a:spcPts val="0"/>
              </a:spcBef>
              <a:spcAft>
                <a:spcPts val="0"/>
              </a:spcAft>
              <a:buNone/>
            </a:pPr>
            <a:r>
              <a:rPr lang="en" sz="1200">
                <a:latin typeface="Helvetica Neue"/>
                <a:ea typeface="Helvetica Neue"/>
                <a:cs typeface="Helvetica Neue"/>
                <a:sym typeface="Helvetica Neue"/>
              </a:rPr>
              <a:t>Work  Group  (2, 0)</a:t>
            </a:r>
            <a:endParaRPr sz="1200">
              <a:latin typeface="Helvetica Neue"/>
              <a:ea typeface="Helvetica Neue"/>
              <a:cs typeface="Helvetica Neue"/>
              <a:sym typeface="Helvetica Neue"/>
            </a:endParaRPr>
          </a:p>
        </p:txBody>
      </p:sp>
      <p:grpSp>
        <p:nvGrpSpPr>
          <p:cNvPr id="1350" name="Google Shape;1350;p94"/>
          <p:cNvGrpSpPr/>
          <p:nvPr/>
        </p:nvGrpSpPr>
        <p:grpSpPr>
          <a:xfrm>
            <a:off x="4573523" y="2687192"/>
            <a:ext cx="1066800" cy="742950"/>
            <a:chOff x="4573523" y="3887723"/>
            <a:chExt cx="1066800" cy="990600"/>
          </a:xfrm>
        </p:grpSpPr>
        <p:sp>
          <p:nvSpPr>
            <p:cNvPr id="1351" name="Google Shape;1351;p94"/>
            <p:cNvSpPr/>
            <p:nvPr/>
          </p:nvSpPr>
          <p:spPr>
            <a:xfrm>
              <a:off x="4573523" y="3887723"/>
              <a:ext cx="1066800" cy="990600"/>
            </a:xfrm>
            <a:custGeom>
              <a:avLst/>
              <a:gdLst/>
              <a:ahLst/>
              <a:cxnLst/>
              <a:rect l="l" t="t" r="r" b="b"/>
              <a:pathLst>
                <a:path w="1066800" h="990600" extrusionOk="0">
                  <a:moveTo>
                    <a:pt x="901700" y="0"/>
                  </a:moveTo>
                  <a:lnTo>
                    <a:pt x="165100" y="0"/>
                  </a:lnTo>
                  <a:lnTo>
                    <a:pt x="121208" y="5897"/>
                  </a:lnTo>
                  <a:lnTo>
                    <a:pt x="81769" y="22540"/>
                  </a:lnTo>
                  <a:lnTo>
                    <a:pt x="48355" y="48355"/>
                  </a:lnTo>
                  <a:lnTo>
                    <a:pt x="22540" y="81769"/>
                  </a:lnTo>
                  <a:lnTo>
                    <a:pt x="5897" y="121208"/>
                  </a:lnTo>
                  <a:lnTo>
                    <a:pt x="0" y="165100"/>
                  </a:lnTo>
                  <a:lnTo>
                    <a:pt x="0" y="825500"/>
                  </a:lnTo>
                  <a:lnTo>
                    <a:pt x="5897" y="869391"/>
                  </a:lnTo>
                  <a:lnTo>
                    <a:pt x="22540" y="908830"/>
                  </a:lnTo>
                  <a:lnTo>
                    <a:pt x="48355" y="942244"/>
                  </a:lnTo>
                  <a:lnTo>
                    <a:pt x="81769" y="968059"/>
                  </a:lnTo>
                  <a:lnTo>
                    <a:pt x="121208" y="984702"/>
                  </a:lnTo>
                  <a:lnTo>
                    <a:pt x="165100" y="990600"/>
                  </a:lnTo>
                  <a:lnTo>
                    <a:pt x="901700" y="990600"/>
                  </a:lnTo>
                  <a:lnTo>
                    <a:pt x="945591" y="984702"/>
                  </a:lnTo>
                  <a:lnTo>
                    <a:pt x="985030" y="968059"/>
                  </a:lnTo>
                  <a:lnTo>
                    <a:pt x="1018444" y="942244"/>
                  </a:lnTo>
                  <a:lnTo>
                    <a:pt x="1044259" y="908830"/>
                  </a:lnTo>
                  <a:lnTo>
                    <a:pt x="1060902" y="869391"/>
                  </a:lnTo>
                  <a:lnTo>
                    <a:pt x="1066800" y="825500"/>
                  </a:lnTo>
                  <a:lnTo>
                    <a:pt x="1066800" y="165100"/>
                  </a:lnTo>
                  <a:lnTo>
                    <a:pt x="1060902" y="121208"/>
                  </a:lnTo>
                  <a:lnTo>
                    <a:pt x="1044259" y="81769"/>
                  </a:lnTo>
                  <a:lnTo>
                    <a:pt x="1018444" y="48355"/>
                  </a:lnTo>
                  <a:lnTo>
                    <a:pt x="985030" y="22540"/>
                  </a:lnTo>
                  <a:lnTo>
                    <a:pt x="945591" y="5897"/>
                  </a:lnTo>
                  <a:lnTo>
                    <a:pt x="901700" y="0"/>
                  </a:lnTo>
                  <a:close/>
                </a:path>
              </a:pathLst>
            </a:custGeom>
            <a:solidFill>
              <a:srgbClr val="FFC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52" name="Google Shape;1352;p94"/>
            <p:cNvSpPr/>
            <p:nvPr/>
          </p:nvSpPr>
          <p:spPr>
            <a:xfrm>
              <a:off x="4573523" y="3887723"/>
              <a:ext cx="1066800" cy="990600"/>
            </a:xfrm>
            <a:custGeom>
              <a:avLst/>
              <a:gdLst/>
              <a:ahLst/>
              <a:cxnLst/>
              <a:rect l="l" t="t" r="r" b="b"/>
              <a:pathLst>
                <a:path w="1066800" h="990600" extrusionOk="0">
                  <a:moveTo>
                    <a:pt x="0" y="165100"/>
                  </a:moveTo>
                  <a:lnTo>
                    <a:pt x="5897" y="121208"/>
                  </a:lnTo>
                  <a:lnTo>
                    <a:pt x="22540" y="81769"/>
                  </a:lnTo>
                  <a:lnTo>
                    <a:pt x="48355" y="48355"/>
                  </a:lnTo>
                  <a:lnTo>
                    <a:pt x="81769" y="22540"/>
                  </a:lnTo>
                  <a:lnTo>
                    <a:pt x="121208" y="5897"/>
                  </a:lnTo>
                  <a:lnTo>
                    <a:pt x="165100" y="0"/>
                  </a:lnTo>
                  <a:lnTo>
                    <a:pt x="901700" y="0"/>
                  </a:lnTo>
                  <a:lnTo>
                    <a:pt x="945591" y="5897"/>
                  </a:lnTo>
                  <a:lnTo>
                    <a:pt x="985030" y="22540"/>
                  </a:lnTo>
                  <a:lnTo>
                    <a:pt x="1018444" y="48355"/>
                  </a:lnTo>
                  <a:lnTo>
                    <a:pt x="1044259" y="81769"/>
                  </a:lnTo>
                  <a:lnTo>
                    <a:pt x="1060902" y="121208"/>
                  </a:lnTo>
                  <a:lnTo>
                    <a:pt x="1066800" y="165100"/>
                  </a:lnTo>
                  <a:lnTo>
                    <a:pt x="1066800" y="825500"/>
                  </a:lnTo>
                  <a:lnTo>
                    <a:pt x="1060902" y="869391"/>
                  </a:lnTo>
                  <a:lnTo>
                    <a:pt x="1044259" y="908830"/>
                  </a:lnTo>
                  <a:lnTo>
                    <a:pt x="1018444" y="942244"/>
                  </a:lnTo>
                  <a:lnTo>
                    <a:pt x="985030" y="968059"/>
                  </a:lnTo>
                  <a:lnTo>
                    <a:pt x="945591" y="984702"/>
                  </a:lnTo>
                  <a:lnTo>
                    <a:pt x="901700" y="990600"/>
                  </a:lnTo>
                  <a:lnTo>
                    <a:pt x="165100" y="990600"/>
                  </a:lnTo>
                  <a:lnTo>
                    <a:pt x="121208" y="984702"/>
                  </a:lnTo>
                  <a:lnTo>
                    <a:pt x="81769" y="968059"/>
                  </a:lnTo>
                  <a:lnTo>
                    <a:pt x="48355" y="942244"/>
                  </a:lnTo>
                  <a:lnTo>
                    <a:pt x="22540" y="908830"/>
                  </a:lnTo>
                  <a:lnTo>
                    <a:pt x="5897" y="869391"/>
                  </a:lnTo>
                  <a:lnTo>
                    <a:pt x="0" y="825500"/>
                  </a:lnTo>
                  <a:lnTo>
                    <a:pt x="0" y="1651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353" name="Google Shape;1353;p94"/>
          <p:cNvSpPr txBox="1"/>
          <p:nvPr/>
        </p:nvSpPr>
        <p:spPr>
          <a:xfrm>
            <a:off x="4881117" y="2787396"/>
            <a:ext cx="451500" cy="567000"/>
          </a:xfrm>
          <a:prstGeom prst="rect">
            <a:avLst/>
          </a:prstGeom>
          <a:noFill/>
          <a:ln>
            <a:noFill/>
          </a:ln>
        </p:spPr>
        <p:txBody>
          <a:bodyPr spcFirstLastPara="1" wrap="square" lIns="0" tIns="12700" rIns="0" bIns="0" anchor="t" anchorCtr="0">
            <a:spAutoFit/>
          </a:bodyPr>
          <a:lstStyle/>
          <a:p>
            <a:pPr marL="12700" marR="5080" lvl="0" indent="30480" algn="just" rtl="0">
              <a:lnSpc>
                <a:spcPct val="100000"/>
              </a:lnSpc>
              <a:spcBef>
                <a:spcPts val="0"/>
              </a:spcBef>
              <a:spcAft>
                <a:spcPts val="0"/>
              </a:spcAft>
              <a:buNone/>
            </a:pPr>
            <a:r>
              <a:rPr lang="en" sz="1200">
                <a:latin typeface="Helvetica Neue"/>
                <a:ea typeface="Helvetica Neue"/>
                <a:cs typeface="Helvetica Neue"/>
                <a:sym typeface="Helvetica Neue"/>
              </a:rPr>
              <a:t>Work  Group  (0, 1)</a:t>
            </a:r>
            <a:endParaRPr sz="1200">
              <a:latin typeface="Helvetica Neue"/>
              <a:ea typeface="Helvetica Neue"/>
              <a:cs typeface="Helvetica Neue"/>
              <a:sym typeface="Helvetica Neue"/>
            </a:endParaRPr>
          </a:p>
        </p:txBody>
      </p:sp>
      <p:grpSp>
        <p:nvGrpSpPr>
          <p:cNvPr id="1354" name="Google Shape;1354;p94"/>
          <p:cNvGrpSpPr/>
          <p:nvPr/>
        </p:nvGrpSpPr>
        <p:grpSpPr>
          <a:xfrm>
            <a:off x="5716523" y="2687192"/>
            <a:ext cx="1066800" cy="742950"/>
            <a:chOff x="5716523" y="3887723"/>
            <a:chExt cx="1066800" cy="990600"/>
          </a:xfrm>
        </p:grpSpPr>
        <p:sp>
          <p:nvSpPr>
            <p:cNvPr id="1355" name="Google Shape;1355;p94"/>
            <p:cNvSpPr/>
            <p:nvPr/>
          </p:nvSpPr>
          <p:spPr>
            <a:xfrm>
              <a:off x="5716523" y="3887723"/>
              <a:ext cx="1066800" cy="990600"/>
            </a:xfrm>
            <a:custGeom>
              <a:avLst/>
              <a:gdLst/>
              <a:ahLst/>
              <a:cxnLst/>
              <a:rect l="l" t="t" r="r" b="b"/>
              <a:pathLst>
                <a:path w="1066800" h="990600" extrusionOk="0">
                  <a:moveTo>
                    <a:pt x="901700" y="0"/>
                  </a:moveTo>
                  <a:lnTo>
                    <a:pt x="165100" y="0"/>
                  </a:lnTo>
                  <a:lnTo>
                    <a:pt x="121208" y="5897"/>
                  </a:lnTo>
                  <a:lnTo>
                    <a:pt x="81769" y="22540"/>
                  </a:lnTo>
                  <a:lnTo>
                    <a:pt x="48355" y="48355"/>
                  </a:lnTo>
                  <a:lnTo>
                    <a:pt x="22540" y="81769"/>
                  </a:lnTo>
                  <a:lnTo>
                    <a:pt x="5897" y="121208"/>
                  </a:lnTo>
                  <a:lnTo>
                    <a:pt x="0" y="165100"/>
                  </a:lnTo>
                  <a:lnTo>
                    <a:pt x="0" y="825500"/>
                  </a:lnTo>
                  <a:lnTo>
                    <a:pt x="5897" y="869391"/>
                  </a:lnTo>
                  <a:lnTo>
                    <a:pt x="22540" y="908830"/>
                  </a:lnTo>
                  <a:lnTo>
                    <a:pt x="48355" y="942244"/>
                  </a:lnTo>
                  <a:lnTo>
                    <a:pt x="81769" y="968059"/>
                  </a:lnTo>
                  <a:lnTo>
                    <a:pt x="121208" y="984702"/>
                  </a:lnTo>
                  <a:lnTo>
                    <a:pt x="165100" y="990600"/>
                  </a:lnTo>
                  <a:lnTo>
                    <a:pt x="901700" y="990600"/>
                  </a:lnTo>
                  <a:lnTo>
                    <a:pt x="945591" y="984702"/>
                  </a:lnTo>
                  <a:lnTo>
                    <a:pt x="985030" y="968059"/>
                  </a:lnTo>
                  <a:lnTo>
                    <a:pt x="1018444" y="942244"/>
                  </a:lnTo>
                  <a:lnTo>
                    <a:pt x="1044259" y="908830"/>
                  </a:lnTo>
                  <a:lnTo>
                    <a:pt x="1060902" y="869391"/>
                  </a:lnTo>
                  <a:lnTo>
                    <a:pt x="1066800" y="825500"/>
                  </a:lnTo>
                  <a:lnTo>
                    <a:pt x="1066800" y="165100"/>
                  </a:lnTo>
                  <a:lnTo>
                    <a:pt x="1060902" y="121208"/>
                  </a:lnTo>
                  <a:lnTo>
                    <a:pt x="1044259" y="81769"/>
                  </a:lnTo>
                  <a:lnTo>
                    <a:pt x="1018444" y="48355"/>
                  </a:lnTo>
                  <a:lnTo>
                    <a:pt x="985030" y="22540"/>
                  </a:lnTo>
                  <a:lnTo>
                    <a:pt x="945591" y="5897"/>
                  </a:lnTo>
                  <a:lnTo>
                    <a:pt x="901700" y="0"/>
                  </a:lnTo>
                  <a:close/>
                </a:path>
              </a:pathLst>
            </a:custGeom>
            <a:solidFill>
              <a:srgbClr val="FFC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56" name="Google Shape;1356;p94"/>
            <p:cNvSpPr/>
            <p:nvPr/>
          </p:nvSpPr>
          <p:spPr>
            <a:xfrm>
              <a:off x="5716523" y="3887723"/>
              <a:ext cx="1066800" cy="990600"/>
            </a:xfrm>
            <a:custGeom>
              <a:avLst/>
              <a:gdLst/>
              <a:ahLst/>
              <a:cxnLst/>
              <a:rect l="l" t="t" r="r" b="b"/>
              <a:pathLst>
                <a:path w="1066800" h="990600" extrusionOk="0">
                  <a:moveTo>
                    <a:pt x="0" y="165100"/>
                  </a:moveTo>
                  <a:lnTo>
                    <a:pt x="5897" y="121208"/>
                  </a:lnTo>
                  <a:lnTo>
                    <a:pt x="22540" y="81769"/>
                  </a:lnTo>
                  <a:lnTo>
                    <a:pt x="48355" y="48355"/>
                  </a:lnTo>
                  <a:lnTo>
                    <a:pt x="81769" y="22540"/>
                  </a:lnTo>
                  <a:lnTo>
                    <a:pt x="121208" y="5897"/>
                  </a:lnTo>
                  <a:lnTo>
                    <a:pt x="165100" y="0"/>
                  </a:lnTo>
                  <a:lnTo>
                    <a:pt x="901700" y="0"/>
                  </a:lnTo>
                  <a:lnTo>
                    <a:pt x="945591" y="5897"/>
                  </a:lnTo>
                  <a:lnTo>
                    <a:pt x="985030" y="22540"/>
                  </a:lnTo>
                  <a:lnTo>
                    <a:pt x="1018444" y="48355"/>
                  </a:lnTo>
                  <a:lnTo>
                    <a:pt x="1044259" y="81769"/>
                  </a:lnTo>
                  <a:lnTo>
                    <a:pt x="1060902" y="121208"/>
                  </a:lnTo>
                  <a:lnTo>
                    <a:pt x="1066800" y="165100"/>
                  </a:lnTo>
                  <a:lnTo>
                    <a:pt x="1066800" y="825500"/>
                  </a:lnTo>
                  <a:lnTo>
                    <a:pt x="1060902" y="869391"/>
                  </a:lnTo>
                  <a:lnTo>
                    <a:pt x="1044259" y="908830"/>
                  </a:lnTo>
                  <a:lnTo>
                    <a:pt x="1018444" y="942244"/>
                  </a:lnTo>
                  <a:lnTo>
                    <a:pt x="985030" y="968059"/>
                  </a:lnTo>
                  <a:lnTo>
                    <a:pt x="945591" y="984702"/>
                  </a:lnTo>
                  <a:lnTo>
                    <a:pt x="901700" y="990600"/>
                  </a:lnTo>
                  <a:lnTo>
                    <a:pt x="165100" y="990600"/>
                  </a:lnTo>
                  <a:lnTo>
                    <a:pt x="121208" y="984702"/>
                  </a:lnTo>
                  <a:lnTo>
                    <a:pt x="81769" y="968059"/>
                  </a:lnTo>
                  <a:lnTo>
                    <a:pt x="48355" y="942244"/>
                  </a:lnTo>
                  <a:lnTo>
                    <a:pt x="22540" y="908830"/>
                  </a:lnTo>
                  <a:lnTo>
                    <a:pt x="5897" y="869391"/>
                  </a:lnTo>
                  <a:lnTo>
                    <a:pt x="0" y="825500"/>
                  </a:lnTo>
                  <a:lnTo>
                    <a:pt x="0" y="1651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357" name="Google Shape;1357;p94"/>
          <p:cNvSpPr txBox="1"/>
          <p:nvPr/>
        </p:nvSpPr>
        <p:spPr>
          <a:xfrm>
            <a:off x="6024498" y="2787396"/>
            <a:ext cx="452100" cy="567000"/>
          </a:xfrm>
          <a:prstGeom prst="rect">
            <a:avLst/>
          </a:prstGeom>
          <a:noFill/>
          <a:ln>
            <a:noFill/>
          </a:ln>
        </p:spPr>
        <p:txBody>
          <a:bodyPr spcFirstLastPara="1" wrap="square" lIns="0" tIns="12700" rIns="0" bIns="0" anchor="t" anchorCtr="0">
            <a:spAutoFit/>
          </a:bodyPr>
          <a:lstStyle/>
          <a:p>
            <a:pPr marL="12700" marR="5080" lvl="0" indent="30480" algn="just" rtl="0">
              <a:lnSpc>
                <a:spcPct val="100000"/>
              </a:lnSpc>
              <a:spcBef>
                <a:spcPts val="0"/>
              </a:spcBef>
              <a:spcAft>
                <a:spcPts val="0"/>
              </a:spcAft>
              <a:buNone/>
            </a:pPr>
            <a:r>
              <a:rPr lang="en" sz="1200">
                <a:latin typeface="Helvetica Neue"/>
                <a:ea typeface="Helvetica Neue"/>
                <a:cs typeface="Helvetica Neue"/>
                <a:sym typeface="Helvetica Neue"/>
              </a:rPr>
              <a:t>Work  Group  (1, 1)</a:t>
            </a:r>
            <a:endParaRPr sz="1200">
              <a:latin typeface="Helvetica Neue"/>
              <a:ea typeface="Helvetica Neue"/>
              <a:cs typeface="Helvetica Neue"/>
              <a:sym typeface="Helvetica Neue"/>
            </a:endParaRPr>
          </a:p>
        </p:txBody>
      </p:sp>
      <p:grpSp>
        <p:nvGrpSpPr>
          <p:cNvPr id="1358" name="Google Shape;1358;p94"/>
          <p:cNvGrpSpPr/>
          <p:nvPr/>
        </p:nvGrpSpPr>
        <p:grpSpPr>
          <a:xfrm>
            <a:off x="6859523" y="2687192"/>
            <a:ext cx="1066800" cy="742950"/>
            <a:chOff x="6859523" y="3887723"/>
            <a:chExt cx="1066800" cy="990600"/>
          </a:xfrm>
        </p:grpSpPr>
        <p:sp>
          <p:nvSpPr>
            <p:cNvPr id="1359" name="Google Shape;1359;p94"/>
            <p:cNvSpPr/>
            <p:nvPr/>
          </p:nvSpPr>
          <p:spPr>
            <a:xfrm>
              <a:off x="6859523" y="3887723"/>
              <a:ext cx="1066800" cy="990600"/>
            </a:xfrm>
            <a:custGeom>
              <a:avLst/>
              <a:gdLst/>
              <a:ahLst/>
              <a:cxnLst/>
              <a:rect l="l" t="t" r="r" b="b"/>
              <a:pathLst>
                <a:path w="1066800" h="990600" extrusionOk="0">
                  <a:moveTo>
                    <a:pt x="901700" y="0"/>
                  </a:moveTo>
                  <a:lnTo>
                    <a:pt x="165100" y="0"/>
                  </a:lnTo>
                  <a:lnTo>
                    <a:pt x="121208" y="5897"/>
                  </a:lnTo>
                  <a:lnTo>
                    <a:pt x="81769" y="22540"/>
                  </a:lnTo>
                  <a:lnTo>
                    <a:pt x="48355" y="48355"/>
                  </a:lnTo>
                  <a:lnTo>
                    <a:pt x="22540" y="81769"/>
                  </a:lnTo>
                  <a:lnTo>
                    <a:pt x="5897" y="121208"/>
                  </a:lnTo>
                  <a:lnTo>
                    <a:pt x="0" y="165100"/>
                  </a:lnTo>
                  <a:lnTo>
                    <a:pt x="0" y="825500"/>
                  </a:lnTo>
                  <a:lnTo>
                    <a:pt x="5897" y="869391"/>
                  </a:lnTo>
                  <a:lnTo>
                    <a:pt x="22540" y="908830"/>
                  </a:lnTo>
                  <a:lnTo>
                    <a:pt x="48355" y="942244"/>
                  </a:lnTo>
                  <a:lnTo>
                    <a:pt x="81769" y="968059"/>
                  </a:lnTo>
                  <a:lnTo>
                    <a:pt x="121208" y="984702"/>
                  </a:lnTo>
                  <a:lnTo>
                    <a:pt x="165100" y="990600"/>
                  </a:lnTo>
                  <a:lnTo>
                    <a:pt x="901700" y="990600"/>
                  </a:lnTo>
                  <a:lnTo>
                    <a:pt x="945591" y="984702"/>
                  </a:lnTo>
                  <a:lnTo>
                    <a:pt x="985030" y="968059"/>
                  </a:lnTo>
                  <a:lnTo>
                    <a:pt x="1018444" y="942244"/>
                  </a:lnTo>
                  <a:lnTo>
                    <a:pt x="1044259" y="908830"/>
                  </a:lnTo>
                  <a:lnTo>
                    <a:pt x="1060902" y="869391"/>
                  </a:lnTo>
                  <a:lnTo>
                    <a:pt x="1066800" y="825500"/>
                  </a:lnTo>
                  <a:lnTo>
                    <a:pt x="1066800" y="165100"/>
                  </a:lnTo>
                  <a:lnTo>
                    <a:pt x="1060902" y="121208"/>
                  </a:lnTo>
                  <a:lnTo>
                    <a:pt x="1044259" y="81769"/>
                  </a:lnTo>
                  <a:lnTo>
                    <a:pt x="1018444" y="48355"/>
                  </a:lnTo>
                  <a:lnTo>
                    <a:pt x="985030" y="22540"/>
                  </a:lnTo>
                  <a:lnTo>
                    <a:pt x="945591" y="5897"/>
                  </a:lnTo>
                  <a:lnTo>
                    <a:pt x="901700" y="0"/>
                  </a:lnTo>
                  <a:close/>
                </a:path>
              </a:pathLst>
            </a:custGeom>
            <a:solidFill>
              <a:srgbClr val="FFC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60" name="Google Shape;1360;p94"/>
            <p:cNvSpPr/>
            <p:nvPr/>
          </p:nvSpPr>
          <p:spPr>
            <a:xfrm>
              <a:off x="6859523" y="3887723"/>
              <a:ext cx="1066800" cy="990600"/>
            </a:xfrm>
            <a:custGeom>
              <a:avLst/>
              <a:gdLst/>
              <a:ahLst/>
              <a:cxnLst/>
              <a:rect l="l" t="t" r="r" b="b"/>
              <a:pathLst>
                <a:path w="1066800" h="990600" extrusionOk="0">
                  <a:moveTo>
                    <a:pt x="0" y="165100"/>
                  </a:moveTo>
                  <a:lnTo>
                    <a:pt x="5897" y="121208"/>
                  </a:lnTo>
                  <a:lnTo>
                    <a:pt x="22540" y="81769"/>
                  </a:lnTo>
                  <a:lnTo>
                    <a:pt x="48355" y="48355"/>
                  </a:lnTo>
                  <a:lnTo>
                    <a:pt x="81769" y="22540"/>
                  </a:lnTo>
                  <a:lnTo>
                    <a:pt x="121208" y="5897"/>
                  </a:lnTo>
                  <a:lnTo>
                    <a:pt x="165100" y="0"/>
                  </a:lnTo>
                  <a:lnTo>
                    <a:pt x="901700" y="0"/>
                  </a:lnTo>
                  <a:lnTo>
                    <a:pt x="945591" y="5897"/>
                  </a:lnTo>
                  <a:lnTo>
                    <a:pt x="985030" y="22540"/>
                  </a:lnTo>
                  <a:lnTo>
                    <a:pt x="1018444" y="48355"/>
                  </a:lnTo>
                  <a:lnTo>
                    <a:pt x="1044259" y="81769"/>
                  </a:lnTo>
                  <a:lnTo>
                    <a:pt x="1060902" y="121208"/>
                  </a:lnTo>
                  <a:lnTo>
                    <a:pt x="1066800" y="165100"/>
                  </a:lnTo>
                  <a:lnTo>
                    <a:pt x="1066800" y="825500"/>
                  </a:lnTo>
                  <a:lnTo>
                    <a:pt x="1060902" y="869391"/>
                  </a:lnTo>
                  <a:lnTo>
                    <a:pt x="1044259" y="908830"/>
                  </a:lnTo>
                  <a:lnTo>
                    <a:pt x="1018444" y="942244"/>
                  </a:lnTo>
                  <a:lnTo>
                    <a:pt x="985030" y="968059"/>
                  </a:lnTo>
                  <a:lnTo>
                    <a:pt x="945591" y="984702"/>
                  </a:lnTo>
                  <a:lnTo>
                    <a:pt x="901700" y="990600"/>
                  </a:lnTo>
                  <a:lnTo>
                    <a:pt x="165100" y="990600"/>
                  </a:lnTo>
                  <a:lnTo>
                    <a:pt x="121208" y="984702"/>
                  </a:lnTo>
                  <a:lnTo>
                    <a:pt x="81769" y="968059"/>
                  </a:lnTo>
                  <a:lnTo>
                    <a:pt x="48355" y="942244"/>
                  </a:lnTo>
                  <a:lnTo>
                    <a:pt x="22540" y="908830"/>
                  </a:lnTo>
                  <a:lnTo>
                    <a:pt x="5897" y="869391"/>
                  </a:lnTo>
                  <a:lnTo>
                    <a:pt x="0" y="825500"/>
                  </a:lnTo>
                  <a:lnTo>
                    <a:pt x="0" y="1651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361" name="Google Shape;1361;p94"/>
          <p:cNvSpPr txBox="1"/>
          <p:nvPr/>
        </p:nvSpPr>
        <p:spPr>
          <a:xfrm>
            <a:off x="7168133" y="2787396"/>
            <a:ext cx="451500" cy="567000"/>
          </a:xfrm>
          <a:prstGeom prst="rect">
            <a:avLst/>
          </a:prstGeom>
          <a:noFill/>
          <a:ln>
            <a:noFill/>
          </a:ln>
        </p:spPr>
        <p:txBody>
          <a:bodyPr spcFirstLastPara="1" wrap="square" lIns="0" tIns="12700" rIns="0" bIns="0" anchor="t" anchorCtr="0">
            <a:spAutoFit/>
          </a:bodyPr>
          <a:lstStyle/>
          <a:p>
            <a:pPr marL="12700" marR="5080" lvl="0" indent="30480" algn="just" rtl="0">
              <a:lnSpc>
                <a:spcPct val="100000"/>
              </a:lnSpc>
              <a:spcBef>
                <a:spcPts val="0"/>
              </a:spcBef>
              <a:spcAft>
                <a:spcPts val="0"/>
              </a:spcAft>
              <a:buNone/>
            </a:pPr>
            <a:r>
              <a:rPr lang="en" sz="1200">
                <a:latin typeface="Helvetica Neue"/>
                <a:ea typeface="Helvetica Neue"/>
                <a:cs typeface="Helvetica Neue"/>
                <a:sym typeface="Helvetica Neue"/>
              </a:rPr>
              <a:t>Work  Group  (2, 1)</a:t>
            </a:r>
            <a:endParaRPr sz="1200">
              <a:latin typeface="Helvetica Neue"/>
              <a:ea typeface="Helvetica Neue"/>
              <a:cs typeface="Helvetica Neue"/>
              <a:sym typeface="Helvetica Neue"/>
            </a:endParaRPr>
          </a:p>
        </p:txBody>
      </p:sp>
      <p:sp>
        <p:nvSpPr>
          <p:cNvPr id="1362" name="Google Shape;1362;p94"/>
          <p:cNvSpPr/>
          <p:nvPr/>
        </p:nvSpPr>
        <p:spPr>
          <a:xfrm>
            <a:off x="147942" y="2458592"/>
            <a:ext cx="103504" cy="1656397"/>
          </a:xfrm>
          <a:custGeom>
            <a:avLst/>
            <a:gdLst/>
            <a:ahLst/>
            <a:cxnLst/>
            <a:rect l="l" t="t" r="r" b="b"/>
            <a:pathLst>
              <a:path w="103504" h="2208529" extrusionOk="0">
                <a:moveTo>
                  <a:pt x="7086" y="2112187"/>
                </a:moveTo>
                <a:lnTo>
                  <a:pt x="1028" y="2115718"/>
                </a:lnTo>
                <a:lnTo>
                  <a:pt x="0" y="2119604"/>
                </a:lnTo>
                <a:lnTo>
                  <a:pt x="51701" y="2208237"/>
                </a:lnTo>
                <a:lnTo>
                  <a:pt x="59036" y="2195664"/>
                </a:lnTo>
                <a:lnTo>
                  <a:pt x="45351" y="2195664"/>
                </a:lnTo>
                <a:lnTo>
                  <a:pt x="45351" y="2172145"/>
                </a:lnTo>
                <a:lnTo>
                  <a:pt x="10972" y="2113203"/>
                </a:lnTo>
                <a:lnTo>
                  <a:pt x="7086" y="2112187"/>
                </a:lnTo>
                <a:close/>
              </a:path>
              <a:path w="103504" h="2208529" extrusionOk="0">
                <a:moveTo>
                  <a:pt x="45351" y="2172145"/>
                </a:moveTo>
                <a:lnTo>
                  <a:pt x="45351" y="2195664"/>
                </a:lnTo>
                <a:lnTo>
                  <a:pt x="58051" y="2195664"/>
                </a:lnTo>
                <a:lnTo>
                  <a:pt x="58051" y="2192439"/>
                </a:lnTo>
                <a:lnTo>
                  <a:pt x="46215" y="2192439"/>
                </a:lnTo>
                <a:lnTo>
                  <a:pt x="51701" y="2183032"/>
                </a:lnTo>
                <a:lnTo>
                  <a:pt x="45351" y="2172145"/>
                </a:lnTo>
                <a:close/>
              </a:path>
              <a:path w="103504" h="2208529" extrusionOk="0">
                <a:moveTo>
                  <a:pt x="96316" y="2112187"/>
                </a:moveTo>
                <a:lnTo>
                  <a:pt x="92430" y="2113203"/>
                </a:lnTo>
                <a:lnTo>
                  <a:pt x="58051" y="2172145"/>
                </a:lnTo>
                <a:lnTo>
                  <a:pt x="58051" y="2195664"/>
                </a:lnTo>
                <a:lnTo>
                  <a:pt x="59036" y="2195664"/>
                </a:lnTo>
                <a:lnTo>
                  <a:pt x="103403" y="2119604"/>
                </a:lnTo>
                <a:lnTo>
                  <a:pt x="102387" y="2115718"/>
                </a:lnTo>
                <a:lnTo>
                  <a:pt x="96316" y="2112187"/>
                </a:lnTo>
                <a:close/>
              </a:path>
              <a:path w="103504" h="2208529" extrusionOk="0">
                <a:moveTo>
                  <a:pt x="51701" y="2183032"/>
                </a:moveTo>
                <a:lnTo>
                  <a:pt x="46215" y="2192439"/>
                </a:lnTo>
                <a:lnTo>
                  <a:pt x="57188" y="2192439"/>
                </a:lnTo>
                <a:lnTo>
                  <a:pt x="51701" y="2183032"/>
                </a:lnTo>
                <a:close/>
              </a:path>
              <a:path w="103504" h="2208529" extrusionOk="0">
                <a:moveTo>
                  <a:pt x="58051" y="2172145"/>
                </a:moveTo>
                <a:lnTo>
                  <a:pt x="51701" y="2183032"/>
                </a:lnTo>
                <a:lnTo>
                  <a:pt x="57188" y="2192439"/>
                </a:lnTo>
                <a:lnTo>
                  <a:pt x="58051" y="2192439"/>
                </a:lnTo>
                <a:lnTo>
                  <a:pt x="58051" y="2172145"/>
                </a:lnTo>
                <a:close/>
              </a:path>
              <a:path w="103504" h="2208529" extrusionOk="0">
                <a:moveTo>
                  <a:pt x="51701" y="25155"/>
                </a:moveTo>
                <a:lnTo>
                  <a:pt x="45351" y="36044"/>
                </a:lnTo>
                <a:lnTo>
                  <a:pt x="45351" y="2172145"/>
                </a:lnTo>
                <a:lnTo>
                  <a:pt x="51701" y="2183032"/>
                </a:lnTo>
                <a:lnTo>
                  <a:pt x="58051" y="2172145"/>
                </a:lnTo>
                <a:lnTo>
                  <a:pt x="58051" y="36044"/>
                </a:lnTo>
                <a:lnTo>
                  <a:pt x="51701" y="25155"/>
                </a:lnTo>
                <a:close/>
              </a:path>
              <a:path w="103504" h="2208529" extrusionOk="0">
                <a:moveTo>
                  <a:pt x="51701" y="0"/>
                </a:moveTo>
                <a:lnTo>
                  <a:pt x="0" y="88645"/>
                </a:lnTo>
                <a:lnTo>
                  <a:pt x="1028" y="92456"/>
                </a:lnTo>
                <a:lnTo>
                  <a:pt x="7086" y="96012"/>
                </a:lnTo>
                <a:lnTo>
                  <a:pt x="10972" y="94995"/>
                </a:lnTo>
                <a:lnTo>
                  <a:pt x="45351" y="36044"/>
                </a:lnTo>
                <a:lnTo>
                  <a:pt x="45351" y="12573"/>
                </a:lnTo>
                <a:lnTo>
                  <a:pt x="59034" y="12573"/>
                </a:lnTo>
                <a:lnTo>
                  <a:pt x="51701" y="0"/>
                </a:lnTo>
                <a:close/>
              </a:path>
              <a:path w="103504" h="2208529" extrusionOk="0">
                <a:moveTo>
                  <a:pt x="59034" y="12573"/>
                </a:moveTo>
                <a:lnTo>
                  <a:pt x="58051" y="12573"/>
                </a:lnTo>
                <a:lnTo>
                  <a:pt x="58051" y="36044"/>
                </a:lnTo>
                <a:lnTo>
                  <a:pt x="92430" y="94995"/>
                </a:lnTo>
                <a:lnTo>
                  <a:pt x="96316" y="96012"/>
                </a:lnTo>
                <a:lnTo>
                  <a:pt x="102374" y="92456"/>
                </a:lnTo>
                <a:lnTo>
                  <a:pt x="103403" y="88645"/>
                </a:lnTo>
                <a:lnTo>
                  <a:pt x="59034" y="12573"/>
                </a:lnTo>
                <a:close/>
              </a:path>
              <a:path w="103504" h="2208529" extrusionOk="0">
                <a:moveTo>
                  <a:pt x="58051" y="12573"/>
                </a:moveTo>
                <a:lnTo>
                  <a:pt x="45351" y="12573"/>
                </a:lnTo>
                <a:lnTo>
                  <a:pt x="45351" y="36044"/>
                </a:lnTo>
                <a:lnTo>
                  <a:pt x="51701" y="25155"/>
                </a:lnTo>
                <a:lnTo>
                  <a:pt x="46215" y="15748"/>
                </a:lnTo>
                <a:lnTo>
                  <a:pt x="58051" y="15748"/>
                </a:lnTo>
                <a:lnTo>
                  <a:pt x="58051" y="12573"/>
                </a:lnTo>
                <a:close/>
              </a:path>
              <a:path w="103504" h="2208529" extrusionOk="0">
                <a:moveTo>
                  <a:pt x="58051" y="15748"/>
                </a:moveTo>
                <a:lnTo>
                  <a:pt x="57188" y="15748"/>
                </a:lnTo>
                <a:lnTo>
                  <a:pt x="51701" y="25155"/>
                </a:lnTo>
                <a:lnTo>
                  <a:pt x="58051" y="36044"/>
                </a:lnTo>
                <a:lnTo>
                  <a:pt x="58051" y="15748"/>
                </a:lnTo>
                <a:close/>
              </a:path>
              <a:path w="103504" h="2208529" extrusionOk="0">
                <a:moveTo>
                  <a:pt x="57188" y="15748"/>
                </a:moveTo>
                <a:lnTo>
                  <a:pt x="46215" y="15748"/>
                </a:lnTo>
                <a:lnTo>
                  <a:pt x="51701" y="25155"/>
                </a:lnTo>
                <a:lnTo>
                  <a:pt x="57188" y="1574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63" name="Google Shape;1363;p94"/>
          <p:cNvSpPr/>
          <p:nvPr/>
        </p:nvSpPr>
        <p:spPr>
          <a:xfrm>
            <a:off x="763498" y="1964912"/>
            <a:ext cx="3592829" cy="77629"/>
          </a:xfrm>
          <a:custGeom>
            <a:avLst/>
            <a:gdLst/>
            <a:ahLst/>
            <a:cxnLst/>
            <a:rect l="l" t="t" r="r" b="b"/>
            <a:pathLst>
              <a:path w="3592829" h="103505" extrusionOk="0">
                <a:moveTo>
                  <a:pt x="88633" y="0"/>
                </a:moveTo>
                <a:lnTo>
                  <a:pt x="0" y="51688"/>
                </a:lnTo>
                <a:lnTo>
                  <a:pt x="88633" y="103377"/>
                </a:lnTo>
                <a:lnTo>
                  <a:pt x="92519" y="102362"/>
                </a:lnTo>
                <a:lnTo>
                  <a:pt x="96050" y="96265"/>
                </a:lnTo>
                <a:lnTo>
                  <a:pt x="95021" y="92455"/>
                </a:lnTo>
                <a:lnTo>
                  <a:pt x="36039" y="58038"/>
                </a:lnTo>
                <a:lnTo>
                  <a:pt x="12534" y="58038"/>
                </a:lnTo>
                <a:lnTo>
                  <a:pt x="12534" y="45338"/>
                </a:lnTo>
                <a:lnTo>
                  <a:pt x="36039" y="45338"/>
                </a:lnTo>
                <a:lnTo>
                  <a:pt x="95021" y="10921"/>
                </a:lnTo>
                <a:lnTo>
                  <a:pt x="96050" y="7112"/>
                </a:lnTo>
                <a:lnTo>
                  <a:pt x="92519" y="1015"/>
                </a:lnTo>
                <a:lnTo>
                  <a:pt x="88633" y="0"/>
                </a:lnTo>
                <a:close/>
              </a:path>
              <a:path w="3592829" h="103505" extrusionOk="0">
                <a:moveTo>
                  <a:pt x="3567364" y="51688"/>
                </a:moveTo>
                <a:lnTo>
                  <a:pt x="3497478" y="92455"/>
                </a:lnTo>
                <a:lnTo>
                  <a:pt x="3496462" y="96265"/>
                </a:lnTo>
                <a:lnTo>
                  <a:pt x="3500018" y="102362"/>
                </a:lnTo>
                <a:lnTo>
                  <a:pt x="3503955" y="103377"/>
                </a:lnTo>
                <a:lnTo>
                  <a:pt x="3581711" y="58038"/>
                </a:lnTo>
                <a:lnTo>
                  <a:pt x="3580028" y="58038"/>
                </a:lnTo>
                <a:lnTo>
                  <a:pt x="3580028" y="57150"/>
                </a:lnTo>
                <a:lnTo>
                  <a:pt x="3576726" y="57150"/>
                </a:lnTo>
                <a:lnTo>
                  <a:pt x="3567364" y="51688"/>
                </a:lnTo>
                <a:close/>
              </a:path>
              <a:path w="3592829" h="103505" extrusionOk="0">
                <a:moveTo>
                  <a:pt x="36039" y="45338"/>
                </a:moveTo>
                <a:lnTo>
                  <a:pt x="12534" y="45338"/>
                </a:lnTo>
                <a:lnTo>
                  <a:pt x="12534" y="58038"/>
                </a:lnTo>
                <a:lnTo>
                  <a:pt x="36039" y="58038"/>
                </a:lnTo>
                <a:lnTo>
                  <a:pt x="34516" y="57150"/>
                </a:lnTo>
                <a:lnTo>
                  <a:pt x="15798" y="57150"/>
                </a:lnTo>
                <a:lnTo>
                  <a:pt x="15798" y="46227"/>
                </a:lnTo>
                <a:lnTo>
                  <a:pt x="34516" y="46227"/>
                </a:lnTo>
                <a:lnTo>
                  <a:pt x="36039" y="45338"/>
                </a:lnTo>
                <a:close/>
              </a:path>
              <a:path w="3592829" h="103505" extrusionOk="0">
                <a:moveTo>
                  <a:pt x="3556478" y="45338"/>
                </a:moveTo>
                <a:lnTo>
                  <a:pt x="36039" y="45338"/>
                </a:lnTo>
                <a:lnTo>
                  <a:pt x="25157" y="51688"/>
                </a:lnTo>
                <a:lnTo>
                  <a:pt x="36039" y="58038"/>
                </a:lnTo>
                <a:lnTo>
                  <a:pt x="3556478" y="58038"/>
                </a:lnTo>
                <a:lnTo>
                  <a:pt x="3567364" y="51688"/>
                </a:lnTo>
                <a:lnTo>
                  <a:pt x="3556478" y="45338"/>
                </a:lnTo>
                <a:close/>
              </a:path>
              <a:path w="3592829" h="103505" extrusionOk="0">
                <a:moveTo>
                  <a:pt x="3581711" y="45338"/>
                </a:moveTo>
                <a:lnTo>
                  <a:pt x="3580028" y="45338"/>
                </a:lnTo>
                <a:lnTo>
                  <a:pt x="3580028" y="58038"/>
                </a:lnTo>
                <a:lnTo>
                  <a:pt x="3581711" y="58038"/>
                </a:lnTo>
                <a:lnTo>
                  <a:pt x="3592601" y="51688"/>
                </a:lnTo>
                <a:lnTo>
                  <a:pt x="3581711" y="45338"/>
                </a:lnTo>
                <a:close/>
              </a:path>
              <a:path w="3592829" h="103505" extrusionOk="0">
                <a:moveTo>
                  <a:pt x="15798" y="46227"/>
                </a:moveTo>
                <a:lnTo>
                  <a:pt x="15798" y="57150"/>
                </a:lnTo>
                <a:lnTo>
                  <a:pt x="25157" y="51688"/>
                </a:lnTo>
                <a:lnTo>
                  <a:pt x="15798" y="46227"/>
                </a:lnTo>
                <a:close/>
              </a:path>
              <a:path w="3592829" h="103505" extrusionOk="0">
                <a:moveTo>
                  <a:pt x="25157" y="51688"/>
                </a:moveTo>
                <a:lnTo>
                  <a:pt x="15798" y="57150"/>
                </a:lnTo>
                <a:lnTo>
                  <a:pt x="34516" y="57150"/>
                </a:lnTo>
                <a:lnTo>
                  <a:pt x="25157" y="51688"/>
                </a:lnTo>
                <a:close/>
              </a:path>
              <a:path w="3592829" h="103505" extrusionOk="0">
                <a:moveTo>
                  <a:pt x="3576726" y="46227"/>
                </a:moveTo>
                <a:lnTo>
                  <a:pt x="3567364" y="51688"/>
                </a:lnTo>
                <a:lnTo>
                  <a:pt x="3576726" y="57150"/>
                </a:lnTo>
                <a:lnTo>
                  <a:pt x="3576726" y="46227"/>
                </a:lnTo>
                <a:close/>
              </a:path>
              <a:path w="3592829" h="103505" extrusionOk="0">
                <a:moveTo>
                  <a:pt x="3580028" y="46227"/>
                </a:moveTo>
                <a:lnTo>
                  <a:pt x="3576726" y="46227"/>
                </a:lnTo>
                <a:lnTo>
                  <a:pt x="3576726" y="57150"/>
                </a:lnTo>
                <a:lnTo>
                  <a:pt x="3580028" y="57150"/>
                </a:lnTo>
                <a:lnTo>
                  <a:pt x="3580028" y="46227"/>
                </a:lnTo>
                <a:close/>
              </a:path>
              <a:path w="3592829" h="103505" extrusionOk="0">
                <a:moveTo>
                  <a:pt x="34516" y="46227"/>
                </a:moveTo>
                <a:lnTo>
                  <a:pt x="15798" y="46227"/>
                </a:lnTo>
                <a:lnTo>
                  <a:pt x="25157" y="51688"/>
                </a:lnTo>
                <a:lnTo>
                  <a:pt x="34516" y="46227"/>
                </a:lnTo>
                <a:close/>
              </a:path>
              <a:path w="3592829" h="103505" extrusionOk="0">
                <a:moveTo>
                  <a:pt x="3503955" y="0"/>
                </a:moveTo>
                <a:lnTo>
                  <a:pt x="3500018" y="1015"/>
                </a:lnTo>
                <a:lnTo>
                  <a:pt x="3496462" y="7112"/>
                </a:lnTo>
                <a:lnTo>
                  <a:pt x="3497478" y="10921"/>
                </a:lnTo>
                <a:lnTo>
                  <a:pt x="3567364" y="51688"/>
                </a:lnTo>
                <a:lnTo>
                  <a:pt x="3576726" y="46227"/>
                </a:lnTo>
                <a:lnTo>
                  <a:pt x="3580028" y="46227"/>
                </a:lnTo>
                <a:lnTo>
                  <a:pt x="3580028" y="45338"/>
                </a:lnTo>
                <a:lnTo>
                  <a:pt x="3581711" y="45338"/>
                </a:lnTo>
                <a:lnTo>
                  <a:pt x="3503955"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1364" name="Google Shape;1364;p94"/>
          <p:cNvGrpSpPr/>
          <p:nvPr/>
        </p:nvGrpSpPr>
        <p:grpSpPr>
          <a:xfrm>
            <a:off x="763523" y="2201893"/>
            <a:ext cx="3817874" cy="2028349"/>
            <a:chOff x="763523" y="3240658"/>
            <a:chExt cx="3817874" cy="2704465"/>
          </a:xfrm>
        </p:grpSpPr>
        <p:sp>
          <p:nvSpPr>
            <p:cNvPr id="1365" name="Google Shape;1365;p94"/>
            <p:cNvSpPr/>
            <p:nvPr/>
          </p:nvSpPr>
          <p:spPr>
            <a:xfrm>
              <a:off x="763523" y="3582923"/>
              <a:ext cx="3594100" cy="2362200"/>
            </a:xfrm>
            <a:custGeom>
              <a:avLst/>
              <a:gdLst/>
              <a:ahLst/>
              <a:cxnLst/>
              <a:rect l="l" t="t" r="r" b="b"/>
              <a:pathLst>
                <a:path w="3594100" h="2362200" extrusionOk="0">
                  <a:moveTo>
                    <a:pt x="3593591" y="0"/>
                  </a:moveTo>
                  <a:lnTo>
                    <a:pt x="0" y="0"/>
                  </a:lnTo>
                  <a:lnTo>
                    <a:pt x="0" y="2362200"/>
                  </a:lnTo>
                  <a:lnTo>
                    <a:pt x="3593591" y="2362200"/>
                  </a:lnTo>
                  <a:lnTo>
                    <a:pt x="3593591" y="0"/>
                  </a:lnTo>
                  <a:close/>
                </a:path>
              </a:pathLst>
            </a:custGeom>
            <a:solidFill>
              <a:srgbClr val="FFC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66" name="Google Shape;1366;p94"/>
            <p:cNvSpPr/>
            <p:nvPr/>
          </p:nvSpPr>
          <p:spPr>
            <a:xfrm>
              <a:off x="763523" y="3582923"/>
              <a:ext cx="3594100" cy="2362200"/>
            </a:xfrm>
            <a:custGeom>
              <a:avLst/>
              <a:gdLst/>
              <a:ahLst/>
              <a:cxnLst/>
              <a:rect l="l" t="t" r="r" b="b"/>
              <a:pathLst>
                <a:path w="3594100" h="2362200" extrusionOk="0">
                  <a:moveTo>
                    <a:pt x="0" y="2362200"/>
                  </a:moveTo>
                  <a:lnTo>
                    <a:pt x="3593591" y="2362200"/>
                  </a:lnTo>
                  <a:lnTo>
                    <a:pt x="3593591" y="0"/>
                  </a:lnTo>
                  <a:lnTo>
                    <a:pt x="0" y="0"/>
                  </a:lnTo>
                  <a:lnTo>
                    <a:pt x="0" y="23622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67" name="Google Shape;1367;p94"/>
            <p:cNvSpPr/>
            <p:nvPr/>
          </p:nvSpPr>
          <p:spPr>
            <a:xfrm>
              <a:off x="4318508" y="3240658"/>
              <a:ext cx="262889" cy="1525270"/>
            </a:xfrm>
            <a:custGeom>
              <a:avLst/>
              <a:gdLst/>
              <a:ahLst/>
              <a:cxnLst/>
              <a:rect l="l" t="t" r="r" b="b"/>
              <a:pathLst>
                <a:path w="262889" h="1525270" extrusionOk="0">
                  <a:moveTo>
                    <a:pt x="8000" y="1423542"/>
                  </a:moveTo>
                  <a:lnTo>
                    <a:pt x="4699" y="1424813"/>
                  </a:lnTo>
                  <a:lnTo>
                    <a:pt x="1524" y="1426209"/>
                  </a:lnTo>
                  <a:lnTo>
                    <a:pt x="0" y="1429892"/>
                  </a:lnTo>
                  <a:lnTo>
                    <a:pt x="1269" y="1433067"/>
                  </a:lnTo>
                  <a:lnTo>
                    <a:pt x="38607" y="1524889"/>
                  </a:lnTo>
                  <a:lnTo>
                    <a:pt x="47747" y="1513332"/>
                  </a:lnTo>
                  <a:lnTo>
                    <a:pt x="46608" y="1513332"/>
                  </a:lnTo>
                  <a:lnTo>
                    <a:pt x="34036" y="1511553"/>
                  </a:lnTo>
                  <a:lnTo>
                    <a:pt x="37369" y="1488205"/>
                  </a:lnTo>
                  <a:lnTo>
                    <a:pt x="13080" y="1428368"/>
                  </a:lnTo>
                  <a:lnTo>
                    <a:pt x="11683" y="1425066"/>
                  </a:lnTo>
                  <a:lnTo>
                    <a:pt x="8000" y="1423542"/>
                  </a:lnTo>
                  <a:close/>
                </a:path>
                <a:path w="262889" h="1525270" extrusionOk="0">
                  <a:moveTo>
                    <a:pt x="37369" y="1488205"/>
                  </a:moveTo>
                  <a:lnTo>
                    <a:pt x="34036" y="1511553"/>
                  </a:lnTo>
                  <a:lnTo>
                    <a:pt x="46608" y="1513332"/>
                  </a:lnTo>
                  <a:lnTo>
                    <a:pt x="47080" y="1510029"/>
                  </a:lnTo>
                  <a:lnTo>
                    <a:pt x="46227" y="1510029"/>
                  </a:lnTo>
                  <a:lnTo>
                    <a:pt x="35432" y="1508505"/>
                  </a:lnTo>
                  <a:lnTo>
                    <a:pt x="42157" y="1500002"/>
                  </a:lnTo>
                  <a:lnTo>
                    <a:pt x="37369" y="1488205"/>
                  </a:lnTo>
                  <a:close/>
                </a:path>
                <a:path w="262889" h="1525270" extrusionOk="0">
                  <a:moveTo>
                    <a:pt x="96392" y="1436115"/>
                  </a:moveTo>
                  <a:lnTo>
                    <a:pt x="92328" y="1436623"/>
                  </a:lnTo>
                  <a:lnTo>
                    <a:pt x="90169" y="1439290"/>
                  </a:lnTo>
                  <a:lnTo>
                    <a:pt x="49911" y="1490198"/>
                  </a:lnTo>
                  <a:lnTo>
                    <a:pt x="46608" y="1513332"/>
                  </a:lnTo>
                  <a:lnTo>
                    <a:pt x="47747" y="1513332"/>
                  </a:lnTo>
                  <a:lnTo>
                    <a:pt x="100075" y="1447164"/>
                  </a:lnTo>
                  <a:lnTo>
                    <a:pt x="102362" y="1444497"/>
                  </a:lnTo>
                  <a:lnTo>
                    <a:pt x="101853" y="1440433"/>
                  </a:lnTo>
                  <a:lnTo>
                    <a:pt x="99059" y="1438274"/>
                  </a:lnTo>
                  <a:lnTo>
                    <a:pt x="96392" y="1436115"/>
                  </a:lnTo>
                  <a:close/>
                </a:path>
                <a:path w="262889" h="1525270" extrusionOk="0">
                  <a:moveTo>
                    <a:pt x="42157" y="1500002"/>
                  </a:moveTo>
                  <a:lnTo>
                    <a:pt x="35432" y="1508505"/>
                  </a:lnTo>
                  <a:lnTo>
                    <a:pt x="46227" y="1510029"/>
                  </a:lnTo>
                  <a:lnTo>
                    <a:pt x="42157" y="1500002"/>
                  </a:lnTo>
                  <a:close/>
                </a:path>
                <a:path w="262889" h="1525270" extrusionOk="0">
                  <a:moveTo>
                    <a:pt x="49911" y="1490198"/>
                  </a:moveTo>
                  <a:lnTo>
                    <a:pt x="42157" y="1500002"/>
                  </a:lnTo>
                  <a:lnTo>
                    <a:pt x="46227" y="1510029"/>
                  </a:lnTo>
                  <a:lnTo>
                    <a:pt x="47080" y="1510029"/>
                  </a:lnTo>
                  <a:lnTo>
                    <a:pt x="49911" y="1490198"/>
                  </a:lnTo>
                  <a:close/>
                </a:path>
                <a:path w="262889" h="1525270" extrusionOk="0">
                  <a:moveTo>
                    <a:pt x="249808" y="0"/>
                  </a:moveTo>
                  <a:lnTo>
                    <a:pt x="37369" y="1488205"/>
                  </a:lnTo>
                  <a:lnTo>
                    <a:pt x="42157" y="1500002"/>
                  </a:lnTo>
                  <a:lnTo>
                    <a:pt x="49911" y="1490198"/>
                  </a:lnTo>
                  <a:lnTo>
                    <a:pt x="262381" y="1777"/>
                  </a:lnTo>
                  <a:lnTo>
                    <a:pt x="249808"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68" name="Google Shape;1368;p94"/>
            <p:cNvSpPr/>
            <p:nvPr/>
          </p:nvSpPr>
          <p:spPr>
            <a:xfrm>
              <a:off x="839723" y="3659123"/>
              <a:ext cx="685800" cy="725804"/>
            </a:xfrm>
            <a:custGeom>
              <a:avLst/>
              <a:gdLst/>
              <a:ahLst/>
              <a:cxnLst/>
              <a:rect l="l" t="t" r="r" b="b"/>
              <a:pathLst>
                <a:path w="685800" h="725804" extrusionOk="0">
                  <a:moveTo>
                    <a:pt x="571500" y="0"/>
                  </a:moveTo>
                  <a:lnTo>
                    <a:pt x="114300" y="0"/>
                  </a:lnTo>
                  <a:lnTo>
                    <a:pt x="69812" y="8983"/>
                  </a:lnTo>
                  <a:lnTo>
                    <a:pt x="33480" y="33480"/>
                  </a:lnTo>
                  <a:lnTo>
                    <a:pt x="8983" y="69812"/>
                  </a:lnTo>
                  <a:lnTo>
                    <a:pt x="0" y="114300"/>
                  </a:lnTo>
                  <a:lnTo>
                    <a:pt x="0" y="611124"/>
                  </a:lnTo>
                  <a:lnTo>
                    <a:pt x="8983" y="655611"/>
                  </a:lnTo>
                  <a:lnTo>
                    <a:pt x="33480" y="691943"/>
                  </a:lnTo>
                  <a:lnTo>
                    <a:pt x="69812" y="716440"/>
                  </a:lnTo>
                  <a:lnTo>
                    <a:pt x="114300" y="725424"/>
                  </a:lnTo>
                  <a:lnTo>
                    <a:pt x="571500" y="725424"/>
                  </a:lnTo>
                  <a:lnTo>
                    <a:pt x="615987" y="716440"/>
                  </a:lnTo>
                  <a:lnTo>
                    <a:pt x="652319" y="691943"/>
                  </a:lnTo>
                  <a:lnTo>
                    <a:pt x="676816" y="655611"/>
                  </a:lnTo>
                  <a:lnTo>
                    <a:pt x="685800" y="611124"/>
                  </a:lnTo>
                  <a:lnTo>
                    <a:pt x="685800" y="114300"/>
                  </a:lnTo>
                  <a:lnTo>
                    <a:pt x="676816" y="69812"/>
                  </a:lnTo>
                  <a:lnTo>
                    <a:pt x="652319" y="33480"/>
                  </a:lnTo>
                  <a:lnTo>
                    <a:pt x="615987" y="8983"/>
                  </a:lnTo>
                  <a:lnTo>
                    <a:pt x="571500" y="0"/>
                  </a:lnTo>
                  <a:close/>
                </a:path>
              </a:pathLst>
            </a:custGeom>
            <a:solidFill>
              <a:srgbClr val="FF66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69" name="Google Shape;1369;p94"/>
            <p:cNvSpPr/>
            <p:nvPr/>
          </p:nvSpPr>
          <p:spPr>
            <a:xfrm>
              <a:off x="839723" y="3659123"/>
              <a:ext cx="685800" cy="725804"/>
            </a:xfrm>
            <a:custGeom>
              <a:avLst/>
              <a:gdLst/>
              <a:ahLst/>
              <a:cxnLst/>
              <a:rect l="l" t="t" r="r" b="b"/>
              <a:pathLst>
                <a:path w="685800" h="725804" extrusionOk="0">
                  <a:moveTo>
                    <a:pt x="0" y="114300"/>
                  </a:moveTo>
                  <a:lnTo>
                    <a:pt x="8983" y="69812"/>
                  </a:lnTo>
                  <a:lnTo>
                    <a:pt x="33480" y="33480"/>
                  </a:lnTo>
                  <a:lnTo>
                    <a:pt x="69812" y="8983"/>
                  </a:lnTo>
                  <a:lnTo>
                    <a:pt x="114300" y="0"/>
                  </a:lnTo>
                  <a:lnTo>
                    <a:pt x="571500" y="0"/>
                  </a:lnTo>
                  <a:lnTo>
                    <a:pt x="615987" y="8983"/>
                  </a:lnTo>
                  <a:lnTo>
                    <a:pt x="652319" y="33480"/>
                  </a:lnTo>
                  <a:lnTo>
                    <a:pt x="676816" y="69812"/>
                  </a:lnTo>
                  <a:lnTo>
                    <a:pt x="685800" y="114300"/>
                  </a:lnTo>
                  <a:lnTo>
                    <a:pt x="685800" y="611124"/>
                  </a:lnTo>
                  <a:lnTo>
                    <a:pt x="676816" y="655611"/>
                  </a:lnTo>
                  <a:lnTo>
                    <a:pt x="652319" y="691943"/>
                  </a:lnTo>
                  <a:lnTo>
                    <a:pt x="615987" y="716440"/>
                  </a:lnTo>
                  <a:lnTo>
                    <a:pt x="571500" y="725424"/>
                  </a:lnTo>
                  <a:lnTo>
                    <a:pt x="114300" y="725424"/>
                  </a:lnTo>
                  <a:lnTo>
                    <a:pt x="69812" y="716440"/>
                  </a:lnTo>
                  <a:lnTo>
                    <a:pt x="33480" y="691943"/>
                  </a:lnTo>
                  <a:lnTo>
                    <a:pt x="8983" y="655611"/>
                  </a:lnTo>
                  <a:lnTo>
                    <a:pt x="0" y="611124"/>
                  </a:lnTo>
                  <a:lnTo>
                    <a:pt x="0" y="1143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370" name="Google Shape;1370;p94"/>
          <p:cNvSpPr txBox="1"/>
          <p:nvPr/>
        </p:nvSpPr>
        <p:spPr>
          <a:xfrm>
            <a:off x="1611249" y="2010727"/>
            <a:ext cx="1236300" cy="155700"/>
          </a:xfrm>
          <a:prstGeom prst="rect">
            <a:avLst/>
          </a:prstGeom>
          <a:noFill/>
          <a:ln>
            <a:noFill/>
          </a:ln>
        </p:spPr>
        <p:txBody>
          <a:bodyPr spcFirstLastPara="1" wrap="square" lIns="0" tIns="17125" rIns="0" bIns="0" anchor="t" anchorCtr="0">
            <a:spAutoFit/>
          </a:bodyPr>
          <a:lstStyle/>
          <a:p>
            <a:pPr marL="12700" marR="0" lvl="0" indent="0" algn="l" rtl="0">
              <a:lnSpc>
                <a:spcPct val="100000"/>
              </a:lnSpc>
              <a:spcBef>
                <a:spcPts val="0"/>
              </a:spcBef>
              <a:spcAft>
                <a:spcPts val="0"/>
              </a:spcAft>
              <a:buNone/>
            </a:pPr>
            <a:r>
              <a:rPr lang="en" sz="900">
                <a:solidFill>
                  <a:srgbClr val="D50092"/>
                </a:solidFill>
                <a:latin typeface="Courier New"/>
                <a:ea typeface="Courier New"/>
                <a:cs typeface="Courier New"/>
                <a:sym typeface="Courier New"/>
              </a:rPr>
              <a:t>get_local_size</a:t>
            </a:r>
            <a:r>
              <a:rPr lang="en" sz="900">
                <a:latin typeface="Courier New"/>
                <a:ea typeface="Courier New"/>
                <a:cs typeface="Courier New"/>
                <a:sym typeface="Courier New"/>
              </a:rPr>
              <a:t>(0)</a:t>
            </a:r>
            <a:endParaRPr sz="900">
              <a:latin typeface="Courier New"/>
              <a:ea typeface="Courier New"/>
              <a:cs typeface="Courier New"/>
              <a:sym typeface="Courier New"/>
            </a:endParaRPr>
          </a:p>
        </p:txBody>
      </p:sp>
      <p:sp>
        <p:nvSpPr>
          <p:cNvPr id="1371" name="Google Shape;1371;p94"/>
          <p:cNvSpPr txBox="1"/>
          <p:nvPr/>
        </p:nvSpPr>
        <p:spPr>
          <a:xfrm>
            <a:off x="1051966" y="2590571"/>
            <a:ext cx="262200" cy="381600"/>
          </a:xfrm>
          <a:prstGeom prst="rect">
            <a:avLst/>
          </a:prstGeom>
          <a:noFill/>
          <a:ln>
            <a:noFill/>
          </a:ln>
        </p:spPr>
        <p:txBody>
          <a:bodyPr spcFirstLastPara="1" wrap="square" lIns="0" tIns="12050" rIns="0" bIns="0" anchor="t" anchorCtr="0">
            <a:spAutoFit/>
          </a:bodyPr>
          <a:lstStyle/>
          <a:p>
            <a:pPr marL="12700" marR="5080" lvl="0" indent="0" algn="just" rtl="0">
              <a:lnSpc>
                <a:spcPct val="100000"/>
              </a:lnSpc>
              <a:spcBef>
                <a:spcPts val="0"/>
              </a:spcBef>
              <a:spcAft>
                <a:spcPts val="0"/>
              </a:spcAft>
              <a:buNone/>
            </a:pPr>
            <a:r>
              <a:rPr lang="en" sz="800">
                <a:latin typeface="Helvetica Neue"/>
                <a:ea typeface="Helvetica Neue"/>
                <a:cs typeface="Helvetica Neue"/>
                <a:sym typeface="Helvetica Neue"/>
              </a:rPr>
              <a:t>Work  Item  (0, 0)</a:t>
            </a:r>
            <a:endParaRPr sz="800">
              <a:latin typeface="Helvetica Neue"/>
              <a:ea typeface="Helvetica Neue"/>
              <a:cs typeface="Helvetica Neue"/>
              <a:sym typeface="Helvetica Neue"/>
            </a:endParaRPr>
          </a:p>
        </p:txBody>
      </p:sp>
      <p:sp>
        <p:nvSpPr>
          <p:cNvPr id="1372" name="Google Shape;1372;p94"/>
          <p:cNvSpPr txBox="1"/>
          <p:nvPr/>
        </p:nvSpPr>
        <p:spPr>
          <a:xfrm>
            <a:off x="993444" y="2236469"/>
            <a:ext cx="1199400" cy="19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 sz="1200">
                <a:latin typeface="Helvetica Neue"/>
                <a:ea typeface="Helvetica Neue"/>
                <a:cs typeface="Helvetica Neue"/>
                <a:sym typeface="Helvetica Neue"/>
              </a:rPr>
              <a:t>Work Group (0,0)</a:t>
            </a:r>
            <a:endParaRPr sz="1200">
              <a:latin typeface="Helvetica Neue"/>
              <a:ea typeface="Helvetica Neue"/>
              <a:cs typeface="Helvetica Neue"/>
              <a:sym typeface="Helvetica Neue"/>
            </a:endParaRPr>
          </a:p>
        </p:txBody>
      </p:sp>
      <p:grpSp>
        <p:nvGrpSpPr>
          <p:cNvPr id="1373" name="Google Shape;1373;p94"/>
          <p:cNvGrpSpPr/>
          <p:nvPr/>
        </p:nvGrpSpPr>
        <p:grpSpPr>
          <a:xfrm>
            <a:off x="1525524" y="2515742"/>
            <a:ext cx="685800" cy="544353"/>
            <a:chOff x="1525524" y="3659123"/>
            <a:chExt cx="685800" cy="725804"/>
          </a:xfrm>
        </p:grpSpPr>
        <p:sp>
          <p:nvSpPr>
            <p:cNvPr id="1374" name="Google Shape;1374;p94"/>
            <p:cNvSpPr/>
            <p:nvPr/>
          </p:nvSpPr>
          <p:spPr>
            <a:xfrm>
              <a:off x="1525524" y="3659123"/>
              <a:ext cx="685800" cy="725804"/>
            </a:xfrm>
            <a:custGeom>
              <a:avLst/>
              <a:gdLst/>
              <a:ahLst/>
              <a:cxnLst/>
              <a:rect l="l" t="t" r="r" b="b"/>
              <a:pathLst>
                <a:path w="685800" h="725804" extrusionOk="0">
                  <a:moveTo>
                    <a:pt x="571500" y="0"/>
                  </a:moveTo>
                  <a:lnTo>
                    <a:pt x="114300" y="0"/>
                  </a:lnTo>
                  <a:lnTo>
                    <a:pt x="69812" y="8983"/>
                  </a:lnTo>
                  <a:lnTo>
                    <a:pt x="33480" y="33480"/>
                  </a:lnTo>
                  <a:lnTo>
                    <a:pt x="8983" y="69812"/>
                  </a:lnTo>
                  <a:lnTo>
                    <a:pt x="0" y="114300"/>
                  </a:lnTo>
                  <a:lnTo>
                    <a:pt x="0" y="611124"/>
                  </a:lnTo>
                  <a:lnTo>
                    <a:pt x="8983" y="655611"/>
                  </a:lnTo>
                  <a:lnTo>
                    <a:pt x="33480" y="691943"/>
                  </a:lnTo>
                  <a:lnTo>
                    <a:pt x="69812" y="716440"/>
                  </a:lnTo>
                  <a:lnTo>
                    <a:pt x="114300" y="725424"/>
                  </a:lnTo>
                  <a:lnTo>
                    <a:pt x="571500" y="725424"/>
                  </a:lnTo>
                  <a:lnTo>
                    <a:pt x="615987" y="716440"/>
                  </a:lnTo>
                  <a:lnTo>
                    <a:pt x="652319" y="691943"/>
                  </a:lnTo>
                  <a:lnTo>
                    <a:pt x="676816" y="655611"/>
                  </a:lnTo>
                  <a:lnTo>
                    <a:pt x="685800" y="611124"/>
                  </a:lnTo>
                  <a:lnTo>
                    <a:pt x="685800" y="114300"/>
                  </a:lnTo>
                  <a:lnTo>
                    <a:pt x="676816" y="69812"/>
                  </a:lnTo>
                  <a:lnTo>
                    <a:pt x="652319" y="33480"/>
                  </a:lnTo>
                  <a:lnTo>
                    <a:pt x="615987" y="8983"/>
                  </a:lnTo>
                  <a:lnTo>
                    <a:pt x="571500" y="0"/>
                  </a:lnTo>
                  <a:close/>
                </a:path>
              </a:pathLst>
            </a:custGeom>
            <a:solidFill>
              <a:srgbClr val="FF66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75" name="Google Shape;1375;p94"/>
            <p:cNvSpPr/>
            <p:nvPr/>
          </p:nvSpPr>
          <p:spPr>
            <a:xfrm>
              <a:off x="1525524" y="3659123"/>
              <a:ext cx="685800" cy="725804"/>
            </a:xfrm>
            <a:custGeom>
              <a:avLst/>
              <a:gdLst/>
              <a:ahLst/>
              <a:cxnLst/>
              <a:rect l="l" t="t" r="r" b="b"/>
              <a:pathLst>
                <a:path w="685800" h="725804" extrusionOk="0">
                  <a:moveTo>
                    <a:pt x="0" y="114300"/>
                  </a:moveTo>
                  <a:lnTo>
                    <a:pt x="8983" y="69812"/>
                  </a:lnTo>
                  <a:lnTo>
                    <a:pt x="33480" y="33480"/>
                  </a:lnTo>
                  <a:lnTo>
                    <a:pt x="69812" y="8983"/>
                  </a:lnTo>
                  <a:lnTo>
                    <a:pt x="114300" y="0"/>
                  </a:lnTo>
                  <a:lnTo>
                    <a:pt x="571500" y="0"/>
                  </a:lnTo>
                  <a:lnTo>
                    <a:pt x="615987" y="8983"/>
                  </a:lnTo>
                  <a:lnTo>
                    <a:pt x="652319" y="33480"/>
                  </a:lnTo>
                  <a:lnTo>
                    <a:pt x="676816" y="69812"/>
                  </a:lnTo>
                  <a:lnTo>
                    <a:pt x="685800" y="114300"/>
                  </a:lnTo>
                  <a:lnTo>
                    <a:pt x="685800" y="611124"/>
                  </a:lnTo>
                  <a:lnTo>
                    <a:pt x="676816" y="655611"/>
                  </a:lnTo>
                  <a:lnTo>
                    <a:pt x="652319" y="691943"/>
                  </a:lnTo>
                  <a:lnTo>
                    <a:pt x="615987" y="716440"/>
                  </a:lnTo>
                  <a:lnTo>
                    <a:pt x="571500" y="725424"/>
                  </a:lnTo>
                  <a:lnTo>
                    <a:pt x="114300" y="725424"/>
                  </a:lnTo>
                  <a:lnTo>
                    <a:pt x="69812" y="716440"/>
                  </a:lnTo>
                  <a:lnTo>
                    <a:pt x="33480" y="691943"/>
                  </a:lnTo>
                  <a:lnTo>
                    <a:pt x="8983" y="655611"/>
                  </a:lnTo>
                  <a:lnTo>
                    <a:pt x="0" y="611124"/>
                  </a:lnTo>
                  <a:lnTo>
                    <a:pt x="0" y="1143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376" name="Google Shape;1376;p94"/>
          <p:cNvSpPr txBox="1"/>
          <p:nvPr/>
        </p:nvSpPr>
        <p:spPr>
          <a:xfrm>
            <a:off x="1737741" y="2590571"/>
            <a:ext cx="262200" cy="381600"/>
          </a:xfrm>
          <a:prstGeom prst="rect">
            <a:avLst/>
          </a:prstGeom>
          <a:noFill/>
          <a:ln>
            <a:noFill/>
          </a:ln>
        </p:spPr>
        <p:txBody>
          <a:bodyPr spcFirstLastPara="1" wrap="square" lIns="0" tIns="12050" rIns="0" bIns="0" anchor="t" anchorCtr="0">
            <a:spAutoFit/>
          </a:bodyPr>
          <a:lstStyle/>
          <a:p>
            <a:pPr marL="12700" marR="5080" lvl="0" indent="0" algn="just" rtl="0">
              <a:lnSpc>
                <a:spcPct val="100000"/>
              </a:lnSpc>
              <a:spcBef>
                <a:spcPts val="0"/>
              </a:spcBef>
              <a:spcAft>
                <a:spcPts val="0"/>
              </a:spcAft>
              <a:buNone/>
            </a:pPr>
            <a:r>
              <a:rPr lang="en" sz="800">
                <a:latin typeface="Helvetica Neue"/>
                <a:ea typeface="Helvetica Neue"/>
                <a:cs typeface="Helvetica Neue"/>
                <a:sym typeface="Helvetica Neue"/>
              </a:rPr>
              <a:t>Work  Item  (1, 0)</a:t>
            </a:r>
            <a:endParaRPr sz="800">
              <a:latin typeface="Helvetica Neue"/>
              <a:ea typeface="Helvetica Neue"/>
              <a:cs typeface="Helvetica Neue"/>
              <a:sym typeface="Helvetica Neue"/>
            </a:endParaRPr>
          </a:p>
        </p:txBody>
      </p:sp>
      <p:grpSp>
        <p:nvGrpSpPr>
          <p:cNvPr id="1377" name="Google Shape;1377;p94"/>
          <p:cNvGrpSpPr/>
          <p:nvPr/>
        </p:nvGrpSpPr>
        <p:grpSpPr>
          <a:xfrm>
            <a:off x="2211323" y="2515742"/>
            <a:ext cx="685800" cy="544353"/>
            <a:chOff x="2211323" y="3659123"/>
            <a:chExt cx="685800" cy="725804"/>
          </a:xfrm>
        </p:grpSpPr>
        <p:sp>
          <p:nvSpPr>
            <p:cNvPr id="1378" name="Google Shape;1378;p94"/>
            <p:cNvSpPr/>
            <p:nvPr/>
          </p:nvSpPr>
          <p:spPr>
            <a:xfrm>
              <a:off x="2211323" y="3659123"/>
              <a:ext cx="685800" cy="725804"/>
            </a:xfrm>
            <a:custGeom>
              <a:avLst/>
              <a:gdLst/>
              <a:ahLst/>
              <a:cxnLst/>
              <a:rect l="l" t="t" r="r" b="b"/>
              <a:pathLst>
                <a:path w="685800" h="725804" extrusionOk="0">
                  <a:moveTo>
                    <a:pt x="571500" y="0"/>
                  </a:moveTo>
                  <a:lnTo>
                    <a:pt x="114300" y="0"/>
                  </a:lnTo>
                  <a:lnTo>
                    <a:pt x="69812" y="8983"/>
                  </a:lnTo>
                  <a:lnTo>
                    <a:pt x="33480" y="33480"/>
                  </a:lnTo>
                  <a:lnTo>
                    <a:pt x="8983" y="69812"/>
                  </a:lnTo>
                  <a:lnTo>
                    <a:pt x="0" y="114300"/>
                  </a:lnTo>
                  <a:lnTo>
                    <a:pt x="0" y="611124"/>
                  </a:lnTo>
                  <a:lnTo>
                    <a:pt x="8983" y="655611"/>
                  </a:lnTo>
                  <a:lnTo>
                    <a:pt x="33480" y="691943"/>
                  </a:lnTo>
                  <a:lnTo>
                    <a:pt x="69812" y="716440"/>
                  </a:lnTo>
                  <a:lnTo>
                    <a:pt x="114300" y="725424"/>
                  </a:lnTo>
                  <a:lnTo>
                    <a:pt x="571500" y="725424"/>
                  </a:lnTo>
                  <a:lnTo>
                    <a:pt x="615987" y="716440"/>
                  </a:lnTo>
                  <a:lnTo>
                    <a:pt x="652319" y="691943"/>
                  </a:lnTo>
                  <a:lnTo>
                    <a:pt x="676816" y="655611"/>
                  </a:lnTo>
                  <a:lnTo>
                    <a:pt x="685800" y="611124"/>
                  </a:lnTo>
                  <a:lnTo>
                    <a:pt x="685800" y="114300"/>
                  </a:lnTo>
                  <a:lnTo>
                    <a:pt x="676816" y="69812"/>
                  </a:lnTo>
                  <a:lnTo>
                    <a:pt x="652319" y="33480"/>
                  </a:lnTo>
                  <a:lnTo>
                    <a:pt x="615987" y="8983"/>
                  </a:lnTo>
                  <a:lnTo>
                    <a:pt x="571500" y="0"/>
                  </a:lnTo>
                  <a:close/>
                </a:path>
              </a:pathLst>
            </a:custGeom>
            <a:solidFill>
              <a:srgbClr val="FF66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79" name="Google Shape;1379;p94"/>
            <p:cNvSpPr/>
            <p:nvPr/>
          </p:nvSpPr>
          <p:spPr>
            <a:xfrm>
              <a:off x="2211323" y="3659123"/>
              <a:ext cx="685800" cy="725804"/>
            </a:xfrm>
            <a:custGeom>
              <a:avLst/>
              <a:gdLst/>
              <a:ahLst/>
              <a:cxnLst/>
              <a:rect l="l" t="t" r="r" b="b"/>
              <a:pathLst>
                <a:path w="685800" h="725804" extrusionOk="0">
                  <a:moveTo>
                    <a:pt x="0" y="114300"/>
                  </a:moveTo>
                  <a:lnTo>
                    <a:pt x="8983" y="69812"/>
                  </a:lnTo>
                  <a:lnTo>
                    <a:pt x="33480" y="33480"/>
                  </a:lnTo>
                  <a:lnTo>
                    <a:pt x="69812" y="8983"/>
                  </a:lnTo>
                  <a:lnTo>
                    <a:pt x="114300" y="0"/>
                  </a:lnTo>
                  <a:lnTo>
                    <a:pt x="571500" y="0"/>
                  </a:lnTo>
                  <a:lnTo>
                    <a:pt x="615987" y="8983"/>
                  </a:lnTo>
                  <a:lnTo>
                    <a:pt x="652319" y="33480"/>
                  </a:lnTo>
                  <a:lnTo>
                    <a:pt x="676816" y="69812"/>
                  </a:lnTo>
                  <a:lnTo>
                    <a:pt x="685800" y="114300"/>
                  </a:lnTo>
                  <a:lnTo>
                    <a:pt x="685800" y="611124"/>
                  </a:lnTo>
                  <a:lnTo>
                    <a:pt x="676816" y="655611"/>
                  </a:lnTo>
                  <a:lnTo>
                    <a:pt x="652319" y="691943"/>
                  </a:lnTo>
                  <a:lnTo>
                    <a:pt x="615987" y="716440"/>
                  </a:lnTo>
                  <a:lnTo>
                    <a:pt x="571500" y="725424"/>
                  </a:lnTo>
                  <a:lnTo>
                    <a:pt x="114300" y="725424"/>
                  </a:lnTo>
                  <a:lnTo>
                    <a:pt x="69812" y="716440"/>
                  </a:lnTo>
                  <a:lnTo>
                    <a:pt x="33480" y="691943"/>
                  </a:lnTo>
                  <a:lnTo>
                    <a:pt x="8983" y="655611"/>
                  </a:lnTo>
                  <a:lnTo>
                    <a:pt x="0" y="611124"/>
                  </a:lnTo>
                  <a:lnTo>
                    <a:pt x="0" y="1143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380" name="Google Shape;1380;p94"/>
          <p:cNvSpPr txBox="1"/>
          <p:nvPr/>
        </p:nvSpPr>
        <p:spPr>
          <a:xfrm>
            <a:off x="2423922" y="2590571"/>
            <a:ext cx="262200" cy="381600"/>
          </a:xfrm>
          <a:prstGeom prst="rect">
            <a:avLst/>
          </a:prstGeom>
          <a:noFill/>
          <a:ln>
            <a:noFill/>
          </a:ln>
        </p:spPr>
        <p:txBody>
          <a:bodyPr spcFirstLastPara="1" wrap="square" lIns="0" tIns="12050" rIns="0" bIns="0" anchor="t" anchorCtr="0">
            <a:spAutoFit/>
          </a:bodyPr>
          <a:lstStyle/>
          <a:p>
            <a:pPr marL="12700" marR="5080" lvl="0" indent="0" algn="just" rtl="0">
              <a:lnSpc>
                <a:spcPct val="100000"/>
              </a:lnSpc>
              <a:spcBef>
                <a:spcPts val="0"/>
              </a:spcBef>
              <a:spcAft>
                <a:spcPts val="0"/>
              </a:spcAft>
              <a:buNone/>
            </a:pPr>
            <a:r>
              <a:rPr lang="en" sz="800">
                <a:latin typeface="Helvetica Neue"/>
                <a:ea typeface="Helvetica Neue"/>
                <a:cs typeface="Helvetica Neue"/>
                <a:sym typeface="Helvetica Neue"/>
              </a:rPr>
              <a:t>Work  Item  (2, 0)</a:t>
            </a:r>
            <a:endParaRPr sz="800">
              <a:latin typeface="Helvetica Neue"/>
              <a:ea typeface="Helvetica Neue"/>
              <a:cs typeface="Helvetica Neue"/>
              <a:sym typeface="Helvetica Neue"/>
            </a:endParaRPr>
          </a:p>
        </p:txBody>
      </p:sp>
      <p:grpSp>
        <p:nvGrpSpPr>
          <p:cNvPr id="1381" name="Google Shape;1381;p94"/>
          <p:cNvGrpSpPr/>
          <p:nvPr/>
        </p:nvGrpSpPr>
        <p:grpSpPr>
          <a:xfrm>
            <a:off x="2897123" y="2515742"/>
            <a:ext cx="685800" cy="544353"/>
            <a:chOff x="2897123" y="3659123"/>
            <a:chExt cx="685800" cy="725804"/>
          </a:xfrm>
        </p:grpSpPr>
        <p:sp>
          <p:nvSpPr>
            <p:cNvPr id="1382" name="Google Shape;1382;p94"/>
            <p:cNvSpPr/>
            <p:nvPr/>
          </p:nvSpPr>
          <p:spPr>
            <a:xfrm>
              <a:off x="2897123" y="3659123"/>
              <a:ext cx="685800" cy="725804"/>
            </a:xfrm>
            <a:custGeom>
              <a:avLst/>
              <a:gdLst/>
              <a:ahLst/>
              <a:cxnLst/>
              <a:rect l="l" t="t" r="r" b="b"/>
              <a:pathLst>
                <a:path w="685800" h="725804" extrusionOk="0">
                  <a:moveTo>
                    <a:pt x="571500" y="0"/>
                  </a:moveTo>
                  <a:lnTo>
                    <a:pt x="114300" y="0"/>
                  </a:lnTo>
                  <a:lnTo>
                    <a:pt x="69812" y="8983"/>
                  </a:lnTo>
                  <a:lnTo>
                    <a:pt x="33480" y="33480"/>
                  </a:lnTo>
                  <a:lnTo>
                    <a:pt x="8983" y="69812"/>
                  </a:lnTo>
                  <a:lnTo>
                    <a:pt x="0" y="114300"/>
                  </a:lnTo>
                  <a:lnTo>
                    <a:pt x="0" y="611124"/>
                  </a:lnTo>
                  <a:lnTo>
                    <a:pt x="8983" y="655611"/>
                  </a:lnTo>
                  <a:lnTo>
                    <a:pt x="33480" y="691943"/>
                  </a:lnTo>
                  <a:lnTo>
                    <a:pt x="69812" y="716440"/>
                  </a:lnTo>
                  <a:lnTo>
                    <a:pt x="114300" y="725424"/>
                  </a:lnTo>
                  <a:lnTo>
                    <a:pt x="571500" y="725424"/>
                  </a:lnTo>
                  <a:lnTo>
                    <a:pt x="615987" y="716440"/>
                  </a:lnTo>
                  <a:lnTo>
                    <a:pt x="652319" y="691943"/>
                  </a:lnTo>
                  <a:lnTo>
                    <a:pt x="676816" y="655611"/>
                  </a:lnTo>
                  <a:lnTo>
                    <a:pt x="685800" y="611124"/>
                  </a:lnTo>
                  <a:lnTo>
                    <a:pt x="685800" y="114300"/>
                  </a:lnTo>
                  <a:lnTo>
                    <a:pt x="676816" y="69812"/>
                  </a:lnTo>
                  <a:lnTo>
                    <a:pt x="652319" y="33480"/>
                  </a:lnTo>
                  <a:lnTo>
                    <a:pt x="615987" y="8983"/>
                  </a:lnTo>
                  <a:lnTo>
                    <a:pt x="571500" y="0"/>
                  </a:lnTo>
                  <a:close/>
                </a:path>
              </a:pathLst>
            </a:custGeom>
            <a:solidFill>
              <a:srgbClr val="FF66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83" name="Google Shape;1383;p94"/>
            <p:cNvSpPr/>
            <p:nvPr/>
          </p:nvSpPr>
          <p:spPr>
            <a:xfrm>
              <a:off x="2897123" y="3659123"/>
              <a:ext cx="685800" cy="725804"/>
            </a:xfrm>
            <a:custGeom>
              <a:avLst/>
              <a:gdLst/>
              <a:ahLst/>
              <a:cxnLst/>
              <a:rect l="l" t="t" r="r" b="b"/>
              <a:pathLst>
                <a:path w="685800" h="725804" extrusionOk="0">
                  <a:moveTo>
                    <a:pt x="0" y="114300"/>
                  </a:moveTo>
                  <a:lnTo>
                    <a:pt x="8983" y="69812"/>
                  </a:lnTo>
                  <a:lnTo>
                    <a:pt x="33480" y="33480"/>
                  </a:lnTo>
                  <a:lnTo>
                    <a:pt x="69812" y="8983"/>
                  </a:lnTo>
                  <a:lnTo>
                    <a:pt x="114300" y="0"/>
                  </a:lnTo>
                  <a:lnTo>
                    <a:pt x="571500" y="0"/>
                  </a:lnTo>
                  <a:lnTo>
                    <a:pt x="615987" y="8983"/>
                  </a:lnTo>
                  <a:lnTo>
                    <a:pt x="652319" y="33480"/>
                  </a:lnTo>
                  <a:lnTo>
                    <a:pt x="676816" y="69812"/>
                  </a:lnTo>
                  <a:lnTo>
                    <a:pt x="685800" y="114300"/>
                  </a:lnTo>
                  <a:lnTo>
                    <a:pt x="685800" y="611124"/>
                  </a:lnTo>
                  <a:lnTo>
                    <a:pt x="676816" y="655611"/>
                  </a:lnTo>
                  <a:lnTo>
                    <a:pt x="652319" y="691943"/>
                  </a:lnTo>
                  <a:lnTo>
                    <a:pt x="615987" y="716440"/>
                  </a:lnTo>
                  <a:lnTo>
                    <a:pt x="571500" y="725424"/>
                  </a:lnTo>
                  <a:lnTo>
                    <a:pt x="114300" y="725424"/>
                  </a:lnTo>
                  <a:lnTo>
                    <a:pt x="69812" y="716440"/>
                  </a:lnTo>
                  <a:lnTo>
                    <a:pt x="33480" y="691943"/>
                  </a:lnTo>
                  <a:lnTo>
                    <a:pt x="8983" y="655611"/>
                  </a:lnTo>
                  <a:lnTo>
                    <a:pt x="0" y="611124"/>
                  </a:lnTo>
                  <a:lnTo>
                    <a:pt x="0" y="1143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384" name="Google Shape;1384;p94"/>
          <p:cNvSpPr txBox="1"/>
          <p:nvPr/>
        </p:nvSpPr>
        <p:spPr>
          <a:xfrm>
            <a:off x="3109976" y="2590571"/>
            <a:ext cx="262200" cy="381600"/>
          </a:xfrm>
          <a:prstGeom prst="rect">
            <a:avLst/>
          </a:prstGeom>
          <a:noFill/>
          <a:ln>
            <a:noFill/>
          </a:ln>
        </p:spPr>
        <p:txBody>
          <a:bodyPr spcFirstLastPara="1" wrap="square" lIns="0" tIns="12050" rIns="0" bIns="0" anchor="t" anchorCtr="0">
            <a:spAutoFit/>
          </a:bodyPr>
          <a:lstStyle/>
          <a:p>
            <a:pPr marL="12700" marR="5080" lvl="0" indent="0" algn="just" rtl="0">
              <a:lnSpc>
                <a:spcPct val="100000"/>
              </a:lnSpc>
              <a:spcBef>
                <a:spcPts val="0"/>
              </a:spcBef>
              <a:spcAft>
                <a:spcPts val="0"/>
              </a:spcAft>
              <a:buNone/>
            </a:pPr>
            <a:r>
              <a:rPr lang="en" sz="800">
                <a:latin typeface="Helvetica Neue"/>
                <a:ea typeface="Helvetica Neue"/>
                <a:cs typeface="Helvetica Neue"/>
                <a:sym typeface="Helvetica Neue"/>
              </a:rPr>
              <a:t>Work  Item  (3, 0)</a:t>
            </a:r>
            <a:endParaRPr sz="800">
              <a:latin typeface="Helvetica Neue"/>
              <a:ea typeface="Helvetica Neue"/>
              <a:cs typeface="Helvetica Neue"/>
              <a:sym typeface="Helvetica Neue"/>
            </a:endParaRPr>
          </a:p>
        </p:txBody>
      </p:sp>
      <p:grpSp>
        <p:nvGrpSpPr>
          <p:cNvPr id="1385" name="Google Shape;1385;p94"/>
          <p:cNvGrpSpPr/>
          <p:nvPr/>
        </p:nvGrpSpPr>
        <p:grpSpPr>
          <a:xfrm>
            <a:off x="3582923" y="2515742"/>
            <a:ext cx="685800" cy="544353"/>
            <a:chOff x="3582923" y="3659123"/>
            <a:chExt cx="685800" cy="725804"/>
          </a:xfrm>
        </p:grpSpPr>
        <p:sp>
          <p:nvSpPr>
            <p:cNvPr id="1386" name="Google Shape;1386;p94"/>
            <p:cNvSpPr/>
            <p:nvPr/>
          </p:nvSpPr>
          <p:spPr>
            <a:xfrm>
              <a:off x="3582923" y="3659123"/>
              <a:ext cx="685800" cy="725804"/>
            </a:xfrm>
            <a:custGeom>
              <a:avLst/>
              <a:gdLst/>
              <a:ahLst/>
              <a:cxnLst/>
              <a:rect l="l" t="t" r="r" b="b"/>
              <a:pathLst>
                <a:path w="685800" h="725804" extrusionOk="0">
                  <a:moveTo>
                    <a:pt x="571500" y="0"/>
                  </a:moveTo>
                  <a:lnTo>
                    <a:pt x="114300" y="0"/>
                  </a:lnTo>
                  <a:lnTo>
                    <a:pt x="69812" y="8983"/>
                  </a:lnTo>
                  <a:lnTo>
                    <a:pt x="33480" y="33480"/>
                  </a:lnTo>
                  <a:lnTo>
                    <a:pt x="8983" y="69812"/>
                  </a:lnTo>
                  <a:lnTo>
                    <a:pt x="0" y="114300"/>
                  </a:lnTo>
                  <a:lnTo>
                    <a:pt x="0" y="611124"/>
                  </a:lnTo>
                  <a:lnTo>
                    <a:pt x="8983" y="655611"/>
                  </a:lnTo>
                  <a:lnTo>
                    <a:pt x="33480" y="691943"/>
                  </a:lnTo>
                  <a:lnTo>
                    <a:pt x="69812" y="716440"/>
                  </a:lnTo>
                  <a:lnTo>
                    <a:pt x="114300" y="725424"/>
                  </a:lnTo>
                  <a:lnTo>
                    <a:pt x="571500" y="725424"/>
                  </a:lnTo>
                  <a:lnTo>
                    <a:pt x="615987" y="716440"/>
                  </a:lnTo>
                  <a:lnTo>
                    <a:pt x="652319" y="691943"/>
                  </a:lnTo>
                  <a:lnTo>
                    <a:pt x="676816" y="655611"/>
                  </a:lnTo>
                  <a:lnTo>
                    <a:pt x="685800" y="611124"/>
                  </a:lnTo>
                  <a:lnTo>
                    <a:pt x="685800" y="114300"/>
                  </a:lnTo>
                  <a:lnTo>
                    <a:pt x="676816" y="69812"/>
                  </a:lnTo>
                  <a:lnTo>
                    <a:pt x="652319" y="33480"/>
                  </a:lnTo>
                  <a:lnTo>
                    <a:pt x="615987" y="8983"/>
                  </a:lnTo>
                  <a:lnTo>
                    <a:pt x="571500" y="0"/>
                  </a:lnTo>
                  <a:close/>
                </a:path>
              </a:pathLst>
            </a:custGeom>
            <a:solidFill>
              <a:srgbClr val="FF66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87" name="Google Shape;1387;p94"/>
            <p:cNvSpPr/>
            <p:nvPr/>
          </p:nvSpPr>
          <p:spPr>
            <a:xfrm>
              <a:off x="3582923" y="3659123"/>
              <a:ext cx="685800" cy="725804"/>
            </a:xfrm>
            <a:custGeom>
              <a:avLst/>
              <a:gdLst/>
              <a:ahLst/>
              <a:cxnLst/>
              <a:rect l="l" t="t" r="r" b="b"/>
              <a:pathLst>
                <a:path w="685800" h="725804" extrusionOk="0">
                  <a:moveTo>
                    <a:pt x="0" y="114300"/>
                  </a:moveTo>
                  <a:lnTo>
                    <a:pt x="8983" y="69812"/>
                  </a:lnTo>
                  <a:lnTo>
                    <a:pt x="33480" y="33480"/>
                  </a:lnTo>
                  <a:lnTo>
                    <a:pt x="69812" y="8983"/>
                  </a:lnTo>
                  <a:lnTo>
                    <a:pt x="114300" y="0"/>
                  </a:lnTo>
                  <a:lnTo>
                    <a:pt x="571500" y="0"/>
                  </a:lnTo>
                  <a:lnTo>
                    <a:pt x="615987" y="8983"/>
                  </a:lnTo>
                  <a:lnTo>
                    <a:pt x="652319" y="33480"/>
                  </a:lnTo>
                  <a:lnTo>
                    <a:pt x="676816" y="69812"/>
                  </a:lnTo>
                  <a:lnTo>
                    <a:pt x="685800" y="114300"/>
                  </a:lnTo>
                  <a:lnTo>
                    <a:pt x="685800" y="611124"/>
                  </a:lnTo>
                  <a:lnTo>
                    <a:pt x="676816" y="655611"/>
                  </a:lnTo>
                  <a:lnTo>
                    <a:pt x="652319" y="691943"/>
                  </a:lnTo>
                  <a:lnTo>
                    <a:pt x="615987" y="716440"/>
                  </a:lnTo>
                  <a:lnTo>
                    <a:pt x="571500" y="725424"/>
                  </a:lnTo>
                  <a:lnTo>
                    <a:pt x="114300" y="725424"/>
                  </a:lnTo>
                  <a:lnTo>
                    <a:pt x="69812" y="716440"/>
                  </a:lnTo>
                  <a:lnTo>
                    <a:pt x="33480" y="691943"/>
                  </a:lnTo>
                  <a:lnTo>
                    <a:pt x="8983" y="655611"/>
                  </a:lnTo>
                  <a:lnTo>
                    <a:pt x="0" y="611124"/>
                  </a:lnTo>
                  <a:lnTo>
                    <a:pt x="0" y="1143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388" name="Google Shape;1388;p94"/>
          <p:cNvSpPr txBox="1"/>
          <p:nvPr/>
        </p:nvSpPr>
        <p:spPr>
          <a:xfrm>
            <a:off x="3796029" y="2590571"/>
            <a:ext cx="262200" cy="381600"/>
          </a:xfrm>
          <a:prstGeom prst="rect">
            <a:avLst/>
          </a:prstGeom>
          <a:noFill/>
          <a:ln>
            <a:noFill/>
          </a:ln>
        </p:spPr>
        <p:txBody>
          <a:bodyPr spcFirstLastPara="1" wrap="square" lIns="0" tIns="12050" rIns="0" bIns="0" anchor="t" anchorCtr="0">
            <a:spAutoFit/>
          </a:bodyPr>
          <a:lstStyle/>
          <a:p>
            <a:pPr marL="12700" marR="5080" lvl="0" indent="0" algn="just" rtl="0">
              <a:lnSpc>
                <a:spcPct val="100000"/>
              </a:lnSpc>
              <a:spcBef>
                <a:spcPts val="0"/>
              </a:spcBef>
              <a:spcAft>
                <a:spcPts val="0"/>
              </a:spcAft>
              <a:buNone/>
            </a:pPr>
            <a:r>
              <a:rPr lang="en" sz="800">
                <a:latin typeface="Helvetica Neue"/>
                <a:ea typeface="Helvetica Neue"/>
                <a:cs typeface="Helvetica Neue"/>
                <a:sym typeface="Helvetica Neue"/>
              </a:rPr>
              <a:t>Work  Item  (4, 0)</a:t>
            </a:r>
            <a:endParaRPr sz="800">
              <a:latin typeface="Helvetica Neue"/>
              <a:ea typeface="Helvetica Neue"/>
              <a:cs typeface="Helvetica Neue"/>
              <a:sym typeface="Helvetica Neue"/>
            </a:endParaRPr>
          </a:p>
        </p:txBody>
      </p:sp>
      <p:grpSp>
        <p:nvGrpSpPr>
          <p:cNvPr id="1389" name="Google Shape;1389;p94"/>
          <p:cNvGrpSpPr/>
          <p:nvPr/>
        </p:nvGrpSpPr>
        <p:grpSpPr>
          <a:xfrm>
            <a:off x="839724" y="3059810"/>
            <a:ext cx="685800" cy="541972"/>
            <a:chOff x="839724" y="4384547"/>
            <a:chExt cx="685800" cy="722629"/>
          </a:xfrm>
        </p:grpSpPr>
        <p:sp>
          <p:nvSpPr>
            <p:cNvPr id="1390" name="Google Shape;1390;p94"/>
            <p:cNvSpPr/>
            <p:nvPr/>
          </p:nvSpPr>
          <p:spPr>
            <a:xfrm>
              <a:off x="839724" y="4384547"/>
              <a:ext cx="685800" cy="722629"/>
            </a:xfrm>
            <a:custGeom>
              <a:avLst/>
              <a:gdLst/>
              <a:ahLst/>
              <a:cxnLst/>
              <a:rect l="l" t="t" r="r" b="b"/>
              <a:pathLst>
                <a:path w="685800" h="722629" extrusionOk="0">
                  <a:moveTo>
                    <a:pt x="571500" y="0"/>
                  </a:moveTo>
                  <a:lnTo>
                    <a:pt x="114300" y="0"/>
                  </a:lnTo>
                  <a:lnTo>
                    <a:pt x="69812" y="8983"/>
                  </a:lnTo>
                  <a:lnTo>
                    <a:pt x="33480" y="33480"/>
                  </a:lnTo>
                  <a:lnTo>
                    <a:pt x="8983" y="69812"/>
                  </a:lnTo>
                  <a:lnTo>
                    <a:pt x="0" y="114300"/>
                  </a:lnTo>
                  <a:lnTo>
                    <a:pt x="0" y="608076"/>
                  </a:lnTo>
                  <a:lnTo>
                    <a:pt x="8983" y="652563"/>
                  </a:lnTo>
                  <a:lnTo>
                    <a:pt x="33480" y="688895"/>
                  </a:lnTo>
                  <a:lnTo>
                    <a:pt x="69812" y="713392"/>
                  </a:lnTo>
                  <a:lnTo>
                    <a:pt x="114300" y="722376"/>
                  </a:lnTo>
                  <a:lnTo>
                    <a:pt x="571500" y="722376"/>
                  </a:lnTo>
                  <a:lnTo>
                    <a:pt x="615987" y="713392"/>
                  </a:lnTo>
                  <a:lnTo>
                    <a:pt x="652319" y="688895"/>
                  </a:lnTo>
                  <a:lnTo>
                    <a:pt x="676816" y="652563"/>
                  </a:lnTo>
                  <a:lnTo>
                    <a:pt x="685800" y="608076"/>
                  </a:lnTo>
                  <a:lnTo>
                    <a:pt x="685800" y="114300"/>
                  </a:lnTo>
                  <a:lnTo>
                    <a:pt x="676816" y="69812"/>
                  </a:lnTo>
                  <a:lnTo>
                    <a:pt x="652319" y="33480"/>
                  </a:lnTo>
                  <a:lnTo>
                    <a:pt x="615987" y="8983"/>
                  </a:lnTo>
                  <a:lnTo>
                    <a:pt x="571500" y="0"/>
                  </a:lnTo>
                  <a:close/>
                </a:path>
              </a:pathLst>
            </a:custGeom>
            <a:solidFill>
              <a:srgbClr val="FF66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91" name="Google Shape;1391;p94"/>
            <p:cNvSpPr/>
            <p:nvPr/>
          </p:nvSpPr>
          <p:spPr>
            <a:xfrm>
              <a:off x="839724" y="4384547"/>
              <a:ext cx="685800" cy="722629"/>
            </a:xfrm>
            <a:custGeom>
              <a:avLst/>
              <a:gdLst/>
              <a:ahLst/>
              <a:cxnLst/>
              <a:rect l="l" t="t" r="r" b="b"/>
              <a:pathLst>
                <a:path w="685800" h="722629" extrusionOk="0">
                  <a:moveTo>
                    <a:pt x="0" y="114300"/>
                  </a:moveTo>
                  <a:lnTo>
                    <a:pt x="8983" y="69812"/>
                  </a:lnTo>
                  <a:lnTo>
                    <a:pt x="33480" y="33480"/>
                  </a:lnTo>
                  <a:lnTo>
                    <a:pt x="69812" y="8983"/>
                  </a:lnTo>
                  <a:lnTo>
                    <a:pt x="114300" y="0"/>
                  </a:lnTo>
                  <a:lnTo>
                    <a:pt x="571500" y="0"/>
                  </a:lnTo>
                  <a:lnTo>
                    <a:pt x="615987" y="8983"/>
                  </a:lnTo>
                  <a:lnTo>
                    <a:pt x="652319" y="33480"/>
                  </a:lnTo>
                  <a:lnTo>
                    <a:pt x="676816" y="69812"/>
                  </a:lnTo>
                  <a:lnTo>
                    <a:pt x="685800" y="114300"/>
                  </a:lnTo>
                  <a:lnTo>
                    <a:pt x="685800" y="608076"/>
                  </a:lnTo>
                  <a:lnTo>
                    <a:pt x="676816" y="652563"/>
                  </a:lnTo>
                  <a:lnTo>
                    <a:pt x="652319" y="688895"/>
                  </a:lnTo>
                  <a:lnTo>
                    <a:pt x="615987" y="713392"/>
                  </a:lnTo>
                  <a:lnTo>
                    <a:pt x="571500" y="722376"/>
                  </a:lnTo>
                  <a:lnTo>
                    <a:pt x="114300" y="722376"/>
                  </a:lnTo>
                  <a:lnTo>
                    <a:pt x="69812" y="713392"/>
                  </a:lnTo>
                  <a:lnTo>
                    <a:pt x="33480" y="688895"/>
                  </a:lnTo>
                  <a:lnTo>
                    <a:pt x="8983" y="652563"/>
                  </a:lnTo>
                  <a:lnTo>
                    <a:pt x="0" y="608076"/>
                  </a:lnTo>
                  <a:lnTo>
                    <a:pt x="0" y="1143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392" name="Google Shape;1392;p94"/>
          <p:cNvSpPr txBox="1"/>
          <p:nvPr/>
        </p:nvSpPr>
        <p:spPr>
          <a:xfrm>
            <a:off x="1051966" y="3133687"/>
            <a:ext cx="262200" cy="381600"/>
          </a:xfrm>
          <a:prstGeom prst="rect">
            <a:avLst/>
          </a:prstGeom>
          <a:noFill/>
          <a:ln>
            <a:noFill/>
          </a:ln>
        </p:spPr>
        <p:txBody>
          <a:bodyPr spcFirstLastPara="1" wrap="square" lIns="0" tIns="12050" rIns="0" bIns="0" anchor="t" anchorCtr="0">
            <a:spAutoFit/>
          </a:bodyPr>
          <a:lstStyle/>
          <a:p>
            <a:pPr marL="12700" marR="5080" lvl="0" indent="0" algn="just" rtl="0">
              <a:lnSpc>
                <a:spcPct val="100000"/>
              </a:lnSpc>
              <a:spcBef>
                <a:spcPts val="0"/>
              </a:spcBef>
              <a:spcAft>
                <a:spcPts val="0"/>
              </a:spcAft>
              <a:buNone/>
            </a:pPr>
            <a:r>
              <a:rPr lang="en" sz="800">
                <a:latin typeface="Helvetica Neue"/>
                <a:ea typeface="Helvetica Neue"/>
                <a:cs typeface="Helvetica Neue"/>
                <a:sym typeface="Helvetica Neue"/>
              </a:rPr>
              <a:t>Work  Item  (0, 1)</a:t>
            </a:r>
            <a:endParaRPr sz="800">
              <a:latin typeface="Helvetica Neue"/>
              <a:ea typeface="Helvetica Neue"/>
              <a:cs typeface="Helvetica Neue"/>
              <a:sym typeface="Helvetica Neue"/>
            </a:endParaRPr>
          </a:p>
        </p:txBody>
      </p:sp>
      <p:grpSp>
        <p:nvGrpSpPr>
          <p:cNvPr id="1393" name="Google Shape;1393;p94"/>
          <p:cNvGrpSpPr/>
          <p:nvPr/>
        </p:nvGrpSpPr>
        <p:grpSpPr>
          <a:xfrm>
            <a:off x="1525524" y="3059810"/>
            <a:ext cx="685800" cy="541972"/>
            <a:chOff x="1525524" y="4384547"/>
            <a:chExt cx="685800" cy="722629"/>
          </a:xfrm>
        </p:grpSpPr>
        <p:sp>
          <p:nvSpPr>
            <p:cNvPr id="1394" name="Google Shape;1394;p94"/>
            <p:cNvSpPr/>
            <p:nvPr/>
          </p:nvSpPr>
          <p:spPr>
            <a:xfrm>
              <a:off x="1525524" y="4384547"/>
              <a:ext cx="685800" cy="722629"/>
            </a:xfrm>
            <a:custGeom>
              <a:avLst/>
              <a:gdLst/>
              <a:ahLst/>
              <a:cxnLst/>
              <a:rect l="l" t="t" r="r" b="b"/>
              <a:pathLst>
                <a:path w="685800" h="722629" extrusionOk="0">
                  <a:moveTo>
                    <a:pt x="571500" y="0"/>
                  </a:moveTo>
                  <a:lnTo>
                    <a:pt x="114300" y="0"/>
                  </a:lnTo>
                  <a:lnTo>
                    <a:pt x="69812" y="8983"/>
                  </a:lnTo>
                  <a:lnTo>
                    <a:pt x="33480" y="33480"/>
                  </a:lnTo>
                  <a:lnTo>
                    <a:pt x="8983" y="69812"/>
                  </a:lnTo>
                  <a:lnTo>
                    <a:pt x="0" y="114300"/>
                  </a:lnTo>
                  <a:lnTo>
                    <a:pt x="0" y="608076"/>
                  </a:lnTo>
                  <a:lnTo>
                    <a:pt x="8983" y="652563"/>
                  </a:lnTo>
                  <a:lnTo>
                    <a:pt x="33480" y="688895"/>
                  </a:lnTo>
                  <a:lnTo>
                    <a:pt x="69812" y="713392"/>
                  </a:lnTo>
                  <a:lnTo>
                    <a:pt x="114300" y="722376"/>
                  </a:lnTo>
                  <a:lnTo>
                    <a:pt x="571500" y="722376"/>
                  </a:lnTo>
                  <a:lnTo>
                    <a:pt x="615987" y="713392"/>
                  </a:lnTo>
                  <a:lnTo>
                    <a:pt x="652319" y="688895"/>
                  </a:lnTo>
                  <a:lnTo>
                    <a:pt x="676816" y="652563"/>
                  </a:lnTo>
                  <a:lnTo>
                    <a:pt x="685800" y="608076"/>
                  </a:lnTo>
                  <a:lnTo>
                    <a:pt x="685800" y="114300"/>
                  </a:lnTo>
                  <a:lnTo>
                    <a:pt x="676816" y="69812"/>
                  </a:lnTo>
                  <a:lnTo>
                    <a:pt x="652319" y="33480"/>
                  </a:lnTo>
                  <a:lnTo>
                    <a:pt x="615987" y="8983"/>
                  </a:lnTo>
                  <a:lnTo>
                    <a:pt x="571500" y="0"/>
                  </a:lnTo>
                  <a:close/>
                </a:path>
              </a:pathLst>
            </a:custGeom>
            <a:solidFill>
              <a:srgbClr val="FF66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95" name="Google Shape;1395;p94"/>
            <p:cNvSpPr/>
            <p:nvPr/>
          </p:nvSpPr>
          <p:spPr>
            <a:xfrm>
              <a:off x="1525524" y="4384547"/>
              <a:ext cx="685800" cy="722629"/>
            </a:xfrm>
            <a:custGeom>
              <a:avLst/>
              <a:gdLst/>
              <a:ahLst/>
              <a:cxnLst/>
              <a:rect l="l" t="t" r="r" b="b"/>
              <a:pathLst>
                <a:path w="685800" h="722629" extrusionOk="0">
                  <a:moveTo>
                    <a:pt x="0" y="114300"/>
                  </a:moveTo>
                  <a:lnTo>
                    <a:pt x="8983" y="69812"/>
                  </a:lnTo>
                  <a:lnTo>
                    <a:pt x="33480" y="33480"/>
                  </a:lnTo>
                  <a:lnTo>
                    <a:pt x="69812" y="8983"/>
                  </a:lnTo>
                  <a:lnTo>
                    <a:pt x="114300" y="0"/>
                  </a:lnTo>
                  <a:lnTo>
                    <a:pt x="571500" y="0"/>
                  </a:lnTo>
                  <a:lnTo>
                    <a:pt x="615987" y="8983"/>
                  </a:lnTo>
                  <a:lnTo>
                    <a:pt x="652319" y="33480"/>
                  </a:lnTo>
                  <a:lnTo>
                    <a:pt x="676816" y="69812"/>
                  </a:lnTo>
                  <a:lnTo>
                    <a:pt x="685800" y="114300"/>
                  </a:lnTo>
                  <a:lnTo>
                    <a:pt x="685800" y="608076"/>
                  </a:lnTo>
                  <a:lnTo>
                    <a:pt x="676816" y="652563"/>
                  </a:lnTo>
                  <a:lnTo>
                    <a:pt x="652319" y="688895"/>
                  </a:lnTo>
                  <a:lnTo>
                    <a:pt x="615987" y="713392"/>
                  </a:lnTo>
                  <a:lnTo>
                    <a:pt x="571500" y="722376"/>
                  </a:lnTo>
                  <a:lnTo>
                    <a:pt x="114300" y="722376"/>
                  </a:lnTo>
                  <a:lnTo>
                    <a:pt x="69812" y="713392"/>
                  </a:lnTo>
                  <a:lnTo>
                    <a:pt x="33480" y="688895"/>
                  </a:lnTo>
                  <a:lnTo>
                    <a:pt x="8983" y="652563"/>
                  </a:lnTo>
                  <a:lnTo>
                    <a:pt x="0" y="608076"/>
                  </a:lnTo>
                  <a:lnTo>
                    <a:pt x="0" y="1143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396" name="Google Shape;1396;p94"/>
          <p:cNvSpPr txBox="1"/>
          <p:nvPr/>
        </p:nvSpPr>
        <p:spPr>
          <a:xfrm>
            <a:off x="1737741" y="3133687"/>
            <a:ext cx="262200" cy="381600"/>
          </a:xfrm>
          <a:prstGeom prst="rect">
            <a:avLst/>
          </a:prstGeom>
          <a:noFill/>
          <a:ln>
            <a:noFill/>
          </a:ln>
        </p:spPr>
        <p:txBody>
          <a:bodyPr spcFirstLastPara="1" wrap="square" lIns="0" tIns="12050" rIns="0" bIns="0" anchor="t" anchorCtr="0">
            <a:spAutoFit/>
          </a:bodyPr>
          <a:lstStyle/>
          <a:p>
            <a:pPr marL="12700" marR="5080" lvl="0" indent="0" algn="just" rtl="0">
              <a:lnSpc>
                <a:spcPct val="100000"/>
              </a:lnSpc>
              <a:spcBef>
                <a:spcPts val="0"/>
              </a:spcBef>
              <a:spcAft>
                <a:spcPts val="0"/>
              </a:spcAft>
              <a:buNone/>
            </a:pPr>
            <a:r>
              <a:rPr lang="en" sz="800">
                <a:latin typeface="Helvetica Neue"/>
                <a:ea typeface="Helvetica Neue"/>
                <a:cs typeface="Helvetica Neue"/>
                <a:sym typeface="Helvetica Neue"/>
              </a:rPr>
              <a:t>Work  Item  (1, 1)</a:t>
            </a:r>
            <a:endParaRPr sz="800">
              <a:latin typeface="Helvetica Neue"/>
              <a:ea typeface="Helvetica Neue"/>
              <a:cs typeface="Helvetica Neue"/>
              <a:sym typeface="Helvetica Neue"/>
            </a:endParaRPr>
          </a:p>
        </p:txBody>
      </p:sp>
      <p:grpSp>
        <p:nvGrpSpPr>
          <p:cNvPr id="1397" name="Google Shape;1397;p94"/>
          <p:cNvGrpSpPr/>
          <p:nvPr/>
        </p:nvGrpSpPr>
        <p:grpSpPr>
          <a:xfrm>
            <a:off x="2211323" y="3059810"/>
            <a:ext cx="685800" cy="541972"/>
            <a:chOff x="2211323" y="4384547"/>
            <a:chExt cx="685800" cy="722629"/>
          </a:xfrm>
        </p:grpSpPr>
        <p:sp>
          <p:nvSpPr>
            <p:cNvPr id="1398" name="Google Shape;1398;p94"/>
            <p:cNvSpPr/>
            <p:nvPr/>
          </p:nvSpPr>
          <p:spPr>
            <a:xfrm>
              <a:off x="2211323" y="4384547"/>
              <a:ext cx="685800" cy="722629"/>
            </a:xfrm>
            <a:custGeom>
              <a:avLst/>
              <a:gdLst/>
              <a:ahLst/>
              <a:cxnLst/>
              <a:rect l="l" t="t" r="r" b="b"/>
              <a:pathLst>
                <a:path w="685800" h="722629" extrusionOk="0">
                  <a:moveTo>
                    <a:pt x="571500" y="0"/>
                  </a:moveTo>
                  <a:lnTo>
                    <a:pt x="114300" y="0"/>
                  </a:lnTo>
                  <a:lnTo>
                    <a:pt x="69812" y="8983"/>
                  </a:lnTo>
                  <a:lnTo>
                    <a:pt x="33480" y="33480"/>
                  </a:lnTo>
                  <a:lnTo>
                    <a:pt x="8983" y="69812"/>
                  </a:lnTo>
                  <a:lnTo>
                    <a:pt x="0" y="114300"/>
                  </a:lnTo>
                  <a:lnTo>
                    <a:pt x="0" y="608076"/>
                  </a:lnTo>
                  <a:lnTo>
                    <a:pt x="8983" y="652563"/>
                  </a:lnTo>
                  <a:lnTo>
                    <a:pt x="33480" y="688895"/>
                  </a:lnTo>
                  <a:lnTo>
                    <a:pt x="69812" y="713392"/>
                  </a:lnTo>
                  <a:lnTo>
                    <a:pt x="114300" y="722376"/>
                  </a:lnTo>
                  <a:lnTo>
                    <a:pt x="571500" y="722376"/>
                  </a:lnTo>
                  <a:lnTo>
                    <a:pt x="615987" y="713392"/>
                  </a:lnTo>
                  <a:lnTo>
                    <a:pt x="652319" y="688895"/>
                  </a:lnTo>
                  <a:lnTo>
                    <a:pt x="676816" y="652563"/>
                  </a:lnTo>
                  <a:lnTo>
                    <a:pt x="685800" y="608076"/>
                  </a:lnTo>
                  <a:lnTo>
                    <a:pt x="685800" y="114300"/>
                  </a:lnTo>
                  <a:lnTo>
                    <a:pt x="676816" y="69812"/>
                  </a:lnTo>
                  <a:lnTo>
                    <a:pt x="652319" y="33480"/>
                  </a:lnTo>
                  <a:lnTo>
                    <a:pt x="615987" y="8983"/>
                  </a:lnTo>
                  <a:lnTo>
                    <a:pt x="571500" y="0"/>
                  </a:lnTo>
                  <a:close/>
                </a:path>
              </a:pathLst>
            </a:custGeom>
            <a:solidFill>
              <a:srgbClr val="FF66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99" name="Google Shape;1399;p94"/>
            <p:cNvSpPr/>
            <p:nvPr/>
          </p:nvSpPr>
          <p:spPr>
            <a:xfrm>
              <a:off x="2211323" y="4384547"/>
              <a:ext cx="685800" cy="722629"/>
            </a:xfrm>
            <a:custGeom>
              <a:avLst/>
              <a:gdLst/>
              <a:ahLst/>
              <a:cxnLst/>
              <a:rect l="l" t="t" r="r" b="b"/>
              <a:pathLst>
                <a:path w="685800" h="722629" extrusionOk="0">
                  <a:moveTo>
                    <a:pt x="0" y="114300"/>
                  </a:moveTo>
                  <a:lnTo>
                    <a:pt x="8983" y="69812"/>
                  </a:lnTo>
                  <a:lnTo>
                    <a:pt x="33480" y="33480"/>
                  </a:lnTo>
                  <a:lnTo>
                    <a:pt x="69812" y="8983"/>
                  </a:lnTo>
                  <a:lnTo>
                    <a:pt x="114300" y="0"/>
                  </a:lnTo>
                  <a:lnTo>
                    <a:pt x="571500" y="0"/>
                  </a:lnTo>
                  <a:lnTo>
                    <a:pt x="615987" y="8983"/>
                  </a:lnTo>
                  <a:lnTo>
                    <a:pt x="652319" y="33480"/>
                  </a:lnTo>
                  <a:lnTo>
                    <a:pt x="676816" y="69812"/>
                  </a:lnTo>
                  <a:lnTo>
                    <a:pt x="685800" y="114300"/>
                  </a:lnTo>
                  <a:lnTo>
                    <a:pt x="685800" y="608076"/>
                  </a:lnTo>
                  <a:lnTo>
                    <a:pt x="676816" y="652563"/>
                  </a:lnTo>
                  <a:lnTo>
                    <a:pt x="652319" y="688895"/>
                  </a:lnTo>
                  <a:lnTo>
                    <a:pt x="615987" y="713392"/>
                  </a:lnTo>
                  <a:lnTo>
                    <a:pt x="571500" y="722376"/>
                  </a:lnTo>
                  <a:lnTo>
                    <a:pt x="114300" y="722376"/>
                  </a:lnTo>
                  <a:lnTo>
                    <a:pt x="69812" y="713392"/>
                  </a:lnTo>
                  <a:lnTo>
                    <a:pt x="33480" y="688895"/>
                  </a:lnTo>
                  <a:lnTo>
                    <a:pt x="8983" y="652563"/>
                  </a:lnTo>
                  <a:lnTo>
                    <a:pt x="0" y="608076"/>
                  </a:lnTo>
                  <a:lnTo>
                    <a:pt x="0" y="1143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400" name="Google Shape;1400;p94"/>
          <p:cNvSpPr txBox="1"/>
          <p:nvPr/>
        </p:nvSpPr>
        <p:spPr>
          <a:xfrm>
            <a:off x="2423922" y="3133687"/>
            <a:ext cx="262200" cy="381600"/>
          </a:xfrm>
          <a:prstGeom prst="rect">
            <a:avLst/>
          </a:prstGeom>
          <a:noFill/>
          <a:ln>
            <a:noFill/>
          </a:ln>
        </p:spPr>
        <p:txBody>
          <a:bodyPr spcFirstLastPara="1" wrap="square" lIns="0" tIns="12050" rIns="0" bIns="0" anchor="t" anchorCtr="0">
            <a:spAutoFit/>
          </a:bodyPr>
          <a:lstStyle/>
          <a:p>
            <a:pPr marL="12700" marR="5080" lvl="0" indent="0" algn="just" rtl="0">
              <a:lnSpc>
                <a:spcPct val="100000"/>
              </a:lnSpc>
              <a:spcBef>
                <a:spcPts val="0"/>
              </a:spcBef>
              <a:spcAft>
                <a:spcPts val="0"/>
              </a:spcAft>
              <a:buNone/>
            </a:pPr>
            <a:r>
              <a:rPr lang="en" sz="800">
                <a:latin typeface="Helvetica Neue"/>
                <a:ea typeface="Helvetica Neue"/>
                <a:cs typeface="Helvetica Neue"/>
                <a:sym typeface="Helvetica Neue"/>
              </a:rPr>
              <a:t>Work  Item  (2, 1)</a:t>
            </a:r>
            <a:endParaRPr sz="800">
              <a:latin typeface="Helvetica Neue"/>
              <a:ea typeface="Helvetica Neue"/>
              <a:cs typeface="Helvetica Neue"/>
              <a:sym typeface="Helvetica Neue"/>
            </a:endParaRPr>
          </a:p>
        </p:txBody>
      </p:sp>
      <p:grpSp>
        <p:nvGrpSpPr>
          <p:cNvPr id="1401" name="Google Shape;1401;p94"/>
          <p:cNvGrpSpPr/>
          <p:nvPr/>
        </p:nvGrpSpPr>
        <p:grpSpPr>
          <a:xfrm>
            <a:off x="2897123" y="3059810"/>
            <a:ext cx="685800" cy="541972"/>
            <a:chOff x="2897123" y="4384547"/>
            <a:chExt cx="685800" cy="722629"/>
          </a:xfrm>
        </p:grpSpPr>
        <p:sp>
          <p:nvSpPr>
            <p:cNvPr id="1402" name="Google Shape;1402;p94"/>
            <p:cNvSpPr/>
            <p:nvPr/>
          </p:nvSpPr>
          <p:spPr>
            <a:xfrm>
              <a:off x="2897123" y="4384547"/>
              <a:ext cx="685800" cy="722629"/>
            </a:xfrm>
            <a:custGeom>
              <a:avLst/>
              <a:gdLst/>
              <a:ahLst/>
              <a:cxnLst/>
              <a:rect l="l" t="t" r="r" b="b"/>
              <a:pathLst>
                <a:path w="685800" h="722629" extrusionOk="0">
                  <a:moveTo>
                    <a:pt x="571500" y="0"/>
                  </a:moveTo>
                  <a:lnTo>
                    <a:pt x="114300" y="0"/>
                  </a:lnTo>
                  <a:lnTo>
                    <a:pt x="69812" y="8983"/>
                  </a:lnTo>
                  <a:lnTo>
                    <a:pt x="33480" y="33480"/>
                  </a:lnTo>
                  <a:lnTo>
                    <a:pt x="8983" y="69812"/>
                  </a:lnTo>
                  <a:lnTo>
                    <a:pt x="0" y="114300"/>
                  </a:lnTo>
                  <a:lnTo>
                    <a:pt x="0" y="608076"/>
                  </a:lnTo>
                  <a:lnTo>
                    <a:pt x="8983" y="652563"/>
                  </a:lnTo>
                  <a:lnTo>
                    <a:pt x="33480" y="688895"/>
                  </a:lnTo>
                  <a:lnTo>
                    <a:pt x="69812" y="713392"/>
                  </a:lnTo>
                  <a:lnTo>
                    <a:pt x="114300" y="722376"/>
                  </a:lnTo>
                  <a:lnTo>
                    <a:pt x="571500" y="722376"/>
                  </a:lnTo>
                  <a:lnTo>
                    <a:pt x="615987" y="713392"/>
                  </a:lnTo>
                  <a:lnTo>
                    <a:pt x="652319" y="688895"/>
                  </a:lnTo>
                  <a:lnTo>
                    <a:pt x="676816" y="652563"/>
                  </a:lnTo>
                  <a:lnTo>
                    <a:pt x="685800" y="608076"/>
                  </a:lnTo>
                  <a:lnTo>
                    <a:pt x="685800" y="114300"/>
                  </a:lnTo>
                  <a:lnTo>
                    <a:pt x="676816" y="69812"/>
                  </a:lnTo>
                  <a:lnTo>
                    <a:pt x="652319" y="33480"/>
                  </a:lnTo>
                  <a:lnTo>
                    <a:pt x="615987" y="8983"/>
                  </a:lnTo>
                  <a:lnTo>
                    <a:pt x="571500" y="0"/>
                  </a:lnTo>
                  <a:close/>
                </a:path>
              </a:pathLst>
            </a:custGeom>
            <a:solidFill>
              <a:srgbClr val="FF66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03" name="Google Shape;1403;p94"/>
            <p:cNvSpPr/>
            <p:nvPr/>
          </p:nvSpPr>
          <p:spPr>
            <a:xfrm>
              <a:off x="2897123" y="4384547"/>
              <a:ext cx="685800" cy="722629"/>
            </a:xfrm>
            <a:custGeom>
              <a:avLst/>
              <a:gdLst/>
              <a:ahLst/>
              <a:cxnLst/>
              <a:rect l="l" t="t" r="r" b="b"/>
              <a:pathLst>
                <a:path w="685800" h="722629" extrusionOk="0">
                  <a:moveTo>
                    <a:pt x="0" y="114300"/>
                  </a:moveTo>
                  <a:lnTo>
                    <a:pt x="8983" y="69812"/>
                  </a:lnTo>
                  <a:lnTo>
                    <a:pt x="33480" y="33480"/>
                  </a:lnTo>
                  <a:lnTo>
                    <a:pt x="69812" y="8983"/>
                  </a:lnTo>
                  <a:lnTo>
                    <a:pt x="114300" y="0"/>
                  </a:lnTo>
                  <a:lnTo>
                    <a:pt x="571500" y="0"/>
                  </a:lnTo>
                  <a:lnTo>
                    <a:pt x="615987" y="8983"/>
                  </a:lnTo>
                  <a:lnTo>
                    <a:pt x="652319" y="33480"/>
                  </a:lnTo>
                  <a:lnTo>
                    <a:pt x="676816" y="69812"/>
                  </a:lnTo>
                  <a:lnTo>
                    <a:pt x="685800" y="114300"/>
                  </a:lnTo>
                  <a:lnTo>
                    <a:pt x="685800" y="608076"/>
                  </a:lnTo>
                  <a:lnTo>
                    <a:pt x="676816" y="652563"/>
                  </a:lnTo>
                  <a:lnTo>
                    <a:pt x="652319" y="688895"/>
                  </a:lnTo>
                  <a:lnTo>
                    <a:pt x="615987" y="713392"/>
                  </a:lnTo>
                  <a:lnTo>
                    <a:pt x="571500" y="722376"/>
                  </a:lnTo>
                  <a:lnTo>
                    <a:pt x="114300" y="722376"/>
                  </a:lnTo>
                  <a:lnTo>
                    <a:pt x="69812" y="713392"/>
                  </a:lnTo>
                  <a:lnTo>
                    <a:pt x="33480" y="688895"/>
                  </a:lnTo>
                  <a:lnTo>
                    <a:pt x="8983" y="652563"/>
                  </a:lnTo>
                  <a:lnTo>
                    <a:pt x="0" y="608076"/>
                  </a:lnTo>
                  <a:lnTo>
                    <a:pt x="0" y="1143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404" name="Google Shape;1404;p94"/>
          <p:cNvSpPr txBox="1"/>
          <p:nvPr/>
        </p:nvSpPr>
        <p:spPr>
          <a:xfrm>
            <a:off x="3109976" y="3133687"/>
            <a:ext cx="262200" cy="381600"/>
          </a:xfrm>
          <a:prstGeom prst="rect">
            <a:avLst/>
          </a:prstGeom>
          <a:noFill/>
          <a:ln>
            <a:noFill/>
          </a:ln>
        </p:spPr>
        <p:txBody>
          <a:bodyPr spcFirstLastPara="1" wrap="square" lIns="0" tIns="12050" rIns="0" bIns="0" anchor="t" anchorCtr="0">
            <a:spAutoFit/>
          </a:bodyPr>
          <a:lstStyle/>
          <a:p>
            <a:pPr marL="12700" marR="5080" lvl="0" indent="0" algn="just" rtl="0">
              <a:lnSpc>
                <a:spcPct val="100000"/>
              </a:lnSpc>
              <a:spcBef>
                <a:spcPts val="0"/>
              </a:spcBef>
              <a:spcAft>
                <a:spcPts val="0"/>
              </a:spcAft>
              <a:buNone/>
            </a:pPr>
            <a:r>
              <a:rPr lang="en" sz="800">
                <a:latin typeface="Helvetica Neue"/>
                <a:ea typeface="Helvetica Neue"/>
                <a:cs typeface="Helvetica Neue"/>
                <a:sym typeface="Helvetica Neue"/>
              </a:rPr>
              <a:t>Work  Item  (3, 1)</a:t>
            </a:r>
            <a:endParaRPr sz="800">
              <a:latin typeface="Helvetica Neue"/>
              <a:ea typeface="Helvetica Neue"/>
              <a:cs typeface="Helvetica Neue"/>
              <a:sym typeface="Helvetica Neue"/>
            </a:endParaRPr>
          </a:p>
        </p:txBody>
      </p:sp>
      <p:grpSp>
        <p:nvGrpSpPr>
          <p:cNvPr id="1405" name="Google Shape;1405;p94"/>
          <p:cNvGrpSpPr/>
          <p:nvPr/>
        </p:nvGrpSpPr>
        <p:grpSpPr>
          <a:xfrm>
            <a:off x="3582923" y="3059810"/>
            <a:ext cx="685800" cy="541972"/>
            <a:chOff x="3582923" y="4384547"/>
            <a:chExt cx="685800" cy="722629"/>
          </a:xfrm>
        </p:grpSpPr>
        <p:sp>
          <p:nvSpPr>
            <p:cNvPr id="1406" name="Google Shape;1406;p94"/>
            <p:cNvSpPr/>
            <p:nvPr/>
          </p:nvSpPr>
          <p:spPr>
            <a:xfrm>
              <a:off x="3582923" y="4384547"/>
              <a:ext cx="685800" cy="722629"/>
            </a:xfrm>
            <a:custGeom>
              <a:avLst/>
              <a:gdLst/>
              <a:ahLst/>
              <a:cxnLst/>
              <a:rect l="l" t="t" r="r" b="b"/>
              <a:pathLst>
                <a:path w="685800" h="722629" extrusionOk="0">
                  <a:moveTo>
                    <a:pt x="571500" y="0"/>
                  </a:moveTo>
                  <a:lnTo>
                    <a:pt x="114300" y="0"/>
                  </a:lnTo>
                  <a:lnTo>
                    <a:pt x="69812" y="8983"/>
                  </a:lnTo>
                  <a:lnTo>
                    <a:pt x="33480" y="33480"/>
                  </a:lnTo>
                  <a:lnTo>
                    <a:pt x="8983" y="69812"/>
                  </a:lnTo>
                  <a:lnTo>
                    <a:pt x="0" y="114300"/>
                  </a:lnTo>
                  <a:lnTo>
                    <a:pt x="0" y="608076"/>
                  </a:lnTo>
                  <a:lnTo>
                    <a:pt x="8983" y="652563"/>
                  </a:lnTo>
                  <a:lnTo>
                    <a:pt x="33480" y="688895"/>
                  </a:lnTo>
                  <a:lnTo>
                    <a:pt x="69812" y="713392"/>
                  </a:lnTo>
                  <a:lnTo>
                    <a:pt x="114300" y="722376"/>
                  </a:lnTo>
                  <a:lnTo>
                    <a:pt x="571500" y="722376"/>
                  </a:lnTo>
                  <a:lnTo>
                    <a:pt x="615987" y="713392"/>
                  </a:lnTo>
                  <a:lnTo>
                    <a:pt x="652319" y="688895"/>
                  </a:lnTo>
                  <a:lnTo>
                    <a:pt x="676816" y="652563"/>
                  </a:lnTo>
                  <a:lnTo>
                    <a:pt x="685800" y="608076"/>
                  </a:lnTo>
                  <a:lnTo>
                    <a:pt x="685800" y="114300"/>
                  </a:lnTo>
                  <a:lnTo>
                    <a:pt x="676816" y="69812"/>
                  </a:lnTo>
                  <a:lnTo>
                    <a:pt x="652319" y="33480"/>
                  </a:lnTo>
                  <a:lnTo>
                    <a:pt x="615987" y="8983"/>
                  </a:lnTo>
                  <a:lnTo>
                    <a:pt x="571500" y="0"/>
                  </a:lnTo>
                  <a:close/>
                </a:path>
              </a:pathLst>
            </a:custGeom>
            <a:solidFill>
              <a:srgbClr val="FF66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07" name="Google Shape;1407;p94"/>
            <p:cNvSpPr/>
            <p:nvPr/>
          </p:nvSpPr>
          <p:spPr>
            <a:xfrm>
              <a:off x="3582923" y="4384547"/>
              <a:ext cx="685800" cy="722629"/>
            </a:xfrm>
            <a:custGeom>
              <a:avLst/>
              <a:gdLst/>
              <a:ahLst/>
              <a:cxnLst/>
              <a:rect l="l" t="t" r="r" b="b"/>
              <a:pathLst>
                <a:path w="685800" h="722629" extrusionOk="0">
                  <a:moveTo>
                    <a:pt x="0" y="114300"/>
                  </a:moveTo>
                  <a:lnTo>
                    <a:pt x="8983" y="69812"/>
                  </a:lnTo>
                  <a:lnTo>
                    <a:pt x="33480" y="33480"/>
                  </a:lnTo>
                  <a:lnTo>
                    <a:pt x="69812" y="8983"/>
                  </a:lnTo>
                  <a:lnTo>
                    <a:pt x="114300" y="0"/>
                  </a:lnTo>
                  <a:lnTo>
                    <a:pt x="571500" y="0"/>
                  </a:lnTo>
                  <a:lnTo>
                    <a:pt x="615987" y="8983"/>
                  </a:lnTo>
                  <a:lnTo>
                    <a:pt x="652319" y="33480"/>
                  </a:lnTo>
                  <a:lnTo>
                    <a:pt x="676816" y="69812"/>
                  </a:lnTo>
                  <a:lnTo>
                    <a:pt x="685800" y="114300"/>
                  </a:lnTo>
                  <a:lnTo>
                    <a:pt x="685800" y="608076"/>
                  </a:lnTo>
                  <a:lnTo>
                    <a:pt x="676816" y="652563"/>
                  </a:lnTo>
                  <a:lnTo>
                    <a:pt x="652319" y="688895"/>
                  </a:lnTo>
                  <a:lnTo>
                    <a:pt x="615987" y="713392"/>
                  </a:lnTo>
                  <a:lnTo>
                    <a:pt x="571500" y="722376"/>
                  </a:lnTo>
                  <a:lnTo>
                    <a:pt x="114300" y="722376"/>
                  </a:lnTo>
                  <a:lnTo>
                    <a:pt x="69812" y="713392"/>
                  </a:lnTo>
                  <a:lnTo>
                    <a:pt x="33480" y="688895"/>
                  </a:lnTo>
                  <a:lnTo>
                    <a:pt x="8983" y="652563"/>
                  </a:lnTo>
                  <a:lnTo>
                    <a:pt x="0" y="608076"/>
                  </a:lnTo>
                  <a:lnTo>
                    <a:pt x="0" y="1143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408" name="Google Shape;1408;p94"/>
          <p:cNvSpPr txBox="1"/>
          <p:nvPr/>
        </p:nvSpPr>
        <p:spPr>
          <a:xfrm>
            <a:off x="3796029" y="3133687"/>
            <a:ext cx="262200" cy="381600"/>
          </a:xfrm>
          <a:prstGeom prst="rect">
            <a:avLst/>
          </a:prstGeom>
          <a:noFill/>
          <a:ln>
            <a:noFill/>
          </a:ln>
        </p:spPr>
        <p:txBody>
          <a:bodyPr spcFirstLastPara="1" wrap="square" lIns="0" tIns="12050" rIns="0" bIns="0" anchor="t" anchorCtr="0">
            <a:spAutoFit/>
          </a:bodyPr>
          <a:lstStyle/>
          <a:p>
            <a:pPr marL="12700" marR="5080" lvl="0" indent="0" algn="just" rtl="0">
              <a:lnSpc>
                <a:spcPct val="100000"/>
              </a:lnSpc>
              <a:spcBef>
                <a:spcPts val="0"/>
              </a:spcBef>
              <a:spcAft>
                <a:spcPts val="0"/>
              </a:spcAft>
              <a:buNone/>
            </a:pPr>
            <a:r>
              <a:rPr lang="en" sz="800">
                <a:latin typeface="Helvetica Neue"/>
                <a:ea typeface="Helvetica Neue"/>
                <a:cs typeface="Helvetica Neue"/>
                <a:sym typeface="Helvetica Neue"/>
              </a:rPr>
              <a:t>Work  Item  (4, 1)</a:t>
            </a:r>
            <a:endParaRPr sz="800">
              <a:latin typeface="Helvetica Neue"/>
              <a:ea typeface="Helvetica Neue"/>
              <a:cs typeface="Helvetica Neue"/>
              <a:sym typeface="Helvetica Neue"/>
            </a:endParaRPr>
          </a:p>
        </p:txBody>
      </p:sp>
      <p:grpSp>
        <p:nvGrpSpPr>
          <p:cNvPr id="1409" name="Google Shape;1409;p94"/>
          <p:cNvGrpSpPr/>
          <p:nvPr/>
        </p:nvGrpSpPr>
        <p:grpSpPr>
          <a:xfrm>
            <a:off x="839724" y="3601592"/>
            <a:ext cx="685800" cy="544353"/>
            <a:chOff x="839724" y="5106923"/>
            <a:chExt cx="685800" cy="725804"/>
          </a:xfrm>
        </p:grpSpPr>
        <p:sp>
          <p:nvSpPr>
            <p:cNvPr id="1410" name="Google Shape;1410;p94"/>
            <p:cNvSpPr/>
            <p:nvPr/>
          </p:nvSpPr>
          <p:spPr>
            <a:xfrm>
              <a:off x="839724" y="5106923"/>
              <a:ext cx="685800" cy="725804"/>
            </a:xfrm>
            <a:custGeom>
              <a:avLst/>
              <a:gdLst/>
              <a:ahLst/>
              <a:cxnLst/>
              <a:rect l="l" t="t" r="r" b="b"/>
              <a:pathLst>
                <a:path w="685800" h="725804" extrusionOk="0">
                  <a:moveTo>
                    <a:pt x="571500" y="0"/>
                  </a:moveTo>
                  <a:lnTo>
                    <a:pt x="114300" y="0"/>
                  </a:lnTo>
                  <a:lnTo>
                    <a:pt x="69812" y="8983"/>
                  </a:lnTo>
                  <a:lnTo>
                    <a:pt x="33480" y="33480"/>
                  </a:lnTo>
                  <a:lnTo>
                    <a:pt x="8983" y="69812"/>
                  </a:lnTo>
                  <a:lnTo>
                    <a:pt x="0" y="114300"/>
                  </a:lnTo>
                  <a:lnTo>
                    <a:pt x="0" y="611123"/>
                  </a:lnTo>
                  <a:lnTo>
                    <a:pt x="8983" y="655611"/>
                  </a:lnTo>
                  <a:lnTo>
                    <a:pt x="33480" y="691943"/>
                  </a:lnTo>
                  <a:lnTo>
                    <a:pt x="69812" y="716440"/>
                  </a:lnTo>
                  <a:lnTo>
                    <a:pt x="114300" y="725423"/>
                  </a:lnTo>
                  <a:lnTo>
                    <a:pt x="571500" y="725423"/>
                  </a:lnTo>
                  <a:lnTo>
                    <a:pt x="615987" y="716440"/>
                  </a:lnTo>
                  <a:lnTo>
                    <a:pt x="652319" y="691943"/>
                  </a:lnTo>
                  <a:lnTo>
                    <a:pt x="676816" y="655611"/>
                  </a:lnTo>
                  <a:lnTo>
                    <a:pt x="685800" y="611123"/>
                  </a:lnTo>
                  <a:lnTo>
                    <a:pt x="685800" y="114300"/>
                  </a:lnTo>
                  <a:lnTo>
                    <a:pt x="676816" y="69812"/>
                  </a:lnTo>
                  <a:lnTo>
                    <a:pt x="652319" y="33480"/>
                  </a:lnTo>
                  <a:lnTo>
                    <a:pt x="615987" y="8983"/>
                  </a:lnTo>
                  <a:lnTo>
                    <a:pt x="571500" y="0"/>
                  </a:lnTo>
                  <a:close/>
                </a:path>
              </a:pathLst>
            </a:custGeom>
            <a:solidFill>
              <a:srgbClr val="FF66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11" name="Google Shape;1411;p94"/>
            <p:cNvSpPr/>
            <p:nvPr/>
          </p:nvSpPr>
          <p:spPr>
            <a:xfrm>
              <a:off x="839724" y="5106923"/>
              <a:ext cx="685800" cy="725804"/>
            </a:xfrm>
            <a:custGeom>
              <a:avLst/>
              <a:gdLst/>
              <a:ahLst/>
              <a:cxnLst/>
              <a:rect l="l" t="t" r="r" b="b"/>
              <a:pathLst>
                <a:path w="685800" h="725804" extrusionOk="0">
                  <a:moveTo>
                    <a:pt x="0" y="114300"/>
                  </a:moveTo>
                  <a:lnTo>
                    <a:pt x="8983" y="69812"/>
                  </a:lnTo>
                  <a:lnTo>
                    <a:pt x="33480" y="33480"/>
                  </a:lnTo>
                  <a:lnTo>
                    <a:pt x="69812" y="8983"/>
                  </a:lnTo>
                  <a:lnTo>
                    <a:pt x="114300" y="0"/>
                  </a:lnTo>
                  <a:lnTo>
                    <a:pt x="571500" y="0"/>
                  </a:lnTo>
                  <a:lnTo>
                    <a:pt x="615987" y="8983"/>
                  </a:lnTo>
                  <a:lnTo>
                    <a:pt x="652319" y="33480"/>
                  </a:lnTo>
                  <a:lnTo>
                    <a:pt x="676816" y="69812"/>
                  </a:lnTo>
                  <a:lnTo>
                    <a:pt x="685800" y="114300"/>
                  </a:lnTo>
                  <a:lnTo>
                    <a:pt x="685800" y="611123"/>
                  </a:lnTo>
                  <a:lnTo>
                    <a:pt x="676816" y="655611"/>
                  </a:lnTo>
                  <a:lnTo>
                    <a:pt x="652319" y="691943"/>
                  </a:lnTo>
                  <a:lnTo>
                    <a:pt x="615987" y="716440"/>
                  </a:lnTo>
                  <a:lnTo>
                    <a:pt x="571500" y="725423"/>
                  </a:lnTo>
                  <a:lnTo>
                    <a:pt x="114300" y="725423"/>
                  </a:lnTo>
                  <a:lnTo>
                    <a:pt x="69812" y="716440"/>
                  </a:lnTo>
                  <a:lnTo>
                    <a:pt x="33480" y="691943"/>
                  </a:lnTo>
                  <a:lnTo>
                    <a:pt x="8983" y="655611"/>
                  </a:lnTo>
                  <a:lnTo>
                    <a:pt x="0" y="611123"/>
                  </a:lnTo>
                  <a:lnTo>
                    <a:pt x="0" y="1143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412" name="Google Shape;1412;p94"/>
          <p:cNvSpPr txBox="1"/>
          <p:nvPr/>
        </p:nvSpPr>
        <p:spPr>
          <a:xfrm>
            <a:off x="1051966" y="3676898"/>
            <a:ext cx="262200" cy="381600"/>
          </a:xfrm>
          <a:prstGeom prst="rect">
            <a:avLst/>
          </a:prstGeom>
          <a:noFill/>
          <a:ln>
            <a:noFill/>
          </a:ln>
        </p:spPr>
        <p:txBody>
          <a:bodyPr spcFirstLastPara="1" wrap="square" lIns="0" tIns="12050" rIns="0" bIns="0" anchor="t" anchorCtr="0">
            <a:spAutoFit/>
          </a:bodyPr>
          <a:lstStyle/>
          <a:p>
            <a:pPr marL="12700" marR="5080" lvl="0" indent="0" algn="just" rtl="0">
              <a:lnSpc>
                <a:spcPct val="100000"/>
              </a:lnSpc>
              <a:spcBef>
                <a:spcPts val="0"/>
              </a:spcBef>
              <a:spcAft>
                <a:spcPts val="0"/>
              </a:spcAft>
              <a:buNone/>
            </a:pPr>
            <a:r>
              <a:rPr lang="en" sz="800">
                <a:latin typeface="Helvetica Neue"/>
                <a:ea typeface="Helvetica Neue"/>
                <a:cs typeface="Helvetica Neue"/>
                <a:sym typeface="Helvetica Neue"/>
              </a:rPr>
              <a:t>Work  Item  (0, 2)</a:t>
            </a:r>
            <a:endParaRPr sz="800">
              <a:latin typeface="Helvetica Neue"/>
              <a:ea typeface="Helvetica Neue"/>
              <a:cs typeface="Helvetica Neue"/>
              <a:sym typeface="Helvetica Neue"/>
            </a:endParaRPr>
          </a:p>
        </p:txBody>
      </p:sp>
      <p:grpSp>
        <p:nvGrpSpPr>
          <p:cNvPr id="1413" name="Google Shape;1413;p94"/>
          <p:cNvGrpSpPr/>
          <p:nvPr/>
        </p:nvGrpSpPr>
        <p:grpSpPr>
          <a:xfrm>
            <a:off x="1525524" y="3601592"/>
            <a:ext cx="685800" cy="544353"/>
            <a:chOff x="1525524" y="5106923"/>
            <a:chExt cx="685800" cy="725804"/>
          </a:xfrm>
        </p:grpSpPr>
        <p:sp>
          <p:nvSpPr>
            <p:cNvPr id="1414" name="Google Shape;1414;p94"/>
            <p:cNvSpPr/>
            <p:nvPr/>
          </p:nvSpPr>
          <p:spPr>
            <a:xfrm>
              <a:off x="1525524" y="5106923"/>
              <a:ext cx="685800" cy="725804"/>
            </a:xfrm>
            <a:custGeom>
              <a:avLst/>
              <a:gdLst/>
              <a:ahLst/>
              <a:cxnLst/>
              <a:rect l="l" t="t" r="r" b="b"/>
              <a:pathLst>
                <a:path w="685800" h="725804" extrusionOk="0">
                  <a:moveTo>
                    <a:pt x="571500" y="0"/>
                  </a:moveTo>
                  <a:lnTo>
                    <a:pt x="114300" y="0"/>
                  </a:lnTo>
                  <a:lnTo>
                    <a:pt x="69812" y="8983"/>
                  </a:lnTo>
                  <a:lnTo>
                    <a:pt x="33480" y="33480"/>
                  </a:lnTo>
                  <a:lnTo>
                    <a:pt x="8983" y="69812"/>
                  </a:lnTo>
                  <a:lnTo>
                    <a:pt x="0" y="114300"/>
                  </a:lnTo>
                  <a:lnTo>
                    <a:pt x="0" y="611123"/>
                  </a:lnTo>
                  <a:lnTo>
                    <a:pt x="8983" y="655611"/>
                  </a:lnTo>
                  <a:lnTo>
                    <a:pt x="33480" y="691943"/>
                  </a:lnTo>
                  <a:lnTo>
                    <a:pt x="69812" y="716440"/>
                  </a:lnTo>
                  <a:lnTo>
                    <a:pt x="114300" y="725423"/>
                  </a:lnTo>
                  <a:lnTo>
                    <a:pt x="571500" y="725423"/>
                  </a:lnTo>
                  <a:lnTo>
                    <a:pt x="615987" y="716440"/>
                  </a:lnTo>
                  <a:lnTo>
                    <a:pt x="652319" y="691943"/>
                  </a:lnTo>
                  <a:lnTo>
                    <a:pt x="676816" y="655611"/>
                  </a:lnTo>
                  <a:lnTo>
                    <a:pt x="685800" y="611123"/>
                  </a:lnTo>
                  <a:lnTo>
                    <a:pt x="685800" y="114300"/>
                  </a:lnTo>
                  <a:lnTo>
                    <a:pt x="676816" y="69812"/>
                  </a:lnTo>
                  <a:lnTo>
                    <a:pt x="652319" y="33480"/>
                  </a:lnTo>
                  <a:lnTo>
                    <a:pt x="615987" y="8983"/>
                  </a:lnTo>
                  <a:lnTo>
                    <a:pt x="571500" y="0"/>
                  </a:lnTo>
                  <a:close/>
                </a:path>
              </a:pathLst>
            </a:custGeom>
            <a:solidFill>
              <a:srgbClr val="FF66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15" name="Google Shape;1415;p94"/>
            <p:cNvSpPr/>
            <p:nvPr/>
          </p:nvSpPr>
          <p:spPr>
            <a:xfrm>
              <a:off x="1525524" y="5106923"/>
              <a:ext cx="685800" cy="725804"/>
            </a:xfrm>
            <a:custGeom>
              <a:avLst/>
              <a:gdLst/>
              <a:ahLst/>
              <a:cxnLst/>
              <a:rect l="l" t="t" r="r" b="b"/>
              <a:pathLst>
                <a:path w="685800" h="725804" extrusionOk="0">
                  <a:moveTo>
                    <a:pt x="0" y="114300"/>
                  </a:moveTo>
                  <a:lnTo>
                    <a:pt x="8983" y="69812"/>
                  </a:lnTo>
                  <a:lnTo>
                    <a:pt x="33480" y="33480"/>
                  </a:lnTo>
                  <a:lnTo>
                    <a:pt x="69812" y="8983"/>
                  </a:lnTo>
                  <a:lnTo>
                    <a:pt x="114300" y="0"/>
                  </a:lnTo>
                  <a:lnTo>
                    <a:pt x="571500" y="0"/>
                  </a:lnTo>
                  <a:lnTo>
                    <a:pt x="615987" y="8983"/>
                  </a:lnTo>
                  <a:lnTo>
                    <a:pt x="652319" y="33480"/>
                  </a:lnTo>
                  <a:lnTo>
                    <a:pt x="676816" y="69812"/>
                  </a:lnTo>
                  <a:lnTo>
                    <a:pt x="685800" y="114300"/>
                  </a:lnTo>
                  <a:lnTo>
                    <a:pt x="685800" y="611123"/>
                  </a:lnTo>
                  <a:lnTo>
                    <a:pt x="676816" y="655611"/>
                  </a:lnTo>
                  <a:lnTo>
                    <a:pt x="652319" y="691943"/>
                  </a:lnTo>
                  <a:lnTo>
                    <a:pt x="615987" y="716440"/>
                  </a:lnTo>
                  <a:lnTo>
                    <a:pt x="571500" y="725423"/>
                  </a:lnTo>
                  <a:lnTo>
                    <a:pt x="114300" y="725423"/>
                  </a:lnTo>
                  <a:lnTo>
                    <a:pt x="69812" y="716440"/>
                  </a:lnTo>
                  <a:lnTo>
                    <a:pt x="33480" y="691943"/>
                  </a:lnTo>
                  <a:lnTo>
                    <a:pt x="8983" y="655611"/>
                  </a:lnTo>
                  <a:lnTo>
                    <a:pt x="0" y="611123"/>
                  </a:lnTo>
                  <a:lnTo>
                    <a:pt x="0" y="1143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416" name="Google Shape;1416;p94"/>
          <p:cNvSpPr txBox="1"/>
          <p:nvPr/>
        </p:nvSpPr>
        <p:spPr>
          <a:xfrm>
            <a:off x="1737741" y="3676898"/>
            <a:ext cx="262200" cy="381600"/>
          </a:xfrm>
          <a:prstGeom prst="rect">
            <a:avLst/>
          </a:prstGeom>
          <a:noFill/>
          <a:ln>
            <a:noFill/>
          </a:ln>
        </p:spPr>
        <p:txBody>
          <a:bodyPr spcFirstLastPara="1" wrap="square" lIns="0" tIns="12050" rIns="0" bIns="0" anchor="t" anchorCtr="0">
            <a:spAutoFit/>
          </a:bodyPr>
          <a:lstStyle/>
          <a:p>
            <a:pPr marL="12700" marR="5080" lvl="0" indent="0" algn="just" rtl="0">
              <a:lnSpc>
                <a:spcPct val="100000"/>
              </a:lnSpc>
              <a:spcBef>
                <a:spcPts val="0"/>
              </a:spcBef>
              <a:spcAft>
                <a:spcPts val="0"/>
              </a:spcAft>
              <a:buNone/>
            </a:pPr>
            <a:r>
              <a:rPr lang="en" sz="800">
                <a:latin typeface="Helvetica Neue"/>
                <a:ea typeface="Helvetica Neue"/>
                <a:cs typeface="Helvetica Neue"/>
                <a:sym typeface="Helvetica Neue"/>
              </a:rPr>
              <a:t>Work  Item  (1, 2)</a:t>
            </a:r>
            <a:endParaRPr sz="800">
              <a:latin typeface="Helvetica Neue"/>
              <a:ea typeface="Helvetica Neue"/>
              <a:cs typeface="Helvetica Neue"/>
              <a:sym typeface="Helvetica Neue"/>
            </a:endParaRPr>
          </a:p>
        </p:txBody>
      </p:sp>
      <p:grpSp>
        <p:nvGrpSpPr>
          <p:cNvPr id="1417" name="Google Shape;1417;p94"/>
          <p:cNvGrpSpPr/>
          <p:nvPr/>
        </p:nvGrpSpPr>
        <p:grpSpPr>
          <a:xfrm>
            <a:off x="2211323" y="3601592"/>
            <a:ext cx="685800" cy="544353"/>
            <a:chOff x="2211323" y="5106923"/>
            <a:chExt cx="685800" cy="725804"/>
          </a:xfrm>
        </p:grpSpPr>
        <p:sp>
          <p:nvSpPr>
            <p:cNvPr id="1418" name="Google Shape;1418;p94"/>
            <p:cNvSpPr/>
            <p:nvPr/>
          </p:nvSpPr>
          <p:spPr>
            <a:xfrm>
              <a:off x="2211323" y="5106923"/>
              <a:ext cx="685800" cy="725804"/>
            </a:xfrm>
            <a:custGeom>
              <a:avLst/>
              <a:gdLst/>
              <a:ahLst/>
              <a:cxnLst/>
              <a:rect l="l" t="t" r="r" b="b"/>
              <a:pathLst>
                <a:path w="685800" h="725804" extrusionOk="0">
                  <a:moveTo>
                    <a:pt x="571500" y="0"/>
                  </a:moveTo>
                  <a:lnTo>
                    <a:pt x="114300" y="0"/>
                  </a:lnTo>
                  <a:lnTo>
                    <a:pt x="69812" y="8983"/>
                  </a:lnTo>
                  <a:lnTo>
                    <a:pt x="33480" y="33480"/>
                  </a:lnTo>
                  <a:lnTo>
                    <a:pt x="8983" y="69812"/>
                  </a:lnTo>
                  <a:lnTo>
                    <a:pt x="0" y="114300"/>
                  </a:lnTo>
                  <a:lnTo>
                    <a:pt x="0" y="611123"/>
                  </a:lnTo>
                  <a:lnTo>
                    <a:pt x="8983" y="655611"/>
                  </a:lnTo>
                  <a:lnTo>
                    <a:pt x="33480" y="691943"/>
                  </a:lnTo>
                  <a:lnTo>
                    <a:pt x="69812" y="716440"/>
                  </a:lnTo>
                  <a:lnTo>
                    <a:pt x="114300" y="725423"/>
                  </a:lnTo>
                  <a:lnTo>
                    <a:pt x="571500" y="725423"/>
                  </a:lnTo>
                  <a:lnTo>
                    <a:pt x="615987" y="716440"/>
                  </a:lnTo>
                  <a:lnTo>
                    <a:pt x="652319" y="691943"/>
                  </a:lnTo>
                  <a:lnTo>
                    <a:pt x="676816" y="655611"/>
                  </a:lnTo>
                  <a:lnTo>
                    <a:pt x="685800" y="611123"/>
                  </a:lnTo>
                  <a:lnTo>
                    <a:pt x="685800" y="114300"/>
                  </a:lnTo>
                  <a:lnTo>
                    <a:pt x="676816" y="69812"/>
                  </a:lnTo>
                  <a:lnTo>
                    <a:pt x="652319" y="33480"/>
                  </a:lnTo>
                  <a:lnTo>
                    <a:pt x="615987" y="8983"/>
                  </a:lnTo>
                  <a:lnTo>
                    <a:pt x="571500" y="0"/>
                  </a:lnTo>
                  <a:close/>
                </a:path>
              </a:pathLst>
            </a:custGeom>
            <a:solidFill>
              <a:srgbClr val="FF66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19" name="Google Shape;1419;p94"/>
            <p:cNvSpPr/>
            <p:nvPr/>
          </p:nvSpPr>
          <p:spPr>
            <a:xfrm>
              <a:off x="2211323" y="5106923"/>
              <a:ext cx="685800" cy="725804"/>
            </a:xfrm>
            <a:custGeom>
              <a:avLst/>
              <a:gdLst/>
              <a:ahLst/>
              <a:cxnLst/>
              <a:rect l="l" t="t" r="r" b="b"/>
              <a:pathLst>
                <a:path w="685800" h="725804" extrusionOk="0">
                  <a:moveTo>
                    <a:pt x="0" y="114300"/>
                  </a:moveTo>
                  <a:lnTo>
                    <a:pt x="8983" y="69812"/>
                  </a:lnTo>
                  <a:lnTo>
                    <a:pt x="33480" y="33480"/>
                  </a:lnTo>
                  <a:lnTo>
                    <a:pt x="69812" y="8983"/>
                  </a:lnTo>
                  <a:lnTo>
                    <a:pt x="114300" y="0"/>
                  </a:lnTo>
                  <a:lnTo>
                    <a:pt x="571500" y="0"/>
                  </a:lnTo>
                  <a:lnTo>
                    <a:pt x="615987" y="8983"/>
                  </a:lnTo>
                  <a:lnTo>
                    <a:pt x="652319" y="33480"/>
                  </a:lnTo>
                  <a:lnTo>
                    <a:pt x="676816" y="69812"/>
                  </a:lnTo>
                  <a:lnTo>
                    <a:pt x="685800" y="114300"/>
                  </a:lnTo>
                  <a:lnTo>
                    <a:pt x="685800" y="611123"/>
                  </a:lnTo>
                  <a:lnTo>
                    <a:pt x="676816" y="655611"/>
                  </a:lnTo>
                  <a:lnTo>
                    <a:pt x="652319" y="691943"/>
                  </a:lnTo>
                  <a:lnTo>
                    <a:pt x="615987" y="716440"/>
                  </a:lnTo>
                  <a:lnTo>
                    <a:pt x="571500" y="725423"/>
                  </a:lnTo>
                  <a:lnTo>
                    <a:pt x="114300" y="725423"/>
                  </a:lnTo>
                  <a:lnTo>
                    <a:pt x="69812" y="716440"/>
                  </a:lnTo>
                  <a:lnTo>
                    <a:pt x="33480" y="691943"/>
                  </a:lnTo>
                  <a:lnTo>
                    <a:pt x="8983" y="655611"/>
                  </a:lnTo>
                  <a:lnTo>
                    <a:pt x="0" y="611123"/>
                  </a:lnTo>
                  <a:lnTo>
                    <a:pt x="0" y="1143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420" name="Google Shape;1420;p94"/>
          <p:cNvSpPr txBox="1"/>
          <p:nvPr/>
        </p:nvSpPr>
        <p:spPr>
          <a:xfrm>
            <a:off x="2423922" y="3676898"/>
            <a:ext cx="262200" cy="381600"/>
          </a:xfrm>
          <a:prstGeom prst="rect">
            <a:avLst/>
          </a:prstGeom>
          <a:noFill/>
          <a:ln>
            <a:noFill/>
          </a:ln>
        </p:spPr>
        <p:txBody>
          <a:bodyPr spcFirstLastPara="1" wrap="square" lIns="0" tIns="12050" rIns="0" bIns="0" anchor="t" anchorCtr="0">
            <a:spAutoFit/>
          </a:bodyPr>
          <a:lstStyle/>
          <a:p>
            <a:pPr marL="12700" marR="5080" lvl="0" indent="0" algn="just" rtl="0">
              <a:lnSpc>
                <a:spcPct val="100000"/>
              </a:lnSpc>
              <a:spcBef>
                <a:spcPts val="0"/>
              </a:spcBef>
              <a:spcAft>
                <a:spcPts val="0"/>
              </a:spcAft>
              <a:buNone/>
            </a:pPr>
            <a:r>
              <a:rPr lang="en" sz="800">
                <a:latin typeface="Helvetica Neue"/>
                <a:ea typeface="Helvetica Neue"/>
                <a:cs typeface="Helvetica Neue"/>
                <a:sym typeface="Helvetica Neue"/>
              </a:rPr>
              <a:t>Work  Item  (2, 2)</a:t>
            </a:r>
            <a:endParaRPr sz="800">
              <a:latin typeface="Helvetica Neue"/>
              <a:ea typeface="Helvetica Neue"/>
              <a:cs typeface="Helvetica Neue"/>
              <a:sym typeface="Helvetica Neue"/>
            </a:endParaRPr>
          </a:p>
        </p:txBody>
      </p:sp>
      <p:grpSp>
        <p:nvGrpSpPr>
          <p:cNvPr id="1421" name="Google Shape;1421;p94"/>
          <p:cNvGrpSpPr/>
          <p:nvPr/>
        </p:nvGrpSpPr>
        <p:grpSpPr>
          <a:xfrm>
            <a:off x="2897123" y="3601592"/>
            <a:ext cx="685800" cy="544353"/>
            <a:chOff x="2897123" y="5106923"/>
            <a:chExt cx="685800" cy="725804"/>
          </a:xfrm>
        </p:grpSpPr>
        <p:sp>
          <p:nvSpPr>
            <p:cNvPr id="1422" name="Google Shape;1422;p94"/>
            <p:cNvSpPr/>
            <p:nvPr/>
          </p:nvSpPr>
          <p:spPr>
            <a:xfrm>
              <a:off x="2897123" y="5106923"/>
              <a:ext cx="685800" cy="725804"/>
            </a:xfrm>
            <a:custGeom>
              <a:avLst/>
              <a:gdLst/>
              <a:ahLst/>
              <a:cxnLst/>
              <a:rect l="l" t="t" r="r" b="b"/>
              <a:pathLst>
                <a:path w="685800" h="725804" extrusionOk="0">
                  <a:moveTo>
                    <a:pt x="571500" y="0"/>
                  </a:moveTo>
                  <a:lnTo>
                    <a:pt x="114300" y="0"/>
                  </a:lnTo>
                  <a:lnTo>
                    <a:pt x="69812" y="8983"/>
                  </a:lnTo>
                  <a:lnTo>
                    <a:pt x="33480" y="33480"/>
                  </a:lnTo>
                  <a:lnTo>
                    <a:pt x="8983" y="69812"/>
                  </a:lnTo>
                  <a:lnTo>
                    <a:pt x="0" y="114300"/>
                  </a:lnTo>
                  <a:lnTo>
                    <a:pt x="0" y="611123"/>
                  </a:lnTo>
                  <a:lnTo>
                    <a:pt x="8983" y="655611"/>
                  </a:lnTo>
                  <a:lnTo>
                    <a:pt x="33480" y="691943"/>
                  </a:lnTo>
                  <a:lnTo>
                    <a:pt x="69812" y="716440"/>
                  </a:lnTo>
                  <a:lnTo>
                    <a:pt x="114300" y="725423"/>
                  </a:lnTo>
                  <a:lnTo>
                    <a:pt x="571500" y="725423"/>
                  </a:lnTo>
                  <a:lnTo>
                    <a:pt x="615987" y="716440"/>
                  </a:lnTo>
                  <a:lnTo>
                    <a:pt x="652319" y="691943"/>
                  </a:lnTo>
                  <a:lnTo>
                    <a:pt x="676816" y="655611"/>
                  </a:lnTo>
                  <a:lnTo>
                    <a:pt x="685800" y="611123"/>
                  </a:lnTo>
                  <a:lnTo>
                    <a:pt x="685800" y="114300"/>
                  </a:lnTo>
                  <a:lnTo>
                    <a:pt x="676816" y="69812"/>
                  </a:lnTo>
                  <a:lnTo>
                    <a:pt x="652319" y="33480"/>
                  </a:lnTo>
                  <a:lnTo>
                    <a:pt x="615987" y="8983"/>
                  </a:lnTo>
                  <a:lnTo>
                    <a:pt x="571500" y="0"/>
                  </a:lnTo>
                  <a:close/>
                </a:path>
              </a:pathLst>
            </a:custGeom>
            <a:solidFill>
              <a:srgbClr val="FF66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23" name="Google Shape;1423;p94"/>
            <p:cNvSpPr/>
            <p:nvPr/>
          </p:nvSpPr>
          <p:spPr>
            <a:xfrm>
              <a:off x="2897123" y="5106923"/>
              <a:ext cx="685800" cy="725804"/>
            </a:xfrm>
            <a:custGeom>
              <a:avLst/>
              <a:gdLst/>
              <a:ahLst/>
              <a:cxnLst/>
              <a:rect l="l" t="t" r="r" b="b"/>
              <a:pathLst>
                <a:path w="685800" h="725804" extrusionOk="0">
                  <a:moveTo>
                    <a:pt x="0" y="114300"/>
                  </a:moveTo>
                  <a:lnTo>
                    <a:pt x="8983" y="69812"/>
                  </a:lnTo>
                  <a:lnTo>
                    <a:pt x="33480" y="33480"/>
                  </a:lnTo>
                  <a:lnTo>
                    <a:pt x="69812" y="8983"/>
                  </a:lnTo>
                  <a:lnTo>
                    <a:pt x="114300" y="0"/>
                  </a:lnTo>
                  <a:lnTo>
                    <a:pt x="571500" y="0"/>
                  </a:lnTo>
                  <a:lnTo>
                    <a:pt x="615987" y="8983"/>
                  </a:lnTo>
                  <a:lnTo>
                    <a:pt x="652319" y="33480"/>
                  </a:lnTo>
                  <a:lnTo>
                    <a:pt x="676816" y="69812"/>
                  </a:lnTo>
                  <a:lnTo>
                    <a:pt x="685800" y="114300"/>
                  </a:lnTo>
                  <a:lnTo>
                    <a:pt x="685800" y="611123"/>
                  </a:lnTo>
                  <a:lnTo>
                    <a:pt x="676816" y="655611"/>
                  </a:lnTo>
                  <a:lnTo>
                    <a:pt x="652319" y="691943"/>
                  </a:lnTo>
                  <a:lnTo>
                    <a:pt x="615987" y="716440"/>
                  </a:lnTo>
                  <a:lnTo>
                    <a:pt x="571500" y="725423"/>
                  </a:lnTo>
                  <a:lnTo>
                    <a:pt x="114300" y="725423"/>
                  </a:lnTo>
                  <a:lnTo>
                    <a:pt x="69812" y="716440"/>
                  </a:lnTo>
                  <a:lnTo>
                    <a:pt x="33480" y="691943"/>
                  </a:lnTo>
                  <a:lnTo>
                    <a:pt x="8983" y="655611"/>
                  </a:lnTo>
                  <a:lnTo>
                    <a:pt x="0" y="611123"/>
                  </a:lnTo>
                  <a:lnTo>
                    <a:pt x="0" y="1143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424" name="Google Shape;1424;p94"/>
          <p:cNvSpPr txBox="1"/>
          <p:nvPr/>
        </p:nvSpPr>
        <p:spPr>
          <a:xfrm>
            <a:off x="3109976" y="3676898"/>
            <a:ext cx="262200" cy="381600"/>
          </a:xfrm>
          <a:prstGeom prst="rect">
            <a:avLst/>
          </a:prstGeom>
          <a:noFill/>
          <a:ln>
            <a:noFill/>
          </a:ln>
        </p:spPr>
        <p:txBody>
          <a:bodyPr spcFirstLastPara="1" wrap="square" lIns="0" tIns="12050" rIns="0" bIns="0" anchor="t" anchorCtr="0">
            <a:spAutoFit/>
          </a:bodyPr>
          <a:lstStyle/>
          <a:p>
            <a:pPr marL="12700" marR="5080" lvl="0" indent="0" algn="just" rtl="0">
              <a:lnSpc>
                <a:spcPct val="100000"/>
              </a:lnSpc>
              <a:spcBef>
                <a:spcPts val="0"/>
              </a:spcBef>
              <a:spcAft>
                <a:spcPts val="0"/>
              </a:spcAft>
              <a:buNone/>
            </a:pPr>
            <a:r>
              <a:rPr lang="en" sz="800">
                <a:latin typeface="Helvetica Neue"/>
                <a:ea typeface="Helvetica Neue"/>
                <a:cs typeface="Helvetica Neue"/>
                <a:sym typeface="Helvetica Neue"/>
              </a:rPr>
              <a:t>Work  Item  (3, 2)</a:t>
            </a:r>
            <a:endParaRPr sz="800">
              <a:latin typeface="Helvetica Neue"/>
              <a:ea typeface="Helvetica Neue"/>
              <a:cs typeface="Helvetica Neue"/>
              <a:sym typeface="Helvetica Neue"/>
            </a:endParaRPr>
          </a:p>
        </p:txBody>
      </p:sp>
      <p:grpSp>
        <p:nvGrpSpPr>
          <p:cNvPr id="1425" name="Google Shape;1425;p94"/>
          <p:cNvGrpSpPr/>
          <p:nvPr/>
        </p:nvGrpSpPr>
        <p:grpSpPr>
          <a:xfrm>
            <a:off x="3582924" y="3601593"/>
            <a:ext cx="685800" cy="544353"/>
            <a:chOff x="3582924" y="5106924"/>
            <a:chExt cx="685800" cy="725804"/>
          </a:xfrm>
        </p:grpSpPr>
        <p:sp>
          <p:nvSpPr>
            <p:cNvPr id="1426" name="Google Shape;1426;p94"/>
            <p:cNvSpPr/>
            <p:nvPr/>
          </p:nvSpPr>
          <p:spPr>
            <a:xfrm>
              <a:off x="3582924" y="5106924"/>
              <a:ext cx="685800" cy="725804"/>
            </a:xfrm>
            <a:custGeom>
              <a:avLst/>
              <a:gdLst/>
              <a:ahLst/>
              <a:cxnLst/>
              <a:rect l="l" t="t" r="r" b="b"/>
              <a:pathLst>
                <a:path w="685800" h="725804" extrusionOk="0">
                  <a:moveTo>
                    <a:pt x="571500" y="0"/>
                  </a:moveTo>
                  <a:lnTo>
                    <a:pt x="114300" y="0"/>
                  </a:lnTo>
                  <a:lnTo>
                    <a:pt x="69812" y="8983"/>
                  </a:lnTo>
                  <a:lnTo>
                    <a:pt x="33480" y="33480"/>
                  </a:lnTo>
                  <a:lnTo>
                    <a:pt x="8983" y="69812"/>
                  </a:lnTo>
                  <a:lnTo>
                    <a:pt x="0" y="114300"/>
                  </a:lnTo>
                  <a:lnTo>
                    <a:pt x="0" y="611123"/>
                  </a:lnTo>
                  <a:lnTo>
                    <a:pt x="8983" y="655611"/>
                  </a:lnTo>
                  <a:lnTo>
                    <a:pt x="33480" y="691943"/>
                  </a:lnTo>
                  <a:lnTo>
                    <a:pt x="69812" y="716440"/>
                  </a:lnTo>
                  <a:lnTo>
                    <a:pt x="114300" y="725423"/>
                  </a:lnTo>
                  <a:lnTo>
                    <a:pt x="571500" y="725423"/>
                  </a:lnTo>
                  <a:lnTo>
                    <a:pt x="615987" y="716440"/>
                  </a:lnTo>
                  <a:lnTo>
                    <a:pt x="652319" y="691943"/>
                  </a:lnTo>
                  <a:lnTo>
                    <a:pt x="676816" y="655611"/>
                  </a:lnTo>
                  <a:lnTo>
                    <a:pt x="685800" y="611123"/>
                  </a:lnTo>
                  <a:lnTo>
                    <a:pt x="685800" y="114300"/>
                  </a:lnTo>
                  <a:lnTo>
                    <a:pt x="676816" y="69812"/>
                  </a:lnTo>
                  <a:lnTo>
                    <a:pt x="652319" y="33480"/>
                  </a:lnTo>
                  <a:lnTo>
                    <a:pt x="615987" y="8983"/>
                  </a:lnTo>
                  <a:lnTo>
                    <a:pt x="571500" y="0"/>
                  </a:lnTo>
                  <a:close/>
                </a:path>
              </a:pathLst>
            </a:custGeom>
            <a:solidFill>
              <a:srgbClr val="FF66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27" name="Google Shape;1427;p94"/>
            <p:cNvSpPr/>
            <p:nvPr/>
          </p:nvSpPr>
          <p:spPr>
            <a:xfrm>
              <a:off x="3582924" y="5106924"/>
              <a:ext cx="685800" cy="725804"/>
            </a:xfrm>
            <a:custGeom>
              <a:avLst/>
              <a:gdLst/>
              <a:ahLst/>
              <a:cxnLst/>
              <a:rect l="l" t="t" r="r" b="b"/>
              <a:pathLst>
                <a:path w="685800" h="725804" extrusionOk="0">
                  <a:moveTo>
                    <a:pt x="0" y="114300"/>
                  </a:moveTo>
                  <a:lnTo>
                    <a:pt x="8983" y="69812"/>
                  </a:lnTo>
                  <a:lnTo>
                    <a:pt x="33480" y="33480"/>
                  </a:lnTo>
                  <a:lnTo>
                    <a:pt x="69812" y="8983"/>
                  </a:lnTo>
                  <a:lnTo>
                    <a:pt x="114300" y="0"/>
                  </a:lnTo>
                  <a:lnTo>
                    <a:pt x="571500" y="0"/>
                  </a:lnTo>
                  <a:lnTo>
                    <a:pt x="615987" y="8983"/>
                  </a:lnTo>
                  <a:lnTo>
                    <a:pt x="652319" y="33480"/>
                  </a:lnTo>
                  <a:lnTo>
                    <a:pt x="676816" y="69812"/>
                  </a:lnTo>
                  <a:lnTo>
                    <a:pt x="685800" y="114300"/>
                  </a:lnTo>
                  <a:lnTo>
                    <a:pt x="685800" y="611123"/>
                  </a:lnTo>
                  <a:lnTo>
                    <a:pt x="676816" y="655611"/>
                  </a:lnTo>
                  <a:lnTo>
                    <a:pt x="652319" y="691943"/>
                  </a:lnTo>
                  <a:lnTo>
                    <a:pt x="615987" y="716440"/>
                  </a:lnTo>
                  <a:lnTo>
                    <a:pt x="571500" y="725423"/>
                  </a:lnTo>
                  <a:lnTo>
                    <a:pt x="114300" y="725423"/>
                  </a:lnTo>
                  <a:lnTo>
                    <a:pt x="69812" y="716440"/>
                  </a:lnTo>
                  <a:lnTo>
                    <a:pt x="33480" y="691943"/>
                  </a:lnTo>
                  <a:lnTo>
                    <a:pt x="8983" y="655611"/>
                  </a:lnTo>
                  <a:lnTo>
                    <a:pt x="0" y="611123"/>
                  </a:lnTo>
                  <a:lnTo>
                    <a:pt x="0" y="1143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428" name="Google Shape;1428;p94"/>
          <p:cNvSpPr txBox="1"/>
          <p:nvPr/>
        </p:nvSpPr>
        <p:spPr>
          <a:xfrm>
            <a:off x="3796029" y="3676898"/>
            <a:ext cx="262200" cy="381600"/>
          </a:xfrm>
          <a:prstGeom prst="rect">
            <a:avLst/>
          </a:prstGeom>
          <a:noFill/>
          <a:ln>
            <a:noFill/>
          </a:ln>
        </p:spPr>
        <p:txBody>
          <a:bodyPr spcFirstLastPara="1" wrap="square" lIns="0" tIns="12050" rIns="0" bIns="0" anchor="t" anchorCtr="0">
            <a:spAutoFit/>
          </a:bodyPr>
          <a:lstStyle/>
          <a:p>
            <a:pPr marL="12700" marR="5080" lvl="0" indent="0" algn="just" rtl="0">
              <a:lnSpc>
                <a:spcPct val="100000"/>
              </a:lnSpc>
              <a:spcBef>
                <a:spcPts val="0"/>
              </a:spcBef>
              <a:spcAft>
                <a:spcPts val="0"/>
              </a:spcAft>
              <a:buNone/>
            </a:pPr>
            <a:r>
              <a:rPr lang="en" sz="800">
                <a:latin typeface="Helvetica Neue"/>
                <a:ea typeface="Helvetica Neue"/>
                <a:cs typeface="Helvetica Neue"/>
                <a:sym typeface="Helvetica Neue"/>
              </a:rPr>
              <a:t>Work  Item  (4, 2)</a:t>
            </a:r>
            <a:endParaRPr sz="800">
              <a:latin typeface="Helvetica Neue"/>
              <a:ea typeface="Helvetica Neue"/>
              <a:cs typeface="Helvetica Neue"/>
              <a:sym typeface="Helvetica Neue"/>
            </a:endParaRPr>
          </a:p>
        </p:txBody>
      </p:sp>
      <p:sp>
        <p:nvSpPr>
          <p:cNvPr id="1429" name="Google Shape;1429;p94"/>
          <p:cNvSpPr txBox="1">
            <a:spLocks noGrp="1"/>
          </p:cNvSpPr>
          <p:nvPr>
            <p:ph type="title"/>
          </p:nvPr>
        </p:nvSpPr>
        <p:spPr>
          <a:xfrm>
            <a:off x="0" y="0"/>
            <a:ext cx="9144000" cy="4926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0" tIns="0" rIns="0" bIns="0" anchor="t" anchorCtr="0">
            <a:spAutoFit/>
          </a:bodyPr>
          <a:lstStyle/>
          <a:p>
            <a:pPr marL="0" lvl="0" indent="0" algn="l" rtl="0">
              <a:spcBef>
                <a:spcPts val="0"/>
              </a:spcBef>
              <a:spcAft>
                <a:spcPts val="0"/>
              </a:spcAft>
              <a:buNone/>
            </a:pPr>
            <a:r>
              <a:rPr lang="en" b="1">
                <a:solidFill>
                  <a:srgbClr val="073763"/>
                </a:solidFill>
              </a:rPr>
              <a:t>OpenCL mapping</a:t>
            </a:r>
            <a:endParaRPr b="1">
              <a:solidFill>
                <a:srgbClr val="073763"/>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433"/>
        <p:cNvGrpSpPr/>
        <p:nvPr/>
      </p:nvGrpSpPr>
      <p:grpSpPr>
        <a:xfrm>
          <a:off x="0" y="0"/>
          <a:ext cx="0" cy="0"/>
          <a:chOff x="0" y="0"/>
          <a:chExt cx="0" cy="0"/>
        </a:xfrm>
      </p:grpSpPr>
      <p:pic>
        <p:nvPicPr>
          <p:cNvPr id="1434" name="Google Shape;1434;p95"/>
          <p:cNvPicPr preferRelativeResize="0"/>
          <p:nvPr/>
        </p:nvPicPr>
        <p:blipFill rotWithShape="1">
          <a:blip r:embed="rId3">
            <a:alphaModFix/>
          </a:blip>
          <a:srcRect/>
          <a:stretch/>
        </p:blipFill>
        <p:spPr>
          <a:xfrm>
            <a:off x="1432700" y="833350"/>
            <a:ext cx="6390675" cy="3838674"/>
          </a:xfrm>
          <a:prstGeom prst="rect">
            <a:avLst/>
          </a:prstGeom>
          <a:noFill/>
          <a:ln>
            <a:noFill/>
          </a:ln>
        </p:spPr>
      </p:pic>
      <p:sp>
        <p:nvSpPr>
          <p:cNvPr id="1435" name="Google Shape;1435;p95"/>
          <p:cNvSpPr txBox="1"/>
          <p:nvPr/>
        </p:nvSpPr>
        <p:spPr>
          <a:xfrm>
            <a:off x="1312388" y="4224238"/>
            <a:ext cx="7059300" cy="548100"/>
          </a:xfrm>
          <a:prstGeom prst="rect">
            <a:avLst/>
          </a:prstGeom>
          <a:solidFill>
            <a:srgbClr val="252525"/>
          </a:solidFill>
          <a:ln>
            <a:noFill/>
          </a:ln>
        </p:spPr>
        <p:txBody>
          <a:bodyPr spcFirstLastPara="1" wrap="square" lIns="0" tIns="6350" rIns="0" bIns="0" anchor="t" anchorCtr="0">
            <a:spAutoFit/>
          </a:bodyPr>
          <a:lstStyle/>
          <a:p>
            <a:pPr marL="0" marR="0" lvl="0" indent="0" algn="l" rtl="0">
              <a:lnSpc>
                <a:spcPct val="100000"/>
              </a:lnSpc>
              <a:spcBef>
                <a:spcPts val="0"/>
              </a:spcBef>
              <a:spcAft>
                <a:spcPts val="0"/>
              </a:spcAft>
              <a:buNone/>
            </a:pPr>
            <a:endParaRPr sz="1000">
              <a:latin typeface="Times New Roman"/>
              <a:ea typeface="Times New Roman"/>
              <a:cs typeface="Times New Roman"/>
              <a:sym typeface="Times New Roman"/>
            </a:endParaRPr>
          </a:p>
          <a:p>
            <a:pPr marL="2324735" marR="293370" lvl="0" indent="-2025013" algn="l" rtl="0">
              <a:lnSpc>
                <a:spcPct val="110000"/>
              </a:lnSpc>
              <a:spcBef>
                <a:spcPts val="0"/>
              </a:spcBef>
              <a:spcAft>
                <a:spcPts val="0"/>
              </a:spcAft>
              <a:buNone/>
            </a:pPr>
            <a:r>
              <a:rPr lang="en" sz="1200">
                <a:solidFill>
                  <a:srgbClr val="BADFE2"/>
                </a:solidFill>
                <a:latin typeface="Helvetica Neue"/>
                <a:ea typeface="Helvetica Neue"/>
                <a:cs typeface="Helvetica Neue"/>
                <a:sym typeface="Helvetica Neue"/>
              </a:rPr>
              <a:t>You should use OpenCL mapping functions for element values recovery(this may be a common  source of bugs when write a kernel)</a:t>
            </a:r>
            <a:endParaRPr sz="1200">
              <a:latin typeface="Helvetica Neue"/>
              <a:ea typeface="Helvetica Neue"/>
              <a:cs typeface="Helvetica Neue"/>
              <a:sym typeface="Helvetica Neue"/>
            </a:endParaRPr>
          </a:p>
        </p:txBody>
      </p:sp>
      <p:sp>
        <p:nvSpPr>
          <p:cNvPr id="1436" name="Google Shape;1436;p95"/>
          <p:cNvSpPr txBox="1">
            <a:spLocks noGrp="1"/>
          </p:cNvSpPr>
          <p:nvPr>
            <p:ph type="title"/>
          </p:nvPr>
        </p:nvSpPr>
        <p:spPr>
          <a:xfrm>
            <a:off x="0" y="22650"/>
            <a:ext cx="9144000" cy="4926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0" tIns="0" rIns="0" bIns="0" anchor="t" anchorCtr="0">
            <a:spAutoFit/>
          </a:bodyPr>
          <a:lstStyle/>
          <a:p>
            <a:pPr marL="0" lvl="0" indent="0" algn="l" rtl="0">
              <a:spcBef>
                <a:spcPts val="0"/>
              </a:spcBef>
              <a:spcAft>
                <a:spcPts val="0"/>
              </a:spcAft>
              <a:buNone/>
            </a:pPr>
            <a:r>
              <a:rPr lang="en" b="1">
                <a:solidFill>
                  <a:srgbClr val="073763"/>
                </a:solidFill>
              </a:rPr>
              <a:t>OpenCL mapping (again)</a:t>
            </a:r>
            <a:endParaRPr b="1">
              <a:solidFill>
                <a:srgbClr val="073763"/>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440"/>
        <p:cNvGrpSpPr/>
        <p:nvPr/>
      </p:nvGrpSpPr>
      <p:grpSpPr>
        <a:xfrm>
          <a:off x="0" y="0"/>
          <a:ext cx="0" cy="0"/>
          <a:chOff x="0" y="0"/>
          <a:chExt cx="0" cy="0"/>
        </a:xfrm>
      </p:grpSpPr>
      <p:sp>
        <p:nvSpPr>
          <p:cNvPr id="1441" name="Google Shape;1441;p96"/>
          <p:cNvSpPr txBox="1"/>
          <p:nvPr/>
        </p:nvSpPr>
        <p:spPr>
          <a:xfrm>
            <a:off x="35075" y="568950"/>
            <a:ext cx="6491100" cy="4479600"/>
          </a:xfrm>
          <a:prstGeom prst="rect">
            <a:avLst/>
          </a:prstGeom>
          <a:noFill/>
          <a:ln>
            <a:noFill/>
          </a:ln>
        </p:spPr>
        <p:txBody>
          <a:bodyPr spcFirstLastPara="1" wrap="square" lIns="0" tIns="73025" rIns="0" bIns="0" anchor="t" anchorCtr="0">
            <a:spAutoFit/>
          </a:bodyPr>
          <a:lstStyle/>
          <a:p>
            <a:pPr marL="12700" marR="0" lvl="0" indent="0" algn="l" rtl="0">
              <a:lnSpc>
                <a:spcPct val="100000"/>
              </a:lnSpc>
              <a:spcBef>
                <a:spcPts val="0"/>
              </a:spcBef>
              <a:spcAft>
                <a:spcPts val="0"/>
              </a:spcAft>
              <a:buNone/>
            </a:pPr>
            <a:r>
              <a:rPr lang="en" sz="1800" b="1" u="sng">
                <a:latin typeface="Arial"/>
                <a:ea typeface="Arial"/>
                <a:cs typeface="Arial"/>
                <a:sym typeface="Arial"/>
              </a:rPr>
              <a:t> 	</a:t>
            </a:r>
            <a:r>
              <a:rPr lang="en" sz="1800" b="1">
                <a:latin typeface="Arial"/>
                <a:ea typeface="Arial"/>
                <a:cs typeface="Arial"/>
                <a:sym typeface="Arial"/>
              </a:rPr>
              <a:t>kernel </a:t>
            </a:r>
            <a:r>
              <a:rPr lang="en" sz="1800" b="1">
                <a:solidFill>
                  <a:srgbClr val="333399"/>
                </a:solidFill>
                <a:latin typeface="Arial"/>
                <a:ea typeface="Arial"/>
                <a:cs typeface="Arial"/>
                <a:sym typeface="Arial"/>
              </a:rPr>
              <a:t>void </a:t>
            </a:r>
            <a:r>
              <a:rPr lang="en" sz="1800" b="1">
                <a:latin typeface="Arial"/>
                <a:ea typeface="Arial"/>
                <a:cs typeface="Arial"/>
                <a:sym typeface="Arial"/>
              </a:rPr>
              <a:t>mat_mul(</a:t>
            </a:r>
            <a:endParaRPr sz="1800">
              <a:latin typeface="Arial"/>
              <a:ea typeface="Arial"/>
              <a:cs typeface="Arial"/>
              <a:sym typeface="Arial"/>
            </a:endParaRPr>
          </a:p>
          <a:p>
            <a:pPr marL="152400" marR="0" lvl="0" indent="0" algn="l" rtl="0">
              <a:lnSpc>
                <a:spcPct val="100000"/>
              </a:lnSpc>
              <a:spcBef>
                <a:spcPts val="480"/>
              </a:spcBef>
              <a:spcAft>
                <a:spcPts val="0"/>
              </a:spcAft>
              <a:buNone/>
            </a:pPr>
            <a:r>
              <a:rPr lang="en" sz="1800" b="1">
                <a:solidFill>
                  <a:srgbClr val="333399"/>
                </a:solidFill>
                <a:latin typeface="Arial"/>
                <a:ea typeface="Arial"/>
                <a:cs typeface="Arial"/>
                <a:sym typeface="Arial"/>
              </a:rPr>
              <a:t>const int </a:t>
            </a:r>
            <a:r>
              <a:rPr lang="en" sz="1800" b="1">
                <a:latin typeface="Arial"/>
                <a:ea typeface="Arial"/>
                <a:cs typeface="Arial"/>
                <a:sym typeface="Arial"/>
              </a:rPr>
              <a:t>Mdim, </a:t>
            </a:r>
            <a:r>
              <a:rPr lang="en" sz="1800" b="1">
                <a:solidFill>
                  <a:srgbClr val="333399"/>
                </a:solidFill>
                <a:latin typeface="Arial"/>
                <a:ea typeface="Arial"/>
                <a:cs typeface="Arial"/>
                <a:sym typeface="Arial"/>
              </a:rPr>
              <a:t>const int </a:t>
            </a:r>
            <a:r>
              <a:rPr lang="en" sz="1800" b="1">
                <a:latin typeface="Arial"/>
                <a:ea typeface="Arial"/>
                <a:cs typeface="Arial"/>
                <a:sym typeface="Arial"/>
              </a:rPr>
              <a:t>Ndim, </a:t>
            </a:r>
            <a:r>
              <a:rPr lang="en" sz="1800" b="1">
                <a:solidFill>
                  <a:srgbClr val="333399"/>
                </a:solidFill>
                <a:latin typeface="Arial"/>
                <a:ea typeface="Arial"/>
                <a:cs typeface="Arial"/>
                <a:sym typeface="Arial"/>
              </a:rPr>
              <a:t>const int </a:t>
            </a:r>
            <a:r>
              <a:rPr lang="en" sz="1800" b="1">
                <a:latin typeface="Arial"/>
                <a:ea typeface="Arial"/>
                <a:cs typeface="Arial"/>
                <a:sym typeface="Arial"/>
              </a:rPr>
              <a:t>Pdim,</a:t>
            </a:r>
            <a:endParaRPr sz="1800">
              <a:latin typeface="Arial"/>
              <a:ea typeface="Arial"/>
              <a:cs typeface="Arial"/>
              <a:sym typeface="Arial"/>
            </a:endParaRPr>
          </a:p>
          <a:p>
            <a:pPr marL="152400" marR="0" lvl="0" indent="0" algn="l" rtl="0">
              <a:lnSpc>
                <a:spcPct val="100000"/>
              </a:lnSpc>
              <a:spcBef>
                <a:spcPts val="484"/>
              </a:spcBef>
              <a:spcAft>
                <a:spcPts val="0"/>
              </a:spcAft>
              <a:buNone/>
            </a:pPr>
            <a:r>
              <a:rPr lang="en" sz="1800" b="1" u="sng">
                <a:latin typeface="Arial"/>
                <a:ea typeface="Arial"/>
                <a:cs typeface="Arial"/>
                <a:sym typeface="Arial"/>
              </a:rPr>
              <a:t> 	</a:t>
            </a:r>
            <a:r>
              <a:rPr lang="en" sz="1800" b="1">
                <a:latin typeface="Arial"/>
                <a:ea typeface="Arial"/>
                <a:cs typeface="Arial"/>
                <a:sym typeface="Arial"/>
              </a:rPr>
              <a:t>global </a:t>
            </a:r>
            <a:r>
              <a:rPr lang="en" sz="1800" b="1">
                <a:solidFill>
                  <a:srgbClr val="333399"/>
                </a:solidFill>
                <a:latin typeface="Arial"/>
                <a:ea typeface="Arial"/>
                <a:cs typeface="Arial"/>
                <a:sym typeface="Arial"/>
              </a:rPr>
              <a:t>float </a:t>
            </a:r>
            <a:r>
              <a:rPr lang="en" sz="1800" b="1">
                <a:latin typeface="Arial"/>
                <a:ea typeface="Arial"/>
                <a:cs typeface="Arial"/>
                <a:sym typeface="Arial"/>
              </a:rPr>
              <a:t>*A,</a:t>
            </a:r>
            <a:r>
              <a:rPr lang="en" sz="1800" b="1" u="sng">
                <a:latin typeface="Arial"/>
                <a:ea typeface="Arial"/>
                <a:cs typeface="Arial"/>
                <a:sym typeface="Arial"/>
              </a:rPr>
              <a:t>	</a:t>
            </a:r>
            <a:r>
              <a:rPr lang="en" sz="1800" b="1">
                <a:latin typeface="Arial"/>
                <a:ea typeface="Arial"/>
                <a:cs typeface="Arial"/>
                <a:sym typeface="Arial"/>
              </a:rPr>
              <a:t>global </a:t>
            </a:r>
            <a:r>
              <a:rPr lang="en" sz="1800" b="1">
                <a:solidFill>
                  <a:srgbClr val="333399"/>
                </a:solidFill>
                <a:latin typeface="Arial"/>
                <a:ea typeface="Arial"/>
                <a:cs typeface="Arial"/>
                <a:sym typeface="Arial"/>
              </a:rPr>
              <a:t>float </a:t>
            </a:r>
            <a:r>
              <a:rPr lang="en" sz="1800" b="1">
                <a:latin typeface="Arial"/>
                <a:ea typeface="Arial"/>
                <a:cs typeface="Arial"/>
                <a:sym typeface="Arial"/>
              </a:rPr>
              <a:t>*B,</a:t>
            </a:r>
            <a:r>
              <a:rPr lang="en" sz="1800" b="1" u="sng">
                <a:latin typeface="Arial"/>
                <a:ea typeface="Arial"/>
                <a:cs typeface="Arial"/>
                <a:sym typeface="Arial"/>
              </a:rPr>
              <a:t>	</a:t>
            </a:r>
            <a:r>
              <a:rPr lang="en" sz="1800" b="1">
                <a:latin typeface="Arial"/>
                <a:ea typeface="Arial"/>
                <a:cs typeface="Arial"/>
                <a:sym typeface="Arial"/>
              </a:rPr>
              <a:t>global </a:t>
            </a:r>
            <a:r>
              <a:rPr lang="en" sz="1800" b="1">
                <a:solidFill>
                  <a:srgbClr val="333399"/>
                </a:solidFill>
                <a:latin typeface="Arial"/>
                <a:ea typeface="Arial"/>
                <a:cs typeface="Arial"/>
                <a:sym typeface="Arial"/>
              </a:rPr>
              <a:t>float </a:t>
            </a:r>
            <a:r>
              <a:rPr lang="en" sz="1800" b="1">
                <a:latin typeface="Arial"/>
                <a:ea typeface="Arial"/>
                <a:cs typeface="Arial"/>
                <a:sym typeface="Arial"/>
              </a:rPr>
              <a:t>*C)</a:t>
            </a:r>
            <a:endParaRPr sz="1800">
              <a:latin typeface="Arial"/>
              <a:ea typeface="Arial"/>
              <a:cs typeface="Arial"/>
              <a:sym typeface="Arial"/>
            </a:endParaRPr>
          </a:p>
          <a:p>
            <a:pPr marL="12700" marR="0" lvl="0" indent="0" algn="l" rtl="0">
              <a:lnSpc>
                <a:spcPct val="100000"/>
              </a:lnSpc>
              <a:spcBef>
                <a:spcPts val="480"/>
              </a:spcBef>
              <a:spcAft>
                <a:spcPts val="0"/>
              </a:spcAft>
              <a:buNone/>
            </a:pPr>
            <a:r>
              <a:rPr lang="en" sz="1800" b="1">
                <a:latin typeface="Arial"/>
                <a:ea typeface="Arial"/>
                <a:cs typeface="Arial"/>
                <a:sym typeface="Arial"/>
              </a:rPr>
              <a:t>{</a:t>
            </a:r>
            <a:endParaRPr sz="1800">
              <a:latin typeface="Arial"/>
              <a:ea typeface="Arial"/>
              <a:cs typeface="Arial"/>
              <a:sym typeface="Arial"/>
            </a:endParaRPr>
          </a:p>
          <a:p>
            <a:pPr marL="292735" marR="0" lvl="0" indent="0" algn="l" rtl="0">
              <a:lnSpc>
                <a:spcPct val="100000"/>
              </a:lnSpc>
              <a:spcBef>
                <a:spcPts val="480"/>
              </a:spcBef>
              <a:spcAft>
                <a:spcPts val="0"/>
              </a:spcAft>
              <a:buNone/>
            </a:pPr>
            <a:r>
              <a:rPr lang="en" sz="1800" b="1">
                <a:solidFill>
                  <a:srgbClr val="333399"/>
                </a:solidFill>
                <a:latin typeface="Arial"/>
                <a:ea typeface="Arial"/>
                <a:cs typeface="Arial"/>
                <a:sym typeface="Arial"/>
              </a:rPr>
              <a:t>int </a:t>
            </a:r>
            <a:r>
              <a:rPr lang="en" sz="1800" b="1">
                <a:latin typeface="Arial"/>
                <a:ea typeface="Arial"/>
                <a:cs typeface="Arial"/>
                <a:sym typeface="Arial"/>
              </a:rPr>
              <a:t>i, j, k;</a:t>
            </a:r>
            <a:endParaRPr sz="1800">
              <a:latin typeface="Arial"/>
              <a:ea typeface="Arial"/>
              <a:cs typeface="Arial"/>
              <a:sym typeface="Arial"/>
            </a:endParaRPr>
          </a:p>
          <a:p>
            <a:pPr marL="570230" marR="2973705" lvl="0" indent="-277495" algn="l" rtl="0">
              <a:lnSpc>
                <a:spcPct val="120000"/>
              </a:lnSpc>
              <a:spcBef>
                <a:spcPts val="5"/>
              </a:spcBef>
              <a:spcAft>
                <a:spcPts val="0"/>
              </a:spcAft>
              <a:buNone/>
            </a:pPr>
            <a:r>
              <a:rPr lang="en" sz="1800" b="1">
                <a:solidFill>
                  <a:srgbClr val="BADFE2"/>
                </a:solidFill>
                <a:latin typeface="Arial"/>
                <a:ea typeface="Arial"/>
                <a:cs typeface="Arial"/>
                <a:sym typeface="Arial"/>
              </a:rPr>
              <a:t>for </a:t>
            </a:r>
            <a:r>
              <a:rPr lang="en" sz="1800" b="1">
                <a:latin typeface="Arial"/>
                <a:ea typeface="Arial"/>
                <a:cs typeface="Arial"/>
                <a:sym typeface="Arial"/>
              </a:rPr>
              <a:t>(i = 0; i &lt; Ndim; i++) {  </a:t>
            </a:r>
            <a:r>
              <a:rPr lang="en" sz="1800" b="1">
                <a:solidFill>
                  <a:srgbClr val="BADFE2"/>
                </a:solidFill>
                <a:latin typeface="Arial"/>
                <a:ea typeface="Arial"/>
                <a:cs typeface="Arial"/>
                <a:sym typeface="Arial"/>
              </a:rPr>
              <a:t>for </a:t>
            </a:r>
            <a:r>
              <a:rPr lang="en" sz="1800" b="1">
                <a:latin typeface="Arial"/>
                <a:ea typeface="Arial"/>
                <a:cs typeface="Arial"/>
                <a:sym typeface="Arial"/>
              </a:rPr>
              <a:t>(j = 0; j &lt; Mdim; j++) {</a:t>
            </a:r>
            <a:endParaRPr sz="1800">
              <a:latin typeface="Arial"/>
              <a:ea typeface="Arial"/>
              <a:cs typeface="Arial"/>
              <a:sym typeface="Arial"/>
            </a:endParaRPr>
          </a:p>
          <a:p>
            <a:pPr marL="850900" marR="0" lvl="0" indent="0" algn="l" rtl="0">
              <a:lnSpc>
                <a:spcPct val="100000"/>
              </a:lnSpc>
              <a:spcBef>
                <a:spcPts val="480"/>
              </a:spcBef>
              <a:spcAft>
                <a:spcPts val="0"/>
              </a:spcAft>
              <a:buNone/>
            </a:pPr>
            <a:r>
              <a:rPr lang="en" sz="1800" b="1">
                <a:solidFill>
                  <a:srgbClr val="BADFE2"/>
                </a:solidFill>
                <a:latin typeface="Arial"/>
                <a:ea typeface="Arial"/>
                <a:cs typeface="Arial"/>
                <a:sym typeface="Arial"/>
              </a:rPr>
              <a:t>for </a:t>
            </a:r>
            <a:r>
              <a:rPr lang="en" sz="1800" b="1">
                <a:latin typeface="Arial"/>
                <a:ea typeface="Arial"/>
                <a:cs typeface="Arial"/>
                <a:sym typeface="Arial"/>
              </a:rPr>
              <a:t>(k = 0; k &lt; Pdim; k++) {</a:t>
            </a:r>
            <a:endParaRPr sz="1800">
              <a:latin typeface="Arial"/>
              <a:ea typeface="Arial"/>
              <a:cs typeface="Arial"/>
              <a:sym typeface="Arial"/>
            </a:endParaRPr>
          </a:p>
          <a:p>
            <a:pPr marL="1131570" marR="347980" lvl="0" indent="0" algn="l" rtl="0">
              <a:lnSpc>
                <a:spcPct val="144000"/>
              </a:lnSpc>
              <a:spcBef>
                <a:spcPts val="180"/>
              </a:spcBef>
              <a:spcAft>
                <a:spcPts val="0"/>
              </a:spcAft>
              <a:buNone/>
            </a:pPr>
            <a:r>
              <a:rPr lang="en" sz="1800" b="1">
                <a:latin typeface="Arial"/>
                <a:ea typeface="Arial"/>
                <a:cs typeface="Arial"/>
                <a:sym typeface="Arial"/>
              </a:rPr>
              <a:t>// C(i, j) = sum(over k) A(i,k) * B(k,j)  C[i*Ndim+j] += A[i*Ndim+k] * B[k*Pdim+j];</a:t>
            </a:r>
            <a:endParaRPr sz="1800">
              <a:latin typeface="Arial"/>
              <a:ea typeface="Arial"/>
              <a:cs typeface="Arial"/>
              <a:sym typeface="Arial"/>
            </a:endParaRPr>
          </a:p>
          <a:p>
            <a:pPr marL="850900" marR="0" lvl="0" indent="0" algn="l" rtl="0">
              <a:lnSpc>
                <a:spcPct val="100000"/>
              </a:lnSpc>
              <a:spcBef>
                <a:spcPts val="305"/>
              </a:spcBef>
              <a:spcAft>
                <a:spcPts val="0"/>
              </a:spcAft>
              <a:buNone/>
            </a:pPr>
            <a:r>
              <a:rPr lang="en" sz="1800" b="1">
                <a:latin typeface="Arial"/>
                <a:ea typeface="Arial"/>
                <a:cs typeface="Arial"/>
                <a:sym typeface="Arial"/>
              </a:rPr>
              <a:t>}</a:t>
            </a:r>
            <a:endParaRPr sz="1800" b="1">
              <a:latin typeface="Arial"/>
              <a:ea typeface="Arial"/>
              <a:cs typeface="Arial"/>
              <a:sym typeface="Arial"/>
            </a:endParaRPr>
          </a:p>
          <a:p>
            <a:pPr marL="0" marR="0" lvl="0" indent="457200" algn="l" rtl="0">
              <a:lnSpc>
                <a:spcPct val="100000"/>
              </a:lnSpc>
              <a:spcBef>
                <a:spcPts val="305"/>
              </a:spcBef>
              <a:spcAft>
                <a:spcPts val="0"/>
              </a:spcAft>
              <a:buNone/>
            </a:pPr>
            <a:r>
              <a:rPr lang="en" sz="1800" b="1">
                <a:latin typeface="Arial"/>
                <a:ea typeface="Arial"/>
                <a:cs typeface="Arial"/>
                <a:sym typeface="Arial"/>
              </a:rPr>
              <a:t> }</a:t>
            </a:r>
            <a:endParaRPr sz="1800" b="1">
              <a:latin typeface="Arial"/>
              <a:ea typeface="Arial"/>
              <a:cs typeface="Arial"/>
              <a:sym typeface="Arial"/>
            </a:endParaRPr>
          </a:p>
          <a:p>
            <a:pPr marL="0" marR="0" lvl="0" indent="0" algn="l" rtl="0">
              <a:lnSpc>
                <a:spcPct val="100000"/>
              </a:lnSpc>
              <a:spcBef>
                <a:spcPts val="305"/>
              </a:spcBef>
              <a:spcAft>
                <a:spcPts val="0"/>
              </a:spcAft>
              <a:buNone/>
            </a:pPr>
            <a:r>
              <a:rPr lang="en" sz="1800" b="1">
                <a:latin typeface="Arial"/>
                <a:ea typeface="Arial"/>
                <a:cs typeface="Arial"/>
                <a:sym typeface="Arial"/>
              </a:rPr>
              <a:t>}</a:t>
            </a:r>
            <a:endParaRPr sz="1800" b="1"/>
          </a:p>
        </p:txBody>
      </p:sp>
      <p:sp>
        <p:nvSpPr>
          <p:cNvPr id="1442" name="Google Shape;1442;p96"/>
          <p:cNvSpPr/>
          <p:nvPr/>
        </p:nvSpPr>
        <p:spPr>
          <a:xfrm>
            <a:off x="5074920" y="4091940"/>
            <a:ext cx="3931920" cy="530542"/>
          </a:xfrm>
          <a:custGeom>
            <a:avLst/>
            <a:gdLst/>
            <a:ahLst/>
            <a:cxnLst/>
            <a:rect l="l" t="t" r="r" b="b"/>
            <a:pathLst>
              <a:path w="3931920" h="707389" extrusionOk="0">
                <a:moveTo>
                  <a:pt x="3931920" y="0"/>
                </a:moveTo>
                <a:lnTo>
                  <a:pt x="0" y="0"/>
                </a:lnTo>
                <a:lnTo>
                  <a:pt x="0" y="707135"/>
                </a:lnTo>
                <a:lnTo>
                  <a:pt x="3931920" y="707135"/>
                </a:lnTo>
                <a:lnTo>
                  <a:pt x="3931920" y="0"/>
                </a:lnTo>
                <a:close/>
              </a:path>
            </a:pathLst>
          </a:custGeom>
          <a:solidFill>
            <a:srgbClr val="959595"/>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43" name="Google Shape;1443;p96"/>
          <p:cNvSpPr txBox="1"/>
          <p:nvPr/>
        </p:nvSpPr>
        <p:spPr>
          <a:xfrm>
            <a:off x="5156453" y="4159224"/>
            <a:ext cx="3445500" cy="475500"/>
          </a:xfrm>
          <a:prstGeom prst="rect">
            <a:avLst/>
          </a:prstGeom>
          <a:noFill/>
          <a:ln>
            <a:noFill/>
          </a:ln>
        </p:spPr>
        <p:txBody>
          <a:bodyPr spcFirstLastPara="1" wrap="square" lIns="0" tIns="19675" rIns="0" bIns="0" anchor="t" anchorCtr="0">
            <a:spAutoFit/>
          </a:bodyPr>
          <a:lstStyle/>
          <a:p>
            <a:pPr marL="12700" marR="5080" lvl="0" indent="0" algn="l" rtl="0">
              <a:lnSpc>
                <a:spcPct val="119259"/>
              </a:lnSpc>
              <a:spcBef>
                <a:spcPts val="0"/>
              </a:spcBef>
              <a:spcAft>
                <a:spcPts val="0"/>
              </a:spcAft>
              <a:buNone/>
            </a:pPr>
            <a:r>
              <a:rPr lang="en" sz="1350" b="1">
                <a:solidFill>
                  <a:srgbClr val="333399"/>
                </a:solidFill>
                <a:latin typeface="Arial"/>
                <a:ea typeface="Arial"/>
                <a:cs typeface="Arial"/>
                <a:sym typeface="Arial"/>
              </a:rPr>
              <a:t>Remove outer loops and set work-item </a:t>
            </a:r>
            <a:r>
              <a:rPr lang="en" sz="1350" b="1">
                <a:solidFill>
                  <a:srgbClr val="333399"/>
                </a:solidFill>
              </a:rPr>
              <a:t>coordinates</a:t>
            </a:r>
            <a:endParaRPr sz="1350">
              <a:latin typeface="Arial"/>
              <a:ea typeface="Arial"/>
              <a:cs typeface="Arial"/>
              <a:sym typeface="Arial"/>
            </a:endParaRPr>
          </a:p>
        </p:txBody>
      </p:sp>
      <p:sp>
        <p:nvSpPr>
          <p:cNvPr id="1444" name="Google Shape;1444;p96"/>
          <p:cNvSpPr txBox="1">
            <a:spLocks noGrp="1"/>
          </p:cNvSpPr>
          <p:nvPr>
            <p:ph type="title"/>
          </p:nvPr>
        </p:nvSpPr>
        <p:spPr>
          <a:xfrm>
            <a:off x="0" y="0"/>
            <a:ext cx="9144000" cy="4926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0" tIns="0" rIns="0" bIns="0" anchor="t" anchorCtr="0">
            <a:spAutoFit/>
          </a:bodyPr>
          <a:lstStyle/>
          <a:p>
            <a:pPr marL="0" lvl="0" indent="0" algn="l" rtl="0">
              <a:spcBef>
                <a:spcPts val="0"/>
              </a:spcBef>
              <a:spcAft>
                <a:spcPts val="0"/>
              </a:spcAft>
              <a:buNone/>
            </a:pPr>
            <a:r>
              <a:rPr lang="en" b="1">
                <a:solidFill>
                  <a:srgbClr val="073763"/>
                </a:solidFill>
              </a:rPr>
              <a:t>Matrix multiplication: OpenCL kernel</a:t>
            </a:r>
            <a:endParaRPr b="1">
              <a:solidFill>
                <a:srgbClr val="073763"/>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448"/>
        <p:cNvGrpSpPr/>
        <p:nvPr/>
      </p:nvGrpSpPr>
      <p:grpSpPr>
        <a:xfrm>
          <a:off x="0" y="0"/>
          <a:ext cx="0" cy="0"/>
          <a:chOff x="0" y="0"/>
          <a:chExt cx="0" cy="0"/>
        </a:xfrm>
      </p:grpSpPr>
      <p:sp>
        <p:nvSpPr>
          <p:cNvPr id="1449" name="Google Shape;1449;p97"/>
          <p:cNvSpPr txBox="1"/>
          <p:nvPr/>
        </p:nvSpPr>
        <p:spPr>
          <a:xfrm>
            <a:off x="248073" y="647725"/>
            <a:ext cx="7992300" cy="4015500"/>
          </a:xfrm>
          <a:prstGeom prst="rect">
            <a:avLst/>
          </a:prstGeom>
          <a:noFill/>
          <a:ln>
            <a:noFill/>
          </a:ln>
        </p:spPr>
        <p:txBody>
          <a:bodyPr spcFirstLastPara="1" wrap="square" lIns="0" tIns="73025" rIns="0" bIns="0" anchor="t" anchorCtr="0">
            <a:spAutoFit/>
          </a:bodyPr>
          <a:lstStyle/>
          <a:p>
            <a:pPr marL="12700" marR="0" lvl="0" indent="0" algn="l" rtl="0">
              <a:lnSpc>
                <a:spcPct val="100000"/>
              </a:lnSpc>
              <a:spcBef>
                <a:spcPts val="0"/>
              </a:spcBef>
              <a:spcAft>
                <a:spcPts val="0"/>
              </a:spcAft>
              <a:buNone/>
            </a:pPr>
            <a:r>
              <a:rPr lang="en" sz="2000" b="1">
                <a:latin typeface="Arial"/>
                <a:ea typeface="Arial"/>
                <a:cs typeface="Arial"/>
                <a:sym typeface="Arial"/>
              </a:rPr>
              <a:t>kernel </a:t>
            </a:r>
            <a:r>
              <a:rPr lang="en" sz="2000" b="1">
                <a:solidFill>
                  <a:srgbClr val="333399"/>
                </a:solidFill>
                <a:latin typeface="Arial"/>
                <a:ea typeface="Arial"/>
                <a:cs typeface="Arial"/>
                <a:sym typeface="Arial"/>
              </a:rPr>
              <a:t>void </a:t>
            </a:r>
            <a:r>
              <a:rPr lang="en" sz="2000" b="1">
                <a:latin typeface="Arial"/>
                <a:ea typeface="Arial"/>
                <a:cs typeface="Arial"/>
                <a:sym typeface="Arial"/>
              </a:rPr>
              <a:t>mat_mul(</a:t>
            </a:r>
            <a:r>
              <a:rPr lang="en" sz="2000"/>
              <a:t> </a:t>
            </a:r>
            <a:r>
              <a:rPr lang="en" sz="2000" b="1">
                <a:solidFill>
                  <a:srgbClr val="333399"/>
                </a:solidFill>
                <a:latin typeface="Arial"/>
                <a:ea typeface="Arial"/>
                <a:cs typeface="Arial"/>
                <a:sym typeface="Arial"/>
              </a:rPr>
              <a:t>const int </a:t>
            </a:r>
            <a:r>
              <a:rPr lang="en" sz="2000" b="1">
                <a:latin typeface="Arial"/>
                <a:ea typeface="Arial"/>
                <a:cs typeface="Arial"/>
                <a:sym typeface="Arial"/>
              </a:rPr>
              <a:t>Mdim, </a:t>
            </a:r>
            <a:r>
              <a:rPr lang="en" sz="2000" b="1">
                <a:solidFill>
                  <a:srgbClr val="333399"/>
                </a:solidFill>
                <a:latin typeface="Arial"/>
                <a:ea typeface="Arial"/>
                <a:cs typeface="Arial"/>
                <a:sym typeface="Arial"/>
              </a:rPr>
              <a:t>const int</a:t>
            </a:r>
            <a:r>
              <a:rPr lang="en" sz="2000" b="1">
                <a:solidFill>
                  <a:srgbClr val="333399"/>
                </a:solidFill>
              </a:rPr>
              <a:t> </a:t>
            </a:r>
            <a:r>
              <a:rPr lang="en" sz="2000" b="1">
                <a:latin typeface="Arial"/>
                <a:ea typeface="Arial"/>
                <a:cs typeface="Arial"/>
                <a:sym typeface="Arial"/>
              </a:rPr>
              <a:t>Ndim, </a:t>
            </a:r>
            <a:endParaRPr sz="2000" b="1">
              <a:latin typeface="Arial"/>
              <a:ea typeface="Arial"/>
              <a:cs typeface="Arial"/>
              <a:sym typeface="Arial"/>
            </a:endParaRPr>
          </a:p>
          <a:p>
            <a:pPr marL="12700" marR="0" lvl="0" indent="0" algn="l" rtl="0">
              <a:lnSpc>
                <a:spcPct val="100000"/>
              </a:lnSpc>
              <a:spcBef>
                <a:spcPts val="0"/>
              </a:spcBef>
              <a:spcAft>
                <a:spcPts val="0"/>
              </a:spcAft>
              <a:buNone/>
            </a:pPr>
            <a:r>
              <a:rPr lang="en" sz="2000" b="1">
                <a:solidFill>
                  <a:srgbClr val="333399"/>
                </a:solidFill>
                <a:latin typeface="Arial"/>
                <a:ea typeface="Arial"/>
                <a:cs typeface="Arial"/>
                <a:sym typeface="Arial"/>
              </a:rPr>
              <a:t>const int </a:t>
            </a:r>
            <a:r>
              <a:rPr lang="en" sz="2000" b="1">
                <a:latin typeface="Arial"/>
                <a:ea typeface="Arial"/>
                <a:cs typeface="Arial"/>
                <a:sym typeface="Arial"/>
              </a:rPr>
              <a:t>Pdim,</a:t>
            </a:r>
            <a:r>
              <a:rPr lang="en" sz="2000"/>
              <a:t> </a:t>
            </a:r>
            <a:r>
              <a:rPr lang="en" sz="2000" b="1">
                <a:latin typeface="Arial"/>
                <a:ea typeface="Arial"/>
                <a:cs typeface="Arial"/>
                <a:sym typeface="Arial"/>
              </a:rPr>
              <a:t>global </a:t>
            </a:r>
            <a:r>
              <a:rPr lang="en" sz="2000" b="1">
                <a:solidFill>
                  <a:srgbClr val="333399"/>
                </a:solidFill>
                <a:latin typeface="Arial"/>
                <a:ea typeface="Arial"/>
                <a:cs typeface="Arial"/>
                <a:sym typeface="Arial"/>
              </a:rPr>
              <a:t>float </a:t>
            </a:r>
            <a:r>
              <a:rPr lang="en" sz="2000" b="1">
                <a:latin typeface="Arial"/>
                <a:ea typeface="Arial"/>
                <a:cs typeface="Arial"/>
                <a:sym typeface="Arial"/>
              </a:rPr>
              <a:t>*A,</a:t>
            </a:r>
            <a:r>
              <a:rPr lang="en" sz="2000" b="1"/>
              <a:t> </a:t>
            </a:r>
            <a:r>
              <a:rPr lang="en" sz="2000" b="1">
                <a:latin typeface="Arial"/>
                <a:ea typeface="Arial"/>
                <a:cs typeface="Arial"/>
                <a:sym typeface="Arial"/>
              </a:rPr>
              <a:t>global </a:t>
            </a:r>
            <a:r>
              <a:rPr lang="en" sz="2000" b="1">
                <a:solidFill>
                  <a:srgbClr val="333399"/>
                </a:solidFill>
                <a:latin typeface="Arial"/>
                <a:ea typeface="Arial"/>
                <a:cs typeface="Arial"/>
                <a:sym typeface="Arial"/>
              </a:rPr>
              <a:t>float </a:t>
            </a:r>
            <a:r>
              <a:rPr lang="en" sz="2000" b="1">
                <a:latin typeface="Arial"/>
                <a:ea typeface="Arial"/>
                <a:cs typeface="Arial"/>
                <a:sym typeface="Arial"/>
              </a:rPr>
              <a:t>*B,</a:t>
            </a:r>
            <a:r>
              <a:rPr lang="en" sz="2000" b="1"/>
              <a:t> </a:t>
            </a:r>
            <a:r>
              <a:rPr lang="en" sz="2000" b="1">
                <a:latin typeface="Arial"/>
                <a:ea typeface="Arial"/>
                <a:cs typeface="Arial"/>
                <a:sym typeface="Arial"/>
              </a:rPr>
              <a:t>global </a:t>
            </a:r>
            <a:r>
              <a:rPr lang="en" sz="2000" b="1">
                <a:solidFill>
                  <a:srgbClr val="333399"/>
                </a:solidFill>
                <a:latin typeface="Arial"/>
                <a:ea typeface="Arial"/>
                <a:cs typeface="Arial"/>
                <a:sym typeface="Arial"/>
              </a:rPr>
              <a:t>float </a:t>
            </a:r>
            <a:r>
              <a:rPr lang="en" sz="2000" b="1">
                <a:latin typeface="Arial"/>
                <a:ea typeface="Arial"/>
                <a:cs typeface="Arial"/>
                <a:sym typeface="Arial"/>
              </a:rPr>
              <a:t>*C)</a:t>
            </a:r>
            <a:endParaRPr sz="2000">
              <a:latin typeface="Arial"/>
              <a:ea typeface="Arial"/>
              <a:cs typeface="Arial"/>
              <a:sym typeface="Arial"/>
            </a:endParaRPr>
          </a:p>
          <a:p>
            <a:pPr marL="12700" marR="0" lvl="0" indent="0" algn="l" rtl="0">
              <a:lnSpc>
                <a:spcPct val="100000"/>
              </a:lnSpc>
              <a:spcBef>
                <a:spcPts val="480"/>
              </a:spcBef>
              <a:spcAft>
                <a:spcPts val="0"/>
              </a:spcAft>
              <a:buNone/>
            </a:pPr>
            <a:r>
              <a:rPr lang="en" sz="2000" b="1">
                <a:latin typeface="Arial"/>
                <a:ea typeface="Arial"/>
                <a:cs typeface="Arial"/>
                <a:sym typeface="Arial"/>
              </a:rPr>
              <a:t>{</a:t>
            </a:r>
            <a:endParaRPr sz="2000">
              <a:latin typeface="Arial"/>
              <a:ea typeface="Arial"/>
              <a:cs typeface="Arial"/>
              <a:sym typeface="Arial"/>
            </a:endParaRPr>
          </a:p>
          <a:p>
            <a:pPr marL="292735" marR="0" lvl="0" indent="0" algn="l" rtl="0">
              <a:lnSpc>
                <a:spcPct val="100000"/>
              </a:lnSpc>
              <a:spcBef>
                <a:spcPts val="480"/>
              </a:spcBef>
              <a:spcAft>
                <a:spcPts val="0"/>
              </a:spcAft>
              <a:buNone/>
            </a:pPr>
            <a:r>
              <a:rPr lang="en" sz="2000" b="1">
                <a:solidFill>
                  <a:srgbClr val="333399"/>
                </a:solidFill>
                <a:latin typeface="Arial"/>
                <a:ea typeface="Arial"/>
                <a:cs typeface="Arial"/>
                <a:sym typeface="Arial"/>
              </a:rPr>
              <a:t>int </a:t>
            </a:r>
            <a:r>
              <a:rPr lang="en" sz="2000" b="1">
                <a:latin typeface="Arial"/>
                <a:ea typeface="Arial"/>
                <a:cs typeface="Arial"/>
                <a:sym typeface="Arial"/>
              </a:rPr>
              <a:t>i, j, k;</a:t>
            </a:r>
            <a:endParaRPr sz="2000">
              <a:latin typeface="Arial"/>
              <a:ea typeface="Arial"/>
              <a:cs typeface="Arial"/>
              <a:sym typeface="Arial"/>
            </a:endParaRPr>
          </a:p>
          <a:p>
            <a:pPr marL="292735" marR="3734434" lvl="0" indent="0" algn="l" rtl="0">
              <a:lnSpc>
                <a:spcPct val="120000"/>
              </a:lnSpc>
              <a:spcBef>
                <a:spcPts val="5"/>
              </a:spcBef>
              <a:spcAft>
                <a:spcPts val="0"/>
              </a:spcAft>
              <a:buNone/>
            </a:pPr>
            <a:r>
              <a:rPr lang="en" sz="2000" b="1">
                <a:latin typeface="Arial"/>
                <a:ea typeface="Arial"/>
                <a:cs typeface="Arial"/>
                <a:sym typeface="Arial"/>
              </a:rPr>
              <a:t>j = get_global_id(0);   i = get_global_id(1);</a:t>
            </a:r>
            <a:endParaRPr sz="2000">
              <a:latin typeface="Arial"/>
              <a:ea typeface="Arial"/>
              <a:cs typeface="Arial"/>
              <a:sym typeface="Arial"/>
            </a:endParaRPr>
          </a:p>
          <a:p>
            <a:pPr marL="292735" marR="1977388" lvl="0" indent="0" algn="l" rtl="0">
              <a:lnSpc>
                <a:spcPct val="120000"/>
              </a:lnSpc>
              <a:spcBef>
                <a:spcPts val="0"/>
              </a:spcBef>
              <a:spcAft>
                <a:spcPts val="0"/>
              </a:spcAft>
              <a:buNone/>
            </a:pPr>
            <a:r>
              <a:rPr lang="en" sz="2000" b="1">
                <a:latin typeface="Arial"/>
                <a:ea typeface="Arial"/>
                <a:cs typeface="Arial"/>
                <a:sym typeface="Arial"/>
              </a:rPr>
              <a:t>// C(i, j) = sum(over k) A(i,k) * B(k,j)  </a:t>
            </a:r>
            <a:endParaRPr sz="2000" b="1">
              <a:latin typeface="Arial"/>
              <a:ea typeface="Arial"/>
              <a:cs typeface="Arial"/>
              <a:sym typeface="Arial"/>
            </a:endParaRPr>
          </a:p>
          <a:p>
            <a:pPr marL="292735" marR="1977388" lvl="0" indent="0" algn="l" rtl="0">
              <a:lnSpc>
                <a:spcPct val="120000"/>
              </a:lnSpc>
              <a:spcBef>
                <a:spcPts val="0"/>
              </a:spcBef>
              <a:spcAft>
                <a:spcPts val="0"/>
              </a:spcAft>
              <a:buNone/>
            </a:pPr>
            <a:r>
              <a:rPr lang="en" sz="2000" b="1">
                <a:solidFill>
                  <a:srgbClr val="BADFE2"/>
                </a:solidFill>
                <a:latin typeface="Arial"/>
                <a:ea typeface="Arial"/>
                <a:cs typeface="Arial"/>
                <a:sym typeface="Arial"/>
              </a:rPr>
              <a:t>for </a:t>
            </a:r>
            <a:r>
              <a:rPr lang="en" sz="2000" b="1">
                <a:latin typeface="Arial"/>
                <a:ea typeface="Arial"/>
                <a:cs typeface="Arial"/>
                <a:sym typeface="Arial"/>
              </a:rPr>
              <a:t>(k = 0; k &lt; Pdim; k++) {</a:t>
            </a:r>
            <a:endParaRPr sz="2000">
              <a:latin typeface="Arial"/>
              <a:ea typeface="Arial"/>
              <a:cs typeface="Arial"/>
              <a:sym typeface="Arial"/>
            </a:endParaRPr>
          </a:p>
          <a:p>
            <a:pPr marL="433069" marR="0" lvl="0" indent="0" algn="l" rtl="0">
              <a:lnSpc>
                <a:spcPct val="100000"/>
              </a:lnSpc>
              <a:spcBef>
                <a:spcPts val="484"/>
              </a:spcBef>
              <a:spcAft>
                <a:spcPts val="0"/>
              </a:spcAft>
              <a:buNone/>
            </a:pPr>
            <a:r>
              <a:rPr lang="en" sz="2000" b="1">
                <a:latin typeface="Arial"/>
                <a:ea typeface="Arial"/>
                <a:cs typeface="Arial"/>
                <a:sym typeface="Arial"/>
              </a:rPr>
              <a:t>C[i*Ndim+j] += A[i*Ndim+k] * B[k*Pdim+j];</a:t>
            </a:r>
            <a:endParaRPr sz="2000">
              <a:latin typeface="Arial"/>
              <a:ea typeface="Arial"/>
              <a:cs typeface="Arial"/>
              <a:sym typeface="Arial"/>
            </a:endParaRPr>
          </a:p>
          <a:p>
            <a:pPr marL="292735" marR="0" lvl="0" indent="0" algn="l" rtl="0">
              <a:lnSpc>
                <a:spcPct val="100000"/>
              </a:lnSpc>
              <a:spcBef>
                <a:spcPts val="480"/>
              </a:spcBef>
              <a:spcAft>
                <a:spcPts val="0"/>
              </a:spcAft>
              <a:buNone/>
            </a:pPr>
            <a:r>
              <a:rPr lang="en" sz="2000" b="1">
                <a:latin typeface="Arial"/>
                <a:ea typeface="Arial"/>
                <a:cs typeface="Arial"/>
                <a:sym typeface="Arial"/>
              </a:rPr>
              <a:t>}</a:t>
            </a:r>
            <a:endParaRPr sz="2000">
              <a:latin typeface="Arial"/>
              <a:ea typeface="Arial"/>
              <a:cs typeface="Arial"/>
              <a:sym typeface="Arial"/>
            </a:endParaRPr>
          </a:p>
          <a:p>
            <a:pPr marL="12700" marR="0" lvl="0" indent="0" algn="l" rtl="0">
              <a:lnSpc>
                <a:spcPct val="100000"/>
              </a:lnSpc>
              <a:spcBef>
                <a:spcPts val="480"/>
              </a:spcBef>
              <a:spcAft>
                <a:spcPts val="0"/>
              </a:spcAft>
              <a:buNone/>
            </a:pPr>
            <a:r>
              <a:rPr lang="en" sz="2000" b="1">
                <a:latin typeface="Arial"/>
                <a:ea typeface="Arial"/>
                <a:cs typeface="Arial"/>
                <a:sym typeface="Arial"/>
              </a:rPr>
              <a:t>}</a:t>
            </a:r>
            <a:endParaRPr sz="2000">
              <a:latin typeface="Arial"/>
              <a:ea typeface="Arial"/>
              <a:cs typeface="Arial"/>
              <a:sym typeface="Arial"/>
            </a:endParaRPr>
          </a:p>
        </p:txBody>
      </p:sp>
      <p:sp>
        <p:nvSpPr>
          <p:cNvPr id="1450" name="Google Shape;1450;p97"/>
          <p:cNvSpPr txBox="1">
            <a:spLocks noGrp="1"/>
          </p:cNvSpPr>
          <p:nvPr>
            <p:ph type="title"/>
          </p:nvPr>
        </p:nvSpPr>
        <p:spPr>
          <a:xfrm>
            <a:off x="0" y="0"/>
            <a:ext cx="9144000" cy="4926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0" tIns="0" rIns="0" bIns="0" anchor="t" anchorCtr="0">
            <a:spAutoFit/>
          </a:bodyPr>
          <a:lstStyle/>
          <a:p>
            <a:pPr marL="0" lvl="0" indent="0" algn="l" rtl="0">
              <a:spcBef>
                <a:spcPts val="0"/>
              </a:spcBef>
              <a:spcAft>
                <a:spcPts val="0"/>
              </a:spcAft>
              <a:buNone/>
            </a:pPr>
            <a:r>
              <a:rPr lang="en" b="1">
                <a:solidFill>
                  <a:srgbClr val="073763"/>
                </a:solidFill>
              </a:rPr>
              <a:t>Matrix multiplication: OpenCL kernel</a:t>
            </a:r>
            <a:endParaRPr b="1">
              <a:solidFill>
                <a:srgbClr val="073763"/>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454"/>
        <p:cNvGrpSpPr/>
        <p:nvPr/>
      </p:nvGrpSpPr>
      <p:grpSpPr>
        <a:xfrm>
          <a:off x="0" y="0"/>
          <a:ext cx="0" cy="0"/>
          <a:chOff x="0" y="0"/>
          <a:chExt cx="0" cy="0"/>
        </a:xfrm>
      </p:grpSpPr>
      <p:sp>
        <p:nvSpPr>
          <p:cNvPr id="1455" name="Google Shape;1455;p98"/>
          <p:cNvSpPr txBox="1">
            <a:spLocks noGrp="1"/>
          </p:cNvSpPr>
          <p:nvPr>
            <p:ph type="title"/>
          </p:nvPr>
        </p:nvSpPr>
        <p:spPr>
          <a:xfrm>
            <a:off x="69900" y="69152"/>
            <a:ext cx="6263700" cy="751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 sz="2400">
                <a:solidFill>
                  <a:srgbClr val="000000"/>
                </a:solidFill>
                <a:latin typeface="Helvetica Neue"/>
                <a:ea typeface="Helvetica Neue"/>
                <a:cs typeface="Helvetica Neue"/>
                <a:sym typeface="Helvetica Neue"/>
              </a:rPr>
              <a:t>Matrix multiplication: OpenCL kernel improved</a:t>
            </a:r>
            <a:endParaRPr sz="2400">
              <a:latin typeface="Helvetica Neue"/>
              <a:ea typeface="Helvetica Neue"/>
              <a:cs typeface="Helvetica Neue"/>
              <a:sym typeface="Helvetica Neue"/>
            </a:endParaRPr>
          </a:p>
        </p:txBody>
      </p:sp>
      <p:sp>
        <p:nvSpPr>
          <p:cNvPr id="1456" name="Google Shape;1456;p98"/>
          <p:cNvSpPr txBox="1"/>
          <p:nvPr/>
        </p:nvSpPr>
        <p:spPr>
          <a:xfrm>
            <a:off x="273575" y="2368825"/>
            <a:ext cx="4298400" cy="1081200"/>
          </a:xfrm>
          <a:prstGeom prst="rect">
            <a:avLst/>
          </a:prstGeom>
          <a:noFill/>
          <a:ln>
            <a:noFill/>
          </a:ln>
        </p:spPr>
        <p:txBody>
          <a:bodyPr spcFirstLastPara="1" wrap="square" lIns="0" tIns="50800" rIns="0" bIns="0" anchor="t" anchorCtr="0">
            <a:spAutoFit/>
          </a:bodyPr>
          <a:lstStyle/>
          <a:p>
            <a:pPr marL="222884" marR="5080" lvl="0" indent="-210819" algn="l" rtl="0">
              <a:lnSpc>
                <a:spcPct val="120000"/>
              </a:lnSpc>
              <a:spcBef>
                <a:spcPts val="0"/>
              </a:spcBef>
              <a:spcAft>
                <a:spcPts val="0"/>
              </a:spcAft>
              <a:buClr>
                <a:schemeClr val="dk1"/>
              </a:buClr>
              <a:buFont typeface="Arial"/>
              <a:buNone/>
            </a:pPr>
            <a:r>
              <a:rPr lang="en" b="1">
                <a:solidFill>
                  <a:schemeClr val="dk1"/>
                </a:solidFill>
              </a:rPr>
              <a:t>kernel </a:t>
            </a:r>
            <a:r>
              <a:rPr lang="en" b="1">
                <a:solidFill>
                  <a:srgbClr val="333399"/>
                </a:solidFill>
              </a:rPr>
              <a:t>void </a:t>
            </a:r>
            <a:r>
              <a:rPr lang="en" b="1">
                <a:solidFill>
                  <a:schemeClr val="dk1"/>
                </a:solidFill>
              </a:rPr>
              <a:t>mat_mul(  </a:t>
            </a:r>
            <a:r>
              <a:rPr lang="en" b="1">
                <a:solidFill>
                  <a:srgbClr val="333399"/>
                </a:solidFill>
              </a:rPr>
              <a:t>const int </a:t>
            </a:r>
            <a:r>
              <a:rPr lang="en" b="1">
                <a:solidFill>
                  <a:schemeClr val="dk1"/>
                </a:solidFill>
              </a:rPr>
              <a:t>Mdim, </a:t>
            </a:r>
            <a:r>
              <a:rPr lang="en" b="1">
                <a:solidFill>
                  <a:srgbClr val="333399"/>
                </a:solidFill>
              </a:rPr>
              <a:t>const int </a:t>
            </a:r>
            <a:r>
              <a:rPr lang="en" b="1">
                <a:solidFill>
                  <a:schemeClr val="dk1"/>
                </a:solidFill>
              </a:rPr>
              <a:t>Ndim,</a:t>
            </a:r>
            <a:r>
              <a:rPr lang="en">
                <a:solidFill>
                  <a:schemeClr val="dk1"/>
                </a:solidFill>
              </a:rPr>
              <a:t> </a:t>
            </a:r>
            <a:r>
              <a:rPr lang="en" b="1">
                <a:solidFill>
                  <a:srgbClr val="333399"/>
                </a:solidFill>
              </a:rPr>
              <a:t>const int </a:t>
            </a:r>
            <a:r>
              <a:rPr lang="en" b="1">
                <a:solidFill>
                  <a:schemeClr val="dk1"/>
                </a:solidFill>
              </a:rPr>
              <a:t>Pdim,</a:t>
            </a:r>
            <a:r>
              <a:rPr lang="en">
                <a:solidFill>
                  <a:schemeClr val="dk1"/>
                </a:solidFill>
              </a:rPr>
              <a:t> </a:t>
            </a:r>
            <a:r>
              <a:rPr lang="en" b="1">
                <a:solidFill>
                  <a:schemeClr val="dk1"/>
                </a:solidFill>
              </a:rPr>
              <a:t>global </a:t>
            </a:r>
            <a:r>
              <a:rPr lang="en" b="1">
                <a:solidFill>
                  <a:srgbClr val="333399"/>
                </a:solidFill>
              </a:rPr>
              <a:t>float </a:t>
            </a:r>
            <a:r>
              <a:rPr lang="en" b="1">
                <a:solidFill>
                  <a:schemeClr val="dk1"/>
                </a:solidFill>
              </a:rPr>
              <a:t>*A,</a:t>
            </a:r>
            <a:r>
              <a:rPr lang="en">
                <a:solidFill>
                  <a:schemeClr val="dk1"/>
                </a:solidFill>
              </a:rPr>
              <a:t> </a:t>
            </a:r>
            <a:r>
              <a:rPr lang="en" b="1">
                <a:solidFill>
                  <a:schemeClr val="dk1"/>
                </a:solidFill>
              </a:rPr>
              <a:t>global </a:t>
            </a:r>
            <a:r>
              <a:rPr lang="en" b="1">
                <a:solidFill>
                  <a:srgbClr val="333399"/>
                </a:solidFill>
              </a:rPr>
              <a:t>float </a:t>
            </a:r>
            <a:r>
              <a:rPr lang="en" b="1">
                <a:solidFill>
                  <a:schemeClr val="dk1"/>
                </a:solidFill>
              </a:rPr>
              <a:t>*B,</a:t>
            </a:r>
            <a:r>
              <a:rPr lang="en">
                <a:solidFill>
                  <a:schemeClr val="dk1"/>
                </a:solidFill>
              </a:rPr>
              <a:t> </a:t>
            </a:r>
            <a:r>
              <a:rPr lang="en" b="1">
                <a:solidFill>
                  <a:schemeClr val="dk1"/>
                </a:solidFill>
              </a:rPr>
              <a:t>global </a:t>
            </a:r>
            <a:r>
              <a:rPr lang="en" b="1">
                <a:solidFill>
                  <a:srgbClr val="333399"/>
                </a:solidFill>
              </a:rPr>
              <a:t>float </a:t>
            </a:r>
            <a:r>
              <a:rPr lang="en" b="1">
                <a:solidFill>
                  <a:schemeClr val="dk1"/>
                </a:solidFill>
              </a:rPr>
              <a:t>*C)</a:t>
            </a:r>
            <a:endParaRPr>
              <a:solidFill>
                <a:schemeClr val="dk1"/>
              </a:solidFill>
            </a:endParaRPr>
          </a:p>
          <a:p>
            <a:pPr marL="12700" marR="0" lvl="0" indent="0" algn="l" rtl="0">
              <a:lnSpc>
                <a:spcPct val="100000"/>
              </a:lnSpc>
              <a:spcBef>
                <a:spcPts val="300"/>
              </a:spcBef>
              <a:spcAft>
                <a:spcPts val="0"/>
              </a:spcAft>
              <a:buNone/>
            </a:pPr>
            <a:endParaRPr b="1"/>
          </a:p>
        </p:txBody>
      </p:sp>
      <p:sp>
        <p:nvSpPr>
          <p:cNvPr id="1457" name="Google Shape;1457;p98"/>
          <p:cNvSpPr txBox="1"/>
          <p:nvPr/>
        </p:nvSpPr>
        <p:spPr>
          <a:xfrm>
            <a:off x="273575" y="1539900"/>
            <a:ext cx="8383800" cy="468300"/>
          </a:xfrm>
          <a:prstGeom prst="rect">
            <a:avLst/>
          </a:prstGeom>
          <a:solidFill>
            <a:srgbClr val="252525"/>
          </a:solidFill>
          <a:ln>
            <a:noFill/>
          </a:ln>
        </p:spPr>
        <p:txBody>
          <a:bodyPr spcFirstLastPara="1" wrap="square" lIns="0" tIns="97150" rIns="0" bIns="0" anchor="t" anchorCtr="0">
            <a:spAutoFit/>
          </a:bodyPr>
          <a:lstStyle/>
          <a:p>
            <a:pPr marL="0" marR="0" lvl="0" indent="0" algn="ctr" rtl="0">
              <a:lnSpc>
                <a:spcPct val="100000"/>
              </a:lnSpc>
              <a:spcBef>
                <a:spcPts val="0"/>
              </a:spcBef>
              <a:spcAft>
                <a:spcPts val="0"/>
              </a:spcAft>
              <a:buNone/>
            </a:pPr>
            <a:r>
              <a:rPr lang="en" sz="1200">
                <a:solidFill>
                  <a:srgbClr val="BADFE2"/>
                </a:solidFill>
                <a:latin typeface="Helvetica Neue"/>
                <a:ea typeface="Helvetica Neue"/>
                <a:cs typeface="Helvetica Neue"/>
                <a:sym typeface="Helvetica Neue"/>
              </a:rPr>
              <a:t>Rearrange and use a local scalar for intermediate C element values (a common optimization in Matrix</a:t>
            </a:r>
            <a:endParaRPr sz="1200">
              <a:latin typeface="Helvetica Neue"/>
              <a:ea typeface="Helvetica Neue"/>
              <a:cs typeface="Helvetica Neue"/>
              <a:sym typeface="Helvetica Neue"/>
            </a:endParaRPr>
          </a:p>
          <a:p>
            <a:pPr marL="0" marR="0" lvl="0" indent="0" algn="ctr" rtl="0">
              <a:lnSpc>
                <a:spcPct val="100000"/>
              </a:lnSpc>
              <a:spcBef>
                <a:spcPts val="5"/>
              </a:spcBef>
              <a:spcAft>
                <a:spcPts val="0"/>
              </a:spcAft>
              <a:buNone/>
            </a:pPr>
            <a:r>
              <a:rPr lang="en" sz="1200">
                <a:solidFill>
                  <a:srgbClr val="BADFE2"/>
                </a:solidFill>
                <a:latin typeface="Helvetica Neue"/>
                <a:ea typeface="Helvetica Neue"/>
                <a:cs typeface="Helvetica Neue"/>
                <a:sym typeface="Helvetica Neue"/>
              </a:rPr>
              <a:t>Multiplication functions)</a:t>
            </a:r>
            <a:endParaRPr sz="1200">
              <a:latin typeface="Helvetica Neue"/>
              <a:ea typeface="Helvetica Neue"/>
              <a:cs typeface="Helvetica Neue"/>
              <a:sym typeface="Helvetica Neue"/>
            </a:endParaRPr>
          </a:p>
        </p:txBody>
      </p:sp>
      <p:sp>
        <p:nvSpPr>
          <p:cNvPr id="1458" name="Google Shape;1458;p98"/>
          <p:cNvSpPr txBox="1">
            <a:spLocks noGrp="1"/>
          </p:cNvSpPr>
          <p:nvPr>
            <p:ph type="title"/>
          </p:nvPr>
        </p:nvSpPr>
        <p:spPr>
          <a:xfrm>
            <a:off x="0" y="0"/>
            <a:ext cx="9144000" cy="9852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0" tIns="0" rIns="0" bIns="0" anchor="t" anchorCtr="0">
            <a:spAutoFit/>
          </a:bodyPr>
          <a:lstStyle/>
          <a:p>
            <a:pPr marL="0" lvl="0" indent="0" algn="l" rtl="0">
              <a:spcBef>
                <a:spcPts val="0"/>
              </a:spcBef>
              <a:spcAft>
                <a:spcPts val="0"/>
              </a:spcAft>
              <a:buNone/>
            </a:pPr>
            <a:r>
              <a:rPr lang="en" b="1">
                <a:solidFill>
                  <a:srgbClr val="073763"/>
                </a:solidFill>
              </a:rPr>
              <a:t>Matrix multiplication: OpenCL kernel improved</a:t>
            </a:r>
            <a:endParaRPr b="1">
              <a:solidFill>
                <a:srgbClr val="073763"/>
              </a:solidFill>
            </a:endParaRPr>
          </a:p>
        </p:txBody>
      </p:sp>
      <p:sp>
        <p:nvSpPr>
          <p:cNvPr id="1459" name="Google Shape;1459;p98"/>
          <p:cNvSpPr txBox="1"/>
          <p:nvPr/>
        </p:nvSpPr>
        <p:spPr>
          <a:xfrm>
            <a:off x="4873424" y="2168025"/>
            <a:ext cx="3675900" cy="2623800"/>
          </a:xfrm>
          <a:prstGeom prst="rect">
            <a:avLst/>
          </a:prstGeom>
          <a:noFill/>
          <a:ln>
            <a:noFill/>
          </a:ln>
        </p:spPr>
        <p:txBody>
          <a:bodyPr spcFirstLastPara="1" wrap="square" lIns="0" tIns="50800" rIns="0" bIns="0" anchor="t" anchorCtr="0">
            <a:spAutoFit/>
          </a:bodyPr>
          <a:lstStyle/>
          <a:p>
            <a:pPr marL="12700" marR="0" lvl="0" indent="0" algn="l" rtl="0">
              <a:lnSpc>
                <a:spcPct val="100000"/>
              </a:lnSpc>
              <a:spcBef>
                <a:spcPts val="0"/>
              </a:spcBef>
              <a:spcAft>
                <a:spcPts val="0"/>
              </a:spcAft>
              <a:buNone/>
            </a:pPr>
            <a:r>
              <a:rPr lang="en" sz="1350" b="1">
                <a:latin typeface="Arial"/>
                <a:ea typeface="Arial"/>
                <a:cs typeface="Arial"/>
                <a:sym typeface="Arial"/>
              </a:rPr>
              <a:t>{</a:t>
            </a:r>
            <a:endParaRPr sz="1350">
              <a:latin typeface="Arial"/>
              <a:ea typeface="Arial"/>
              <a:cs typeface="Arial"/>
              <a:sym typeface="Arial"/>
            </a:endParaRPr>
          </a:p>
          <a:p>
            <a:pPr marL="106679" marR="0" lvl="0" indent="0" algn="l" rtl="0">
              <a:lnSpc>
                <a:spcPct val="100000"/>
              </a:lnSpc>
              <a:spcBef>
                <a:spcPts val="300"/>
              </a:spcBef>
              <a:spcAft>
                <a:spcPts val="0"/>
              </a:spcAft>
              <a:buNone/>
            </a:pPr>
            <a:r>
              <a:rPr lang="en" sz="1350" b="1">
                <a:solidFill>
                  <a:srgbClr val="333399"/>
                </a:solidFill>
                <a:latin typeface="Arial"/>
                <a:ea typeface="Arial"/>
                <a:cs typeface="Arial"/>
                <a:sym typeface="Arial"/>
              </a:rPr>
              <a:t>int </a:t>
            </a:r>
            <a:r>
              <a:rPr lang="en" sz="1350" b="1">
                <a:latin typeface="Arial"/>
                <a:ea typeface="Arial"/>
                <a:cs typeface="Arial"/>
                <a:sym typeface="Arial"/>
              </a:rPr>
              <a:t>k;</a:t>
            </a:r>
            <a:endParaRPr sz="1350">
              <a:latin typeface="Arial"/>
              <a:ea typeface="Arial"/>
              <a:cs typeface="Arial"/>
              <a:sym typeface="Arial"/>
            </a:endParaRPr>
          </a:p>
          <a:p>
            <a:pPr marL="106679" marR="843914" lvl="0" indent="0" algn="just" rtl="0">
              <a:lnSpc>
                <a:spcPct val="142222"/>
              </a:lnSpc>
              <a:spcBef>
                <a:spcPts val="114"/>
              </a:spcBef>
              <a:spcAft>
                <a:spcPts val="0"/>
              </a:spcAft>
              <a:buNone/>
            </a:pPr>
            <a:r>
              <a:rPr lang="en" sz="1350" b="1">
                <a:solidFill>
                  <a:srgbClr val="333399"/>
                </a:solidFill>
                <a:latin typeface="Arial"/>
                <a:ea typeface="Arial"/>
                <a:cs typeface="Arial"/>
                <a:sym typeface="Arial"/>
              </a:rPr>
              <a:t>int </a:t>
            </a:r>
            <a:r>
              <a:rPr lang="en" sz="1350" b="1">
                <a:latin typeface="Arial"/>
                <a:ea typeface="Arial"/>
                <a:cs typeface="Arial"/>
                <a:sym typeface="Arial"/>
              </a:rPr>
              <a:t>j = get_global_id(0);  </a:t>
            </a:r>
            <a:r>
              <a:rPr lang="en" sz="1350" b="1">
                <a:solidFill>
                  <a:srgbClr val="333399"/>
                </a:solidFill>
                <a:latin typeface="Arial"/>
                <a:ea typeface="Arial"/>
                <a:cs typeface="Arial"/>
                <a:sym typeface="Arial"/>
              </a:rPr>
              <a:t>int </a:t>
            </a:r>
            <a:r>
              <a:rPr lang="en" sz="1350" b="1">
                <a:latin typeface="Arial"/>
                <a:ea typeface="Arial"/>
                <a:cs typeface="Arial"/>
                <a:sym typeface="Arial"/>
              </a:rPr>
              <a:t>i = get_global_id(1);  </a:t>
            </a:r>
            <a:r>
              <a:rPr lang="en" sz="1350" b="1">
                <a:solidFill>
                  <a:srgbClr val="333399"/>
                </a:solidFill>
                <a:latin typeface="Arial"/>
                <a:ea typeface="Arial"/>
                <a:cs typeface="Arial"/>
                <a:sym typeface="Arial"/>
              </a:rPr>
              <a:t>float </a:t>
            </a:r>
            <a:r>
              <a:rPr lang="en" sz="1350" b="1">
                <a:latin typeface="Arial"/>
                <a:ea typeface="Arial"/>
                <a:cs typeface="Arial"/>
                <a:sym typeface="Arial"/>
              </a:rPr>
              <a:t>tmp = 0.0f;</a:t>
            </a:r>
            <a:endParaRPr sz="1350">
              <a:latin typeface="Arial"/>
              <a:ea typeface="Arial"/>
              <a:cs typeface="Arial"/>
              <a:sym typeface="Arial"/>
            </a:endParaRPr>
          </a:p>
          <a:p>
            <a:pPr marL="106679" marR="0" lvl="0" indent="0" algn="l" rtl="0">
              <a:lnSpc>
                <a:spcPct val="100000"/>
              </a:lnSpc>
              <a:spcBef>
                <a:spcPts val="190"/>
              </a:spcBef>
              <a:spcAft>
                <a:spcPts val="0"/>
              </a:spcAft>
              <a:buNone/>
            </a:pPr>
            <a:r>
              <a:rPr lang="en" sz="1350" b="1">
                <a:solidFill>
                  <a:srgbClr val="BADFE2"/>
                </a:solidFill>
                <a:latin typeface="Arial"/>
                <a:ea typeface="Arial"/>
                <a:cs typeface="Arial"/>
                <a:sym typeface="Arial"/>
              </a:rPr>
              <a:t>for </a:t>
            </a:r>
            <a:r>
              <a:rPr lang="en" sz="1350" b="1">
                <a:latin typeface="Arial"/>
                <a:ea typeface="Arial"/>
                <a:cs typeface="Arial"/>
                <a:sym typeface="Arial"/>
              </a:rPr>
              <a:t>(k = 0; k &lt; Pdim; k++)</a:t>
            </a:r>
            <a:endParaRPr sz="1350">
              <a:latin typeface="Arial"/>
              <a:ea typeface="Arial"/>
              <a:cs typeface="Arial"/>
              <a:sym typeface="Arial"/>
            </a:endParaRPr>
          </a:p>
          <a:p>
            <a:pPr marL="155575" marR="0" lvl="0" indent="0" algn="l" rtl="0">
              <a:lnSpc>
                <a:spcPct val="100000"/>
              </a:lnSpc>
              <a:spcBef>
                <a:spcPts val="300"/>
              </a:spcBef>
              <a:spcAft>
                <a:spcPts val="0"/>
              </a:spcAft>
              <a:buNone/>
            </a:pPr>
            <a:r>
              <a:rPr lang="en" sz="1350" b="1">
                <a:latin typeface="Arial"/>
                <a:ea typeface="Arial"/>
                <a:cs typeface="Arial"/>
                <a:sym typeface="Arial"/>
              </a:rPr>
              <a:t>tmp += A[i*Ndim+k]*B[k*Pdim+j];</a:t>
            </a:r>
            <a:endParaRPr sz="1350">
              <a:latin typeface="Arial"/>
              <a:ea typeface="Arial"/>
              <a:cs typeface="Arial"/>
              <a:sym typeface="Arial"/>
            </a:endParaRPr>
          </a:p>
          <a:p>
            <a:pPr marL="106679" marR="0" lvl="0" indent="0" algn="l" rtl="0">
              <a:lnSpc>
                <a:spcPct val="100000"/>
              </a:lnSpc>
              <a:spcBef>
                <a:spcPts val="300"/>
              </a:spcBef>
              <a:spcAft>
                <a:spcPts val="0"/>
              </a:spcAft>
              <a:buNone/>
            </a:pPr>
            <a:r>
              <a:rPr lang="en" sz="1350" b="1">
                <a:latin typeface="Arial"/>
                <a:ea typeface="Arial"/>
                <a:cs typeface="Arial"/>
                <a:sym typeface="Arial"/>
              </a:rPr>
              <a:t>}</a:t>
            </a:r>
            <a:endParaRPr sz="1350">
              <a:latin typeface="Arial"/>
              <a:ea typeface="Arial"/>
              <a:cs typeface="Arial"/>
              <a:sym typeface="Arial"/>
            </a:endParaRPr>
          </a:p>
          <a:p>
            <a:pPr marL="106679" marR="0" lvl="0" indent="0" algn="l" rtl="0">
              <a:lnSpc>
                <a:spcPct val="100000"/>
              </a:lnSpc>
              <a:spcBef>
                <a:spcPts val="300"/>
              </a:spcBef>
              <a:spcAft>
                <a:spcPts val="0"/>
              </a:spcAft>
              <a:buNone/>
            </a:pPr>
            <a:r>
              <a:rPr lang="en" sz="1350" b="1">
                <a:latin typeface="Arial"/>
                <a:ea typeface="Arial"/>
                <a:cs typeface="Arial"/>
                <a:sym typeface="Arial"/>
              </a:rPr>
              <a:t>C[i*Ndim+j] += tmp;</a:t>
            </a:r>
            <a:endParaRPr sz="1350">
              <a:latin typeface="Arial"/>
              <a:ea typeface="Arial"/>
              <a:cs typeface="Arial"/>
              <a:sym typeface="Arial"/>
            </a:endParaRPr>
          </a:p>
          <a:p>
            <a:pPr marL="12700" marR="0" lvl="0" indent="0" algn="l" rtl="0">
              <a:lnSpc>
                <a:spcPct val="100000"/>
              </a:lnSpc>
              <a:spcBef>
                <a:spcPts val="300"/>
              </a:spcBef>
              <a:spcAft>
                <a:spcPts val="0"/>
              </a:spcAft>
              <a:buNone/>
            </a:pPr>
            <a:r>
              <a:rPr lang="en" sz="1350" b="1">
                <a:latin typeface="Arial"/>
                <a:ea typeface="Arial"/>
                <a:cs typeface="Arial"/>
                <a:sym typeface="Arial"/>
              </a:rPr>
              <a:t>}</a:t>
            </a:r>
            <a:endParaRPr sz="1350">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1464" name="Google Shape;1464;p99"/>
          <p:cNvSpPr txBox="1">
            <a:spLocks noGrp="1"/>
          </p:cNvSpPr>
          <p:nvPr>
            <p:ph type="title"/>
          </p:nvPr>
        </p:nvSpPr>
        <p:spPr>
          <a:xfrm>
            <a:off x="69900" y="69152"/>
            <a:ext cx="6263700" cy="751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 sz="2400">
                <a:solidFill>
                  <a:srgbClr val="000000"/>
                </a:solidFill>
                <a:latin typeface="Helvetica Neue"/>
                <a:ea typeface="Helvetica Neue"/>
                <a:cs typeface="Helvetica Neue"/>
                <a:sym typeface="Helvetica Neue"/>
              </a:rPr>
              <a:t>Matrix multiplication: OpenCL kernel improved</a:t>
            </a:r>
            <a:endParaRPr sz="2400">
              <a:latin typeface="Helvetica Neue"/>
              <a:ea typeface="Helvetica Neue"/>
              <a:cs typeface="Helvetica Neue"/>
              <a:sym typeface="Helvetica Neue"/>
            </a:endParaRPr>
          </a:p>
        </p:txBody>
      </p:sp>
      <p:sp>
        <p:nvSpPr>
          <p:cNvPr id="1465" name="Google Shape;1465;p99"/>
          <p:cNvSpPr txBox="1"/>
          <p:nvPr/>
        </p:nvSpPr>
        <p:spPr>
          <a:xfrm>
            <a:off x="4873424" y="2168025"/>
            <a:ext cx="3675900" cy="2623800"/>
          </a:xfrm>
          <a:prstGeom prst="rect">
            <a:avLst/>
          </a:prstGeom>
          <a:noFill/>
          <a:ln>
            <a:noFill/>
          </a:ln>
        </p:spPr>
        <p:txBody>
          <a:bodyPr spcFirstLastPara="1" wrap="square" lIns="0" tIns="50800" rIns="0" bIns="0" anchor="t" anchorCtr="0">
            <a:spAutoFit/>
          </a:bodyPr>
          <a:lstStyle/>
          <a:p>
            <a:pPr marL="12700" marR="0" lvl="0" indent="0" algn="l" rtl="0">
              <a:lnSpc>
                <a:spcPct val="100000"/>
              </a:lnSpc>
              <a:spcBef>
                <a:spcPts val="0"/>
              </a:spcBef>
              <a:spcAft>
                <a:spcPts val="0"/>
              </a:spcAft>
              <a:buNone/>
            </a:pPr>
            <a:r>
              <a:rPr lang="en" sz="1350" b="1">
                <a:latin typeface="Arial"/>
                <a:ea typeface="Arial"/>
                <a:cs typeface="Arial"/>
                <a:sym typeface="Arial"/>
              </a:rPr>
              <a:t>{</a:t>
            </a:r>
            <a:endParaRPr sz="1350">
              <a:latin typeface="Arial"/>
              <a:ea typeface="Arial"/>
              <a:cs typeface="Arial"/>
              <a:sym typeface="Arial"/>
            </a:endParaRPr>
          </a:p>
          <a:p>
            <a:pPr marL="106679" marR="0" lvl="0" indent="0" algn="l" rtl="0">
              <a:lnSpc>
                <a:spcPct val="100000"/>
              </a:lnSpc>
              <a:spcBef>
                <a:spcPts val="300"/>
              </a:spcBef>
              <a:spcAft>
                <a:spcPts val="0"/>
              </a:spcAft>
              <a:buNone/>
            </a:pPr>
            <a:r>
              <a:rPr lang="en" sz="1350" b="1">
                <a:solidFill>
                  <a:srgbClr val="333399"/>
                </a:solidFill>
                <a:latin typeface="Arial"/>
                <a:ea typeface="Arial"/>
                <a:cs typeface="Arial"/>
                <a:sym typeface="Arial"/>
              </a:rPr>
              <a:t>int </a:t>
            </a:r>
            <a:r>
              <a:rPr lang="en" sz="1350" b="1">
                <a:latin typeface="Arial"/>
                <a:ea typeface="Arial"/>
                <a:cs typeface="Arial"/>
                <a:sym typeface="Arial"/>
              </a:rPr>
              <a:t>k;</a:t>
            </a:r>
            <a:endParaRPr sz="1350">
              <a:latin typeface="Arial"/>
              <a:ea typeface="Arial"/>
              <a:cs typeface="Arial"/>
              <a:sym typeface="Arial"/>
            </a:endParaRPr>
          </a:p>
          <a:p>
            <a:pPr marL="106679" marR="843914" lvl="0" indent="0" algn="just" rtl="0">
              <a:lnSpc>
                <a:spcPct val="142222"/>
              </a:lnSpc>
              <a:spcBef>
                <a:spcPts val="114"/>
              </a:spcBef>
              <a:spcAft>
                <a:spcPts val="0"/>
              </a:spcAft>
              <a:buNone/>
            </a:pPr>
            <a:r>
              <a:rPr lang="en" sz="1350" b="1">
                <a:solidFill>
                  <a:srgbClr val="333399"/>
                </a:solidFill>
                <a:latin typeface="Arial"/>
                <a:ea typeface="Arial"/>
                <a:cs typeface="Arial"/>
                <a:sym typeface="Arial"/>
              </a:rPr>
              <a:t>int </a:t>
            </a:r>
            <a:r>
              <a:rPr lang="en" sz="1350" b="1">
                <a:latin typeface="Arial"/>
                <a:ea typeface="Arial"/>
                <a:cs typeface="Arial"/>
                <a:sym typeface="Arial"/>
              </a:rPr>
              <a:t>j = get_global_id(0);  </a:t>
            </a:r>
            <a:r>
              <a:rPr lang="en" sz="1350" b="1">
                <a:solidFill>
                  <a:srgbClr val="333399"/>
                </a:solidFill>
                <a:latin typeface="Arial"/>
                <a:ea typeface="Arial"/>
                <a:cs typeface="Arial"/>
                <a:sym typeface="Arial"/>
              </a:rPr>
              <a:t>int </a:t>
            </a:r>
            <a:r>
              <a:rPr lang="en" sz="1350" b="1">
                <a:latin typeface="Arial"/>
                <a:ea typeface="Arial"/>
                <a:cs typeface="Arial"/>
                <a:sym typeface="Arial"/>
              </a:rPr>
              <a:t>i = get_global_id(1);  </a:t>
            </a:r>
            <a:r>
              <a:rPr lang="en" sz="1350" b="1">
                <a:solidFill>
                  <a:srgbClr val="333399"/>
                </a:solidFill>
                <a:latin typeface="Arial"/>
                <a:ea typeface="Arial"/>
                <a:cs typeface="Arial"/>
                <a:sym typeface="Arial"/>
              </a:rPr>
              <a:t>float </a:t>
            </a:r>
            <a:r>
              <a:rPr lang="en" sz="1350" b="1">
                <a:latin typeface="Arial"/>
                <a:ea typeface="Arial"/>
                <a:cs typeface="Arial"/>
                <a:sym typeface="Arial"/>
              </a:rPr>
              <a:t>tmp = 0.0f;</a:t>
            </a:r>
            <a:endParaRPr sz="1350">
              <a:latin typeface="Arial"/>
              <a:ea typeface="Arial"/>
              <a:cs typeface="Arial"/>
              <a:sym typeface="Arial"/>
            </a:endParaRPr>
          </a:p>
          <a:p>
            <a:pPr marL="106679" marR="0" lvl="0" indent="0" algn="l" rtl="0">
              <a:lnSpc>
                <a:spcPct val="100000"/>
              </a:lnSpc>
              <a:spcBef>
                <a:spcPts val="190"/>
              </a:spcBef>
              <a:spcAft>
                <a:spcPts val="0"/>
              </a:spcAft>
              <a:buNone/>
            </a:pPr>
            <a:r>
              <a:rPr lang="en" sz="1350" b="1">
                <a:solidFill>
                  <a:srgbClr val="BADFE2"/>
                </a:solidFill>
                <a:latin typeface="Arial"/>
                <a:ea typeface="Arial"/>
                <a:cs typeface="Arial"/>
                <a:sym typeface="Arial"/>
              </a:rPr>
              <a:t>for </a:t>
            </a:r>
            <a:r>
              <a:rPr lang="en" sz="1350" b="1">
                <a:latin typeface="Arial"/>
                <a:ea typeface="Arial"/>
                <a:cs typeface="Arial"/>
                <a:sym typeface="Arial"/>
              </a:rPr>
              <a:t>(k = 0; k &lt; Pdim; k++)</a:t>
            </a:r>
            <a:endParaRPr sz="1350">
              <a:latin typeface="Arial"/>
              <a:ea typeface="Arial"/>
              <a:cs typeface="Arial"/>
              <a:sym typeface="Arial"/>
            </a:endParaRPr>
          </a:p>
          <a:p>
            <a:pPr marL="155575" marR="0" lvl="0" indent="0" algn="l" rtl="0">
              <a:lnSpc>
                <a:spcPct val="100000"/>
              </a:lnSpc>
              <a:spcBef>
                <a:spcPts val="300"/>
              </a:spcBef>
              <a:spcAft>
                <a:spcPts val="0"/>
              </a:spcAft>
              <a:buNone/>
            </a:pPr>
            <a:r>
              <a:rPr lang="en" sz="1350" b="1">
                <a:latin typeface="Arial"/>
                <a:ea typeface="Arial"/>
                <a:cs typeface="Arial"/>
                <a:sym typeface="Arial"/>
              </a:rPr>
              <a:t>tmp += A[i*Ndim+k]*B[k*Pdim+j];</a:t>
            </a:r>
            <a:endParaRPr sz="1350">
              <a:latin typeface="Arial"/>
              <a:ea typeface="Arial"/>
              <a:cs typeface="Arial"/>
              <a:sym typeface="Arial"/>
            </a:endParaRPr>
          </a:p>
          <a:p>
            <a:pPr marL="106679" marR="0" lvl="0" indent="0" algn="l" rtl="0">
              <a:lnSpc>
                <a:spcPct val="100000"/>
              </a:lnSpc>
              <a:spcBef>
                <a:spcPts val="300"/>
              </a:spcBef>
              <a:spcAft>
                <a:spcPts val="0"/>
              </a:spcAft>
              <a:buNone/>
            </a:pPr>
            <a:r>
              <a:rPr lang="en" sz="1350" b="1">
                <a:latin typeface="Arial"/>
                <a:ea typeface="Arial"/>
                <a:cs typeface="Arial"/>
                <a:sym typeface="Arial"/>
              </a:rPr>
              <a:t>}</a:t>
            </a:r>
            <a:endParaRPr sz="1350">
              <a:latin typeface="Arial"/>
              <a:ea typeface="Arial"/>
              <a:cs typeface="Arial"/>
              <a:sym typeface="Arial"/>
            </a:endParaRPr>
          </a:p>
          <a:p>
            <a:pPr marL="106679" marR="0" lvl="0" indent="0" algn="l" rtl="0">
              <a:lnSpc>
                <a:spcPct val="100000"/>
              </a:lnSpc>
              <a:spcBef>
                <a:spcPts val="300"/>
              </a:spcBef>
              <a:spcAft>
                <a:spcPts val="0"/>
              </a:spcAft>
              <a:buNone/>
            </a:pPr>
            <a:r>
              <a:rPr lang="en" sz="1350" b="1">
                <a:latin typeface="Arial"/>
                <a:ea typeface="Arial"/>
                <a:cs typeface="Arial"/>
                <a:sym typeface="Arial"/>
              </a:rPr>
              <a:t>C[i*Ndim+j] += tmp;</a:t>
            </a:r>
            <a:endParaRPr sz="1350">
              <a:latin typeface="Arial"/>
              <a:ea typeface="Arial"/>
              <a:cs typeface="Arial"/>
              <a:sym typeface="Arial"/>
            </a:endParaRPr>
          </a:p>
          <a:p>
            <a:pPr marL="12700" marR="0" lvl="0" indent="0" algn="l" rtl="0">
              <a:lnSpc>
                <a:spcPct val="100000"/>
              </a:lnSpc>
              <a:spcBef>
                <a:spcPts val="300"/>
              </a:spcBef>
              <a:spcAft>
                <a:spcPts val="0"/>
              </a:spcAft>
              <a:buNone/>
            </a:pPr>
            <a:r>
              <a:rPr lang="en" sz="1350" b="1">
                <a:latin typeface="Arial"/>
                <a:ea typeface="Arial"/>
                <a:cs typeface="Arial"/>
                <a:sym typeface="Arial"/>
              </a:rPr>
              <a:t>}</a:t>
            </a:r>
            <a:endParaRPr sz="1350">
              <a:latin typeface="Arial"/>
              <a:ea typeface="Arial"/>
              <a:cs typeface="Arial"/>
              <a:sym typeface="Arial"/>
            </a:endParaRPr>
          </a:p>
        </p:txBody>
      </p:sp>
      <p:sp>
        <p:nvSpPr>
          <p:cNvPr id="1466" name="Google Shape;1466;p99"/>
          <p:cNvSpPr txBox="1"/>
          <p:nvPr/>
        </p:nvSpPr>
        <p:spPr>
          <a:xfrm>
            <a:off x="273575" y="1539900"/>
            <a:ext cx="8383800" cy="468300"/>
          </a:xfrm>
          <a:prstGeom prst="rect">
            <a:avLst/>
          </a:prstGeom>
          <a:solidFill>
            <a:srgbClr val="252525"/>
          </a:solidFill>
          <a:ln>
            <a:noFill/>
          </a:ln>
        </p:spPr>
        <p:txBody>
          <a:bodyPr spcFirstLastPara="1" wrap="square" lIns="0" tIns="97150" rIns="0" bIns="0" anchor="t" anchorCtr="0">
            <a:spAutoFit/>
          </a:bodyPr>
          <a:lstStyle/>
          <a:p>
            <a:pPr marL="0" marR="0" lvl="0" indent="0" algn="ctr" rtl="0">
              <a:lnSpc>
                <a:spcPct val="100000"/>
              </a:lnSpc>
              <a:spcBef>
                <a:spcPts val="0"/>
              </a:spcBef>
              <a:spcAft>
                <a:spcPts val="0"/>
              </a:spcAft>
              <a:buNone/>
            </a:pPr>
            <a:r>
              <a:rPr lang="en" sz="1200">
                <a:solidFill>
                  <a:srgbClr val="BADFE2"/>
                </a:solidFill>
                <a:latin typeface="Helvetica Neue"/>
                <a:ea typeface="Helvetica Neue"/>
                <a:cs typeface="Helvetica Neue"/>
                <a:sym typeface="Helvetica Neue"/>
              </a:rPr>
              <a:t>Rearrange and use a local scalar for intermediate C element values (a common optimization in Matrix</a:t>
            </a:r>
            <a:endParaRPr sz="1200">
              <a:latin typeface="Helvetica Neue"/>
              <a:ea typeface="Helvetica Neue"/>
              <a:cs typeface="Helvetica Neue"/>
              <a:sym typeface="Helvetica Neue"/>
            </a:endParaRPr>
          </a:p>
          <a:p>
            <a:pPr marL="0" marR="0" lvl="0" indent="0" algn="ctr" rtl="0">
              <a:lnSpc>
                <a:spcPct val="100000"/>
              </a:lnSpc>
              <a:spcBef>
                <a:spcPts val="5"/>
              </a:spcBef>
              <a:spcAft>
                <a:spcPts val="0"/>
              </a:spcAft>
              <a:buNone/>
            </a:pPr>
            <a:r>
              <a:rPr lang="en" sz="1200">
                <a:solidFill>
                  <a:srgbClr val="BADFE2"/>
                </a:solidFill>
                <a:latin typeface="Helvetica Neue"/>
                <a:ea typeface="Helvetica Neue"/>
                <a:cs typeface="Helvetica Neue"/>
                <a:sym typeface="Helvetica Neue"/>
              </a:rPr>
              <a:t>Multiplication functions)</a:t>
            </a:r>
            <a:endParaRPr sz="1200">
              <a:latin typeface="Helvetica Neue"/>
              <a:ea typeface="Helvetica Neue"/>
              <a:cs typeface="Helvetica Neue"/>
              <a:sym typeface="Helvetica Neue"/>
            </a:endParaRPr>
          </a:p>
        </p:txBody>
      </p:sp>
      <p:graphicFrame>
        <p:nvGraphicFramePr>
          <p:cNvPr id="1467" name="Google Shape;1467;p99"/>
          <p:cNvGraphicFramePr/>
          <p:nvPr/>
        </p:nvGraphicFramePr>
        <p:xfrm>
          <a:off x="273564" y="2345795"/>
          <a:ext cx="3000000" cy="3000000"/>
        </p:xfrm>
        <a:graphic>
          <a:graphicData uri="http://schemas.openxmlformats.org/drawingml/2006/table">
            <a:tbl>
              <a:tblPr firstRow="1" bandRow="1">
                <a:noFill/>
                <a:tableStyleId>{FB420127-9F0C-48E6-86BC-73934E5C1D83}</a:tableStyleId>
              </a:tblPr>
              <a:tblGrid>
                <a:gridCol w="1097925">
                  <a:extLst>
                    <a:ext uri="{9D8B030D-6E8A-4147-A177-3AD203B41FA5}">
                      <a16:colId xmlns:a16="http://schemas.microsoft.com/office/drawing/2014/main" val="20000"/>
                    </a:ext>
                  </a:extLst>
                </a:gridCol>
                <a:gridCol w="1097925">
                  <a:extLst>
                    <a:ext uri="{9D8B030D-6E8A-4147-A177-3AD203B41FA5}">
                      <a16:colId xmlns:a16="http://schemas.microsoft.com/office/drawing/2014/main" val="20001"/>
                    </a:ext>
                  </a:extLst>
                </a:gridCol>
                <a:gridCol w="1097925">
                  <a:extLst>
                    <a:ext uri="{9D8B030D-6E8A-4147-A177-3AD203B41FA5}">
                      <a16:colId xmlns:a16="http://schemas.microsoft.com/office/drawing/2014/main" val="20002"/>
                    </a:ext>
                  </a:extLst>
                </a:gridCol>
                <a:gridCol w="1097925">
                  <a:extLst>
                    <a:ext uri="{9D8B030D-6E8A-4147-A177-3AD203B41FA5}">
                      <a16:colId xmlns:a16="http://schemas.microsoft.com/office/drawing/2014/main" val="20003"/>
                    </a:ext>
                  </a:extLst>
                </a:gridCol>
              </a:tblGrid>
              <a:tr h="1023750">
                <a:tc>
                  <a:txBody>
                    <a:bodyPr/>
                    <a:lstStyle/>
                    <a:p>
                      <a:pPr marL="63500" marR="241300" lvl="0" indent="0" algn="l" rtl="0">
                        <a:lnSpc>
                          <a:spcPct val="100000"/>
                        </a:lnSpc>
                        <a:spcBef>
                          <a:spcPts val="0"/>
                        </a:spcBef>
                        <a:spcAft>
                          <a:spcPts val="0"/>
                        </a:spcAft>
                        <a:buNone/>
                      </a:pPr>
                      <a:r>
                        <a:rPr lang="en" sz="1400" b="1" u="none" strike="noStrike" cap="none">
                          <a:solidFill>
                            <a:srgbClr val="FFFFFF"/>
                          </a:solidFill>
                          <a:latin typeface="Arial"/>
                          <a:ea typeface="Arial"/>
                          <a:cs typeface="Arial"/>
                          <a:sym typeface="Arial"/>
                        </a:rPr>
                        <a:t>Matrix  Size</a:t>
                      </a:r>
                      <a:endParaRPr sz="1400" u="none" strike="noStrike" cap="none">
                        <a:latin typeface="Arial"/>
                        <a:ea typeface="Arial"/>
                        <a:cs typeface="Arial"/>
                        <a:sym typeface="Arial"/>
                      </a:endParaRPr>
                    </a:p>
                  </a:txBody>
                  <a:tcPr marL="0" marR="0" marT="309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BADFE2"/>
                    </a:solidFill>
                  </a:tcPr>
                </a:tc>
                <a:tc>
                  <a:txBody>
                    <a:bodyPr/>
                    <a:lstStyle/>
                    <a:p>
                      <a:pPr marL="63500" marR="203200" lvl="0" indent="0" algn="l" rtl="0">
                        <a:lnSpc>
                          <a:spcPct val="100000"/>
                        </a:lnSpc>
                        <a:spcBef>
                          <a:spcPts val="0"/>
                        </a:spcBef>
                        <a:spcAft>
                          <a:spcPts val="0"/>
                        </a:spcAft>
                        <a:buNone/>
                      </a:pPr>
                      <a:r>
                        <a:rPr lang="en" sz="1400" b="1" u="none" strike="noStrike" cap="none">
                          <a:solidFill>
                            <a:srgbClr val="FFFFFF"/>
                          </a:solidFill>
                          <a:latin typeface="Arial"/>
                          <a:ea typeface="Arial"/>
                          <a:cs typeface="Arial"/>
                          <a:sym typeface="Arial"/>
                        </a:rPr>
                        <a:t>Platfor  m</a:t>
                      </a:r>
                      <a:endParaRPr sz="1400" u="none" strike="noStrike" cap="none">
                        <a:latin typeface="Arial"/>
                        <a:ea typeface="Arial"/>
                        <a:cs typeface="Arial"/>
                        <a:sym typeface="Arial"/>
                      </a:endParaRPr>
                    </a:p>
                  </a:txBody>
                  <a:tcPr marL="0" marR="0" marT="309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BADFE2"/>
                    </a:solidFill>
                  </a:tcPr>
                </a:tc>
                <a:tc>
                  <a:txBody>
                    <a:bodyPr/>
                    <a:lstStyle/>
                    <a:p>
                      <a:pPr marL="63500" marR="215900" lvl="0" indent="0" algn="l" rtl="0">
                        <a:lnSpc>
                          <a:spcPct val="100000"/>
                        </a:lnSpc>
                        <a:spcBef>
                          <a:spcPts val="0"/>
                        </a:spcBef>
                        <a:spcAft>
                          <a:spcPts val="0"/>
                        </a:spcAft>
                        <a:buNone/>
                      </a:pPr>
                      <a:r>
                        <a:rPr lang="en" sz="1400" b="1" u="none" strike="noStrike" cap="none">
                          <a:solidFill>
                            <a:srgbClr val="FFFFFF"/>
                          </a:solidFill>
                          <a:latin typeface="Arial"/>
                          <a:ea typeface="Arial"/>
                          <a:cs typeface="Arial"/>
                          <a:sym typeface="Arial"/>
                        </a:rPr>
                        <a:t>Kernel  time  (sec.)</a:t>
                      </a:r>
                      <a:endParaRPr sz="1400" u="none" strike="noStrike" cap="none">
                        <a:latin typeface="Arial"/>
                        <a:ea typeface="Arial"/>
                        <a:cs typeface="Arial"/>
                        <a:sym typeface="Arial"/>
                      </a:endParaRPr>
                    </a:p>
                  </a:txBody>
                  <a:tcPr marL="0" marR="0" marT="309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BADFE2"/>
                    </a:solidFill>
                  </a:tcPr>
                </a:tc>
                <a:tc>
                  <a:txBody>
                    <a:bodyPr/>
                    <a:lstStyle/>
                    <a:p>
                      <a:pPr marL="63500" marR="0" lvl="0" indent="0" algn="l" rtl="0">
                        <a:lnSpc>
                          <a:spcPct val="100000"/>
                        </a:lnSpc>
                        <a:spcBef>
                          <a:spcPts val="0"/>
                        </a:spcBef>
                        <a:spcAft>
                          <a:spcPts val="0"/>
                        </a:spcAft>
                        <a:buNone/>
                      </a:pPr>
                      <a:r>
                        <a:rPr lang="en" sz="1400" b="1" u="none" strike="noStrike" cap="none">
                          <a:solidFill>
                            <a:srgbClr val="FFFFFF"/>
                          </a:solidFill>
                          <a:latin typeface="Arial"/>
                          <a:ea typeface="Arial"/>
                          <a:cs typeface="Arial"/>
                          <a:sym typeface="Arial"/>
                        </a:rPr>
                        <a:t>GFLOP/</a:t>
                      </a:r>
                      <a:endParaRPr sz="1400" u="none" strike="noStrike" cap="none">
                        <a:latin typeface="Arial"/>
                        <a:ea typeface="Arial"/>
                        <a:cs typeface="Arial"/>
                        <a:sym typeface="Arial"/>
                      </a:endParaRPr>
                    </a:p>
                    <a:p>
                      <a:pPr marL="63500" marR="0" lvl="0" indent="0" algn="l" rtl="0">
                        <a:lnSpc>
                          <a:spcPct val="100000"/>
                        </a:lnSpc>
                        <a:spcBef>
                          <a:spcPts val="0"/>
                        </a:spcBef>
                        <a:spcAft>
                          <a:spcPts val="0"/>
                        </a:spcAft>
                        <a:buNone/>
                      </a:pPr>
                      <a:r>
                        <a:rPr lang="en" sz="1400" b="1" u="none" strike="noStrike" cap="none">
                          <a:solidFill>
                            <a:srgbClr val="FFFFFF"/>
                          </a:solidFill>
                          <a:latin typeface="Arial"/>
                          <a:ea typeface="Arial"/>
                          <a:cs typeface="Arial"/>
                          <a:sym typeface="Arial"/>
                        </a:rPr>
                        <a:t>s</a:t>
                      </a:r>
                      <a:endParaRPr sz="1400" u="none" strike="noStrike" cap="none">
                        <a:latin typeface="Arial"/>
                        <a:ea typeface="Arial"/>
                        <a:cs typeface="Arial"/>
                        <a:sym typeface="Arial"/>
                      </a:endParaRPr>
                    </a:p>
                  </a:txBody>
                  <a:tcPr marL="0" marR="0" marT="309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BADFE2"/>
                    </a:solidFill>
                  </a:tcPr>
                </a:tc>
                <a:extLst>
                  <a:ext uri="{0D108BD9-81ED-4DB2-BD59-A6C34878D82A}">
                    <a16:rowId xmlns:a16="http://schemas.microsoft.com/office/drawing/2014/main" val="10000"/>
                  </a:ext>
                </a:extLst>
              </a:tr>
              <a:tr h="716675">
                <a:tc>
                  <a:txBody>
                    <a:bodyPr/>
                    <a:lstStyle/>
                    <a:p>
                      <a:pPr marL="63500" marR="0" lvl="0" indent="0" algn="l" rtl="0">
                        <a:lnSpc>
                          <a:spcPct val="100000"/>
                        </a:lnSpc>
                        <a:spcBef>
                          <a:spcPts val="0"/>
                        </a:spcBef>
                        <a:spcAft>
                          <a:spcPts val="0"/>
                        </a:spcAft>
                        <a:buNone/>
                      </a:pPr>
                      <a:r>
                        <a:rPr lang="en" sz="1400" u="none" strike="noStrike" cap="none">
                          <a:latin typeface="Helvetica Neue"/>
                          <a:ea typeface="Helvetica Neue"/>
                          <a:cs typeface="Helvetica Neue"/>
                          <a:sym typeface="Helvetica Neue"/>
                        </a:rPr>
                        <a:t>2048</a:t>
                      </a:r>
                      <a:endParaRPr sz="1400" u="none" strike="noStrike" cap="none">
                        <a:latin typeface="Helvetica Neue"/>
                        <a:ea typeface="Helvetica Neue"/>
                        <a:cs typeface="Helvetica Neue"/>
                        <a:sym typeface="Helvetica Neue"/>
                      </a:endParaRPr>
                    </a:p>
                  </a:txBody>
                  <a:tcPr marL="0" marR="0" marT="309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7F3F4"/>
                    </a:solidFill>
                  </a:tcPr>
                </a:tc>
                <a:tc>
                  <a:txBody>
                    <a:bodyPr/>
                    <a:lstStyle/>
                    <a:p>
                      <a:pPr marL="63500" marR="0" lvl="0" indent="0" algn="l" rtl="0">
                        <a:lnSpc>
                          <a:spcPct val="100000"/>
                        </a:lnSpc>
                        <a:spcBef>
                          <a:spcPts val="0"/>
                        </a:spcBef>
                        <a:spcAft>
                          <a:spcPts val="0"/>
                        </a:spcAft>
                        <a:buNone/>
                      </a:pPr>
                      <a:r>
                        <a:rPr lang="en" sz="1400" u="none" strike="noStrike" cap="none">
                          <a:latin typeface="Helvetica Neue"/>
                          <a:ea typeface="Helvetica Neue"/>
                          <a:cs typeface="Helvetica Neue"/>
                          <a:sym typeface="Helvetica Neue"/>
                        </a:rPr>
                        <a:t>NVIDIA</a:t>
                      </a:r>
                      <a:endParaRPr sz="1400" u="none" strike="noStrike" cap="none">
                        <a:latin typeface="Helvetica Neue"/>
                        <a:ea typeface="Helvetica Neue"/>
                        <a:cs typeface="Helvetica Neue"/>
                        <a:sym typeface="Helvetica Neue"/>
                      </a:endParaRPr>
                    </a:p>
                    <a:p>
                      <a:pPr marL="63500" marR="0" lvl="0" indent="0" algn="l" rtl="0">
                        <a:lnSpc>
                          <a:spcPct val="100000"/>
                        </a:lnSpc>
                        <a:spcBef>
                          <a:spcPts val="0"/>
                        </a:spcBef>
                        <a:spcAft>
                          <a:spcPts val="0"/>
                        </a:spcAft>
                        <a:buNone/>
                      </a:pPr>
                      <a:r>
                        <a:rPr lang="en" sz="1400" u="none" strike="noStrike" cap="none">
                          <a:latin typeface="Helvetica Neue"/>
                          <a:ea typeface="Helvetica Neue"/>
                          <a:cs typeface="Helvetica Neue"/>
                          <a:sym typeface="Helvetica Neue"/>
                        </a:rPr>
                        <a:t>K20s</a:t>
                      </a:r>
                      <a:endParaRPr sz="1400" u="none" strike="noStrike" cap="none">
                        <a:latin typeface="Helvetica Neue"/>
                        <a:ea typeface="Helvetica Neue"/>
                        <a:cs typeface="Helvetica Neue"/>
                        <a:sym typeface="Helvetica Neue"/>
                      </a:endParaRPr>
                    </a:p>
                  </a:txBody>
                  <a:tcPr marL="0" marR="0" marT="309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7F3F4"/>
                    </a:solidFill>
                  </a:tcPr>
                </a:tc>
                <a:tc>
                  <a:txBody>
                    <a:bodyPr/>
                    <a:lstStyle/>
                    <a:p>
                      <a:pPr marL="63500" marR="0" lvl="0" indent="0" algn="l" rtl="0">
                        <a:lnSpc>
                          <a:spcPct val="100000"/>
                        </a:lnSpc>
                        <a:spcBef>
                          <a:spcPts val="0"/>
                        </a:spcBef>
                        <a:spcAft>
                          <a:spcPts val="0"/>
                        </a:spcAft>
                        <a:buNone/>
                      </a:pPr>
                      <a:r>
                        <a:rPr lang="en" sz="1400" u="none" strike="noStrike" cap="none">
                          <a:latin typeface="Helvetica Neue"/>
                          <a:ea typeface="Helvetica Neue"/>
                          <a:cs typeface="Helvetica Neue"/>
                          <a:sym typeface="Helvetica Neue"/>
                        </a:rPr>
                        <a:t>0.24</a:t>
                      </a:r>
                      <a:endParaRPr sz="1400" u="none" strike="noStrike" cap="none">
                        <a:latin typeface="Helvetica Neue"/>
                        <a:ea typeface="Helvetica Neue"/>
                        <a:cs typeface="Helvetica Neue"/>
                        <a:sym typeface="Helvetica Neue"/>
                      </a:endParaRPr>
                    </a:p>
                  </a:txBody>
                  <a:tcPr marL="0" marR="0" marT="309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7F3F4"/>
                    </a:solidFill>
                  </a:tcPr>
                </a:tc>
                <a:tc>
                  <a:txBody>
                    <a:bodyPr/>
                    <a:lstStyle/>
                    <a:p>
                      <a:pPr marL="63500" marR="0" lvl="0" indent="0" algn="l" rtl="0">
                        <a:lnSpc>
                          <a:spcPct val="100000"/>
                        </a:lnSpc>
                        <a:spcBef>
                          <a:spcPts val="0"/>
                        </a:spcBef>
                        <a:spcAft>
                          <a:spcPts val="0"/>
                        </a:spcAft>
                        <a:buNone/>
                      </a:pPr>
                      <a:r>
                        <a:rPr lang="en" sz="1400" u="none" strike="noStrike" cap="none">
                          <a:latin typeface="Helvetica Neue"/>
                          <a:ea typeface="Helvetica Neue"/>
                          <a:cs typeface="Helvetica Neue"/>
                          <a:sym typeface="Helvetica Neue"/>
                        </a:rPr>
                        <a:t>71</a:t>
                      </a:r>
                      <a:endParaRPr sz="1400" u="none" strike="noStrike" cap="none">
                        <a:latin typeface="Helvetica Neue"/>
                        <a:ea typeface="Helvetica Neue"/>
                        <a:cs typeface="Helvetica Neue"/>
                        <a:sym typeface="Helvetica Neue"/>
                      </a:endParaRPr>
                    </a:p>
                  </a:txBody>
                  <a:tcPr marL="0" marR="0" marT="309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7F3F4"/>
                    </a:solidFill>
                  </a:tcPr>
                </a:tc>
                <a:extLst>
                  <a:ext uri="{0D108BD9-81ED-4DB2-BD59-A6C34878D82A}">
                    <a16:rowId xmlns:a16="http://schemas.microsoft.com/office/drawing/2014/main" val="10001"/>
                  </a:ext>
                </a:extLst>
              </a:tr>
              <a:tr h="527850">
                <a:tc>
                  <a:txBody>
                    <a:bodyPr/>
                    <a:lstStyle/>
                    <a:p>
                      <a:pPr marL="63500" marR="0" lvl="0" indent="0" algn="l" rtl="0">
                        <a:lnSpc>
                          <a:spcPct val="100000"/>
                        </a:lnSpc>
                        <a:spcBef>
                          <a:spcPts val="0"/>
                        </a:spcBef>
                        <a:spcAft>
                          <a:spcPts val="0"/>
                        </a:spcAft>
                        <a:buNone/>
                      </a:pPr>
                      <a:r>
                        <a:rPr lang="en" sz="1400" u="none" strike="noStrike" cap="none">
                          <a:latin typeface="Helvetica Neue"/>
                          <a:ea typeface="Helvetica Neue"/>
                          <a:cs typeface="Helvetica Neue"/>
                          <a:sym typeface="Helvetica Neue"/>
                        </a:rPr>
                        <a:t>2048</a:t>
                      </a:r>
                      <a:endParaRPr sz="1400" u="none" strike="noStrike" cap="none">
                        <a:latin typeface="Helvetica Neue"/>
                        <a:ea typeface="Helvetica Neue"/>
                        <a:cs typeface="Helvetica Neue"/>
                        <a:sym typeface="Helvetica Neue"/>
                      </a:endParaRPr>
                    </a:p>
                  </a:txBody>
                  <a:tcPr marL="0" marR="0" marT="314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3F8F9"/>
                    </a:solidFill>
                  </a:tcPr>
                </a:tc>
                <a:tc>
                  <a:txBody>
                    <a:bodyPr/>
                    <a:lstStyle/>
                    <a:p>
                      <a:pPr marL="63500" marR="0" lvl="0" indent="0" algn="l" rtl="0">
                        <a:lnSpc>
                          <a:spcPct val="100000"/>
                        </a:lnSpc>
                        <a:spcBef>
                          <a:spcPts val="0"/>
                        </a:spcBef>
                        <a:spcAft>
                          <a:spcPts val="0"/>
                        </a:spcAft>
                        <a:buNone/>
                      </a:pPr>
                      <a:r>
                        <a:rPr lang="en" sz="1400" u="none" strike="noStrike" cap="none">
                          <a:latin typeface="Helvetica Neue"/>
                          <a:ea typeface="Helvetica Neue"/>
                          <a:cs typeface="Helvetica Neue"/>
                          <a:sym typeface="Helvetica Neue"/>
                        </a:rPr>
                        <a:t>Intel MIC</a:t>
                      </a:r>
                      <a:endParaRPr sz="1400" u="none" strike="noStrike" cap="none">
                        <a:latin typeface="Helvetica Neue"/>
                        <a:ea typeface="Helvetica Neue"/>
                        <a:cs typeface="Helvetica Neue"/>
                        <a:sym typeface="Helvetica Neue"/>
                      </a:endParaRPr>
                    </a:p>
                  </a:txBody>
                  <a:tcPr marL="0" marR="0" marT="314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3F8F9"/>
                    </a:solidFill>
                  </a:tcPr>
                </a:tc>
                <a:tc>
                  <a:txBody>
                    <a:bodyPr/>
                    <a:lstStyle/>
                    <a:p>
                      <a:pPr marL="63500" marR="0" lvl="0" indent="0" algn="l" rtl="0">
                        <a:lnSpc>
                          <a:spcPct val="100000"/>
                        </a:lnSpc>
                        <a:spcBef>
                          <a:spcPts val="0"/>
                        </a:spcBef>
                        <a:spcAft>
                          <a:spcPts val="0"/>
                        </a:spcAft>
                        <a:buNone/>
                      </a:pPr>
                      <a:r>
                        <a:rPr lang="en" sz="1400" u="none" strike="noStrike" cap="none">
                          <a:latin typeface="Helvetica Neue"/>
                          <a:ea typeface="Helvetica Neue"/>
                          <a:cs typeface="Helvetica Neue"/>
                          <a:sym typeface="Helvetica Neue"/>
                        </a:rPr>
                        <a:t>0.47</a:t>
                      </a:r>
                      <a:endParaRPr sz="1400" u="none" strike="noStrike" cap="none">
                        <a:latin typeface="Helvetica Neue"/>
                        <a:ea typeface="Helvetica Neue"/>
                        <a:cs typeface="Helvetica Neue"/>
                        <a:sym typeface="Helvetica Neue"/>
                      </a:endParaRPr>
                    </a:p>
                  </a:txBody>
                  <a:tcPr marL="0" marR="0" marT="314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3F8F9"/>
                    </a:solidFill>
                  </a:tcPr>
                </a:tc>
                <a:tc>
                  <a:txBody>
                    <a:bodyPr/>
                    <a:lstStyle/>
                    <a:p>
                      <a:pPr marL="63500" marR="0" lvl="0" indent="0" algn="l" rtl="0">
                        <a:lnSpc>
                          <a:spcPct val="100000"/>
                        </a:lnSpc>
                        <a:spcBef>
                          <a:spcPts val="0"/>
                        </a:spcBef>
                        <a:spcAft>
                          <a:spcPts val="0"/>
                        </a:spcAft>
                        <a:buNone/>
                      </a:pPr>
                      <a:r>
                        <a:rPr lang="en" sz="1400" u="none" strike="noStrike" cap="none">
                          <a:latin typeface="Helvetica Neue"/>
                          <a:ea typeface="Helvetica Neue"/>
                          <a:cs typeface="Helvetica Neue"/>
                          <a:sym typeface="Helvetica Neue"/>
                        </a:rPr>
                        <a:t>37</a:t>
                      </a:r>
                      <a:endParaRPr sz="1400" u="none" strike="noStrike" cap="none">
                        <a:latin typeface="Helvetica Neue"/>
                        <a:ea typeface="Helvetica Neue"/>
                        <a:cs typeface="Helvetica Neue"/>
                        <a:sym typeface="Helvetica Neue"/>
                      </a:endParaRPr>
                    </a:p>
                  </a:txBody>
                  <a:tcPr marL="0" marR="0" marT="314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3F8F9"/>
                    </a:solidFill>
                  </a:tcPr>
                </a:tc>
                <a:extLst>
                  <a:ext uri="{0D108BD9-81ED-4DB2-BD59-A6C34878D82A}">
                    <a16:rowId xmlns:a16="http://schemas.microsoft.com/office/drawing/2014/main" val="10002"/>
                  </a:ext>
                </a:extLst>
              </a:tr>
            </a:tbl>
          </a:graphicData>
        </a:graphic>
      </p:graphicFrame>
      <p:sp>
        <p:nvSpPr>
          <p:cNvPr id="1468" name="Google Shape;1468;p99"/>
          <p:cNvSpPr txBox="1">
            <a:spLocks noGrp="1"/>
          </p:cNvSpPr>
          <p:nvPr>
            <p:ph type="title"/>
          </p:nvPr>
        </p:nvSpPr>
        <p:spPr>
          <a:xfrm>
            <a:off x="0" y="0"/>
            <a:ext cx="9144000" cy="9852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0" tIns="0" rIns="0" bIns="0" anchor="t" anchorCtr="0">
            <a:spAutoFit/>
          </a:bodyPr>
          <a:lstStyle/>
          <a:p>
            <a:pPr marL="0" lvl="0" indent="0" algn="l" rtl="0">
              <a:spcBef>
                <a:spcPts val="0"/>
              </a:spcBef>
              <a:spcAft>
                <a:spcPts val="0"/>
              </a:spcAft>
              <a:buNone/>
            </a:pPr>
            <a:r>
              <a:rPr lang="en" b="1">
                <a:solidFill>
                  <a:srgbClr val="073763"/>
                </a:solidFill>
              </a:rPr>
              <a:t>Matrix multiplication: OpenCL kernel improved</a:t>
            </a:r>
            <a:endParaRPr b="1">
              <a:solidFill>
                <a:srgbClr val="073763"/>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472"/>
        <p:cNvGrpSpPr/>
        <p:nvPr/>
      </p:nvGrpSpPr>
      <p:grpSpPr>
        <a:xfrm>
          <a:off x="0" y="0"/>
          <a:ext cx="0" cy="0"/>
          <a:chOff x="0" y="0"/>
          <a:chExt cx="0" cy="0"/>
        </a:xfrm>
      </p:grpSpPr>
      <p:sp>
        <p:nvSpPr>
          <p:cNvPr id="1473" name="Google Shape;1473;p100"/>
          <p:cNvSpPr txBox="1"/>
          <p:nvPr/>
        </p:nvSpPr>
        <p:spPr>
          <a:xfrm>
            <a:off x="426070" y="1036671"/>
            <a:ext cx="8496300" cy="1150500"/>
          </a:xfrm>
          <a:prstGeom prst="rect">
            <a:avLst/>
          </a:prstGeom>
          <a:noFill/>
          <a:ln>
            <a:noFill/>
          </a:ln>
        </p:spPr>
        <p:txBody>
          <a:bodyPr spcFirstLastPara="1" wrap="square" lIns="0" tIns="12700" rIns="0" bIns="0" anchor="t" anchorCtr="0">
            <a:spAutoFit/>
          </a:bodyPr>
          <a:lstStyle/>
          <a:p>
            <a:pPr marL="0" marR="5715" lvl="0" indent="0" algn="l" rtl="0">
              <a:lnSpc>
                <a:spcPct val="105700"/>
              </a:lnSpc>
              <a:spcBef>
                <a:spcPts val="0"/>
              </a:spcBef>
              <a:spcAft>
                <a:spcPts val="0"/>
              </a:spcAft>
              <a:buNone/>
            </a:pPr>
            <a:r>
              <a:rPr lang="en" sz="1400">
                <a:latin typeface="Helvetica Neue"/>
                <a:ea typeface="Helvetica Neue"/>
                <a:cs typeface="Helvetica Neue"/>
                <a:sym typeface="Helvetica Neue"/>
              </a:rPr>
              <a:t>Which is the best thread block size/work-group size to select (i.e. </a:t>
            </a:r>
            <a:r>
              <a:rPr lang="en" sz="1400" b="1">
                <a:latin typeface="Courier New"/>
                <a:ea typeface="Courier New"/>
                <a:cs typeface="Courier New"/>
                <a:sym typeface="Courier New"/>
              </a:rPr>
              <a:t>TILE_WIDTH</a:t>
            </a:r>
            <a:r>
              <a:rPr lang="en" sz="1400">
                <a:latin typeface="Helvetica Neue"/>
                <a:ea typeface="Helvetica Neue"/>
                <a:cs typeface="Helvetica Neue"/>
                <a:sym typeface="Helvetica Neue"/>
              </a:rPr>
              <a:t>)?  </a:t>
            </a:r>
            <a:endParaRPr sz="1400">
              <a:latin typeface="Helvetica Neue"/>
              <a:ea typeface="Helvetica Neue"/>
              <a:cs typeface="Helvetica Neue"/>
              <a:sym typeface="Helvetica Neue"/>
            </a:endParaRPr>
          </a:p>
          <a:p>
            <a:pPr marL="0" marR="5715" lvl="0" indent="0" algn="l" rtl="0">
              <a:lnSpc>
                <a:spcPct val="105700"/>
              </a:lnSpc>
              <a:spcBef>
                <a:spcPts val="0"/>
              </a:spcBef>
              <a:spcAft>
                <a:spcPts val="0"/>
              </a:spcAft>
              <a:buNone/>
            </a:pPr>
            <a:r>
              <a:rPr lang="en" sz="1400">
                <a:latin typeface="Helvetica Neue"/>
                <a:ea typeface="Helvetica Neue"/>
                <a:cs typeface="Helvetica Neue"/>
                <a:sym typeface="Helvetica Neue"/>
              </a:rPr>
              <a:t>On </a:t>
            </a:r>
            <a:r>
              <a:rPr lang="en" b="1" u="sng">
                <a:solidFill>
                  <a:srgbClr val="00AF50"/>
                </a:solidFill>
              </a:rPr>
              <a:t>Fermi</a:t>
            </a:r>
            <a:r>
              <a:rPr lang="en" sz="1400" b="1">
                <a:solidFill>
                  <a:srgbClr val="00AF50"/>
                </a:solidFill>
                <a:latin typeface="Arial"/>
                <a:ea typeface="Arial"/>
                <a:cs typeface="Arial"/>
                <a:sym typeface="Arial"/>
              </a:rPr>
              <a:t> </a:t>
            </a:r>
            <a:r>
              <a:rPr lang="en" sz="1400">
                <a:latin typeface="Helvetica Neue"/>
                <a:ea typeface="Helvetica Neue"/>
                <a:cs typeface="Helvetica Neue"/>
                <a:sym typeface="Helvetica Neue"/>
              </a:rPr>
              <a:t>architectures: each SM can handle up to </a:t>
            </a:r>
            <a:r>
              <a:rPr lang="en" b="1" i="1"/>
              <a:t>1536</a:t>
            </a:r>
            <a:r>
              <a:rPr lang="en" sz="1400" b="1" i="1">
                <a:latin typeface="Arial"/>
                <a:ea typeface="Arial"/>
                <a:cs typeface="Arial"/>
                <a:sym typeface="Arial"/>
              </a:rPr>
              <a:t> </a:t>
            </a:r>
            <a:r>
              <a:rPr lang="en" sz="1400">
                <a:latin typeface="Helvetica Neue"/>
                <a:ea typeface="Helvetica Neue"/>
                <a:cs typeface="Helvetica Neue"/>
                <a:sym typeface="Helvetica Neue"/>
              </a:rPr>
              <a:t>total threads</a:t>
            </a:r>
            <a:endParaRPr sz="1400">
              <a:latin typeface="Helvetica Neue"/>
              <a:ea typeface="Helvetica Neue"/>
              <a:cs typeface="Helvetica Neue"/>
              <a:sym typeface="Helvetica Neue"/>
            </a:endParaRPr>
          </a:p>
          <a:p>
            <a:pPr marL="6400800" marR="5080" lvl="0" indent="457200" algn="ctr" rtl="0">
              <a:lnSpc>
                <a:spcPct val="113214"/>
              </a:lnSpc>
              <a:spcBef>
                <a:spcPts val="0"/>
              </a:spcBef>
              <a:spcAft>
                <a:spcPts val="0"/>
              </a:spcAft>
              <a:buNone/>
            </a:pPr>
            <a:r>
              <a:rPr lang="en" sz="1400" b="1">
                <a:latin typeface="Courier New"/>
                <a:ea typeface="Courier New"/>
                <a:cs typeface="Courier New"/>
                <a:sym typeface="Courier New"/>
              </a:rPr>
              <a:t>TILE_WIDTH </a:t>
            </a:r>
            <a:r>
              <a:rPr lang="en" sz="1400">
                <a:latin typeface="Helvetica Neue"/>
                <a:ea typeface="Helvetica Neue"/>
                <a:cs typeface="Helvetica Neue"/>
                <a:sym typeface="Helvetica Neue"/>
              </a:rPr>
              <a:t>= </a:t>
            </a:r>
            <a:r>
              <a:rPr lang="en" sz="1400" b="1">
                <a:solidFill>
                  <a:srgbClr val="00AFEF"/>
                </a:solidFill>
                <a:latin typeface="Arial"/>
                <a:ea typeface="Arial"/>
                <a:cs typeface="Arial"/>
                <a:sym typeface="Arial"/>
              </a:rPr>
              <a:t>8</a:t>
            </a:r>
            <a:endParaRPr sz="1400">
              <a:latin typeface="Arial"/>
              <a:ea typeface="Arial"/>
              <a:cs typeface="Arial"/>
              <a:sym typeface="Arial"/>
            </a:endParaRPr>
          </a:p>
          <a:p>
            <a:pPr marL="12700" marR="0" lvl="0" indent="0" algn="l" rtl="0">
              <a:lnSpc>
                <a:spcPct val="100000"/>
              </a:lnSpc>
              <a:spcBef>
                <a:spcPts val="535"/>
              </a:spcBef>
              <a:spcAft>
                <a:spcPts val="0"/>
              </a:spcAft>
              <a:buNone/>
            </a:pPr>
            <a:r>
              <a:rPr lang="en" sz="1200" b="1">
                <a:solidFill>
                  <a:srgbClr val="00AFEF"/>
                </a:solidFill>
                <a:latin typeface="Arial"/>
                <a:ea typeface="Arial"/>
                <a:cs typeface="Arial"/>
                <a:sym typeface="Arial"/>
              </a:rPr>
              <a:t>8x8 </a:t>
            </a:r>
            <a:r>
              <a:rPr lang="en" sz="1200">
                <a:latin typeface="Helvetica Neue"/>
                <a:ea typeface="Helvetica Neue"/>
                <a:cs typeface="Helvetica Neue"/>
                <a:sym typeface="Helvetica Neue"/>
              </a:rPr>
              <a:t>= 64 threads &gt;&gt;&gt; 1536/64 = 24 blocks needed to fully load a SM</a:t>
            </a:r>
            <a:endParaRPr sz="1200">
              <a:latin typeface="Helvetica Neue"/>
              <a:ea typeface="Helvetica Neue"/>
              <a:cs typeface="Helvetica Neue"/>
              <a:sym typeface="Helvetica Neue"/>
            </a:endParaRPr>
          </a:p>
          <a:p>
            <a:pPr marL="12700" marR="0" lvl="0" indent="0" algn="l" rtl="0">
              <a:lnSpc>
                <a:spcPct val="100000"/>
              </a:lnSpc>
              <a:spcBef>
                <a:spcPts val="0"/>
              </a:spcBef>
              <a:spcAft>
                <a:spcPts val="0"/>
              </a:spcAft>
              <a:buNone/>
            </a:pPr>
            <a:r>
              <a:rPr lang="en" sz="1200">
                <a:latin typeface="Helvetica Neue"/>
                <a:ea typeface="Helvetica Neue"/>
                <a:cs typeface="Helvetica Neue"/>
                <a:sym typeface="Helvetica Neue"/>
              </a:rPr>
              <a:t>… yet there is a limit of maximum 8 resident blocks per SM for cc 2.x</a:t>
            </a:r>
            <a:endParaRPr sz="1200">
              <a:latin typeface="Helvetica Neue"/>
              <a:ea typeface="Helvetica Neue"/>
              <a:cs typeface="Helvetica Neue"/>
              <a:sym typeface="Helvetica Neue"/>
            </a:endParaRPr>
          </a:p>
        </p:txBody>
      </p:sp>
      <p:sp>
        <p:nvSpPr>
          <p:cNvPr id="1474" name="Google Shape;1474;p100"/>
          <p:cNvSpPr txBox="1"/>
          <p:nvPr/>
        </p:nvSpPr>
        <p:spPr>
          <a:xfrm>
            <a:off x="426070" y="2265739"/>
            <a:ext cx="6704400" cy="19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 sz="1200">
                <a:latin typeface="Helvetica Neue"/>
                <a:ea typeface="Helvetica Neue"/>
                <a:cs typeface="Helvetica Neue"/>
                <a:sym typeface="Helvetica Neue"/>
              </a:rPr>
              <a:t>so we end up with just 64x8 = 512 threads per SM on a maximum of 1536 (only </a:t>
            </a:r>
            <a:r>
              <a:rPr lang="en" sz="1200" b="1">
                <a:solidFill>
                  <a:srgbClr val="333399"/>
                </a:solidFill>
              </a:rPr>
              <a:t>33</a:t>
            </a:r>
            <a:r>
              <a:rPr lang="en" sz="1200" b="1">
                <a:solidFill>
                  <a:srgbClr val="333399"/>
                </a:solidFill>
                <a:latin typeface="Arial"/>
                <a:ea typeface="Arial"/>
                <a:cs typeface="Arial"/>
                <a:sym typeface="Arial"/>
              </a:rPr>
              <a:t>% </a:t>
            </a:r>
            <a:r>
              <a:rPr lang="en" sz="1200">
                <a:latin typeface="Helvetica Neue"/>
                <a:ea typeface="Helvetica Neue"/>
                <a:cs typeface="Helvetica Neue"/>
                <a:sym typeface="Helvetica Neue"/>
              </a:rPr>
              <a:t>occupancy)</a:t>
            </a:r>
            <a:endParaRPr sz="1200">
              <a:latin typeface="Helvetica Neue"/>
              <a:ea typeface="Helvetica Neue"/>
              <a:cs typeface="Helvetica Neue"/>
              <a:sym typeface="Helvetica Neue"/>
            </a:endParaRPr>
          </a:p>
        </p:txBody>
      </p:sp>
      <p:sp>
        <p:nvSpPr>
          <p:cNvPr id="1475" name="Google Shape;1475;p100"/>
          <p:cNvSpPr txBox="1"/>
          <p:nvPr/>
        </p:nvSpPr>
        <p:spPr>
          <a:xfrm>
            <a:off x="7298199" y="2343725"/>
            <a:ext cx="1770600" cy="2271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 sz="1400" b="1">
                <a:latin typeface="Courier New"/>
                <a:ea typeface="Courier New"/>
                <a:cs typeface="Courier New"/>
                <a:sym typeface="Courier New"/>
              </a:rPr>
              <a:t>TILE_WIDTH </a:t>
            </a:r>
            <a:r>
              <a:rPr lang="en" sz="1400">
                <a:latin typeface="Helvetica Neue"/>
                <a:ea typeface="Helvetica Neue"/>
                <a:cs typeface="Helvetica Neue"/>
                <a:sym typeface="Helvetica Neue"/>
              </a:rPr>
              <a:t>= </a:t>
            </a:r>
            <a:r>
              <a:rPr lang="en" sz="1400" b="1">
                <a:solidFill>
                  <a:srgbClr val="00AFEF"/>
                </a:solidFill>
                <a:latin typeface="Arial"/>
                <a:ea typeface="Arial"/>
                <a:cs typeface="Arial"/>
                <a:sym typeface="Arial"/>
              </a:rPr>
              <a:t>16</a:t>
            </a:r>
            <a:endParaRPr sz="1400">
              <a:latin typeface="Arial"/>
              <a:ea typeface="Arial"/>
              <a:cs typeface="Arial"/>
              <a:sym typeface="Arial"/>
            </a:endParaRPr>
          </a:p>
        </p:txBody>
      </p:sp>
      <p:sp>
        <p:nvSpPr>
          <p:cNvPr id="1476" name="Google Shape;1476;p100"/>
          <p:cNvSpPr txBox="1"/>
          <p:nvPr/>
        </p:nvSpPr>
        <p:spPr>
          <a:xfrm>
            <a:off x="426070" y="2715884"/>
            <a:ext cx="4537800" cy="56700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 sz="1200" b="1">
                <a:solidFill>
                  <a:srgbClr val="00AFEF"/>
                </a:solidFill>
                <a:latin typeface="Arial"/>
                <a:ea typeface="Arial"/>
                <a:cs typeface="Arial"/>
                <a:sym typeface="Arial"/>
              </a:rPr>
              <a:t>16x16 </a:t>
            </a:r>
            <a:r>
              <a:rPr lang="en" sz="1200">
                <a:latin typeface="Helvetica Neue"/>
                <a:ea typeface="Helvetica Neue"/>
                <a:cs typeface="Helvetica Neue"/>
                <a:sym typeface="Helvetica Neue"/>
              </a:rPr>
              <a:t>= 256 threads &gt;&gt;&gt; 1536/256 = 6 blocks to fully load a SM  6x256 = 1536 threads per SM … reaching </a:t>
            </a:r>
            <a:r>
              <a:rPr lang="en" sz="1200" b="1">
                <a:solidFill>
                  <a:srgbClr val="00AF50"/>
                </a:solidFill>
                <a:latin typeface="Arial"/>
                <a:ea typeface="Arial"/>
                <a:cs typeface="Arial"/>
                <a:sym typeface="Arial"/>
              </a:rPr>
              <a:t>full occupancy </a:t>
            </a:r>
            <a:r>
              <a:rPr lang="en" sz="1200">
                <a:latin typeface="Helvetica Neue"/>
                <a:ea typeface="Helvetica Neue"/>
                <a:cs typeface="Helvetica Neue"/>
                <a:sym typeface="Helvetica Neue"/>
              </a:rPr>
              <a:t>per SM!</a:t>
            </a:r>
            <a:endParaRPr sz="1200">
              <a:latin typeface="Helvetica Neue"/>
              <a:ea typeface="Helvetica Neue"/>
              <a:cs typeface="Helvetica Neue"/>
              <a:sym typeface="Helvetica Neue"/>
            </a:endParaRPr>
          </a:p>
        </p:txBody>
      </p:sp>
      <p:sp>
        <p:nvSpPr>
          <p:cNvPr id="1477" name="Google Shape;1477;p100"/>
          <p:cNvSpPr txBox="1"/>
          <p:nvPr/>
        </p:nvSpPr>
        <p:spPr>
          <a:xfrm>
            <a:off x="7298199" y="2777831"/>
            <a:ext cx="1770600" cy="2277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 sz="1400" b="1">
                <a:latin typeface="Courier New"/>
                <a:ea typeface="Courier New"/>
                <a:cs typeface="Courier New"/>
                <a:sym typeface="Courier New"/>
              </a:rPr>
              <a:t>TILE_WIDTH </a:t>
            </a:r>
            <a:r>
              <a:rPr lang="en" sz="1400">
                <a:latin typeface="Helvetica Neue"/>
                <a:ea typeface="Helvetica Neue"/>
                <a:cs typeface="Helvetica Neue"/>
                <a:sym typeface="Helvetica Neue"/>
              </a:rPr>
              <a:t>= </a:t>
            </a:r>
            <a:r>
              <a:rPr lang="en" sz="1400" b="1">
                <a:solidFill>
                  <a:srgbClr val="00AFEF"/>
                </a:solidFill>
                <a:latin typeface="Arial"/>
                <a:ea typeface="Arial"/>
                <a:cs typeface="Arial"/>
                <a:sym typeface="Arial"/>
              </a:rPr>
              <a:t>32</a:t>
            </a:r>
            <a:endParaRPr sz="1400">
              <a:latin typeface="Arial"/>
              <a:ea typeface="Arial"/>
              <a:cs typeface="Arial"/>
              <a:sym typeface="Arial"/>
            </a:endParaRPr>
          </a:p>
        </p:txBody>
      </p:sp>
      <p:sp>
        <p:nvSpPr>
          <p:cNvPr id="1478" name="Google Shape;1478;p100"/>
          <p:cNvSpPr txBox="1"/>
          <p:nvPr/>
        </p:nvSpPr>
        <p:spPr>
          <a:xfrm>
            <a:off x="426070" y="3426989"/>
            <a:ext cx="4619700" cy="38220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 sz="1200" b="1">
                <a:solidFill>
                  <a:srgbClr val="00AFEF"/>
                </a:solidFill>
                <a:latin typeface="Arial"/>
                <a:ea typeface="Arial"/>
                <a:cs typeface="Arial"/>
                <a:sym typeface="Arial"/>
              </a:rPr>
              <a:t>32x32 </a:t>
            </a:r>
            <a:r>
              <a:rPr lang="en" sz="1200">
                <a:latin typeface="Helvetica Neue"/>
                <a:ea typeface="Helvetica Neue"/>
                <a:cs typeface="Helvetica Neue"/>
                <a:sym typeface="Helvetica Neue"/>
              </a:rPr>
              <a:t>= 1024 threads &gt;&gt;&gt; 1536/1024 = 1.5 = 1 block fully load a SM  1024 threads per SM … reaching </a:t>
            </a:r>
            <a:r>
              <a:rPr lang="en" sz="1200" b="1">
                <a:solidFill>
                  <a:srgbClr val="00AF50"/>
                </a:solidFill>
              </a:rPr>
              <a:t>66% occupancy</a:t>
            </a:r>
            <a:r>
              <a:rPr lang="en" sz="1200" b="1">
                <a:solidFill>
                  <a:srgbClr val="00AF50"/>
                </a:solidFill>
                <a:latin typeface="Arial"/>
                <a:ea typeface="Arial"/>
                <a:cs typeface="Arial"/>
                <a:sym typeface="Arial"/>
              </a:rPr>
              <a:t> </a:t>
            </a:r>
            <a:r>
              <a:rPr lang="en" sz="1200">
                <a:latin typeface="Helvetica Neue"/>
                <a:ea typeface="Helvetica Neue"/>
                <a:cs typeface="Helvetica Neue"/>
                <a:sym typeface="Helvetica Neue"/>
              </a:rPr>
              <a:t>per SM!</a:t>
            </a:r>
            <a:endParaRPr sz="1200">
              <a:latin typeface="Helvetica Neue"/>
              <a:ea typeface="Helvetica Neue"/>
              <a:cs typeface="Helvetica Neue"/>
              <a:sym typeface="Helvetica Neue"/>
            </a:endParaRPr>
          </a:p>
        </p:txBody>
      </p:sp>
      <p:sp>
        <p:nvSpPr>
          <p:cNvPr id="1479" name="Google Shape;1479;p100"/>
          <p:cNvSpPr txBox="1"/>
          <p:nvPr/>
        </p:nvSpPr>
        <p:spPr>
          <a:xfrm>
            <a:off x="2997813" y="4602755"/>
            <a:ext cx="3352800" cy="271200"/>
          </a:xfrm>
          <a:prstGeom prst="rect">
            <a:avLst/>
          </a:prstGeom>
          <a:noFill/>
          <a:ln w="39600" cap="flat" cmpd="sng">
            <a:solidFill>
              <a:srgbClr val="333399"/>
            </a:solidFill>
            <a:prstDash val="solid"/>
            <a:round/>
            <a:headEnd type="none" w="sm" len="sm"/>
            <a:tailEnd type="none" w="sm" len="sm"/>
          </a:ln>
        </p:spPr>
        <p:txBody>
          <a:bodyPr spcFirstLastPara="1" wrap="square" lIns="0" tIns="85725" rIns="0" bIns="0" anchor="t" anchorCtr="0">
            <a:spAutoFit/>
          </a:bodyPr>
          <a:lstStyle/>
          <a:p>
            <a:pPr marL="90805" marR="0" lvl="0" indent="0" algn="ctr" rtl="0">
              <a:lnSpc>
                <a:spcPct val="100000"/>
              </a:lnSpc>
              <a:spcBef>
                <a:spcPts val="0"/>
              </a:spcBef>
              <a:spcAft>
                <a:spcPts val="0"/>
              </a:spcAft>
              <a:buNone/>
            </a:pPr>
            <a:r>
              <a:rPr lang="en" sz="1200" b="1">
                <a:latin typeface="Courier New"/>
                <a:ea typeface="Courier New"/>
                <a:cs typeface="Courier New"/>
                <a:sym typeface="Courier New"/>
              </a:rPr>
              <a:t>TILE_WIDTH </a:t>
            </a:r>
            <a:r>
              <a:rPr lang="en" sz="1200" b="1">
                <a:latin typeface="Arial"/>
                <a:ea typeface="Arial"/>
                <a:cs typeface="Arial"/>
                <a:sym typeface="Arial"/>
              </a:rPr>
              <a:t>= </a:t>
            </a:r>
            <a:r>
              <a:rPr lang="en" sz="1200" b="1">
                <a:solidFill>
                  <a:srgbClr val="00AFEF"/>
                </a:solidFill>
                <a:latin typeface="Arial"/>
                <a:ea typeface="Arial"/>
                <a:cs typeface="Arial"/>
                <a:sym typeface="Arial"/>
              </a:rPr>
              <a:t>16</a:t>
            </a:r>
            <a:endParaRPr sz="1200">
              <a:latin typeface="Arial"/>
              <a:ea typeface="Arial"/>
              <a:cs typeface="Arial"/>
              <a:sym typeface="Arial"/>
            </a:endParaRPr>
          </a:p>
        </p:txBody>
      </p:sp>
      <p:sp>
        <p:nvSpPr>
          <p:cNvPr id="1480" name="Google Shape;1480;p100"/>
          <p:cNvSpPr txBox="1">
            <a:spLocks noGrp="1"/>
          </p:cNvSpPr>
          <p:nvPr>
            <p:ph type="title"/>
          </p:nvPr>
        </p:nvSpPr>
        <p:spPr>
          <a:xfrm>
            <a:off x="0" y="0"/>
            <a:ext cx="9144000" cy="9852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0" tIns="0" rIns="0" bIns="0" anchor="t" anchorCtr="0">
            <a:spAutoFit/>
          </a:bodyPr>
          <a:lstStyle/>
          <a:p>
            <a:pPr marL="0" lvl="0" indent="0" algn="l" rtl="0">
              <a:spcBef>
                <a:spcPts val="0"/>
              </a:spcBef>
              <a:spcAft>
                <a:spcPts val="0"/>
              </a:spcAft>
              <a:buNone/>
            </a:pPr>
            <a:r>
              <a:rPr lang="en" b="1">
                <a:solidFill>
                  <a:srgbClr val="073763"/>
                </a:solidFill>
              </a:rPr>
              <a:t>Matrix-Matrix product: selecting optimum thread block size</a:t>
            </a:r>
            <a:endParaRPr b="1">
              <a:solidFill>
                <a:srgbClr val="073763"/>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484"/>
        <p:cNvGrpSpPr/>
        <p:nvPr/>
      </p:nvGrpSpPr>
      <p:grpSpPr>
        <a:xfrm>
          <a:off x="0" y="0"/>
          <a:ext cx="0" cy="0"/>
          <a:chOff x="0" y="0"/>
          <a:chExt cx="0" cy="0"/>
        </a:xfrm>
      </p:grpSpPr>
      <p:sp>
        <p:nvSpPr>
          <p:cNvPr id="1485" name="Google Shape;1485;p101"/>
          <p:cNvSpPr txBox="1"/>
          <p:nvPr/>
        </p:nvSpPr>
        <p:spPr>
          <a:xfrm>
            <a:off x="426070" y="1036671"/>
            <a:ext cx="8496300" cy="1150500"/>
          </a:xfrm>
          <a:prstGeom prst="rect">
            <a:avLst/>
          </a:prstGeom>
          <a:noFill/>
          <a:ln>
            <a:noFill/>
          </a:ln>
        </p:spPr>
        <p:txBody>
          <a:bodyPr spcFirstLastPara="1" wrap="square" lIns="0" tIns="12700" rIns="0" bIns="0" anchor="t" anchorCtr="0">
            <a:spAutoFit/>
          </a:bodyPr>
          <a:lstStyle/>
          <a:p>
            <a:pPr marL="0" marR="5715" lvl="0" indent="0" algn="l" rtl="0">
              <a:lnSpc>
                <a:spcPct val="105700"/>
              </a:lnSpc>
              <a:spcBef>
                <a:spcPts val="0"/>
              </a:spcBef>
              <a:spcAft>
                <a:spcPts val="0"/>
              </a:spcAft>
              <a:buNone/>
            </a:pPr>
            <a:r>
              <a:rPr lang="en" sz="1400">
                <a:latin typeface="Helvetica Neue"/>
                <a:ea typeface="Helvetica Neue"/>
                <a:cs typeface="Helvetica Neue"/>
                <a:sym typeface="Helvetica Neue"/>
              </a:rPr>
              <a:t>Which is the best thread block size/work-group size to select (i.e. </a:t>
            </a:r>
            <a:r>
              <a:rPr lang="en" sz="1400" b="1">
                <a:latin typeface="Courier New"/>
                <a:ea typeface="Courier New"/>
                <a:cs typeface="Courier New"/>
                <a:sym typeface="Courier New"/>
              </a:rPr>
              <a:t>TILE_WIDTH</a:t>
            </a:r>
            <a:r>
              <a:rPr lang="en" sz="1400">
                <a:latin typeface="Helvetica Neue"/>
                <a:ea typeface="Helvetica Neue"/>
                <a:cs typeface="Helvetica Neue"/>
                <a:sym typeface="Helvetica Neue"/>
              </a:rPr>
              <a:t>)?  </a:t>
            </a:r>
            <a:endParaRPr sz="1400">
              <a:latin typeface="Helvetica Neue"/>
              <a:ea typeface="Helvetica Neue"/>
              <a:cs typeface="Helvetica Neue"/>
              <a:sym typeface="Helvetica Neue"/>
            </a:endParaRPr>
          </a:p>
          <a:p>
            <a:pPr marL="0" marR="5715" lvl="0" indent="0" algn="l" rtl="0">
              <a:lnSpc>
                <a:spcPct val="105700"/>
              </a:lnSpc>
              <a:spcBef>
                <a:spcPts val="0"/>
              </a:spcBef>
              <a:spcAft>
                <a:spcPts val="0"/>
              </a:spcAft>
              <a:buNone/>
            </a:pPr>
            <a:r>
              <a:rPr lang="en" sz="1400">
                <a:latin typeface="Helvetica Neue"/>
                <a:ea typeface="Helvetica Neue"/>
                <a:cs typeface="Helvetica Neue"/>
                <a:sym typeface="Helvetica Neue"/>
              </a:rPr>
              <a:t>On </a:t>
            </a:r>
            <a:r>
              <a:rPr lang="en" sz="1400" b="1" u="sng">
                <a:solidFill>
                  <a:srgbClr val="00AF50"/>
                </a:solidFill>
                <a:latin typeface="Arial"/>
                <a:ea typeface="Arial"/>
                <a:cs typeface="Arial"/>
                <a:sym typeface="Arial"/>
              </a:rPr>
              <a:t>Kepler</a:t>
            </a:r>
            <a:r>
              <a:rPr lang="en" sz="1400" b="1">
                <a:solidFill>
                  <a:srgbClr val="00AF50"/>
                </a:solidFill>
                <a:latin typeface="Arial"/>
                <a:ea typeface="Arial"/>
                <a:cs typeface="Arial"/>
                <a:sym typeface="Arial"/>
              </a:rPr>
              <a:t> </a:t>
            </a:r>
            <a:r>
              <a:rPr lang="en" sz="1400">
                <a:latin typeface="Helvetica Neue"/>
                <a:ea typeface="Helvetica Neue"/>
                <a:cs typeface="Helvetica Neue"/>
                <a:sym typeface="Helvetica Neue"/>
              </a:rPr>
              <a:t>architectures: each SM can handle up to </a:t>
            </a:r>
            <a:r>
              <a:rPr lang="en" sz="1400" b="1" i="1">
                <a:latin typeface="Arial"/>
                <a:ea typeface="Arial"/>
                <a:cs typeface="Arial"/>
                <a:sym typeface="Arial"/>
              </a:rPr>
              <a:t>2048 </a:t>
            </a:r>
            <a:r>
              <a:rPr lang="en" sz="1400">
                <a:latin typeface="Helvetica Neue"/>
                <a:ea typeface="Helvetica Neue"/>
                <a:cs typeface="Helvetica Neue"/>
                <a:sym typeface="Helvetica Neue"/>
              </a:rPr>
              <a:t>total threads</a:t>
            </a:r>
            <a:endParaRPr sz="1400">
              <a:latin typeface="Helvetica Neue"/>
              <a:ea typeface="Helvetica Neue"/>
              <a:cs typeface="Helvetica Neue"/>
              <a:sym typeface="Helvetica Neue"/>
            </a:endParaRPr>
          </a:p>
          <a:p>
            <a:pPr marL="6400800" marR="5080" lvl="0" indent="457200" algn="ctr" rtl="0">
              <a:lnSpc>
                <a:spcPct val="113214"/>
              </a:lnSpc>
              <a:spcBef>
                <a:spcPts val="0"/>
              </a:spcBef>
              <a:spcAft>
                <a:spcPts val="0"/>
              </a:spcAft>
              <a:buNone/>
            </a:pPr>
            <a:r>
              <a:rPr lang="en" sz="1400" b="1">
                <a:latin typeface="Courier New"/>
                <a:ea typeface="Courier New"/>
                <a:cs typeface="Courier New"/>
                <a:sym typeface="Courier New"/>
              </a:rPr>
              <a:t>TILE_WIDTH </a:t>
            </a:r>
            <a:r>
              <a:rPr lang="en" sz="1400">
                <a:latin typeface="Helvetica Neue"/>
                <a:ea typeface="Helvetica Neue"/>
                <a:cs typeface="Helvetica Neue"/>
                <a:sym typeface="Helvetica Neue"/>
              </a:rPr>
              <a:t>= </a:t>
            </a:r>
            <a:r>
              <a:rPr lang="en" sz="1400" b="1">
                <a:solidFill>
                  <a:srgbClr val="00AFEF"/>
                </a:solidFill>
                <a:latin typeface="Arial"/>
                <a:ea typeface="Arial"/>
                <a:cs typeface="Arial"/>
                <a:sym typeface="Arial"/>
              </a:rPr>
              <a:t>8</a:t>
            </a:r>
            <a:endParaRPr sz="1400">
              <a:latin typeface="Arial"/>
              <a:ea typeface="Arial"/>
              <a:cs typeface="Arial"/>
              <a:sym typeface="Arial"/>
            </a:endParaRPr>
          </a:p>
          <a:p>
            <a:pPr marL="12700" marR="0" lvl="0" indent="0" algn="l" rtl="0">
              <a:lnSpc>
                <a:spcPct val="100000"/>
              </a:lnSpc>
              <a:spcBef>
                <a:spcPts val="535"/>
              </a:spcBef>
              <a:spcAft>
                <a:spcPts val="0"/>
              </a:spcAft>
              <a:buNone/>
            </a:pPr>
            <a:r>
              <a:rPr lang="en" sz="1200" b="1">
                <a:solidFill>
                  <a:srgbClr val="00AFEF"/>
                </a:solidFill>
                <a:latin typeface="Arial"/>
                <a:ea typeface="Arial"/>
                <a:cs typeface="Arial"/>
                <a:sym typeface="Arial"/>
              </a:rPr>
              <a:t>8x8 </a:t>
            </a:r>
            <a:r>
              <a:rPr lang="en" sz="1200">
                <a:latin typeface="Helvetica Neue"/>
                <a:ea typeface="Helvetica Neue"/>
                <a:cs typeface="Helvetica Neue"/>
                <a:sym typeface="Helvetica Neue"/>
              </a:rPr>
              <a:t>= 64 threads &gt;&gt;&gt; 2048/64 = 32 blocks needed to fully load a SM</a:t>
            </a:r>
            <a:endParaRPr sz="1200">
              <a:latin typeface="Helvetica Neue"/>
              <a:ea typeface="Helvetica Neue"/>
              <a:cs typeface="Helvetica Neue"/>
              <a:sym typeface="Helvetica Neue"/>
            </a:endParaRPr>
          </a:p>
          <a:p>
            <a:pPr marL="12700" marR="0" lvl="0" indent="0" algn="l" rtl="0">
              <a:lnSpc>
                <a:spcPct val="100000"/>
              </a:lnSpc>
              <a:spcBef>
                <a:spcPts val="0"/>
              </a:spcBef>
              <a:spcAft>
                <a:spcPts val="0"/>
              </a:spcAft>
              <a:buNone/>
            </a:pPr>
            <a:r>
              <a:rPr lang="en" sz="1200">
                <a:latin typeface="Helvetica Neue"/>
                <a:ea typeface="Helvetica Neue"/>
                <a:cs typeface="Helvetica Neue"/>
                <a:sym typeface="Helvetica Neue"/>
              </a:rPr>
              <a:t>… yet there is a limit of maximum 16 resident blocks per SM for cc 3.x</a:t>
            </a:r>
            <a:endParaRPr sz="1200">
              <a:latin typeface="Helvetica Neue"/>
              <a:ea typeface="Helvetica Neue"/>
              <a:cs typeface="Helvetica Neue"/>
              <a:sym typeface="Helvetica Neue"/>
            </a:endParaRPr>
          </a:p>
        </p:txBody>
      </p:sp>
      <p:sp>
        <p:nvSpPr>
          <p:cNvPr id="1486" name="Google Shape;1486;p101"/>
          <p:cNvSpPr txBox="1"/>
          <p:nvPr/>
        </p:nvSpPr>
        <p:spPr>
          <a:xfrm>
            <a:off x="426070" y="2265739"/>
            <a:ext cx="6704400" cy="382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 sz="1200">
                <a:latin typeface="Helvetica Neue"/>
                <a:ea typeface="Helvetica Neue"/>
                <a:cs typeface="Helvetica Neue"/>
                <a:sym typeface="Helvetica Neue"/>
              </a:rPr>
              <a:t>so we end up with just 64x16 = 1024 threads per SM on a maximum of 2048 (only </a:t>
            </a:r>
            <a:r>
              <a:rPr lang="en" sz="1200" b="1">
                <a:solidFill>
                  <a:srgbClr val="333399"/>
                </a:solidFill>
                <a:latin typeface="Arial"/>
                <a:ea typeface="Arial"/>
                <a:cs typeface="Arial"/>
                <a:sym typeface="Arial"/>
              </a:rPr>
              <a:t>50% </a:t>
            </a:r>
            <a:r>
              <a:rPr lang="en" sz="1200">
                <a:latin typeface="Helvetica Neue"/>
                <a:ea typeface="Helvetica Neue"/>
                <a:cs typeface="Helvetica Neue"/>
                <a:sym typeface="Helvetica Neue"/>
              </a:rPr>
              <a:t>occupancy)</a:t>
            </a:r>
            <a:endParaRPr sz="1200">
              <a:latin typeface="Helvetica Neue"/>
              <a:ea typeface="Helvetica Neue"/>
              <a:cs typeface="Helvetica Neue"/>
              <a:sym typeface="Helvetica Neue"/>
            </a:endParaRPr>
          </a:p>
        </p:txBody>
      </p:sp>
      <p:sp>
        <p:nvSpPr>
          <p:cNvPr id="1487" name="Google Shape;1487;p101"/>
          <p:cNvSpPr txBox="1"/>
          <p:nvPr/>
        </p:nvSpPr>
        <p:spPr>
          <a:xfrm>
            <a:off x="7298199" y="2343725"/>
            <a:ext cx="1770600" cy="2271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 sz="1400" b="1">
                <a:latin typeface="Courier New"/>
                <a:ea typeface="Courier New"/>
                <a:cs typeface="Courier New"/>
                <a:sym typeface="Courier New"/>
              </a:rPr>
              <a:t>TILE_WIDTH </a:t>
            </a:r>
            <a:r>
              <a:rPr lang="en" sz="1400">
                <a:latin typeface="Helvetica Neue"/>
                <a:ea typeface="Helvetica Neue"/>
                <a:cs typeface="Helvetica Neue"/>
                <a:sym typeface="Helvetica Neue"/>
              </a:rPr>
              <a:t>= </a:t>
            </a:r>
            <a:r>
              <a:rPr lang="en" sz="1400" b="1">
                <a:solidFill>
                  <a:srgbClr val="00AFEF"/>
                </a:solidFill>
                <a:latin typeface="Arial"/>
                <a:ea typeface="Arial"/>
                <a:cs typeface="Arial"/>
                <a:sym typeface="Arial"/>
              </a:rPr>
              <a:t>16</a:t>
            </a:r>
            <a:endParaRPr sz="1400">
              <a:latin typeface="Arial"/>
              <a:ea typeface="Arial"/>
              <a:cs typeface="Arial"/>
              <a:sym typeface="Arial"/>
            </a:endParaRPr>
          </a:p>
        </p:txBody>
      </p:sp>
      <p:sp>
        <p:nvSpPr>
          <p:cNvPr id="1488" name="Google Shape;1488;p101"/>
          <p:cNvSpPr txBox="1"/>
          <p:nvPr/>
        </p:nvSpPr>
        <p:spPr>
          <a:xfrm>
            <a:off x="426070" y="2715884"/>
            <a:ext cx="4537800" cy="56700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 sz="1200" b="1">
                <a:solidFill>
                  <a:srgbClr val="00AFEF"/>
                </a:solidFill>
                <a:latin typeface="Arial"/>
                <a:ea typeface="Arial"/>
                <a:cs typeface="Arial"/>
                <a:sym typeface="Arial"/>
              </a:rPr>
              <a:t>16x16 </a:t>
            </a:r>
            <a:r>
              <a:rPr lang="en" sz="1200">
                <a:latin typeface="Helvetica Neue"/>
                <a:ea typeface="Helvetica Neue"/>
                <a:cs typeface="Helvetica Neue"/>
                <a:sym typeface="Helvetica Neue"/>
              </a:rPr>
              <a:t>= 256 threads &gt;&gt;&gt; 2048/256 = 8 blocks to fully load a SM  8x256 = 2048 threads per SM … reaching </a:t>
            </a:r>
            <a:r>
              <a:rPr lang="en" sz="1200" b="1">
                <a:solidFill>
                  <a:srgbClr val="00AF50"/>
                </a:solidFill>
                <a:latin typeface="Arial"/>
                <a:ea typeface="Arial"/>
                <a:cs typeface="Arial"/>
                <a:sym typeface="Arial"/>
              </a:rPr>
              <a:t>full occupancy </a:t>
            </a:r>
            <a:r>
              <a:rPr lang="en" sz="1200">
                <a:latin typeface="Helvetica Neue"/>
                <a:ea typeface="Helvetica Neue"/>
                <a:cs typeface="Helvetica Neue"/>
                <a:sym typeface="Helvetica Neue"/>
              </a:rPr>
              <a:t>per SM!</a:t>
            </a:r>
            <a:endParaRPr sz="1200">
              <a:latin typeface="Helvetica Neue"/>
              <a:ea typeface="Helvetica Neue"/>
              <a:cs typeface="Helvetica Neue"/>
              <a:sym typeface="Helvetica Neue"/>
            </a:endParaRPr>
          </a:p>
        </p:txBody>
      </p:sp>
      <p:sp>
        <p:nvSpPr>
          <p:cNvPr id="1489" name="Google Shape;1489;p101"/>
          <p:cNvSpPr txBox="1"/>
          <p:nvPr/>
        </p:nvSpPr>
        <p:spPr>
          <a:xfrm>
            <a:off x="7298199" y="2777831"/>
            <a:ext cx="1770600" cy="2277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 sz="1400" b="1">
                <a:latin typeface="Courier New"/>
                <a:ea typeface="Courier New"/>
                <a:cs typeface="Courier New"/>
                <a:sym typeface="Courier New"/>
              </a:rPr>
              <a:t>TILE_WIDTH </a:t>
            </a:r>
            <a:r>
              <a:rPr lang="en" sz="1400">
                <a:latin typeface="Helvetica Neue"/>
                <a:ea typeface="Helvetica Neue"/>
                <a:cs typeface="Helvetica Neue"/>
                <a:sym typeface="Helvetica Neue"/>
              </a:rPr>
              <a:t>= </a:t>
            </a:r>
            <a:r>
              <a:rPr lang="en" sz="1400" b="1">
                <a:solidFill>
                  <a:srgbClr val="00AFEF"/>
                </a:solidFill>
                <a:latin typeface="Arial"/>
                <a:ea typeface="Arial"/>
                <a:cs typeface="Arial"/>
                <a:sym typeface="Arial"/>
              </a:rPr>
              <a:t>32</a:t>
            </a:r>
            <a:endParaRPr sz="1400">
              <a:latin typeface="Arial"/>
              <a:ea typeface="Arial"/>
              <a:cs typeface="Arial"/>
              <a:sym typeface="Arial"/>
            </a:endParaRPr>
          </a:p>
        </p:txBody>
      </p:sp>
      <p:sp>
        <p:nvSpPr>
          <p:cNvPr id="1490" name="Google Shape;1490;p101"/>
          <p:cNvSpPr txBox="1"/>
          <p:nvPr/>
        </p:nvSpPr>
        <p:spPr>
          <a:xfrm>
            <a:off x="426070" y="3426989"/>
            <a:ext cx="4619700" cy="56700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 sz="1200" b="1">
                <a:solidFill>
                  <a:srgbClr val="00AFEF"/>
                </a:solidFill>
                <a:latin typeface="Arial"/>
                <a:ea typeface="Arial"/>
                <a:cs typeface="Arial"/>
                <a:sym typeface="Arial"/>
              </a:rPr>
              <a:t>32x32 </a:t>
            </a:r>
            <a:r>
              <a:rPr lang="en" sz="1200">
                <a:latin typeface="Helvetica Neue"/>
                <a:ea typeface="Helvetica Neue"/>
                <a:cs typeface="Helvetica Neue"/>
                <a:sym typeface="Helvetica Neue"/>
              </a:rPr>
              <a:t>= 1024 threads &gt;&gt;&gt; 2048/1024 = 2 blocks fully load a SM  2x1024 = 2048 threads per SM … reaching </a:t>
            </a:r>
            <a:r>
              <a:rPr lang="en" sz="1200" b="1">
                <a:solidFill>
                  <a:srgbClr val="00AF50"/>
                </a:solidFill>
                <a:latin typeface="Arial"/>
                <a:ea typeface="Arial"/>
                <a:cs typeface="Arial"/>
                <a:sym typeface="Arial"/>
              </a:rPr>
              <a:t>full occupancy </a:t>
            </a:r>
            <a:r>
              <a:rPr lang="en" sz="1200">
                <a:latin typeface="Helvetica Neue"/>
                <a:ea typeface="Helvetica Neue"/>
                <a:cs typeface="Helvetica Neue"/>
                <a:sym typeface="Helvetica Neue"/>
              </a:rPr>
              <a:t>per SM!</a:t>
            </a:r>
            <a:endParaRPr sz="1200">
              <a:latin typeface="Helvetica Neue"/>
              <a:ea typeface="Helvetica Neue"/>
              <a:cs typeface="Helvetica Neue"/>
              <a:sym typeface="Helvetica Neue"/>
            </a:endParaRPr>
          </a:p>
        </p:txBody>
      </p:sp>
      <p:sp>
        <p:nvSpPr>
          <p:cNvPr id="1491" name="Google Shape;1491;p101"/>
          <p:cNvSpPr txBox="1"/>
          <p:nvPr/>
        </p:nvSpPr>
        <p:spPr>
          <a:xfrm>
            <a:off x="2997813" y="4602755"/>
            <a:ext cx="3352800" cy="271200"/>
          </a:xfrm>
          <a:prstGeom prst="rect">
            <a:avLst/>
          </a:prstGeom>
          <a:noFill/>
          <a:ln w="39600" cap="flat" cmpd="sng">
            <a:solidFill>
              <a:srgbClr val="333399"/>
            </a:solidFill>
            <a:prstDash val="solid"/>
            <a:round/>
            <a:headEnd type="none" w="sm" len="sm"/>
            <a:tailEnd type="none" w="sm" len="sm"/>
          </a:ln>
        </p:spPr>
        <p:txBody>
          <a:bodyPr spcFirstLastPara="1" wrap="square" lIns="0" tIns="85725" rIns="0" bIns="0" anchor="t" anchorCtr="0">
            <a:spAutoFit/>
          </a:bodyPr>
          <a:lstStyle/>
          <a:p>
            <a:pPr marL="90805" marR="0" lvl="0" indent="0" algn="ctr" rtl="0">
              <a:lnSpc>
                <a:spcPct val="100000"/>
              </a:lnSpc>
              <a:spcBef>
                <a:spcPts val="0"/>
              </a:spcBef>
              <a:spcAft>
                <a:spcPts val="0"/>
              </a:spcAft>
              <a:buNone/>
            </a:pPr>
            <a:r>
              <a:rPr lang="en" sz="1200" b="1">
                <a:latin typeface="Courier New"/>
                <a:ea typeface="Courier New"/>
                <a:cs typeface="Courier New"/>
                <a:sym typeface="Courier New"/>
              </a:rPr>
              <a:t>TILE_WIDTH </a:t>
            </a:r>
            <a:r>
              <a:rPr lang="en" sz="1200" b="1">
                <a:latin typeface="Arial"/>
                <a:ea typeface="Arial"/>
                <a:cs typeface="Arial"/>
                <a:sym typeface="Arial"/>
              </a:rPr>
              <a:t>= </a:t>
            </a:r>
            <a:r>
              <a:rPr lang="en" sz="1200" b="1">
                <a:solidFill>
                  <a:srgbClr val="00AFEF"/>
                </a:solidFill>
                <a:latin typeface="Arial"/>
                <a:ea typeface="Arial"/>
                <a:cs typeface="Arial"/>
                <a:sym typeface="Arial"/>
              </a:rPr>
              <a:t>16 </a:t>
            </a:r>
            <a:r>
              <a:rPr lang="en" sz="1200">
                <a:latin typeface="Helvetica Neue"/>
                <a:ea typeface="Helvetica Neue"/>
                <a:cs typeface="Helvetica Neue"/>
                <a:sym typeface="Helvetica Neue"/>
              </a:rPr>
              <a:t>or </a:t>
            </a:r>
            <a:r>
              <a:rPr lang="en" sz="1200" b="1">
                <a:solidFill>
                  <a:srgbClr val="00AFEF"/>
                </a:solidFill>
                <a:latin typeface="Arial"/>
                <a:ea typeface="Arial"/>
                <a:cs typeface="Arial"/>
                <a:sym typeface="Arial"/>
              </a:rPr>
              <a:t>32</a:t>
            </a:r>
            <a:endParaRPr sz="1200">
              <a:latin typeface="Arial"/>
              <a:ea typeface="Arial"/>
              <a:cs typeface="Arial"/>
              <a:sym typeface="Arial"/>
            </a:endParaRPr>
          </a:p>
        </p:txBody>
      </p:sp>
      <p:sp>
        <p:nvSpPr>
          <p:cNvPr id="1492" name="Google Shape;1492;p101"/>
          <p:cNvSpPr txBox="1">
            <a:spLocks noGrp="1"/>
          </p:cNvSpPr>
          <p:nvPr>
            <p:ph type="title"/>
          </p:nvPr>
        </p:nvSpPr>
        <p:spPr>
          <a:xfrm>
            <a:off x="0" y="0"/>
            <a:ext cx="9144000" cy="9852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0" tIns="0" rIns="0" bIns="0" anchor="t" anchorCtr="0">
            <a:spAutoFit/>
          </a:bodyPr>
          <a:lstStyle/>
          <a:p>
            <a:pPr marL="0" lvl="0" indent="0" algn="l" rtl="0">
              <a:spcBef>
                <a:spcPts val="0"/>
              </a:spcBef>
              <a:spcAft>
                <a:spcPts val="0"/>
              </a:spcAft>
              <a:buNone/>
            </a:pPr>
            <a:r>
              <a:rPr lang="en" b="1">
                <a:solidFill>
                  <a:srgbClr val="073763"/>
                </a:solidFill>
              </a:rPr>
              <a:t>Matrix-Matrix product: selecting optimum thread block size</a:t>
            </a:r>
            <a:endParaRPr b="1">
              <a:solidFill>
                <a:srgbClr val="07376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196"/>
        <p:cNvGrpSpPr/>
        <p:nvPr/>
      </p:nvGrpSpPr>
      <p:grpSpPr>
        <a:xfrm>
          <a:off x="0" y="0"/>
          <a:ext cx="0" cy="0"/>
          <a:chOff x="0" y="0"/>
          <a:chExt cx="0" cy="0"/>
        </a:xfrm>
      </p:grpSpPr>
      <p:sp>
        <p:nvSpPr>
          <p:cNvPr id="197" name="Google Shape;197;p39"/>
          <p:cNvSpPr txBox="1">
            <a:spLocks noGrp="1"/>
          </p:cNvSpPr>
          <p:nvPr>
            <p:ph type="title"/>
          </p:nvPr>
        </p:nvSpPr>
        <p:spPr>
          <a:xfrm>
            <a:off x="166522" y="60007"/>
            <a:ext cx="3429000" cy="340500"/>
          </a:xfrm>
          <a:prstGeom prst="rect">
            <a:avLst/>
          </a:prstGeom>
          <a:noFill/>
          <a:ln>
            <a:noFill/>
          </a:ln>
        </p:spPr>
        <p:txBody>
          <a:bodyPr spcFirstLastPara="1" wrap="square" lIns="0" tIns="17125" rIns="0" bIns="0" anchor="t" anchorCtr="0">
            <a:spAutoFit/>
          </a:bodyPr>
          <a:lstStyle/>
          <a:p>
            <a:pPr marL="12700" lvl="0" indent="0" algn="l" rtl="0">
              <a:lnSpc>
                <a:spcPct val="100000"/>
              </a:lnSpc>
              <a:spcBef>
                <a:spcPts val="0"/>
              </a:spcBef>
              <a:spcAft>
                <a:spcPts val="0"/>
              </a:spcAft>
              <a:buNone/>
            </a:pPr>
            <a:r>
              <a:rPr lang="en" sz="2100" b="1">
                <a:solidFill>
                  <a:srgbClr val="000000"/>
                </a:solidFill>
                <a:latin typeface="Arial"/>
                <a:ea typeface="Arial"/>
                <a:cs typeface="Arial"/>
                <a:sym typeface="Arial"/>
              </a:rPr>
              <a:t>INTEL MIC TECHNOLOGY</a:t>
            </a:r>
            <a:endParaRPr sz="2100">
              <a:latin typeface="Arial"/>
              <a:ea typeface="Arial"/>
              <a:cs typeface="Arial"/>
              <a:sym typeface="Arial"/>
            </a:endParaRPr>
          </a:p>
        </p:txBody>
      </p:sp>
      <p:sp>
        <p:nvSpPr>
          <p:cNvPr id="198" name="Google Shape;198;p39"/>
          <p:cNvSpPr txBox="1"/>
          <p:nvPr/>
        </p:nvSpPr>
        <p:spPr>
          <a:xfrm>
            <a:off x="166525" y="492600"/>
            <a:ext cx="8685000" cy="44496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 sz="1600" b="1" i="0" u="none" strike="noStrike" cap="none" dirty="0"/>
              <a:t>Hardware overview</a:t>
            </a:r>
            <a:endParaRPr sz="1600" i="0" u="none" strike="noStrike" cap="none" dirty="0"/>
          </a:p>
          <a:p>
            <a:pPr marL="192405" marR="0" lvl="0" indent="-180340" algn="l" rtl="0">
              <a:lnSpc>
                <a:spcPct val="100000"/>
              </a:lnSpc>
              <a:spcBef>
                <a:spcPts val="0"/>
              </a:spcBef>
              <a:spcAft>
                <a:spcPts val="0"/>
              </a:spcAft>
              <a:buSzPts val="1600"/>
              <a:buChar char="●"/>
            </a:pPr>
            <a:r>
              <a:rPr lang="en" sz="1600" i="0" u="none" strike="noStrike" cap="none" dirty="0"/>
              <a:t>since 2011: “Knights Ferry”: software development platform</a:t>
            </a:r>
            <a:endParaRPr sz="1600" dirty="0"/>
          </a:p>
          <a:p>
            <a:pPr marL="192405" marR="0" lvl="0" indent="-180340" algn="l" rtl="0">
              <a:lnSpc>
                <a:spcPct val="100000"/>
              </a:lnSpc>
              <a:spcBef>
                <a:spcPts val="0"/>
              </a:spcBef>
              <a:spcAft>
                <a:spcPts val="0"/>
              </a:spcAft>
              <a:buSzPts val="1600"/>
              <a:buChar char="●"/>
            </a:pPr>
            <a:r>
              <a:rPr lang="en" sz="1600" i="0" u="none" strike="noStrike" cap="none" dirty="0"/>
              <a:t>Q4/2012: “Knights Corner”: first product of the new Intel Xeon Phi processor line (MIC  arch)</a:t>
            </a:r>
            <a:endParaRPr sz="1600" i="0" u="none" strike="noStrike" cap="none" dirty="0"/>
          </a:p>
          <a:p>
            <a:pPr marL="192405" marR="0" lvl="0" indent="-180340" algn="l" rtl="0">
              <a:lnSpc>
                <a:spcPct val="100000"/>
              </a:lnSpc>
              <a:spcBef>
                <a:spcPts val="0"/>
              </a:spcBef>
              <a:spcAft>
                <a:spcPts val="0"/>
              </a:spcAft>
              <a:buSzPts val="1600"/>
              <a:buChar char="●"/>
            </a:pPr>
            <a:r>
              <a:rPr lang="en" sz="1600" i="0" u="none" strike="noStrike" cap="none" dirty="0"/>
              <a:t>approx 60 x86 cores (~ 1GHz), 8 GB RAM</a:t>
            </a:r>
            <a:endParaRPr sz="1600" i="0" u="none" strike="noStrike" cap="none" dirty="0"/>
          </a:p>
          <a:p>
            <a:pPr marL="192405" marR="0" lvl="0" indent="-180340" algn="l" rtl="0">
              <a:lnSpc>
                <a:spcPct val="100000"/>
              </a:lnSpc>
              <a:spcBef>
                <a:spcPts val="0"/>
              </a:spcBef>
              <a:spcAft>
                <a:spcPts val="0"/>
              </a:spcAft>
              <a:buSzPts val="1600"/>
              <a:buChar char="●"/>
            </a:pPr>
            <a:r>
              <a:rPr lang="en" sz="1600" i="0" u="none" strike="noStrike" cap="none" dirty="0"/>
              <a:t>internal memory bandwidth: 175 GB/s</a:t>
            </a:r>
            <a:endParaRPr sz="1600" i="0" u="none" strike="noStrike" cap="none" dirty="0"/>
          </a:p>
          <a:p>
            <a:pPr marL="192405" marR="0" lvl="0" indent="-180340" algn="l" rtl="0">
              <a:lnSpc>
                <a:spcPct val="100000"/>
              </a:lnSpc>
              <a:spcBef>
                <a:spcPts val="0"/>
              </a:spcBef>
              <a:spcAft>
                <a:spcPts val="0"/>
              </a:spcAft>
              <a:buSzPts val="1600"/>
              <a:buChar char="●"/>
            </a:pPr>
            <a:r>
              <a:rPr lang="en" sz="1600" i="0" u="none" strike="noStrike" cap="none" dirty="0"/>
              <a:t>nominal peak performance: 1 TFlops (DP)</a:t>
            </a:r>
            <a:endParaRPr sz="1600" i="0" u="none" strike="noStrike" cap="none" dirty="0"/>
          </a:p>
          <a:p>
            <a:pPr marL="192405" marR="0" lvl="0" indent="-180340" algn="l" rtl="0">
              <a:lnSpc>
                <a:spcPct val="100000"/>
              </a:lnSpc>
              <a:spcBef>
                <a:spcPts val="0"/>
              </a:spcBef>
              <a:spcAft>
                <a:spcPts val="0"/>
              </a:spcAft>
              <a:buSzPts val="1600"/>
              <a:buChar char="●"/>
            </a:pPr>
            <a:r>
              <a:rPr lang="en" sz="1600" i="0" u="none" strike="noStrike" cap="none" dirty="0"/>
              <a:t>more than a device: runs Linux OS, IP addressable</a:t>
            </a:r>
            <a:endParaRPr sz="1600" i="0" u="none" strike="noStrike" cap="none" dirty="0"/>
          </a:p>
          <a:p>
            <a:pPr marL="192405" marR="0" lvl="0" indent="-180340" algn="l" rtl="0">
              <a:lnSpc>
                <a:spcPct val="100000"/>
              </a:lnSpc>
              <a:spcBef>
                <a:spcPts val="5"/>
              </a:spcBef>
              <a:spcAft>
                <a:spcPts val="0"/>
              </a:spcAft>
              <a:buSzPts val="1600"/>
              <a:buChar char="●"/>
            </a:pPr>
            <a:r>
              <a:rPr lang="en" sz="1600" i="0" u="none" strike="noStrike" cap="none" dirty="0"/>
              <a:t>data exchange with host via PCIe (~8 GB/s)</a:t>
            </a:r>
            <a:endParaRPr sz="1600" i="0" u="none" strike="noStrike" cap="none" dirty="0"/>
          </a:p>
          <a:p>
            <a:pPr marL="192405" marR="0" lvl="0" indent="-180340" algn="l" rtl="0">
              <a:lnSpc>
                <a:spcPct val="100000"/>
              </a:lnSpc>
              <a:spcBef>
                <a:spcPts val="0"/>
              </a:spcBef>
              <a:spcAft>
                <a:spcPts val="0"/>
              </a:spcAft>
              <a:buSzPts val="1600"/>
              <a:buChar char="●"/>
            </a:pPr>
            <a:r>
              <a:rPr lang="en" sz="1600" i="0" u="none" strike="noStrike" cap="none" dirty="0"/>
              <a:t>towards a true many-core chip (“Knights Landing”, 2014)</a:t>
            </a:r>
            <a:endParaRPr sz="1600" i="0" u="none" strike="noStrike" cap="none" dirty="0"/>
          </a:p>
          <a:p>
            <a:pPr marL="0" marR="0" lvl="0" indent="0" algn="l" rtl="0">
              <a:lnSpc>
                <a:spcPct val="100000"/>
              </a:lnSpc>
              <a:spcBef>
                <a:spcPts val="15"/>
              </a:spcBef>
              <a:spcAft>
                <a:spcPts val="0"/>
              </a:spcAft>
              <a:buSzPts val="1950"/>
              <a:buFont typeface="Helvetica Neue"/>
              <a:buNone/>
            </a:pPr>
            <a:endParaRPr sz="1600" i="0" u="none" strike="noStrike" cap="none" dirty="0"/>
          </a:p>
          <a:p>
            <a:pPr marL="660400" marR="0" lvl="0" indent="0" algn="l" rtl="0">
              <a:lnSpc>
                <a:spcPct val="100000"/>
              </a:lnSpc>
              <a:spcBef>
                <a:spcPts val="0"/>
              </a:spcBef>
              <a:spcAft>
                <a:spcPts val="0"/>
              </a:spcAft>
              <a:buNone/>
            </a:pPr>
            <a:r>
              <a:rPr lang="en" sz="1600" b="1" i="0" u="none" strike="noStrike" cap="none" dirty="0"/>
              <a:t>Software &amp; programming models</a:t>
            </a:r>
            <a:endParaRPr sz="1600" i="0" u="none" strike="noStrike" cap="none" dirty="0"/>
          </a:p>
          <a:p>
            <a:pPr marL="840739" marR="0" lvl="1" indent="-180974" algn="l" rtl="0">
              <a:lnSpc>
                <a:spcPct val="100000"/>
              </a:lnSpc>
              <a:spcBef>
                <a:spcPts val="0"/>
              </a:spcBef>
              <a:spcAft>
                <a:spcPts val="0"/>
              </a:spcAft>
              <a:buSzPts val="1600"/>
              <a:buChar char="●"/>
            </a:pPr>
            <a:r>
              <a:rPr lang="en" sz="1600" i="0" u="none" strike="noStrike" cap="none" dirty="0"/>
              <a:t>paradigms:</a:t>
            </a:r>
            <a:endParaRPr sz="1600" i="0" u="none" strike="noStrike" cap="none" dirty="0"/>
          </a:p>
          <a:p>
            <a:pPr marL="898525" marR="0" lvl="0" indent="-238759" algn="l" rtl="0">
              <a:lnSpc>
                <a:spcPct val="100000"/>
              </a:lnSpc>
              <a:spcBef>
                <a:spcPts val="0"/>
              </a:spcBef>
              <a:spcAft>
                <a:spcPts val="0"/>
              </a:spcAft>
              <a:buSzPts val="1600"/>
              <a:buAutoNum type="arabicParenR"/>
            </a:pPr>
            <a:r>
              <a:rPr lang="en" sz="1600" i="0" u="none" strike="noStrike" cap="none" dirty="0"/>
              <a:t>offload model (like GPU: split program into host code (CPU) and device code</a:t>
            </a:r>
            <a:endParaRPr sz="1600" i="0" u="none" strike="noStrike" cap="none" dirty="0"/>
          </a:p>
          <a:p>
            <a:pPr marL="660400" marR="0" lvl="0" indent="0" algn="l" rtl="0">
              <a:lnSpc>
                <a:spcPct val="100000"/>
              </a:lnSpc>
              <a:spcBef>
                <a:spcPts val="5"/>
              </a:spcBef>
              <a:spcAft>
                <a:spcPts val="0"/>
              </a:spcAft>
              <a:buNone/>
            </a:pPr>
            <a:r>
              <a:rPr lang="en" sz="1600" i="0" u="none" strike="noStrike" cap="none" dirty="0"/>
              <a:t>(MIC))</a:t>
            </a:r>
            <a:endParaRPr sz="1600" i="0" u="none" strike="noStrike" cap="none" dirty="0"/>
          </a:p>
          <a:p>
            <a:pPr marL="897889" marR="0" lvl="0" indent="-238124" algn="l" rtl="0">
              <a:lnSpc>
                <a:spcPct val="100000"/>
              </a:lnSpc>
              <a:spcBef>
                <a:spcPts val="0"/>
              </a:spcBef>
              <a:spcAft>
                <a:spcPts val="0"/>
              </a:spcAft>
              <a:buSzPts val="1600"/>
              <a:buAutoNum type="arabicParenR" startAt="2"/>
            </a:pPr>
            <a:r>
              <a:rPr lang="en" sz="1600" i="0" u="none" strike="noStrike" cap="none" dirty="0"/>
              <a:t>cluster models (MPI ranks distributed across CPUs and/or MICs)</a:t>
            </a:r>
            <a:endParaRPr sz="1600" i="0" u="none" strike="noStrike" cap="none" dirty="0"/>
          </a:p>
          <a:p>
            <a:pPr marL="840739" marR="0" lvl="0" indent="-180974" algn="l" rtl="0">
              <a:lnSpc>
                <a:spcPct val="100000"/>
              </a:lnSpc>
              <a:spcBef>
                <a:spcPts val="0"/>
              </a:spcBef>
              <a:spcAft>
                <a:spcPts val="0"/>
              </a:spcAft>
              <a:buSzPts val="1600"/>
              <a:buChar char="●"/>
            </a:pPr>
            <a:r>
              <a:rPr lang="en" sz="1600" i="0" u="none" strike="noStrike" cap="none" dirty="0"/>
              <a:t>tools &amp; libraries: the familiar Intel tool chain: compilers, MPI/OpenMP, MKL, ...</a:t>
            </a:r>
            <a:endParaRPr sz="1600" i="0" u="none" strike="noStrike" cap="none" dirty="0"/>
          </a:p>
          <a:p>
            <a:pPr marL="840739" marR="0" lvl="0" indent="-180974" algn="l" rtl="0">
              <a:lnSpc>
                <a:spcPct val="100000"/>
              </a:lnSpc>
              <a:spcBef>
                <a:spcPts val="0"/>
              </a:spcBef>
              <a:spcAft>
                <a:spcPts val="0"/>
              </a:spcAft>
              <a:buSzPts val="1600"/>
              <a:buChar char="●"/>
            </a:pPr>
            <a:r>
              <a:rPr lang="en" sz="1600" i="0" u="none" strike="noStrike" cap="none" dirty="0"/>
              <a:t>syntax: “data offload” directives + OpenMP (and/or MPI)</a:t>
            </a:r>
            <a:endParaRPr sz="1600" i="0" u="none" strike="noStrike" cap="none" dirty="0"/>
          </a:p>
          <a:p>
            <a:pPr marL="840739" marR="0" lvl="0" indent="-180974" algn="l" rtl="0">
              <a:lnSpc>
                <a:spcPct val="100000"/>
              </a:lnSpc>
              <a:spcBef>
                <a:spcPts val="0"/>
              </a:spcBef>
              <a:spcAft>
                <a:spcPts val="0"/>
              </a:spcAft>
              <a:buSzPts val="1600"/>
              <a:buChar char="●"/>
            </a:pPr>
            <a:r>
              <a:rPr lang="en" sz="1600" b="1" i="0" u="none" strike="noStrike" cap="none" dirty="0"/>
              <a:t>OpenCL</a:t>
            </a:r>
            <a:endParaRPr sz="1600" i="0" u="none" strike="noStrike" cap="none" dirty="0"/>
          </a:p>
        </p:txBody>
      </p:sp>
      <p:pic>
        <p:nvPicPr>
          <p:cNvPr id="199" name="Google Shape;199;p39"/>
          <p:cNvPicPr preferRelativeResize="0"/>
          <p:nvPr/>
        </p:nvPicPr>
        <p:blipFill rotWithShape="1">
          <a:blip r:embed="rId3">
            <a:alphaModFix/>
          </a:blip>
          <a:srcRect/>
          <a:stretch/>
        </p:blipFill>
        <p:spPr>
          <a:xfrm>
            <a:off x="6002873" y="1251501"/>
            <a:ext cx="2768341" cy="1627633"/>
          </a:xfrm>
          <a:prstGeom prst="rect">
            <a:avLst/>
          </a:prstGeom>
          <a:noFill/>
          <a:ln>
            <a:noFill/>
          </a:ln>
        </p:spPr>
      </p:pic>
      <p:sp>
        <p:nvSpPr>
          <p:cNvPr id="200" name="Google Shape;200;p39"/>
          <p:cNvSpPr txBox="1">
            <a:spLocks noGrp="1"/>
          </p:cNvSpPr>
          <p:nvPr>
            <p:ph type="title"/>
          </p:nvPr>
        </p:nvSpPr>
        <p:spPr>
          <a:xfrm>
            <a:off x="0" y="0"/>
            <a:ext cx="9144000" cy="4926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0" tIns="0" rIns="0" bIns="0" anchor="t" anchorCtr="0">
            <a:spAutoFit/>
          </a:bodyPr>
          <a:lstStyle/>
          <a:p>
            <a:pPr marL="0" lvl="0" indent="0" algn="l" rtl="0">
              <a:spcBef>
                <a:spcPts val="0"/>
              </a:spcBef>
              <a:spcAft>
                <a:spcPts val="0"/>
              </a:spcAft>
              <a:buNone/>
            </a:pPr>
            <a:r>
              <a:rPr lang="en" b="1" dirty="0">
                <a:solidFill>
                  <a:srgbClr val="073763"/>
                </a:solidFill>
              </a:rPr>
              <a:t>INTEL MIC Technology</a:t>
            </a:r>
            <a:endParaRPr b="1" dirty="0">
              <a:solidFill>
                <a:srgbClr val="073763"/>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496"/>
        <p:cNvGrpSpPr/>
        <p:nvPr/>
      </p:nvGrpSpPr>
      <p:grpSpPr>
        <a:xfrm>
          <a:off x="0" y="0"/>
          <a:ext cx="0" cy="0"/>
          <a:chOff x="0" y="0"/>
          <a:chExt cx="0" cy="0"/>
        </a:xfrm>
      </p:grpSpPr>
      <p:sp>
        <p:nvSpPr>
          <p:cNvPr id="1497" name="Google Shape;1497;p102"/>
          <p:cNvSpPr txBox="1"/>
          <p:nvPr/>
        </p:nvSpPr>
        <p:spPr>
          <a:xfrm>
            <a:off x="426070" y="1036671"/>
            <a:ext cx="8496300" cy="1150500"/>
          </a:xfrm>
          <a:prstGeom prst="rect">
            <a:avLst/>
          </a:prstGeom>
          <a:noFill/>
          <a:ln>
            <a:noFill/>
          </a:ln>
        </p:spPr>
        <p:txBody>
          <a:bodyPr spcFirstLastPara="1" wrap="square" lIns="0" tIns="12700" rIns="0" bIns="0" anchor="t" anchorCtr="0">
            <a:spAutoFit/>
          </a:bodyPr>
          <a:lstStyle/>
          <a:p>
            <a:pPr marL="0" marR="5715" lvl="0" indent="0" algn="l" rtl="0">
              <a:lnSpc>
                <a:spcPct val="105700"/>
              </a:lnSpc>
              <a:spcBef>
                <a:spcPts val="0"/>
              </a:spcBef>
              <a:spcAft>
                <a:spcPts val="0"/>
              </a:spcAft>
              <a:buNone/>
            </a:pPr>
            <a:r>
              <a:rPr lang="en" sz="1400">
                <a:latin typeface="Helvetica Neue"/>
                <a:ea typeface="Helvetica Neue"/>
                <a:cs typeface="Helvetica Neue"/>
                <a:sym typeface="Helvetica Neue"/>
              </a:rPr>
              <a:t>Which is the best thread block size/work-group size to select (i.e. </a:t>
            </a:r>
            <a:r>
              <a:rPr lang="en" sz="1400" b="1">
                <a:latin typeface="Courier New"/>
                <a:ea typeface="Courier New"/>
                <a:cs typeface="Courier New"/>
                <a:sym typeface="Courier New"/>
              </a:rPr>
              <a:t>TILE_WIDTH</a:t>
            </a:r>
            <a:r>
              <a:rPr lang="en" sz="1400">
                <a:latin typeface="Helvetica Neue"/>
                <a:ea typeface="Helvetica Neue"/>
                <a:cs typeface="Helvetica Neue"/>
                <a:sym typeface="Helvetica Neue"/>
              </a:rPr>
              <a:t>)?  </a:t>
            </a:r>
            <a:endParaRPr sz="1400">
              <a:latin typeface="Helvetica Neue"/>
              <a:ea typeface="Helvetica Neue"/>
              <a:cs typeface="Helvetica Neue"/>
              <a:sym typeface="Helvetica Neue"/>
            </a:endParaRPr>
          </a:p>
          <a:p>
            <a:pPr marL="0" marR="5715" lvl="0" indent="0" algn="l" rtl="0">
              <a:lnSpc>
                <a:spcPct val="105700"/>
              </a:lnSpc>
              <a:spcBef>
                <a:spcPts val="0"/>
              </a:spcBef>
              <a:spcAft>
                <a:spcPts val="0"/>
              </a:spcAft>
              <a:buNone/>
            </a:pPr>
            <a:r>
              <a:rPr lang="en" sz="1400">
                <a:latin typeface="Helvetica Neue"/>
                <a:ea typeface="Helvetica Neue"/>
                <a:cs typeface="Helvetica Neue"/>
                <a:sym typeface="Helvetica Neue"/>
              </a:rPr>
              <a:t>On </a:t>
            </a:r>
            <a:r>
              <a:rPr lang="en" sz="1400" b="1" u="sng">
                <a:solidFill>
                  <a:srgbClr val="00AF50"/>
                </a:solidFill>
                <a:latin typeface="Arial"/>
                <a:ea typeface="Arial"/>
                <a:cs typeface="Arial"/>
                <a:sym typeface="Arial"/>
              </a:rPr>
              <a:t>Kepler</a:t>
            </a:r>
            <a:r>
              <a:rPr lang="en" sz="1400" b="1">
                <a:solidFill>
                  <a:srgbClr val="00AF50"/>
                </a:solidFill>
                <a:latin typeface="Arial"/>
                <a:ea typeface="Arial"/>
                <a:cs typeface="Arial"/>
                <a:sym typeface="Arial"/>
              </a:rPr>
              <a:t> </a:t>
            </a:r>
            <a:r>
              <a:rPr lang="en" sz="1400">
                <a:latin typeface="Helvetica Neue"/>
                <a:ea typeface="Helvetica Neue"/>
                <a:cs typeface="Helvetica Neue"/>
                <a:sym typeface="Helvetica Neue"/>
              </a:rPr>
              <a:t>architectures: each SM can handle up to </a:t>
            </a:r>
            <a:r>
              <a:rPr lang="en" sz="1400" b="1" i="1">
                <a:latin typeface="Arial"/>
                <a:ea typeface="Arial"/>
                <a:cs typeface="Arial"/>
                <a:sym typeface="Arial"/>
              </a:rPr>
              <a:t>2048 </a:t>
            </a:r>
            <a:r>
              <a:rPr lang="en" sz="1400">
                <a:latin typeface="Helvetica Neue"/>
                <a:ea typeface="Helvetica Neue"/>
                <a:cs typeface="Helvetica Neue"/>
                <a:sym typeface="Helvetica Neue"/>
              </a:rPr>
              <a:t>total threads</a:t>
            </a:r>
            <a:endParaRPr sz="1400">
              <a:latin typeface="Helvetica Neue"/>
              <a:ea typeface="Helvetica Neue"/>
              <a:cs typeface="Helvetica Neue"/>
              <a:sym typeface="Helvetica Neue"/>
            </a:endParaRPr>
          </a:p>
          <a:p>
            <a:pPr marL="6400800" marR="5080" lvl="0" indent="457200" algn="ctr" rtl="0">
              <a:lnSpc>
                <a:spcPct val="113214"/>
              </a:lnSpc>
              <a:spcBef>
                <a:spcPts val="0"/>
              </a:spcBef>
              <a:spcAft>
                <a:spcPts val="0"/>
              </a:spcAft>
              <a:buNone/>
            </a:pPr>
            <a:r>
              <a:rPr lang="en" sz="1400" b="1">
                <a:latin typeface="Courier New"/>
                <a:ea typeface="Courier New"/>
                <a:cs typeface="Courier New"/>
                <a:sym typeface="Courier New"/>
              </a:rPr>
              <a:t>TILE_WIDTH </a:t>
            </a:r>
            <a:r>
              <a:rPr lang="en" sz="1400">
                <a:latin typeface="Helvetica Neue"/>
                <a:ea typeface="Helvetica Neue"/>
                <a:cs typeface="Helvetica Neue"/>
                <a:sym typeface="Helvetica Neue"/>
              </a:rPr>
              <a:t>= </a:t>
            </a:r>
            <a:r>
              <a:rPr lang="en" sz="1400" b="1">
                <a:solidFill>
                  <a:srgbClr val="00AFEF"/>
                </a:solidFill>
                <a:latin typeface="Arial"/>
                <a:ea typeface="Arial"/>
                <a:cs typeface="Arial"/>
                <a:sym typeface="Arial"/>
              </a:rPr>
              <a:t>8</a:t>
            </a:r>
            <a:endParaRPr sz="1400">
              <a:latin typeface="Arial"/>
              <a:ea typeface="Arial"/>
              <a:cs typeface="Arial"/>
              <a:sym typeface="Arial"/>
            </a:endParaRPr>
          </a:p>
          <a:p>
            <a:pPr marL="12700" marR="0" lvl="0" indent="0" algn="l" rtl="0">
              <a:lnSpc>
                <a:spcPct val="100000"/>
              </a:lnSpc>
              <a:spcBef>
                <a:spcPts val="535"/>
              </a:spcBef>
              <a:spcAft>
                <a:spcPts val="0"/>
              </a:spcAft>
              <a:buNone/>
            </a:pPr>
            <a:r>
              <a:rPr lang="en" sz="1200" b="1">
                <a:solidFill>
                  <a:srgbClr val="00AFEF"/>
                </a:solidFill>
                <a:latin typeface="Arial"/>
                <a:ea typeface="Arial"/>
                <a:cs typeface="Arial"/>
                <a:sym typeface="Arial"/>
              </a:rPr>
              <a:t>8x8 </a:t>
            </a:r>
            <a:r>
              <a:rPr lang="en" sz="1200">
                <a:latin typeface="Helvetica Neue"/>
                <a:ea typeface="Helvetica Neue"/>
                <a:cs typeface="Helvetica Neue"/>
                <a:sym typeface="Helvetica Neue"/>
              </a:rPr>
              <a:t>= 64 threads &gt;&gt;&gt; 2048/64 = 32 blocks needed to fully load a SM</a:t>
            </a:r>
            <a:endParaRPr sz="1200">
              <a:latin typeface="Helvetica Neue"/>
              <a:ea typeface="Helvetica Neue"/>
              <a:cs typeface="Helvetica Neue"/>
              <a:sym typeface="Helvetica Neue"/>
            </a:endParaRPr>
          </a:p>
          <a:p>
            <a:pPr marL="12700" marR="0" lvl="0" indent="0" algn="l" rtl="0">
              <a:lnSpc>
                <a:spcPct val="100000"/>
              </a:lnSpc>
              <a:spcBef>
                <a:spcPts val="0"/>
              </a:spcBef>
              <a:spcAft>
                <a:spcPts val="0"/>
              </a:spcAft>
              <a:buNone/>
            </a:pPr>
            <a:r>
              <a:rPr lang="en" sz="1200">
                <a:latin typeface="Helvetica Neue"/>
                <a:ea typeface="Helvetica Neue"/>
                <a:cs typeface="Helvetica Neue"/>
                <a:sym typeface="Helvetica Neue"/>
              </a:rPr>
              <a:t>… yet there is a limit of maximum 16 resident blocks per SM for cc 3.x</a:t>
            </a:r>
            <a:endParaRPr sz="1200">
              <a:latin typeface="Helvetica Neue"/>
              <a:ea typeface="Helvetica Neue"/>
              <a:cs typeface="Helvetica Neue"/>
              <a:sym typeface="Helvetica Neue"/>
            </a:endParaRPr>
          </a:p>
        </p:txBody>
      </p:sp>
      <p:sp>
        <p:nvSpPr>
          <p:cNvPr id="1498" name="Google Shape;1498;p102"/>
          <p:cNvSpPr txBox="1"/>
          <p:nvPr/>
        </p:nvSpPr>
        <p:spPr>
          <a:xfrm>
            <a:off x="426070" y="2265739"/>
            <a:ext cx="6704400" cy="382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 sz="1200">
                <a:latin typeface="Helvetica Neue"/>
                <a:ea typeface="Helvetica Neue"/>
                <a:cs typeface="Helvetica Neue"/>
                <a:sym typeface="Helvetica Neue"/>
              </a:rPr>
              <a:t>so we end up with just 64x16 = 1024 threads per SM on a maximum of 2048 (only </a:t>
            </a:r>
            <a:r>
              <a:rPr lang="en" sz="1200" b="1">
                <a:solidFill>
                  <a:srgbClr val="333399"/>
                </a:solidFill>
                <a:latin typeface="Arial"/>
                <a:ea typeface="Arial"/>
                <a:cs typeface="Arial"/>
                <a:sym typeface="Arial"/>
              </a:rPr>
              <a:t>50% </a:t>
            </a:r>
            <a:r>
              <a:rPr lang="en" sz="1200">
                <a:latin typeface="Helvetica Neue"/>
                <a:ea typeface="Helvetica Neue"/>
                <a:cs typeface="Helvetica Neue"/>
                <a:sym typeface="Helvetica Neue"/>
              </a:rPr>
              <a:t>occupancy)</a:t>
            </a:r>
            <a:endParaRPr sz="1200">
              <a:latin typeface="Helvetica Neue"/>
              <a:ea typeface="Helvetica Neue"/>
              <a:cs typeface="Helvetica Neue"/>
              <a:sym typeface="Helvetica Neue"/>
            </a:endParaRPr>
          </a:p>
        </p:txBody>
      </p:sp>
      <p:sp>
        <p:nvSpPr>
          <p:cNvPr id="1499" name="Google Shape;1499;p102"/>
          <p:cNvSpPr txBox="1"/>
          <p:nvPr/>
        </p:nvSpPr>
        <p:spPr>
          <a:xfrm>
            <a:off x="7298199" y="2343725"/>
            <a:ext cx="1770600" cy="2271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 sz="1400" b="1">
                <a:latin typeface="Courier New"/>
                <a:ea typeface="Courier New"/>
                <a:cs typeface="Courier New"/>
                <a:sym typeface="Courier New"/>
              </a:rPr>
              <a:t>TILE_WIDTH </a:t>
            </a:r>
            <a:r>
              <a:rPr lang="en" sz="1400">
                <a:latin typeface="Helvetica Neue"/>
                <a:ea typeface="Helvetica Neue"/>
                <a:cs typeface="Helvetica Neue"/>
                <a:sym typeface="Helvetica Neue"/>
              </a:rPr>
              <a:t>= </a:t>
            </a:r>
            <a:r>
              <a:rPr lang="en" sz="1400" b="1">
                <a:solidFill>
                  <a:srgbClr val="00AFEF"/>
                </a:solidFill>
                <a:latin typeface="Arial"/>
                <a:ea typeface="Arial"/>
                <a:cs typeface="Arial"/>
                <a:sym typeface="Arial"/>
              </a:rPr>
              <a:t>16</a:t>
            </a:r>
            <a:endParaRPr sz="1400">
              <a:latin typeface="Arial"/>
              <a:ea typeface="Arial"/>
              <a:cs typeface="Arial"/>
              <a:sym typeface="Arial"/>
            </a:endParaRPr>
          </a:p>
        </p:txBody>
      </p:sp>
      <p:sp>
        <p:nvSpPr>
          <p:cNvPr id="1500" name="Google Shape;1500;p102"/>
          <p:cNvSpPr txBox="1"/>
          <p:nvPr/>
        </p:nvSpPr>
        <p:spPr>
          <a:xfrm>
            <a:off x="426070" y="2715884"/>
            <a:ext cx="4537800" cy="56700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 sz="1200" b="1">
                <a:solidFill>
                  <a:srgbClr val="00AFEF"/>
                </a:solidFill>
                <a:latin typeface="Arial"/>
                <a:ea typeface="Arial"/>
                <a:cs typeface="Arial"/>
                <a:sym typeface="Arial"/>
              </a:rPr>
              <a:t>16x16 </a:t>
            </a:r>
            <a:r>
              <a:rPr lang="en" sz="1200">
                <a:latin typeface="Helvetica Neue"/>
                <a:ea typeface="Helvetica Neue"/>
                <a:cs typeface="Helvetica Neue"/>
                <a:sym typeface="Helvetica Neue"/>
              </a:rPr>
              <a:t>= 256 threads &gt;&gt;&gt; 2048/256 = 8 blocks to fully load a SM  8x256 = 2048 threads per SM … reaching </a:t>
            </a:r>
            <a:r>
              <a:rPr lang="en" sz="1200" b="1">
                <a:solidFill>
                  <a:srgbClr val="00AF50"/>
                </a:solidFill>
                <a:latin typeface="Arial"/>
                <a:ea typeface="Arial"/>
                <a:cs typeface="Arial"/>
                <a:sym typeface="Arial"/>
              </a:rPr>
              <a:t>full occupancy </a:t>
            </a:r>
            <a:r>
              <a:rPr lang="en" sz="1200">
                <a:latin typeface="Helvetica Neue"/>
                <a:ea typeface="Helvetica Neue"/>
                <a:cs typeface="Helvetica Neue"/>
                <a:sym typeface="Helvetica Neue"/>
              </a:rPr>
              <a:t>per SM!</a:t>
            </a:r>
            <a:endParaRPr sz="1200">
              <a:latin typeface="Helvetica Neue"/>
              <a:ea typeface="Helvetica Neue"/>
              <a:cs typeface="Helvetica Neue"/>
              <a:sym typeface="Helvetica Neue"/>
            </a:endParaRPr>
          </a:p>
        </p:txBody>
      </p:sp>
      <p:sp>
        <p:nvSpPr>
          <p:cNvPr id="1501" name="Google Shape;1501;p102"/>
          <p:cNvSpPr txBox="1"/>
          <p:nvPr/>
        </p:nvSpPr>
        <p:spPr>
          <a:xfrm>
            <a:off x="7298199" y="2777831"/>
            <a:ext cx="1770600" cy="2277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 sz="1400" b="1">
                <a:latin typeface="Courier New"/>
                <a:ea typeface="Courier New"/>
                <a:cs typeface="Courier New"/>
                <a:sym typeface="Courier New"/>
              </a:rPr>
              <a:t>TILE_WIDTH </a:t>
            </a:r>
            <a:r>
              <a:rPr lang="en" sz="1400">
                <a:latin typeface="Helvetica Neue"/>
                <a:ea typeface="Helvetica Neue"/>
                <a:cs typeface="Helvetica Neue"/>
                <a:sym typeface="Helvetica Neue"/>
              </a:rPr>
              <a:t>= </a:t>
            </a:r>
            <a:r>
              <a:rPr lang="en" sz="1400" b="1">
                <a:solidFill>
                  <a:srgbClr val="00AFEF"/>
                </a:solidFill>
                <a:latin typeface="Arial"/>
                <a:ea typeface="Arial"/>
                <a:cs typeface="Arial"/>
                <a:sym typeface="Arial"/>
              </a:rPr>
              <a:t>32</a:t>
            </a:r>
            <a:endParaRPr sz="1400">
              <a:latin typeface="Arial"/>
              <a:ea typeface="Arial"/>
              <a:cs typeface="Arial"/>
              <a:sym typeface="Arial"/>
            </a:endParaRPr>
          </a:p>
        </p:txBody>
      </p:sp>
      <p:sp>
        <p:nvSpPr>
          <p:cNvPr id="1502" name="Google Shape;1502;p102"/>
          <p:cNvSpPr txBox="1"/>
          <p:nvPr/>
        </p:nvSpPr>
        <p:spPr>
          <a:xfrm>
            <a:off x="426070" y="3426989"/>
            <a:ext cx="4619700" cy="56700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 sz="1200" b="1">
                <a:solidFill>
                  <a:srgbClr val="00AFEF"/>
                </a:solidFill>
                <a:latin typeface="Arial"/>
                <a:ea typeface="Arial"/>
                <a:cs typeface="Arial"/>
                <a:sym typeface="Arial"/>
              </a:rPr>
              <a:t>32x32 </a:t>
            </a:r>
            <a:r>
              <a:rPr lang="en" sz="1200">
                <a:latin typeface="Helvetica Neue"/>
                <a:ea typeface="Helvetica Neue"/>
                <a:cs typeface="Helvetica Neue"/>
                <a:sym typeface="Helvetica Neue"/>
              </a:rPr>
              <a:t>= 1024 threads &gt;&gt;&gt; 2048/1024 = 2 blocks fully load a SM  2x1024 = 2048 threads per SM … reaching </a:t>
            </a:r>
            <a:r>
              <a:rPr lang="en" sz="1200" b="1">
                <a:solidFill>
                  <a:srgbClr val="00AF50"/>
                </a:solidFill>
                <a:latin typeface="Arial"/>
                <a:ea typeface="Arial"/>
                <a:cs typeface="Arial"/>
                <a:sym typeface="Arial"/>
              </a:rPr>
              <a:t>full occupancy </a:t>
            </a:r>
            <a:r>
              <a:rPr lang="en" sz="1200">
                <a:latin typeface="Helvetica Neue"/>
                <a:ea typeface="Helvetica Neue"/>
                <a:cs typeface="Helvetica Neue"/>
                <a:sym typeface="Helvetica Neue"/>
              </a:rPr>
              <a:t>per SM!</a:t>
            </a:r>
            <a:endParaRPr sz="1200">
              <a:latin typeface="Helvetica Neue"/>
              <a:ea typeface="Helvetica Neue"/>
              <a:cs typeface="Helvetica Neue"/>
              <a:sym typeface="Helvetica Neue"/>
            </a:endParaRPr>
          </a:p>
        </p:txBody>
      </p:sp>
      <p:sp>
        <p:nvSpPr>
          <p:cNvPr id="1503" name="Google Shape;1503;p102"/>
          <p:cNvSpPr txBox="1">
            <a:spLocks noGrp="1"/>
          </p:cNvSpPr>
          <p:nvPr>
            <p:ph type="title"/>
          </p:nvPr>
        </p:nvSpPr>
        <p:spPr>
          <a:xfrm>
            <a:off x="0" y="0"/>
            <a:ext cx="9144000" cy="9852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0" tIns="0" rIns="0" bIns="0" anchor="t" anchorCtr="0">
            <a:spAutoFit/>
          </a:bodyPr>
          <a:lstStyle/>
          <a:p>
            <a:pPr marL="0" lvl="0" indent="0" algn="l" rtl="0">
              <a:spcBef>
                <a:spcPts val="0"/>
              </a:spcBef>
              <a:spcAft>
                <a:spcPts val="0"/>
              </a:spcAft>
              <a:buNone/>
            </a:pPr>
            <a:r>
              <a:rPr lang="en" b="1">
                <a:solidFill>
                  <a:srgbClr val="073763"/>
                </a:solidFill>
              </a:rPr>
              <a:t>Matrix-Matrix product: selecting optimum thread block size</a:t>
            </a:r>
            <a:endParaRPr b="1">
              <a:solidFill>
                <a:srgbClr val="073763"/>
              </a:solidFill>
            </a:endParaRPr>
          </a:p>
        </p:txBody>
      </p:sp>
      <p:graphicFrame>
        <p:nvGraphicFramePr>
          <p:cNvPr id="1504" name="Google Shape;1504;p102"/>
          <p:cNvGraphicFramePr/>
          <p:nvPr/>
        </p:nvGraphicFramePr>
        <p:xfrm>
          <a:off x="4999451" y="3463526"/>
          <a:ext cx="3000000" cy="3000000"/>
        </p:xfrm>
        <a:graphic>
          <a:graphicData uri="http://schemas.openxmlformats.org/drawingml/2006/table">
            <a:tbl>
              <a:tblPr firstRow="1" bandRow="1">
                <a:noFill/>
                <a:tableStyleId>{0BA701B7-FB67-4F0E-985A-3529C9BE0950}</a:tableStyleId>
              </a:tblPr>
              <a:tblGrid>
                <a:gridCol w="1341000">
                  <a:extLst>
                    <a:ext uri="{9D8B030D-6E8A-4147-A177-3AD203B41FA5}">
                      <a16:colId xmlns:a16="http://schemas.microsoft.com/office/drawing/2014/main" val="20000"/>
                    </a:ext>
                  </a:extLst>
                </a:gridCol>
                <a:gridCol w="1341000">
                  <a:extLst>
                    <a:ext uri="{9D8B030D-6E8A-4147-A177-3AD203B41FA5}">
                      <a16:colId xmlns:a16="http://schemas.microsoft.com/office/drawing/2014/main" val="20001"/>
                    </a:ext>
                  </a:extLst>
                </a:gridCol>
                <a:gridCol w="1341000">
                  <a:extLst>
                    <a:ext uri="{9D8B030D-6E8A-4147-A177-3AD203B41FA5}">
                      <a16:colId xmlns:a16="http://schemas.microsoft.com/office/drawing/2014/main" val="20002"/>
                    </a:ext>
                  </a:extLst>
                </a:gridCol>
              </a:tblGrid>
              <a:tr h="526600">
                <a:tc>
                  <a:txBody>
                    <a:bodyPr/>
                    <a:lstStyle/>
                    <a:p>
                      <a:pPr marL="92075" marR="0" lvl="0" indent="0" algn="l" rtl="0">
                        <a:lnSpc>
                          <a:spcPct val="100000"/>
                        </a:lnSpc>
                        <a:spcBef>
                          <a:spcPts val="0"/>
                        </a:spcBef>
                        <a:spcAft>
                          <a:spcPts val="0"/>
                        </a:spcAft>
                        <a:buNone/>
                      </a:pPr>
                      <a:r>
                        <a:rPr lang="en" b="1" u="none" strike="noStrike" cap="none">
                          <a:solidFill>
                            <a:srgbClr val="FFFFFF"/>
                          </a:solidFill>
                          <a:latin typeface="Arial"/>
                          <a:ea typeface="Arial"/>
                          <a:cs typeface="Arial"/>
                          <a:sym typeface="Arial"/>
                        </a:rPr>
                        <a:t>TILE_WIDTH</a:t>
                      </a:r>
                      <a:endParaRPr u="none" strike="noStrike" cap="none">
                        <a:latin typeface="Arial"/>
                        <a:ea typeface="Arial"/>
                        <a:cs typeface="Arial"/>
                        <a:sym typeface="Arial"/>
                      </a:endParaRPr>
                    </a:p>
                  </a:txBody>
                  <a:tcPr marL="0" marR="0" marT="412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BADFE2"/>
                    </a:solidFill>
                  </a:tcPr>
                </a:tc>
                <a:tc>
                  <a:txBody>
                    <a:bodyPr/>
                    <a:lstStyle/>
                    <a:p>
                      <a:pPr marL="92710" marR="0" lvl="0" indent="0" algn="l" rtl="0">
                        <a:lnSpc>
                          <a:spcPct val="100000"/>
                        </a:lnSpc>
                        <a:spcBef>
                          <a:spcPts val="0"/>
                        </a:spcBef>
                        <a:spcAft>
                          <a:spcPts val="0"/>
                        </a:spcAft>
                        <a:buNone/>
                      </a:pPr>
                      <a:r>
                        <a:rPr lang="en" b="1" u="none" strike="noStrike" cap="none">
                          <a:solidFill>
                            <a:srgbClr val="FFFFFF"/>
                          </a:solidFill>
                          <a:latin typeface="Arial"/>
                          <a:ea typeface="Arial"/>
                          <a:cs typeface="Arial"/>
                          <a:sym typeface="Arial"/>
                        </a:rPr>
                        <a:t>Kernel time</a:t>
                      </a:r>
                      <a:endParaRPr u="none" strike="noStrike" cap="none">
                        <a:latin typeface="Arial"/>
                        <a:ea typeface="Arial"/>
                        <a:cs typeface="Arial"/>
                        <a:sym typeface="Arial"/>
                      </a:endParaRPr>
                    </a:p>
                    <a:p>
                      <a:pPr marL="92710" marR="0" lvl="0" indent="0" algn="l" rtl="0">
                        <a:lnSpc>
                          <a:spcPct val="100000"/>
                        </a:lnSpc>
                        <a:spcBef>
                          <a:spcPts val="5"/>
                        </a:spcBef>
                        <a:spcAft>
                          <a:spcPts val="0"/>
                        </a:spcAft>
                        <a:buNone/>
                      </a:pPr>
                      <a:r>
                        <a:rPr lang="en" b="1" u="none" strike="noStrike" cap="none">
                          <a:solidFill>
                            <a:srgbClr val="FFFFFF"/>
                          </a:solidFill>
                          <a:latin typeface="Arial"/>
                          <a:ea typeface="Arial"/>
                          <a:cs typeface="Arial"/>
                          <a:sym typeface="Arial"/>
                        </a:rPr>
                        <a:t>(sec.)</a:t>
                      </a:r>
                      <a:endParaRPr u="none" strike="noStrike" cap="none">
                        <a:latin typeface="Arial"/>
                        <a:ea typeface="Arial"/>
                        <a:cs typeface="Arial"/>
                        <a:sym typeface="Arial"/>
                      </a:endParaRPr>
                    </a:p>
                  </a:txBody>
                  <a:tcPr marL="0" marR="0" marT="412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BADFE2"/>
                    </a:solidFill>
                  </a:tcPr>
                </a:tc>
                <a:tc>
                  <a:txBody>
                    <a:bodyPr/>
                    <a:lstStyle/>
                    <a:p>
                      <a:pPr marL="92710" marR="0" lvl="0" indent="0" algn="l" rtl="0">
                        <a:lnSpc>
                          <a:spcPct val="100000"/>
                        </a:lnSpc>
                        <a:spcBef>
                          <a:spcPts val="0"/>
                        </a:spcBef>
                        <a:spcAft>
                          <a:spcPts val="0"/>
                        </a:spcAft>
                        <a:buNone/>
                      </a:pPr>
                      <a:r>
                        <a:rPr lang="en" b="1" u="none" strike="noStrike" cap="none">
                          <a:solidFill>
                            <a:srgbClr val="FFFFFF"/>
                          </a:solidFill>
                          <a:latin typeface="Arial"/>
                          <a:ea typeface="Arial"/>
                          <a:cs typeface="Arial"/>
                          <a:sym typeface="Arial"/>
                        </a:rPr>
                        <a:t>GFLOP/s</a:t>
                      </a:r>
                      <a:endParaRPr u="none" strike="noStrike" cap="none">
                        <a:latin typeface="Arial"/>
                        <a:ea typeface="Arial"/>
                        <a:cs typeface="Arial"/>
                        <a:sym typeface="Arial"/>
                      </a:endParaRPr>
                    </a:p>
                    <a:p>
                      <a:pPr marL="92710" marR="0" lvl="0" indent="0" algn="l" rtl="0">
                        <a:lnSpc>
                          <a:spcPct val="100000"/>
                        </a:lnSpc>
                        <a:spcBef>
                          <a:spcPts val="5"/>
                        </a:spcBef>
                        <a:spcAft>
                          <a:spcPts val="0"/>
                        </a:spcAft>
                        <a:buNone/>
                      </a:pPr>
                      <a:r>
                        <a:rPr lang="en" b="1" u="none" strike="noStrike" cap="none">
                          <a:solidFill>
                            <a:srgbClr val="FFFFFF"/>
                          </a:solidFill>
                          <a:latin typeface="Arial"/>
                          <a:ea typeface="Arial"/>
                          <a:cs typeface="Arial"/>
                          <a:sym typeface="Arial"/>
                        </a:rPr>
                        <a:t>(NVIDIA K20)</a:t>
                      </a:r>
                      <a:endParaRPr u="none" strike="noStrike" cap="none">
                        <a:latin typeface="Arial"/>
                        <a:ea typeface="Arial"/>
                        <a:cs typeface="Arial"/>
                        <a:sym typeface="Arial"/>
                      </a:endParaRPr>
                    </a:p>
                  </a:txBody>
                  <a:tcPr marL="0" marR="0" marT="412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BADFE2"/>
                    </a:solidFill>
                  </a:tcPr>
                </a:tc>
                <a:extLst>
                  <a:ext uri="{0D108BD9-81ED-4DB2-BD59-A6C34878D82A}">
                    <a16:rowId xmlns:a16="http://schemas.microsoft.com/office/drawing/2014/main" val="10000"/>
                  </a:ext>
                </a:extLst>
              </a:tr>
              <a:tr h="368550">
                <a:tc>
                  <a:txBody>
                    <a:bodyPr/>
                    <a:lstStyle/>
                    <a:p>
                      <a:pPr marL="92075" marR="0" lvl="0" indent="0" algn="l" rtl="0">
                        <a:lnSpc>
                          <a:spcPct val="100000"/>
                        </a:lnSpc>
                        <a:spcBef>
                          <a:spcPts val="0"/>
                        </a:spcBef>
                        <a:spcAft>
                          <a:spcPts val="0"/>
                        </a:spcAft>
                        <a:buNone/>
                      </a:pPr>
                      <a:r>
                        <a:rPr lang="en" u="none" strike="noStrike" cap="none">
                          <a:latin typeface="Helvetica Neue"/>
                          <a:ea typeface="Helvetica Neue"/>
                          <a:cs typeface="Helvetica Neue"/>
                          <a:sym typeface="Helvetica Neue"/>
                        </a:rPr>
                        <a:t>8</a:t>
                      </a:r>
                      <a:endParaRPr u="none" strike="noStrike" cap="none">
                        <a:latin typeface="Helvetica Neue"/>
                        <a:ea typeface="Helvetica Neue"/>
                        <a:cs typeface="Helvetica Neue"/>
                        <a:sym typeface="Helvetica Neue"/>
                      </a:endParaRPr>
                    </a:p>
                  </a:txBody>
                  <a:tcPr marL="0" marR="0" marT="419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7F3F4"/>
                    </a:solidFill>
                  </a:tcPr>
                </a:tc>
                <a:tc>
                  <a:txBody>
                    <a:bodyPr/>
                    <a:lstStyle/>
                    <a:p>
                      <a:pPr marL="92710" marR="0" lvl="0" indent="0" algn="l" rtl="0">
                        <a:lnSpc>
                          <a:spcPct val="100000"/>
                        </a:lnSpc>
                        <a:spcBef>
                          <a:spcPts val="0"/>
                        </a:spcBef>
                        <a:spcAft>
                          <a:spcPts val="0"/>
                        </a:spcAft>
                        <a:buNone/>
                      </a:pPr>
                      <a:r>
                        <a:rPr lang="en" u="none" strike="noStrike" cap="none">
                          <a:latin typeface="Helvetica Neue"/>
                          <a:ea typeface="Helvetica Neue"/>
                          <a:cs typeface="Helvetica Neue"/>
                          <a:sym typeface="Helvetica Neue"/>
                        </a:rPr>
                        <a:t>0.33</a:t>
                      </a:r>
                      <a:endParaRPr u="none" strike="noStrike" cap="none">
                        <a:latin typeface="Helvetica Neue"/>
                        <a:ea typeface="Helvetica Neue"/>
                        <a:cs typeface="Helvetica Neue"/>
                        <a:sym typeface="Helvetica Neue"/>
                      </a:endParaRPr>
                    </a:p>
                  </a:txBody>
                  <a:tcPr marL="0" marR="0" marT="419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7F3F4"/>
                    </a:solidFill>
                  </a:tcPr>
                </a:tc>
                <a:tc>
                  <a:txBody>
                    <a:bodyPr/>
                    <a:lstStyle/>
                    <a:p>
                      <a:pPr marL="92710" marR="0" lvl="0" indent="0" algn="l" rtl="0">
                        <a:lnSpc>
                          <a:spcPct val="100000"/>
                        </a:lnSpc>
                        <a:spcBef>
                          <a:spcPts val="0"/>
                        </a:spcBef>
                        <a:spcAft>
                          <a:spcPts val="0"/>
                        </a:spcAft>
                        <a:buNone/>
                      </a:pPr>
                      <a:r>
                        <a:rPr lang="en" u="none" strike="noStrike" cap="none">
                          <a:latin typeface="Helvetica Neue"/>
                          <a:ea typeface="Helvetica Neue"/>
                          <a:cs typeface="Helvetica Neue"/>
                          <a:sym typeface="Helvetica Neue"/>
                        </a:rPr>
                        <a:t>52</a:t>
                      </a:r>
                      <a:endParaRPr u="none" strike="noStrike" cap="none">
                        <a:latin typeface="Helvetica Neue"/>
                        <a:ea typeface="Helvetica Neue"/>
                        <a:cs typeface="Helvetica Neue"/>
                        <a:sym typeface="Helvetica Neue"/>
                      </a:endParaRPr>
                    </a:p>
                  </a:txBody>
                  <a:tcPr marL="0" marR="0" marT="419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7F3F4"/>
                    </a:solidFill>
                  </a:tcPr>
                </a:tc>
                <a:extLst>
                  <a:ext uri="{0D108BD9-81ED-4DB2-BD59-A6C34878D82A}">
                    <a16:rowId xmlns:a16="http://schemas.microsoft.com/office/drawing/2014/main" val="10001"/>
                  </a:ext>
                </a:extLst>
              </a:tr>
              <a:tr h="290925">
                <a:tc>
                  <a:txBody>
                    <a:bodyPr/>
                    <a:lstStyle/>
                    <a:p>
                      <a:pPr marL="92075" marR="0" lvl="0" indent="0" algn="l" rtl="0">
                        <a:lnSpc>
                          <a:spcPct val="100000"/>
                        </a:lnSpc>
                        <a:spcBef>
                          <a:spcPts val="0"/>
                        </a:spcBef>
                        <a:spcAft>
                          <a:spcPts val="0"/>
                        </a:spcAft>
                        <a:buNone/>
                      </a:pPr>
                      <a:r>
                        <a:rPr lang="en" u="none" strike="noStrike" cap="none">
                          <a:latin typeface="Helvetica Neue"/>
                          <a:ea typeface="Helvetica Neue"/>
                          <a:cs typeface="Helvetica Neue"/>
                          <a:sym typeface="Helvetica Neue"/>
                        </a:rPr>
                        <a:t>16</a:t>
                      </a:r>
                      <a:endParaRPr u="none" strike="noStrike" cap="none">
                        <a:latin typeface="Helvetica Neue"/>
                        <a:ea typeface="Helvetica Neue"/>
                        <a:cs typeface="Helvetica Neue"/>
                        <a:sym typeface="Helvetica Neue"/>
                      </a:endParaRPr>
                    </a:p>
                  </a:txBody>
                  <a:tcPr marL="0" marR="0" marT="419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3F8F9"/>
                    </a:solidFill>
                  </a:tcPr>
                </a:tc>
                <a:tc>
                  <a:txBody>
                    <a:bodyPr/>
                    <a:lstStyle/>
                    <a:p>
                      <a:pPr marL="92710" marR="0" lvl="0" indent="0" algn="l" rtl="0">
                        <a:lnSpc>
                          <a:spcPct val="100000"/>
                        </a:lnSpc>
                        <a:spcBef>
                          <a:spcPts val="0"/>
                        </a:spcBef>
                        <a:spcAft>
                          <a:spcPts val="0"/>
                        </a:spcAft>
                        <a:buNone/>
                      </a:pPr>
                      <a:r>
                        <a:rPr lang="en" u="none" strike="noStrike" cap="none">
                          <a:latin typeface="Helvetica Neue"/>
                          <a:ea typeface="Helvetica Neue"/>
                          <a:cs typeface="Helvetica Neue"/>
                          <a:sym typeface="Helvetica Neue"/>
                        </a:rPr>
                        <a:t>0.20</a:t>
                      </a:r>
                      <a:endParaRPr u="none" strike="noStrike" cap="none">
                        <a:latin typeface="Helvetica Neue"/>
                        <a:ea typeface="Helvetica Neue"/>
                        <a:cs typeface="Helvetica Neue"/>
                        <a:sym typeface="Helvetica Neue"/>
                      </a:endParaRPr>
                    </a:p>
                  </a:txBody>
                  <a:tcPr marL="0" marR="0" marT="419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3F8F9"/>
                    </a:solidFill>
                  </a:tcPr>
                </a:tc>
                <a:tc>
                  <a:txBody>
                    <a:bodyPr/>
                    <a:lstStyle/>
                    <a:p>
                      <a:pPr marL="92710" marR="0" lvl="0" indent="0" algn="l" rtl="0">
                        <a:lnSpc>
                          <a:spcPct val="100000"/>
                        </a:lnSpc>
                        <a:spcBef>
                          <a:spcPts val="0"/>
                        </a:spcBef>
                        <a:spcAft>
                          <a:spcPts val="0"/>
                        </a:spcAft>
                        <a:buNone/>
                      </a:pPr>
                      <a:r>
                        <a:rPr lang="en" u="none" strike="noStrike" cap="none">
                          <a:latin typeface="Helvetica Neue"/>
                          <a:ea typeface="Helvetica Neue"/>
                          <a:cs typeface="Helvetica Neue"/>
                          <a:sym typeface="Helvetica Neue"/>
                        </a:rPr>
                        <a:t>82</a:t>
                      </a:r>
                      <a:endParaRPr u="none" strike="noStrike" cap="none">
                        <a:latin typeface="Helvetica Neue"/>
                        <a:ea typeface="Helvetica Neue"/>
                        <a:cs typeface="Helvetica Neue"/>
                        <a:sym typeface="Helvetica Neue"/>
                      </a:endParaRPr>
                    </a:p>
                  </a:txBody>
                  <a:tcPr marL="0" marR="0" marT="419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3F8F9"/>
                    </a:solidFill>
                  </a:tcPr>
                </a:tc>
                <a:extLst>
                  <a:ext uri="{0D108BD9-81ED-4DB2-BD59-A6C34878D82A}">
                    <a16:rowId xmlns:a16="http://schemas.microsoft.com/office/drawing/2014/main" val="10002"/>
                  </a:ext>
                </a:extLst>
              </a:tr>
              <a:tr h="290925">
                <a:tc>
                  <a:txBody>
                    <a:bodyPr/>
                    <a:lstStyle/>
                    <a:p>
                      <a:pPr marL="92075" marR="0" lvl="0" indent="0" algn="l" rtl="0">
                        <a:lnSpc>
                          <a:spcPct val="100000"/>
                        </a:lnSpc>
                        <a:spcBef>
                          <a:spcPts val="0"/>
                        </a:spcBef>
                        <a:spcAft>
                          <a:spcPts val="0"/>
                        </a:spcAft>
                        <a:buNone/>
                      </a:pPr>
                      <a:r>
                        <a:rPr lang="en" u="none" strike="noStrike" cap="none">
                          <a:latin typeface="Helvetica Neue"/>
                          <a:ea typeface="Helvetica Neue"/>
                          <a:cs typeface="Helvetica Neue"/>
                          <a:sym typeface="Helvetica Neue"/>
                        </a:rPr>
                        <a:t>32</a:t>
                      </a:r>
                      <a:endParaRPr u="none" strike="noStrike" cap="none">
                        <a:latin typeface="Helvetica Neue"/>
                        <a:ea typeface="Helvetica Neue"/>
                        <a:cs typeface="Helvetica Neue"/>
                        <a:sym typeface="Helvetica Neue"/>
                      </a:endParaRPr>
                    </a:p>
                  </a:txBody>
                  <a:tcPr marL="0" marR="0" marT="425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7F3F4"/>
                    </a:solidFill>
                  </a:tcPr>
                </a:tc>
                <a:tc>
                  <a:txBody>
                    <a:bodyPr/>
                    <a:lstStyle/>
                    <a:p>
                      <a:pPr marL="92710" marR="0" lvl="0" indent="0" algn="l" rtl="0">
                        <a:lnSpc>
                          <a:spcPct val="100000"/>
                        </a:lnSpc>
                        <a:spcBef>
                          <a:spcPts val="0"/>
                        </a:spcBef>
                        <a:spcAft>
                          <a:spcPts val="0"/>
                        </a:spcAft>
                        <a:buNone/>
                      </a:pPr>
                      <a:r>
                        <a:rPr lang="en" u="none" strike="noStrike" cap="none">
                          <a:latin typeface="Helvetica Neue"/>
                          <a:ea typeface="Helvetica Neue"/>
                          <a:cs typeface="Helvetica Neue"/>
                          <a:sym typeface="Helvetica Neue"/>
                        </a:rPr>
                        <a:t>0.16</a:t>
                      </a:r>
                      <a:endParaRPr u="none" strike="noStrike" cap="none">
                        <a:latin typeface="Helvetica Neue"/>
                        <a:ea typeface="Helvetica Neue"/>
                        <a:cs typeface="Helvetica Neue"/>
                        <a:sym typeface="Helvetica Neue"/>
                      </a:endParaRPr>
                    </a:p>
                  </a:txBody>
                  <a:tcPr marL="0" marR="0" marT="425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7F3F4"/>
                    </a:solidFill>
                  </a:tcPr>
                </a:tc>
                <a:tc>
                  <a:txBody>
                    <a:bodyPr/>
                    <a:lstStyle/>
                    <a:p>
                      <a:pPr marL="92710" marR="0" lvl="0" indent="0" algn="l" rtl="0">
                        <a:lnSpc>
                          <a:spcPct val="100000"/>
                        </a:lnSpc>
                        <a:spcBef>
                          <a:spcPts val="0"/>
                        </a:spcBef>
                        <a:spcAft>
                          <a:spcPts val="0"/>
                        </a:spcAft>
                        <a:buNone/>
                      </a:pPr>
                      <a:r>
                        <a:rPr lang="en" u="none" strike="noStrike" cap="none">
                          <a:latin typeface="Helvetica Neue"/>
                          <a:ea typeface="Helvetica Neue"/>
                          <a:cs typeface="Helvetica Neue"/>
                          <a:sym typeface="Helvetica Neue"/>
                        </a:rPr>
                        <a:t>104</a:t>
                      </a:r>
                      <a:endParaRPr u="none" strike="noStrike" cap="none">
                        <a:latin typeface="Helvetica Neue"/>
                        <a:ea typeface="Helvetica Neue"/>
                        <a:cs typeface="Helvetica Neue"/>
                        <a:sym typeface="Helvetica Neue"/>
                      </a:endParaRPr>
                    </a:p>
                  </a:txBody>
                  <a:tcPr marL="0" marR="0" marT="425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7F3F4"/>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508"/>
        <p:cNvGrpSpPr/>
        <p:nvPr/>
      </p:nvGrpSpPr>
      <p:grpSpPr>
        <a:xfrm>
          <a:off x="0" y="0"/>
          <a:ext cx="0" cy="0"/>
          <a:chOff x="0" y="0"/>
          <a:chExt cx="0" cy="0"/>
        </a:xfrm>
      </p:grpSpPr>
      <p:sp>
        <p:nvSpPr>
          <p:cNvPr id="1509" name="Google Shape;1509;p103"/>
          <p:cNvSpPr txBox="1"/>
          <p:nvPr/>
        </p:nvSpPr>
        <p:spPr>
          <a:xfrm>
            <a:off x="242315" y="1427607"/>
            <a:ext cx="8580000" cy="2217000"/>
          </a:xfrm>
          <a:prstGeom prst="rect">
            <a:avLst/>
          </a:prstGeom>
          <a:noFill/>
          <a:ln w="39600" cap="flat" cmpd="sng">
            <a:solidFill>
              <a:srgbClr val="BADFE2"/>
            </a:solidFill>
            <a:prstDash val="solid"/>
            <a:round/>
            <a:headEnd type="none" w="sm" len="sm"/>
            <a:tailEnd type="none" w="sm" len="sm"/>
          </a:ln>
        </p:spPr>
        <p:txBody>
          <a:bodyPr spcFirstLastPara="1" wrap="square" lIns="0" tIns="80625" rIns="0" bIns="0" anchor="t" anchorCtr="0">
            <a:spAutoFit/>
          </a:bodyPr>
          <a:lstStyle/>
          <a:p>
            <a:pPr marL="90170" marR="0" lvl="0" indent="0" algn="l" rtl="0">
              <a:lnSpc>
                <a:spcPct val="100000"/>
              </a:lnSpc>
              <a:spcBef>
                <a:spcPts val="0"/>
              </a:spcBef>
              <a:spcAft>
                <a:spcPts val="0"/>
              </a:spcAft>
              <a:buNone/>
            </a:pPr>
            <a:r>
              <a:rPr lang="en" sz="1200" b="1" u="sng">
                <a:latin typeface="Courier New"/>
                <a:ea typeface="Courier New"/>
                <a:cs typeface="Courier New"/>
                <a:sym typeface="Courier New"/>
              </a:rPr>
              <a:t>  </a:t>
            </a:r>
            <a:r>
              <a:rPr lang="en" sz="1200" b="1">
                <a:latin typeface="Courier New"/>
                <a:ea typeface="Courier New"/>
                <a:cs typeface="Courier New"/>
                <a:sym typeface="Courier New"/>
              </a:rPr>
              <a:t>global</a:t>
            </a:r>
            <a:r>
              <a:rPr lang="en" sz="1200" b="1" u="sng">
                <a:latin typeface="Courier New"/>
                <a:ea typeface="Courier New"/>
                <a:cs typeface="Courier New"/>
                <a:sym typeface="Courier New"/>
              </a:rPr>
              <a:t>	</a:t>
            </a:r>
            <a:r>
              <a:rPr lang="en" sz="1200" b="1">
                <a:latin typeface="Courier New"/>
                <a:ea typeface="Courier New"/>
                <a:cs typeface="Courier New"/>
                <a:sym typeface="Courier New"/>
              </a:rPr>
              <a:t>void MMKernel (float* dM, float *dN, float *dP,</a:t>
            </a:r>
            <a:endParaRPr sz="1200">
              <a:latin typeface="Courier New"/>
              <a:ea typeface="Courier New"/>
              <a:cs typeface="Courier New"/>
              <a:sym typeface="Courier New"/>
            </a:endParaRPr>
          </a:p>
          <a:p>
            <a:pPr marL="2483485" marR="0" lvl="0" indent="0" algn="l" rtl="0">
              <a:lnSpc>
                <a:spcPct val="100000"/>
              </a:lnSpc>
              <a:spcBef>
                <a:spcPts val="0"/>
              </a:spcBef>
              <a:spcAft>
                <a:spcPts val="0"/>
              </a:spcAft>
              <a:buNone/>
            </a:pPr>
            <a:r>
              <a:rPr lang="en" sz="1200" b="1">
                <a:latin typeface="Courier New"/>
                <a:ea typeface="Courier New"/>
                <a:cs typeface="Courier New"/>
                <a:sym typeface="Courier New"/>
              </a:rPr>
              <a:t>int width) {</a:t>
            </a:r>
            <a:endParaRPr sz="1200">
              <a:latin typeface="Courier New"/>
              <a:ea typeface="Courier New"/>
              <a:cs typeface="Courier New"/>
              <a:sym typeface="Courier New"/>
            </a:endParaRPr>
          </a:p>
          <a:p>
            <a:pPr marL="273050" marR="2773680" lvl="0" indent="0" algn="l" rtl="0">
              <a:lnSpc>
                <a:spcPct val="100000"/>
              </a:lnSpc>
              <a:spcBef>
                <a:spcPts val="0"/>
              </a:spcBef>
              <a:spcAft>
                <a:spcPts val="0"/>
              </a:spcAft>
              <a:buNone/>
            </a:pPr>
            <a:r>
              <a:rPr lang="en" sz="1200" b="1">
                <a:solidFill>
                  <a:srgbClr val="00AFEF"/>
                </a:solidFill>
                <a:latin typeface="Courier New"/>
                <a:ea typeface="Courier New"/>
                <a:cs typeface="Courier New"/>
                <a:sym typeface="Courier New"/>
              </a:rPr>
              <a:t>// row,col from built-in thread indeces(2D block of threads)  </a:t>
            </a:r>
            <a:r>
              <a:rPr lang="en" sz="1200" b="1">
                <a:latin typeface="Courier New"/>
                <a:ea typeface="Courier New"/>
                <a:cs typeface="Courier New"/>
                <a:sym typeface="Courier New"/>
              </a:rPr>
              <a:t>int col = </a:t>
            </a:r>
            <a:r>
              <a:rPr lang="en" sz="1200" b="1">
                <a:solidFill>
                  <a:srgbClr val="00AF50"/>
                </a:solidFill>
                <a:latin typeface="Courier New"/>
                <a:ea typeface="Courier New"/>
                <a:cs typeface="Courier New"/>
                <a:sym typeface="Courier New"/>
              </a:rPr>
              <a:t>blockIdx.x </a:t>
            </a:r>
            <a:r>
              <a:rPr lang="en" sz="1200" b="1">
                <a:latin typeface="Courier New"/>
                <a:ea typeface="Courier New"/>
                <a:cs typeface="Courier New"/>
                <a:sym typeface="Courier New"/>
              </a:rPr>
              <a:t>* </a:t>
            </a:r>
            <a:r>
              <a:rPr lang="en" sz="1200" b="1">
                <a:solidFill>
                  <a:srgbClr val="00AF50"/>
                </a:solidFill>
                <a:latin typeface="Courier New"/>
                <a:ea typeface="Courier New"/>
                <a:cs typeface="Courier New"/>
                <a:sym typeface="Courier New"/>
              </a:rPr>
              <a:t>blockDim.x </a:t>
            </a:r>
            <a:r>
              <a:rPr lang="en" sz="1200" b="1">
                <a:latin typeface="Courier New"/>
                <a:ea typeface="Courier New"/>
                <a:cs typeface="Courier New"/>
                <a:sym typeface="Courier New"/>
              </a:rPr>
              <a:t>+ </a:t>
            </a:r>
            <a:r>
              <a:rPr lang="en" sz="1200" b="1">
                <a:solidFill>
                  <a:srgbClr val="00AF50"/>
                </a:solidFill>
                <a:latin typeface="Courier New"/>
                <a:ea typeface="Courier New"/>
                <a:cs typeface="Courier New"/>
                <a:sym typeface="Courier New"/>
              </a:rPr>
              <a:t>threadIdx.x</a:t>
            </a:r>
            <a:r>
              <a:rPr lang="en" sz="1200" b="1">
                <a:latin typeface="Courier New"/>
                <a:ea typeface="Courier New"/>
                <a:cs typeface="Courier New"/>
                <a:sym typeface="Courier New"/>
              </a:rPr>
              <a:t>;</a:t>
            </a:r>
            <a:endParaRPr sz="1200">
              <a:latin typeface="Courier New"/>
              <a:ea typeface="Courier New"/>
              <a:cs typeface="Courier New"/>
              <a:sym typeface="Courier New"/>
            </a:endParaRPr>
          </a:p>
          <a:p>
            <a:pPr marL="273050" marR="0" lvl="0" indent="0" algn="l" rtl="0">
              <a:lnSpc>
                <a:spcPct val="100000"/>
              </a:lnSpc>
              <a:spcBef>
                <a:spcPts val="0"/>
              </a:spcBef>
              <a:spcAft>
                <a:spcPts val="0"/>
              </a:spcAft>
              <a:buNone/>
            </a:pPr>
            <a:r>
              <a:rPr lang="en" sz="1200" b="1">
                <a:latin typeface="Courier New"/>
                <a:ea typeface="Courier New"/>
                <a:cs typeface="Courier New"/>
                <a:sym typeface="Courier New"/>
              </a:rPr>
              <a:t>int row = </a:t>
            </a:r>
            <a:r>
              <a:rPr lang="en" sz="1200" b="1">
                <a:solidFill>
                  <a:srgbClr val="00AF50"/>
                </a:solidFill>
                <a:latin typeface="Courier New"/>
                <a:ea typeface="Courier New"/>
                <a:cs typeface="Courier New"/>
                <a:sym typeface="Courier New"/>
              </a:rPr>
              <a:t>blockIdx.y </a:t>
            </a:r>
            <a:r>
              <a:rPr lang="en" sz="1200" b="1">
                <a:latin typeface="Courier New"/>
                <a:ea typeface="Courier New"/>
                <a:cs typeface="Courier New"/>
                <a:sym typeface="Courier New"/>
              </a:rPr>
              <a:t>* </a:t>
            </a:r>
            <a:r>
              <a:rPr lang="en" sz="1200" b="1">
                <a:solidFill>
                  <a:srgbClr val="00AF50"/>
                </a:solidFill>
                <a:latin typeface="Courier New"/>
                <a:ea typeface="Courier New"/>
                <a:cs typeface="Courier New"/>
                <a:sym typeface="Courier New"/>
              </a:rPr>
              <a:t>blockDim.y </a:t>
            </a:r>
            <a:r>
              <a:rPr lang="en" sz="1200" b="1">
                <a:latin typeface="Courier New"/>
                <a:ea typeface="Courier New"/>
                <a:cs typeface="Courier New"/>
                <a:sym typeface="Courier New"/>
              </a:rPr>
              <a:t>+ </a:t>
            </a:r>
            <a:r>
              <a:rPr lang="en" sz="1200" b="1">
                <a:solidFill>
                  <a:srgbClr val="00AF50"/>
                </a:solidFill>
                <a:latin typeface="Courier New"/>
                <a:ea typeface="Courier New"/>
                <a:cs typeface="Courier New"/>
                <a:sym typeface="Courier New"/>
              </a:rPr>
              <a:t>threadIdx.y</a:t>
            </a:r>
            <a:r>
              <a:rPr lang="en" sz="1200" b="1">
                <a:latin typeface="Courier New"/>
                <a:ea typeface="Courier New"/>
                <a:cs typeface="Courier New"/>
                <a:sym typeface="Courier New"/>
              </a:rPr>
              <a:t>;</a:t>
            </a:r>
            <a:endParaRPr sz="1200">
              <a:latin typeface="Courier New"/>
              <a:ea typeface="Courier New"/>
              <a:cs typeface="Courier New"/>
              <a:sym typeface="Courier New"/>
            </a:endParaRPr>
          </a:p>
          <a:p>
            <a:pPr marL="0" marR="0" lvl="0" indent="0" algn="l" rtl="0">
              <a:lnSpc>
                <a:spcPct val="100000"/>
              </a:lnSpc>
              <a:spcBef>
                <a:spcPts val="30"/>
              </a:spcBef>
              <a:spcAft>
                <a:spcPts val="0"/>
              </a:spcAft>
              <a:buNone/>
            </a:pPr>
            <a:endParaRPr sz="1250">
              <a:latin typeface="Courier New"/>
              <a:ea typeface="Courier New"/>
              <a:cs typeface="Courier New"/>
              <a:sym typeface="Courier New"/>
            </a:endParaRPr>
          </a:p>
          <a:p>
            <a:pPr marL="273050" marR="3143250" lvl="0" indent="0" algn="l" rtl="0">
              <a:lnSpc>
                <a:spcPct val="100000"/>
              </a:lnSpc>
              <a:spcBef>
                <a:spcPts val="0"/>
              </a:spcBef>
              <a:spcAft>
                <a:spcPts val="0"/>
              </a:spcAft>
              <a:buNone/>
            </a:pPr>
            <a:r>
              <a:rPr lang="en" sz="1200" b="1">
                <a:solidFill>
                  <a:srgbClr val="00AFEF"/>
                </a:solidFill>
                <a:latin typeface="Courier New"/>
                <a:ea typeface="Courier New"/>
                <a:cs typeface="Courier New"/>
                <a:sym typeface="Courier New"/>
              </a:rPr>
              <a:t>// check if current CUDA thread is inside matrix borders  </a:t>
            </a:r>
            <a:r>
              <a:rPr lang="en" sz="1200" b="1">
                <a:latin typeface="Courier New"/>
                <a:ea typeface="Courier New"/>
                <a:cs typeface="Courier New"/>
                <a:sym typeface="Courier New"/>
              </a:rPr>
              <a:t>if (row &lt; width &amp;&amp; col &lt; width) {</a:t>
            </a:r>
            <a:endParaRPr sz="1200">
              <a:latin typeface="Courier New"/>
              <a:ea typeface="Courier New"/>
              <a:cs typeface="Courier New"/>
              <a:sym typeface="Courier New"/>
            </a:endParaRPr>
          </a:p>
          <a:p>
            <a:pPr marL="638810" marR="0" lvl="0" indent="0" algn="l" rtl="0">
              <a:lnSpc>
                <a:spcPct val="100000"/>
              </a:lnSpc>
              <a:spcBef>
                <a:spcPts val="530"/>
              </a:spcBef>
              <a:spcAft>
                <a:spcPts val="0"/>
              </a:spcAft>
              <a:buNone/>
            </a:pPr>
            <a:r>
              <a:rPr lang="en" sz="1200" b="1">
                <a:latin typeface="Courier New"/>
                <a:ea typeface="Courier New"/>
                <a:cs typeface="Courier New"/>
                <a:sym typeface="Courier New"/>
              </a:rPr>
              <a:t>...</a:t>
            </a:r>
            <a:endParaRPr sz="1200">
              <a:latin typeface="Courier New"/>
              <a:ea typeface="Courier New"/>
              <a:cs typeface="Courier New"/>
              <a:sym typeface="Courier New"/>
            </a:endParaRPr>
          </a:p>
          <a:p>
            <a:pPr marL="638810" marR="0" lvl="0" indent="0" algn="l" rtl="0">
              <a:lnSpc>
                <a:spcPct val="100000"/>
              </a:lnSpc>
              <a:spcBef>
                <a:spcPts val="190"/>
              </a:spcBef>
              <a:spcAft>
                <a:spcPts val="0"/>
              </a:spcAft>
              <a:buNone/>
            </a:pPr>
            <a:r>
              <a:rPr lang="en" sz="1200" b="1">
                <a:latin typeface="Courier New"/>
                <a:ea typeface="Courier New"/>
                <a:cs typeface="Courier New"/>
                <a:sym typeface="Courier New"/>
              </a:rPr>
              <a:t>...</a:t>
            </a:r>
            <a:endParaRPr sz="1200">
              <a:latin typeface="Courier New"/>
              <a:ea typeface="Courier New"/>
              <a:cs typeface="Courier New"/>
              <a:sym typeface="Courier New"/>
            </a:endParaRPr>
          </a:p>
          <a:p>
            <a:pPr marL="90170" marR="0" lvl="0" indent="0" algn="l" rtl="0">
              <a:lnSpc>
                <a:spcPct val="100000"/>
              </a:lnSpc>
              <a:spcBef>
                <a:spcPts val="0"/>
              </a:spcBef>
              <a:spcAft>
                <a:spcPts val="0"/>
              </a:spcAft>
              <a:buNone/>
            </a:pPr>
            <a:r>
              <a:rPr lang="en" sz="1200" b="1">
                <a:latin typeface="Courier New"/>
                <a:ea typeface="Courier New"/>
                <a:cs typeface="Courier New"/>
                <a:sym typeface="Courier New"/>
              </a:rPr>
              <a:t>}</a:t>
            </a:r>
            <a:endParaRPr sz="1200">
              <a:latin typeface="Courier New"/>
              <a:ea typeface="Courier New"/>
              <a:cs typeface="Courier New"/>
              <a:sym typeface="Courier New"/>
            </a:endParaRPr>
          </a:p>
        </p:txBody>
      </p:sp>
      <p:graphicFrame>
        <p:nvGraphicFramePr>
          <p:cNvPr id="1510" name="Google Shape;1510;p103"/>
          <p:cNvGraphicFramePr/>
          <p:nvPr/>
        </p:nvGraphicFramePr>
        <p:xfrm>
          <a:off x="234822" y="3264408"/>
          <a:ext cx="3000000" cy="3000000"/>
        </p:xfrm>
        <a:graphic>
          <a:graphicData uri="http://schemas.openxmlformats.org/drawingml/2006/table">
            <a:tbl>
              <a:tblPr firstRow="1" bandRow="1">
                <a:noFill/>
                <a:tableStyleId>{FB420127-9F0C-48E6-86BC-73934E5C1D83}</a:tableStyleId>
              </a:tblPr>
              <a:tblGrid>
                <a:gridCol w="2199000">
                  <a:extLst>
                    <a:ext uri="{9D8B030D-6E8A-4147-A177-3AD203B41FA5}">
                      <a16:colId xmlns:a16="http://schemas.microsoft.com/office/drawing/2014/main" val="20000"/>
                    </a:ext>
                  </a:extLst>
                </a:gridCol>
                <a:gridCol w="2199000">
                  <a:extLst>
                    <a:ext uri="{9D8B030D-6E8A-4147-A177-3AD203B41FA5}">
                      <a16:colId xmlns:a16="http://schemas.microsoft.com/office/drawing/2014/main" val="20001"/>
                    </a:ext>
                  </a:extLst>
                </a:gridCol>
                <a:gridCol w="2199000">
                  <a:extLst>
                    <a:ext uri="{9D8B030D-6E8A-4147-A177-3AD203B41FA5}">
                      <a16:colId xmlns:a16="http://schemas.microsoft.com/office/drawing/2014/main" val="20002"/>
                    </a:ext>
                  </a:extLst>
                </a:gridCol>
                <a:gridCol w="2199000">
                  <a:extLst>
                    <a:ext uri="{9D8B030D-6E8A-4147-A177-3AD203B41FA5}">
                      <a16:colId xmlns:a16="http://schemas.microsoft.com/office/drawing/2014/main" val="20003"/>
                    </a:ext>
                  </a:extLst>
                </a:gridCol>
              </a:tblGrid>
              <a:tr h="205750">
                <a:tc>
                  <a:txBody>
                    <a:bodyPr/>
                    <a:lstStyle/>
                    <a:p>
                      <a:pPr marL="101600" marR="0" lvl="0" indent="0" algn="l" rtl="0">
                        <a:lnSpc>
                          <a:spcPct val="100000"/>
                        </a:lnSpc>
                        <a:spcBef>
                          <a:spcPts val="0"/>
                        </a:spcBef>
                        <a:spcAft>
                          <a:spcPts val="0"/>
                        </a:spcAft>
                        <a:buNone/>
                      </a:pPr>
                      <a:r>
                        <a:rPr lang="en" sz="900" b="1" u="none" strike="noStrike" cap="none">
                          <a:solidFill>
                            <a:srgbClr val="FFFFFF"/>
                          </a:solidFill>
                          <a:latin typeface="Arial"/>
                          <a:ea typeface="Arial"/>
                          <a:cs typeface="Arial"/>
                          <a:sym typeface="Arial"/>
                        </a:rPr>
                        <a:t>kernel chek (Yes/No)</a:t>
                      </a:r>
                      <a:endParaRPr sz="900" u="none" strike="noStrike" cap="none">
                        <a:latin typeface="Arial"/>
                        <a:ea typeface="Arial"/>
                        <a:cs typeface="Arial"/>
                        <a:sym typeface="Arial"/>
                      </a:endParaRPr>
                    </a:p>
                  </a:txBody>
                  <a:tcPr marL="0" marR="0" marT="333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BADFE2"/>
                    </a:solidFill>
                  </a:tcPr>
                </a:tc>
                <a:tc>
                  <a:txBody>
                    <a:bodyPr/>
                    <a:lstStyle/>
                    <a:p>
                      <a:pPr marL="63500" marR="0" lvl="0" indent="0" algn="l" rtl="0">
                        <a:lnSpc>
                          <a:spcPct val="100000"/>
                        </a:lnSpc>
                        <a:spcBef>
                          <a:spcPts val="0"/>
                        </a:spcBef>
                        <a:spcAft>
                          <a:spcPts val="0"/>
                        </a:spcAft>
                        <a:buNone/>
                      </a:pPr>
                      <a:r>
                        <a:rPr lang="en" sz="900" b="1" u="none" strike="noStrike" cap="none">
                          <a:solidFill>
                            <a:srgbClr val="FFFFFF"/>
                          </a:solidFill>
                          <a:latin typeface="Arial"/>
                          <a:ea typeface="Arial"/>
                          <a:cs typeface="Arial"/>
                          <a:sym typeface="Arial"/>
                        </a:rPr>
                        <a:t>Matrices Size</a:t>
                      </a:r>
                      <a:endParaRPr sz="900" u="none" strike="noStrike" cap="none">
                        <a:latin typeface="Arial"/>
                        <a:ea typeface="Arial"/>
                        <a:cs typeface="Arial"/>
                        <a:sym typeface="Arial"/>
                      </a:endParaRPr>
                    </a:p>
                  </a:txBody>
                  <a:tcPr marL="0" marR="0" marT="333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BADFE2"/>
                    </a:solidFill>
                  </a:tcPr>
                </a:tc>
                <a:tc>
                  <a:txBody>
                    <a:bodyPr/>
                    <a:lstStyle/>
                    <a:p>
                      <a:pPr marL="0" marR="838200" lvl="0" indent="0" algn="ctr" rtl="0">
                        <a:lnSpc>
                          <a:spcPct val="100000"/>
                        </a:lnSpc>
                        <a:spcBef>
                          <a:spcPts val="0"/>
                        </a:spcBef>
                        <a:spcAft>
                          <a:spcPts val="0"/>
                        </a:spcAft>
                        <a:buNone/>
                      </a:pPr>
                      <a:r>
                        <a:rPr lang="en" sz="900" b="1" u="none" strike="noStrike" cap="none">
                          <a:solidFill>
                            <a:srgbClr val="FFFFFF"/>
                          </a:solidFill>
                          <a:latin typeface="Arial"/>
                          <a:ea typeface="Arial"/>
                          <a:cs typeface="Arial"/>
                          <a:sym typeface="Arial"/>
                        </a:rPr>
                        <a:t>Kernel Error</a:t>
                      </a:r>
                      <a:endParaRPr sz="900" u="none" strike="noStrike" cap="none">
                        <a:latin typeface="Arial"/>
                        <a:ea typeface="Arial"/>
                        <a:cs typeface="Arial"/>
                        <a:sym typeface="Arial"/>
                      </a:endParaRPr>
                    </a:p>
                  </a:txBody>
                  <a:tcPr marL="0" marR="0" marT="333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BADFE2"/>
                    </a:solidFill>
                  </a:tcPr>
                </a:tc>
                <a:tc>
                  <a:txBody>
                    <a:bodyPr/>
                    <a:lstStyle/>
                    <a:p>
                      <a:pPr marL="76200" marR="0" lvl="0" indent="0" algn="l" rtl="0">
                        <a:lnSpc>
                          <a:spcPct val="100000"/>
                        </a:lnSpc>
                        <a:spcBef>
                          <a:spcPts val="0"/>
                        </a:spcBef>
                        <a:spcAft>
                          <a:spcPts val="0"/>
                        </a:spcAft>
                        <a:buNone/>
                      </a:pPr>
                      <a:r>
                        <a:rPr lang="en" sz="900" b="1" u="none" strike="noStrike" cap="none">
                          <a:solidFill>
                            <a:srgbClr val="FFFFFF"/>
                          </a:solidFill>
                          <a:latin typeface="Arial"/>
                          <a:ea typeface="Arial"/>
                          <a:cs typeface="Arial"/>
                          <a:sym typeface="Arial"/>
                        </a:rPr>
                        <a:t>GFLOP/s (Intel MIC)</a:t>
                      </a:r>
                      <a:endParaRPr sz="900" u="none" strike="noStrike" cap="none">
                        <a:latin typeface="Arial"/>
                        <a:ea typeface="Arial"/>
                        <a:cs typeface="Arial"/>
                        <a:sym typeface="Arial"/>
                      </a:endParaRPr>
                    </a:p>
                  </a:txBody>
                  <a:tcPr marL="0" marR="0" marT="333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BADFE2"/>
                    </a:solidFill>
                  </a:tcPr>
                </a:tc>
                <a:extLst>
                  <a:ext uri="{0D108BD9-81ED-4DB2-BD59-A6C34878D82A}">
                    <a16:rowId xmlns:a16="http://schemas.microsoft.com/office/drawing/2014/main" val="10000"/>
                  </a:ext>
                </a:extLst>
              </a:tr>
              <a:tr h="205750">
                <a:tc>
                  <a:txBody>
                    <a:bodyPr/>
                    <a:lstStyle/>
                    <a:p>
                      <a:pPr marL="63500" marR="0" lvl="0" indent="0" algn="l" rtl="0">
                        <a:lnSpc>
                          <a:spcPct val="100000"/>
                        </a:lnSpc>
                        <a:spcBef>
                          <a:spcPts val="0"/>
                        </a:spcBef>
                        <a:spcAft>
                          <a:spcPts val="0"/>
                        </a:spcAft>
                        <a:buNone/>
                      </a:pPr>
                      <a:r>
                        <a:rPr lang="en" sz="900" u="none" strike="noStrike" cap="none">
                          <a:latin typeface="Helvetica Neue"/>
                          <a:ea typeface="Helvetica Neue"/>
                          <a:cs typeface="Helvetica Neue"/>
                          <a:sym typeface="Helvetica Neue"/>
                        </a:rPr>
                        <a:t>Yes</a:t>
                      </a:r>
                      <a:endParaRPr sz="900" u="none" strike="noStrike" cap="none">
                        <a:latin typeface="Helvetica Neue"/>
                        <a:ea typeface="Helvetica Neue"/>
                        <a:cs typeface="Helvetica Neue"/>
                        <a:sym typeface="Helvetica Neue"/>
                      </a:endParaRPr>
                    </a:p>
                  </a:txBody>
                  <a:tcPr marL="0" marR="0" marT="333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7F3F4"/>
                    </a:solidFill>
                  </a:tcPr>
                </a:tc>
                <a:tc>
                  <a:txBody>
                    <a:bodyPr/>
                    <a:lstStyle/>
                    <a:p>
                      <a:pPr marL="63500" marR="0" lvl="0" indent="0" algn="l" rtl="0">
                        <a:lnSpc>
                          <a:spcPct val="100000"/>
                        </a:lnSpc>
                        <a:spcBef>
                          <a:spcPts val="0"/>
                        </a:spcBef>
                        <a:spcAft>
                          <a:spcPts val="0"/>
                        </a:spcAft>
                        <a:buNone/>
                      </a:pPr>
                      <a:r>
                        <a:rPr lang="en" sz="900" u="none" strike="noStrike" cap="none">
                          <a:latin typeface="Helvetica Neue"/>
                          <a:ea typeface="Helvetica Neue"/>
                          <a:cs typeface="Helvetica Neue"/>
                          <a:sym typeface="Helvetica Neue"/>
                        </a:rPr>
                        <a:t>2047</a:t>
                      </a:r>
                      <a:endParaRPr sz="900" u="none" strike="noStrike" cap="none">
                        <a:latin typeface="Helvetica Neue"/>
                        <a:ea typeface="Helvetica Neue"/>
                        <a:cs typeface="Helvetica Neue"/>
                        <a:sym typeface="Helvetica Neue"/>
                      </a:endParaRPr>
                    </a:p>
                  </a:txBody>
                  <a:tcPr marL="0" marR="0" marT="333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7F3F4"/>
                    </a:solidFill>
                  </a:tcPr>
                </a:tc>
                <a:tc>
                  <a:txBody>
                    <a:bodyPr/>
                    <a:lstStyle/>
                    <a:p>
                      <a:pPr marL="0" marR="825500" lvl="0" indent="0" algn="ctr" rtl="0">
                        <a:lnSpc>
                          <a:spcPct val="100000"/>
                        </a:lnSpc>
                        <a:spcBef>
                          <a:spcPts val="0"/>
                        </a:spcBef>
                        <a:spcAft>
                          <a:spcPts val="0"/>
                        </a:spcAft>
                        <a:buNone/>
                      </a:pPr>
                      <a:r>
                        <a:rPr lang="en" sz="900" u="none" strike="noStrike" cap="none">
                          <a:latin typeface="Helvetica Neue"/>
                          <a:ea typeface="Helvetica Neue"/>
                          <a:cs typeface="Helvetica Neue"/>
                          <a:sym typeface="Helvetica Neue"/>
                        </a:rPr>
                        <a:t>/</a:t>
                      </a:r>
                      <a:endParaRPr sz="900" u="none" strike="noStrike" cap="none">
                        <a:latin typeface="Helvetica Neue"/>
                        <a:ea typeface="Helvetica Neue"/>
                        <a:cs typeface="Helvetica Neue"/>
                        <a:sym typeface="Helvetica Neue"/>
                      </a:endParaRPr>
                    </a:p>
                  </a:txBody>
                  <a:tcPr marL="0" marR="0" marT="333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7F3F4"/>
                    </a:solidFill>
                  </a:tcPr>
                </a:tc>
                <a:tc>
                  <a:txBody>
                    <a:bodyPr/>
                    <a:lstStyle/>
                    <a:p>
                      <a:pPr marL="76200" marR="0" lvl="0" indent="0" algn="l" rtl="0">
                        <a:lnSpc>
                          <a:spcPct val="100000"/>
                        </a:lnSpc>
                        <a:spcBef>
                          <a:spcPts val="0"/>
                        </a:spcBef>
                        <a:spcAft>
                          <a:spcPts val="0"/>
                        </a:spcAft>
                        <a:buNone/>
                      </a:pPr>
                      <a:r>
                        <a:rPr lang="en" sz="900" u="none" strike="noStrike" cap="none">
                          <a:latin typeface="Helvetica Neue"/>
                          <a:ea typeface="Helvetica Neue"/>
                          <a:cs typeface="Helvetica Neue"/>
                          <a:sym typeface="Helvetica Neue"/>
                        </a:rPr>
                        <a:t>20</a:t>
                      </a:r>
                      <a:endParaRPr sz="900" u="none" strike="noStrike" cap="none">
                        <a:latin typeface="Helvetica Neue"/>
                        <a:ea typeface="Helvetica Neue"/>
                        <a:cs typeface="Helvetica Neue"/>
                        <a:sym typeface="Helvetica Neue"/>
                      </a:endParaRPr>
                    </a:p>
                  </a:txBody>
                  <a:tcPr marL="0" marR="0" marT="333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7F3F4"/>
                    </a:solidFill>
                  </a:tcPr>
                </a:tc>
                <a:extLst>
                  <a:ext uri="{0D108BD9-81ED-4DB2-BD59-A6C34878D82A}">
                    <a16:rowId xmlns:a16="http://schemas.microsoft.com/office/drawing/2014/main" val="10001"/>
                  </a:ext>
                </a:extLst>
              </a:tr>
              <a:tr h="205750">
                <a:tc>
                  <a:txBody>
                    <a:bodyPr/>
                    <a:lstStyle/>
                    <a:p>
                      <a:pPr marL="63500" marR="0" lvl="0" indent="0" algn="l" rtl="0">
                        <a:lnSpc>
                          <a:spcPct val="100000"/>
                        </a:lnSpc>
                        <a:spcBef>
                          <a:spcPts val="0"/>
                        </a:spcBef>
                        <a:spcAft>
                          <a:spcPts val="0"/>
                        </a:spcAft>
                        <a:buNone/>
                      </a:pPr>
                      <a:r>
                        <a:rPr lang="en" sz="900" u="none" strike="noStrike" cap="none">
                          <a:latin typeface="Helvetica Neue"/>
                          <a:ea typeface="Helvetica Neue"/>
                          <a:cs typeface="Helvetica Neue"/>
                          <a:sym typeface="Helvetica Neue"/>
                        </a:rPr>
                        <a:t>Yes</a:t>
                      </a:r>
                      <a:endParaRPr sz="900" u="none" strike="noStrike" cap="none">
                        <a:latin typeface="Helvetica Neue"/>
                        <a:ea typeface="Helvetica Neue"/>
                        <a:cs typeface="Helvetica Neue"/>
                        <a:sym typeface="Helvetica Neue"/>
                      </a:endParaRPr>
                    </a:p>
                  </a:txBody>
                  <a:tcPr marL="0" marR="0" marT="333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3F8F9"/>
                    </a:solidFill>
                  </a:tcPr>
                </a:tc>
                <a:tc>
                  <a:txBody>
                    <a:bodyPr/>
                    <a:lstStyle/>
                    <a:p>
                      <a:pPr marL="63500" marR="0" lvl="0" indent="0" algn="l" rtl="0">
                        <a:lnSpc>
                          <a:spcPct val="100000"/>
                        </a:lnSpc>
                        <a:spcBef>
                          <a:spcPts val="0"/>
                        </a:spcBef>
                        <a:spcAft>
                          <a:spcPts val="0"/>
                        </a:spcAft>
                        <a:buNone/>
                      </a:pPr>
                      <a:r>
                        <a:rPr lang="en" sz="900" u="none" strike="noStrike" cap="none">
                          <a:latin typeface="Helvetica Neue"/>
                          <a:ea typeface="Helvetica Neue"/>
                          <a:cs typeface="Helvetica Neue"/>
                          <a:sym typeface="Helvetica Neue"/>
                        </a:rPr>
                        <a:t>2048</a:t>
                      </a:r>
                      <a:endParaRPr sz="900" u="none" strike="noStrike" cap="none">
                        <a:latin typeface="Helvetica Neue"/>
                        <a:ea typeface="Helvetica Neue"/>
                        <a:cs typeface="Helvetica Neue"/>
                        <a:sym typeface="Helvetica Neue"/>
                      </a:endParaRPr>
                    </a:p>
                  </a:txBody>
                  <a:tcPr marL="0" marR="0" marT="333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3F8F9"/>
                    </a:solidFill>
                  </a:tcPr>
                </a:tc>
                <a:tc>
                  <a:txBody>
                    <a:bodyPr/>
                    <a:lstStyle/>
                    <a:p>
                      <a:pPr marL="0" marR="825500" lvl="0" indent="0" algn="ctr" rtl="0">
                        <a:lnSpc>
                          <a:spcPct val="100000"/>
                        </a:lnSpc>
                        <a:spcBef>
                          <a:spcPts val="0"/>
                        </a:spcBef>
                        <a:spcAft>
                          <a:spcPts val="0"/>
                        </a:spcAft>
                        <a:buNone/>
                      </a:pPr>
                      <a:r>
                        <a:rPr lang="en" sz="900" u="none" strike="noStrike" cap="none">
                          <a:latin typeface="Helvetica Neue"/>
                          <a:ea typeface="Helvetica Neue"/>
                          <a:cs typeface="Helvetica Neue"/>
                          <a:sym typeface="Helvetica Neue"/>
                        </a:rPr>
                        <a:t>/</a:t>
                      </a:r>
                      <a:endParaRPr sz="900" u="none" strike="noStrike" cap="none">
                        <a:latin typeface="Helvetica Neue"/>
                        <a:ea typeface="Helvetica Neue"/>
                        <a:cs typeface="Helvetica Neue"/>
                        <a:sym typeface="Helvetica Neue"/>
                      </a:endParaRPr>
                    </a:p>
                  </a:txBody>
                  <a:tcPr marL="0" marR="0" marT="333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3F8F9"/>
                    </a:solidFill>
                  </a:tcPr>
                </a:tc>
                <a:tc>
                  <a:txBody>
                    <a:bodyPr/>
                    <a:lstStyle/>
                    <a:p>
                      <a:pPr marL="76200" marR="0" lvl="0" indent="0" algn="l" rtl="0">
                        <a:lnSpc>
                          <a:spcPct val="100000"/>
                        </a:lnSpc>
                        <a:spcBef>
                          <a:spcPts val="0"/>
                        </a:spcBef>
                        <a:spcAft>
                          <a:spcPts val="0"/>
                        </a:spcAft>
                        <a:buNone/>
                      </a:pPr>
                      <a:r>
                        <a:rPr lang="en" sz="900" u="none" strike="noStrike" cap="none">
                          <a:latin typeface="Helvetica Neue"/>
                          <a:ea typeface="Helvetica Neue"/>
                          <a:cs typeface="Helvetica Neue"/>
                          <a:sym typeface="Helvetica Neue"/>
                        </a:rPr>
                        <a:t>35</a:t>
                      </a:r>
                      <a:endParaRPr sz="900" u="none" strike="noStrike" cap="none">
                        <a:latin typeface="Helvetica Neue"/>
                        <a:ea typeface="Helvetica Neue"/>
                        <a:cs typeface="Helvetica Neue"/>
                        <a:sym typeface="Helvetica Neue"/>
                      </a:endParaRPr>
                    </a:p>
                  </a:txBody>
                  <a:tcPr marL="0" marR="0" marT="333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3F8F9"/>
                    </a:solidFill>
                  </a:tcPr>
                </a:tc>
                <a:extLst>
                  <a:ext uri="{0D108BD9-81ED-4DB2-BD59-A6C34878D82A}">
                    <a16:rowId xmlns:a16="http://schemas.microsoft.com/office/drawing/2014/main" val="10002"/>
                  </a:ext>
                </a:extLst>
              </a:tr>
              <a:tr h="342925">
                <a:tc>
                  <a:txBody>
                    <a:bodyPr/>
                    <a:lstStyle/>
                    <a:p>
                      <a:pPr marL="63500" marR="0" lvl="0" indent="0" algn="l" rtl="0">
                        <a:lnSpc>
                          <a:spcPct val="100000"/>
                        </a:lnSpc>
                        <a:spcBef>
                          <a:spcPts val="0"/>
                        </a:spcBef>
                        <a:spcAft>
                          <a:spcPts val="0"/>
                        </a:spcAft>
                        <a:buNone/>
                      </a:pPr>
                      <a:r>
                        <a:rPr lang="en" sz="900" u="none" strike="noStrike" cap="none">
                          <a:latin typeface="Helvetica Neue"/>
                          <a:ea typeface="Helvetica Neue"/>
                          <a:cs typeface="Helvetica Neue"/>
                          <a:sym typeface="Helvetica Neue"/>
                        </a:rPr>
                        <a:t>No</a:t>
                      </a:r>
                      <a:endParaRPr sz="900" u="none" strike="noStrike" cap="none">
                        <a:latin typeface="Helvetica Neue"/>
                        <a:ea typeface="Helvetica Neue"/>
                        <a:cs typeface="Helvetica Neue"/>
                        <a:sym typeface="Helvetica Neue"/>
                      </a:endParaRPr>
                    </a:p>
                  </a:txBody>
                  <a:tcPr marL="0" marR="0" marT="338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7F3F4"/>
                    </a:solidFill>
                  </a:tcPr>
                </a:tc>
                <a:tc>
                  <a:txBody>
                    <a:bodyPr/>
                    <a:lstStyle/>
                    <a:p>
                      <a:pPr marL="63500" marR="0" lvl="0" indent="0" algn="l" rtl="0">
                        <a:lnSpc>
                          <a:spcPct val="100000"/>
                        </a:lnSpc>
                        <a:spcBef>
                          <a:spcPts val="0"/>
                        </a:spcBef>
                        <a:spcAft>
                          <a:spcPts val="0"/>
                        </a:spcAft>
                        <a:buNone/>
                      </a:pPr>
                      <a:r>
                        <a:rPr lang="en" sz="900" u="none" strike="noStrike" cap="none">
                          <a:latin typeface="Helvetica Neue"/>
                          <a:ea typeface="Helvetica Neue"/>
                          <a:cs typeface="Helvetica Neue"/>
                          <a:sym typeface="Helvetica Neue"/>
                        </a:rPr>
                        <a:t>2047</a:t>
                      </a:r>
                      <a:endParaRPr sz="900" u="none" strike="noStrike" cap="none">
                        <a:latin typeface="Helvetica Neue"/>
                        <a:ea typeface="Helvetica Neue"/>
                        <a:cs typeface="Helvetica Neue"/>
                        <a:sym typeface="Helvetica Neue"/>
                      </a:endParaRPr>
                    </a:p>
                  </a:txBody>
                  <a:tcPr marL="0" marR="0" marT="338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7F3F4"/>
                    </a:solidFill>
                  </a:tcPr>
                </a:tc>
                <a:tc>
                  <a:txBody>
                    <a:bodyPr/>
                    <a:lstStyle/>
                    <a:p>
                      <a:pPr marL="63500" marR="152400" lvl="0" indent="0" algn="l" rtl="0">
                        <a:lnSpc>
                          <a:spcPct val="100000"/>
                        </a:lnSpc>
                        <a:spcBef>
                          <a:spcPts val="0"/>
                        </a:spcBef>
                        <a:spcAft>
                          <a:spcPts val="0"/>
                        </a:spcAft>
                        <a:buNone/>
                      </a:pPr>
                      <a:r>
                        <a:rPr lang="en" sz="900" u="none" strike="noStrike" cap="none">
                          <a:latin typeface="Helvetica Neue"/>
                          <a:ea typeface="Helvetica Neue"/>
                          <a:cs typeface="Helvetica Neue"/>
                          <a:sym typeface="Helvetica Neue"/>
                        </a:rPr>
                        <a:t>Failed (different results from  reference)</a:t>
                      </a:r>
                      <a:endParaRPr sz="900" u="none" strike="noStrike" cap="none">
                        <a:latin typeface="Helvetica Neue"/>
                        <a:ea typeface="Helvetica Neue"/>
                        <a:cs typeface="Helvetica Neue"/>
                        <a:sym typeface="Helvetica Neue"/>
                      </a:endParaRPr>
                    </a:p>
                  </a:txBody>
                  <a:tcPr marL="0" marR="0" marT="338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7F3F4"/>
                    </a:solidFill>
                  </a:tcPr>
                </a:tc>
                <a:tc>
                  <a:txBody>
                    <a:bodyPr/>
                    <a:lstStyle/>
                    <a:p>
                      <a:pPr marL="76200" marR="0" lvl="0" indent="0" algn="l" rtl="0">
                        <a:lnSpc>
                          <a:spcPct val="100000"/>
                        </a:lnSpc>
                        <a:spcBef>
                          <a:spcPts val="0"/>
                        </a:spcBef>
                        <a:spcAft>
                          <a:spcPts val="0"/>
                        </a:spcAft>
                        <a:buNone/>
                      </a:pPr>
                      <a:r>
                        <a:rPr lang="en" sz="900" u="none" strike="noStrike" cap="none">
                          <a:latin typeface="Helvetica Neue"/>
                          <a:ea typeface="Helvetica Neue"/>
                          <a:cs typeface="Helvetica Neue"/>
                          <a:sym typeface="Helvetica Neue"/>
                        </a:rPr>
                        <a:t>21</a:t>
                      </a:r>
                      <a:endParaRPr sz="900" u="none" strike="noStrike" cap="none">
                        <a:latin typeface="Helvetica Neue"/>
                        <a:ea typeface="Helvetica Neue"/>
                        <a:cs typeface="Helvetica Neue"/>
                        <a:sym typeface="Helvetica Neue"/>
                      </a:endParaRPr>
                    </a:p>
                  </a:txBody>
                  <a:tcPr marL="0" marR="0" marT="338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7F3F4"/>
                    </a:solidFill>
                  </a:tcPr>
                </a:tc>
                <a:extLst>
                  <a:ext uri="{0D108BD9-81ED-4DB2-BD59-A6C34878D82A}">
                    <a16:rowId xmlns:a16="http://schemas.microsoft.com/office/drawing/2014/main" val="10003"/>
                  </a:ext>
                </a:extLst>
              </a:tr>
              <a:tr h="205750">
                <a:tc>
                  <a:txBody>
                    <a:bodyPr/>
                    <a:lstStyle/>
                    <a:p>
                      <a:pPr marL="63500" marR="0" lvl="0" indent="0" algn="l" rtl="0">
                        <a:lnSpc>
                          <a:spcPct val="100000"/>
                        </a:lnSpc>
                        <a:spcBef>
                          <a:spcPts val="0"/>
                        </a:spcBef>
                        <a:spcAft>
                          <a:spcPts val="0"/>
                        </a:spcAft>
                        <a:buNone/>
                      </a:pPr>
                      <a:r>
                        <a:rPr lang="en" sz="900" u="none" strike="noStrike" cap="none">
                          <a:latin typeface="Helvetica Neue"/>
                          <a:ea typeface="Helvetica Neue"/>
                          <a:cs typeface="Helvetica Neue"/>
                          <a:sym typeface="Helvetica Neue"/>
                        </a:rPr>
                        <a:t>No</a:t>
                      </a:r>
                      <a:endParaRPr sz="900" u="none" strike="noStrike" cap="none">
                        <a:latin typeface="Helvetica Neue"/>
                        <a:ea typeface="Helvetica Neue"/>
                        <a:cs typeface="Helvetica Neue"/>
                        <a:sym typeface="Helvetica Neue"/>
                      </a:endParaRPr>
                    </a:p>
                  </a:txBody>
                  <a:tcPr marL="0" marR="0" marT="338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3F8F9"/>
                    </a:solidFill>
                  </a:tcPr>
                </a:tc>
                <a:tc>
                  <a:txBody>
                    <a:bodyPr/>
                    <a:lstStyle/>
                    <a:p>
                      <a:pPr marL="63500" marR="0" lvl="0" indent="0" algn="l" rtl="0">
                        <a:lnSpc>
                          <a:spcPct val="100000"/>
                        </a:lnSpc>
                        <a:spcBef>
                          <a:spcPts val="0"/>
                        </a:spcBef>
                        <a:spcAft>
                          <a:spcPts val="0"/>
                        </a:spcAft>
                        <a:buNone/>
                      </a:pPr>
                      <a:r>
                        <a:rPr lang="en" sz="900" u="none" strike="noStrike" cap="none">
                          <a:latin typeface="Helvetica Neue"/>
                          <a:ea typeface="Helvetica Neue"/>
                          <a:cs typeface="Helvetica Neue"/>
                          <a:sym typeface="Helvetica Neue"/>
                        </a:rPr>
                        <a:t>2048</a:t>
                      </a:r>
                      <a:endParaRPr sz="900" u="none" strike="noStrike" cap="none">
                        <a:latin typeface="Helvetica Neue"/>
                        <a:ea typeface="Helvetica Neue"/>
                        <a:cs typeface="Helvetica Neue"/>
                        <a:sym typeface="Helvetica Neue"/>
                      </a:endParaRPr>
                    </a:p>
                  </a:txBody>
                  <a:tcPr marL="0" marR="0" marT="338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3F8F9"/>
                    </a:solidFill>
                  </a:tcPr>
                </a:tc>
                <a:tc>
                  <a:txBody>
                    <a:bodyPr/>
                    <a:lstStyle/>
                    <a:p>
                      <a:pPr marL="0" marR="825500" lvl="0" indent="0" algn="ctr" rtl="0">
                        <a:lnSpc>
                          <a:spcPct val="100000"/>
                        </a:lnSpc>
                        <a:spcBef>
                          <a:spcPts val="0"/>
                        </a:spcBef>
                        <a:spcAft>
                          <a:spcPts val="0"/>
                        </a:spcAft>
                        <a:buNone/>
                      </a:pPr>
                      <a:r>
                        <a:rPr lang="en" sz="900" u="none" strike="noStrike" cap="none">
                          <a:latin typeface="Helvetica Neue"/>
                          <a:ea typeface="Helvetica Neue"/>
                          <a:cs typeface="Helvetica Neue"/>
                          <a:sym typeface="Helvetica Neue"/>
                        </a:rPr>
                        <a:t>/</a:t>
                      </a:r>
                      <a:endParaRPr sz="900" u="none" strike="noStrike" cap="none">
                        <a:latin typeface="Helvetica Neue"/>
                        <a:ea typeface="Helvetica Neue"/>
                        <a:cs typeface="Helvetica Neue"/>
                        <a:sym typeface="Helvetica Neue"/>
                      </a:endParaRPr>
                    </a:p>
                  </a:txBody>
                  <a:tcPr marL="0" marR="0" marT="338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3F8F9"/>
                    </a:solidFill>
                  </a:tcPr>
                </a:tc>
                <a:tc>
                  <a:txBody>
                    <a:bodyPr/>
                    <a:lstStyle/>
                    <a:p>
                      <a:pPr marL="76200" marR="0" lvl="0" indent="0" algn="l" rtl="0">
                        <a:lnSpc>
                          <a:spcPct val="100000"/>
                        </a:lnSpc>
                        <a:spcBef>
                          <a:spcPts val="0"/>
                        </a:spcBef>
                        <a:spcAft>
                          <a:spcPts val="0"/>
                        </a:spcAft>
                        <a:buNone/>
                      </a:pPr>
                      <a:r>
                        <a:rPr lang="en" sz="900" u="none" strike="noStrike" cap="none">
                          <a:latin typeface="Helvetica Neue"/>
                          <a:ea typeface="Helvetica Neue"/>
                          <a:cs typeface="Helvetica Neue"/>
                          <a:sym typeface="Helvetica Neue"/>
                        </a:rPr>
                        <a:t>37</a:t>
                      </a:r>
                      <a:endParaRPr sz="900" u="none" strike="noStrike" cap="none">
                        <a:latin typeface="Helvetica Neue"/>
                        <a:ea typeface="Helvetica Neue"/>
                        <a:cs typeface="Helvetica Neue"/>
                        <a:sym typeface="Helvetica Neue"/>
                      </a:endParaRPr>
                    </a:p>
                  </a:txBody>
                  <a:tcPr marL="0" marR="0" marT="338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3F8F9"/>
                    </a:solidFill>
                  </a:tcPr>
                </a:tc>
                <a:extLst>
                  <a:ext uri="{0D108BD9-81ED-4DB2-BD59-A6C34878D82A}">
                    <a16:rowId xmlns:a16="http://schemas.microsoft.com/office/drawing/2014/main" val="10004"/>
                  </a:ext>
                </a:extLst>
              </a:tr>
            </a:tbl>
          </a:graphicData>
        </a:graphic>
      </p:graphicFrame>
      <p:sp>
        <p:nvSpPr>
          <p:cNvPr id="1511" name="Google Shape;1511;p103"/>
          <p:cNvSpPr txBox="1">
            <a:spLocks noGrp="1"/>
          </p:cNvSpPr>
          <p:nvPr>
            <p:ph type="title"/>
          </p:nvPr>
        </p:nvSpPr>
        <p:spPr>
          <a:xfrm>
            <a:off x="0" y="0"/>
            <a:ext cx="9144000" cy="9852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0" tIns="0" rIns="0" bIns="0" anchor="t" anchorCtr="0">
            <a:spAutoFit/>
          </a:bodyPr>
          <a:lstStyle/>
          <a:p>
            <a:pPr marL="0" lvl="0" indent="0" algn="l" rtl="0">
              <a:spcBef>
                <a:spcPts val="0"/>
              </a:spcBef>
              <a:spcAft>
                <a:spcPts val="0"/>
              </a:spcAft>
              <a:buNone/>
            </a:pPr>
            <a:r>
              <a:rPr lang="en" b="1">
                <a:solidFill>
                  <a:srgbClr val="073763"/>
                </a:solidFill>
              </a:rPr>
              <a:t>Matrix-Matrix product: check inside matrix  borders</a:t>
            </a:r>
            <a:endParaRPr b="1">
              <a:solidFill>
                <a:srgbClr val="073763"/>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515"/>
        <p:cNvGrpSpPr/>
        <p:nvPr/>
      </p:nvGrpSpPr>
      <p:grpSpPr>
        <a:xfrm>
          <a:off x="0" y="0"/>
          <a:ext cx="0" cy="0"/>
          <a:chOff x="0" y="0"/>
          <a:chExt cx="0" cy="0"/>
        </a:xfrm>
      </p:grpSpPr>
      <p:sp>
        <p:nvSpPr>
          <p:cNvPr id="1516" name="Google Shape;1516;p104"/>
          <p:cNvSpPr txBox="1"/>
          <p:nvPr/>
        </p:nvSpPr>
        <p:spPr>
          <a:xfrm>
            <a:off x="211917" y="807349"/>
            <a:ext cx="8379600" cy="3024000"/>
          </a:xfrm>
          <a:prstGeom prst="rect">
            <a:avLst/>
          </a:prstGeom>
          <a:noFill/>
          <a:ln>
            <a:noFill/>
          </a:ln>
        </p:spPr>
        <p:txBody>
          <a:bodyPr spcFirstLastPara="1" wrap="square" lIns="0" tIns="67925" rIns="0" bIns="0" anchor="t" anchorCtr="0">
            <a:spAutoFit/>
          </a:bodyPr>
          <a:lstStyle/>
          <a:p>
            <a:pPr marL="356870" marR="0" lvl="0" indent="-332105" algn="l" rtl="0">
              <a:lnSpc>
                <a:spcPct val="100000"/>
              </a:lnSpc>
              <a:spcBef>
                <a:spcPts val="0"/>
              </a:spcBef>
              <a:spcAft>
                <a:spcPts val="0"/>
              </a:spcAft>
              <a:buClr>
                <a:schemeClr val="dk1"/>
              </a:buClr>
              <a:buSzPts val="1600"/>
              <a:buChar char="•"/>
            </a:pPr>
            <a:r>
              <a:rPr lang="en" sz="1600">
                <a:solidFill>
                  <a:schemeClr val="dk1"/>
                </a:solidFill>
              </a:rPr>
              <a:t>Tens of KBytes per Compute Unit</a:t>
            </a:r>
            <a:endParaRPr sz="1600">
              <a:solidFill>
                <a:schemeClr val="dk1"/>
              </a:solidFill>
            </a:endParaRPr>
          </a:p>
          <a:p>
            <a:pPr marL="914400" marR="0" lvl="1" indent="-330200" algn="l" rtl="0">
              <a:lnSpc>
                <a:spcPct val="100000"/>
              </a:lnSpc>
              <a:spcBef>
                <a:spcPts val="0"/>
              </a:spcBef>
              <a:spcAft>
                <a:spcPts val="0"/>
              </a:spcAft>
              <a:buClr>
                <a:schemeClr val="dk1"/>
              </a:buClr>
              <a:buSzPts val="1600"/>
              <a:buChar char="–"/>
            </a:pPr>
            <a:r>
              <a:rPr lang="en" sz="1600">
                <a:solidFill>
                  <a:schemeClr val="dk1"/>
                </a:solidFill>
              </a:rPr>
              <a:t>As multiple Work-Groups will be running on each CU, this means only a fraction of the total Local Memory size is available to each Work-Group</a:t>
            </a:r>
            <a:br>
              <a:rPr lang="en" sz="1600">
                <a:solidFill>
                  <a:schemeClr val="dk1"/>
                </a:solidFill>
              </a:rPr>
            </a:br>
            <a:endParaRPr sz="1600">
              <a:solidFill>
                <a:schemeClr val="dk1"/>
              </a:solidFill>
            </a:endParaRPr>
          </a:p>
          <a:p>
            <a:pPr marL="356870" marR="0" lvl="0" indent="-332105" algn="l" rtl="0">
              <a:lnSpc>
                <a:spcPct val="100000"/>
              </a:lnSpc>
              <a:spcBef>
                <a:spcPts val="0"/>
              </a:spcBef>
              <a:spcAft>
                <a:spcPts val="0"/>
              </a:spcAft>
              <a:buClr>
                <a:schemeClr val="dk1"/>
              </a:buClr>
              <a:buSzPts val="1600"/>
              <a:buChar char="•"/>
            </a:pPr>
            <a:r>
              <a:rPr lang="en" sz="1600">
                <a:solidFill>
                  <a:schemeClr val="dk1"/>
                </a:solidFill>
              </a:rPr>
              <a:t>Assume O(1-10) KBytes of Local Memory per Work-Group</a:t>
            </a:r>
            <a:endParaRPr sz="1600">
              <a:solidFill>
                <a:schemeClr val="dk1"/>
              </a:solidFill>
            </a:endParaRPr>
          </a:p>
          <a:p>
            <a:pPr marL="914400" marR="0" lvl="1" indent="-330200" algn="l" rtl="0">
              <a:lnSpc>
                <a:spcPct val="100000"/>
              </a:lnSpc>
              <a:spcBef>
                <a:spcPts val="0"/>
              </a:spcBef>
              <a:spcAft>
                <a:spcPts val="0"/>
              </a:spcAft>
              <a:buClr>
                <a:schemeClr val="dk1"/>
              </a:buClr>
              <a:buSzPts val="1600"/>
              <a:buChar char="–"/>
            </a:pPr>
            <a:r>
              <a:rPr lang="en" sz="1600">
                <a:solidFill>
                  <a:schemeClr val="dk1"/>
                </a:solidFill>
              </a:rPr>
              <a:t>Your kernels are responsible for transferring data between Local and Global/Constant memories … there are optimized library functions to help</a:t>
            </a:r>
            <a:br>
              <a:rPr lang="en" sz="1600">
                <a:solidFill>
                  <a:schemeClr val="dk1"/>
                </a:solidFill>
              </a:rPr>
            </a:br>
            <a:endParaRPr sz="1600">
              <a:solidFill>
                <a:schemeClr val="dk1"/>
              </a:solidFill>
            </a:endParaRPr>
          </a:p>
          <a:p>
            <a:pPr marL="356870" marR="0" lvl="0" indent="-332105" algn="l" rtl="0">
              <a:lnSpc>
                <a:spcPct val="100000"/>
              </a:lnSpc>
              <a:spcBef>
                <a:spcPts val="0"/>
              </a:spcBef>
              <a:spcAft>
                <a:spcPts val="0"/>
              </a:spcAft>
              <a:buClr>
                <a:schemeClr val="dk1"/>
              </a:buClr>
              <a:buSzPts val="1600"/>
              <a:buChar char="•"/>
            </a:pPr>
            <a:r>
              <a:rPr lang="en" sz="1600">
                <a:solidFill>
                  <a:schemeClr val="dk1"/>
                </a:solidFill>
              </a:rPr>
              <a:t>Use Local Memory to hold data that can be reused by all the work-items in a work-group</a:t>
            </a:r>
            <a:endParaRPr sz="1600">
              <a:solidFill>
                <a:schemeClr val="dk1"/>
              </a:solidFill>
            </a:endParaRPr>
          </a:p>
          <a:p>
            <a:pPr marL="356870" marR="0" lvl="0" indent="-332105" algn="l" rtl="0">
              <a:lnSpc>
                <a:spcPct val="100000"/>
              </a:lnSpc>
              <a:spcBef>
                <a:spcPts val="0"/>
              </a:spcBef>
              <a:spcAft>
                <a:spcPts val="0"/>
              </a:spcAft>
              <a:buClr>
                <a:schemeClr val="dk1"/>
              </a:buClr>
              <a:buSzPts val="1600"/>
              <a:buChar char="•"/>
            </a:pPr>
            <a:r>
              <a:rPr lang="en" sz="1600">
                <a:solidFill>
                  <a:schemeClr val="dk1"/>
                </a:solidFill>
              </a:rPr>
              <a:t>Access patterns to Local Memory affect performance in a similar way to accessing Global Memory</a:t>
            </a:r>
            <a:endParaRPr sz="1600">
              <a:solidFill>
                <a:schemeClr val="dk1"/>
              </a:solidFill>
            </a:endParaRPr>
          </a:p>
          <a:p>
            <a:pPr marL="914400" marR="0" lvl="1" indent="-330200" algn="l" rtl="0">
              <a:lnSpc>
                <a:spcPct val="100000"/>
              </a:lnSpc>
              <a:spcBef>
                <a:spcPts val="0"/>
              </a:spcBef>
              <a:spcAft>
                <a:spcPts val="0"/>
              </a:spcAft>
              <a:buClr>
                <a:schemeClr val="dk1"/>
              </a:buClr>
              <a:buSzPts val="1600"/>
              <a:buChar char="–"/>
            </a:pPr>
            <a:r>
              <a:rPr lang="en" sz="1600">
                <a:solidFill>
                  <a:schemeClr val="dk1"/>
                </a:solidFill>
              </a:rPr>
              <a:t>Have to think about things like coalescence &amp; bank conflicts</a:t>
            </a:r>
            <a:endParaRPr sz="1600">
              <a:solidFill>
                <a:schemeClr val="dk1"/>
              </a:solidFill>
            </a:endParaRPr>
          </a:p>
        </p:txBody>
      </p:sp>
      <p:sp>
        <p:nvSpPr>
          <p:cNvPr id="1517" name="Google Shape;1517;p104"/>
          <p:cNvSpPr txBox="1">
            <a:spLocks noGrp="1"/>
          </p:cNvSpPr>
          <p:nvPr>
            <p:ph type="title"/>
          </p:nvPr>
        </p:nvSpPr>
        <p:spPr>
          <a:xfrm>
            <a:off x="0" y="0"/>
            <a:ext cx="9144000" cy="4926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0" tIns="0" rIns="0" bIns="0" anchor="t" anchorCtr="0">
            <a:spAutoFit/>
          </a:bodyPr>
          <a:lstStyle/>
          <a:p>
            <a:pPr marL="0" lvl="0" indent="0" algn="l" rtl="0">
              <a:spcBef>
                <a:spcPts val="0"/>
              </a:spcBef>
              <a:spcAft>
                <a:spcPts val="0"/>
              </a:spcAft>
              <a:buNone/>
            </a:pPr>
            <a:r>
              <a:rPr lang="en" b="1">
                <a:solidFill>
                  <a:srgbClr val="073763"/>
                </a:solidFill>
              </a:rPr>
              <a:t>Local Memory</a:t>
            </a:r>
            <a:endParaRPr b="1">
              <a:solidFill>
                <a:srgbClr val="073763"/>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521"/>
        <p:cNvGrpSpPr/>
        <p:nvPr/>
      </p:nvGrpSpPr>
      <p:grpSpPr>
        <a:xfrm>
          <a:off x="0" y="0"/>
          <a:ext cx="0" cy="0"/>
          <a:chOff x="0" y="0"/>
          <a:chExt cx="0" cy="0"/>
        </a:xfrm>
      </p:grpSpPr>
      <p:sp>
        <p:nvSpPr>
          <p:cNvPr id="1522" name="Google Shape;1522;p105"/>
          <p:cNvSpPr txBox="1"/>
          <p:nvPr/>
        </p:nvSpPr>
        <p:spPr>
          <a:xfrm>
            <a:off x="258267" y="1564199"/>
            <a:ext cx="8379600" cy="2015100"/>
          </a:xfrm>
          <a:prstGeom prst="rect">
            <a:avLst/>
          </a:prstGeom>
          <a:noFill/>
          <a:ln>
            <a:noFill/>
          </a:ln>
        </p:spPr>
        <p:txBody>
          <a:bodyPr spcFirstLastPara="1" wrap="square" lIns="0" tIns="67925" rIns="0" bIns="0" anchor="t" anchorCtr="0">
            <a:spAutoFit/>
          </a:bodyPr>
          <a:lstStyle/>
          <a:p>
            <a:pPr marL="356870" marR="0" lvl="0" indent="-332105" algn="l" rtl="0">
              <a:lnSpc>
                <a:spcPct val="100000"/>
              </a:lnSpc>
              <a:spcBef>
                <a:spcPts val="0"/>
              </a:spcBef>
              <a:spcAft>
                <a:spcPts val="0"/>
              </a:spcAft>
              <a:buClr>
                <a:srgbClr val="333399"/>
              </a:buClr>
              <a:buSzPts val="1600"/>
              <a:buChar char="•"/>
            </a:pPr>
            <a:r>
              <a:rPr lang="en" sz="1600">
                <a:solidFill>
                  <a:srgbClr val="333399"/>
                </a:solidFill>
              </a:rPr>
              <a:t>Local Memory </a:t>
            </a:r>
            <a:r>
              <a:rPr lang="en" sz="1600"/>
              <a:t>doesn’t always help…</a:t>
            </a:r>
            <a:endParaRPr sz="1600"/>
          </a:p>
          <a:p>
            <a:pPr marL="756285" marR="0" lvl="1" indent="-274319" algn="l" rtl="0">
              <a:lnSpc>
                <a:spcPct val="100000"/>
              </a:lnSpc>
              <a:spcBef>
                <a:spcPts val="434"/>
              </a:spcBef>
              <a:spcAft>
                <a:spcPts val="0"/>
              </a:spcAft>
              <a:buSzPts val="1600"/>
              <a:buChar char="–"/>
            </a:pPr>
            <a:r>
              <a:rPr lang="en" sz="1600" i="0" u="none" strike="noStrike" cap="none"/>
              <a:t>CPUs, MICs don’t have special hardware for it</a:t>
            </a:r>
            <a:endParaRPr sz="1600" i="0" u="none" strike="noStrike" cap="none"/>
          </a:p>
          <a:p>
            <a:pPr marL="756285" marR="0" lvl="1" indent="-274319" algn="l" rtl="0">
              <a:lnSpc>
                <a:spcPct val="100000"/>
              </a:lnSpc>
              <a:spcBef>
                <a:spcPts val="430"/>
              </a:spcBef>
              <a:spcAft>
                <a:spcPts val="0"/>
              </a:spcAft>
              <a:buSzPts val="1600"/>
              <a:buChar char="–"/>
            </a:pPr>
            <a:r>
              <a:rPr lang="en" sz="1600" i="0" u="none" strike="noStrike" cap="none"/>
              <a:t>This can mean excessive use of Local Memory might slow down kernels on</a:t>
            </a:r>
            <a:endParaRPr sz="1600" i="0" u="none" strike="noStrike" cap="none"/>
          </a:p>
          <a:p>
            <a:pPr marL="756285" marR="0" lvl="0" indent="0" algn="l" rtl="0">
              <a:lnSpc>
                <a:spcPct val="100000"/>
              </a:lnSpc>
              <a:spcBef>
                <a:spcPts val="5"/>
              </a:spcBef>
              <a:spcAft>
                <a:spcPts val="0"/>
              </a:spcAft>
              <a:buNone/>
            </a:pPr>
            <a:r>
              <a:rPr lang="en" sz="1600"/>
              <a:t>CPUs</a:t>
            </a:r>
            <a:endParaRPr sz="1600"/>
          </a:p>
          <a:p>
            <a:pPr marL="756285" marR="0" lvl="1" indent="-274319" algn="l" rtl="0">
              <a:lnSpc>
                <a:spcPct val="100000"/>
              </a:lnSpc>
              <a:spcBef>
                <a:spcPts val="430"/>
              </a:spcBef>
              <a:spcAft>
                <a:spcPts val="0"/>
              </a:spcAft>
              <a:buSzPts val="1600"/>
              <a:buChar char="–"/>
            </a:pPr>
            <a:r>
              <a:rPr lang="en" sz="1600" i="0" u="none" strike="noStrike" cap="none"/>
              <a:t>GPUs now have effective on-chip caches which can provide much of the</a:t>
            </a:r>
            <a:endParaRPr sz="1600" i="0" u="none" strike="noStrike" cap="none"/>
          </a:p>
          <a:p>
            <a:pPr marL="756285" marR="0" lvl="0" indent="0" algn="l" rtl="0">
              <a:lnSpc>
                <a:spcPct val="100000"/>
              </a:lnSpc>
              <a:spcBef>
                <a:spcPts val="5"/>
              </a:spcBef>
              <a:spcAft>
                <a:spcPts val="0"/>
              </a:spcAft>
              <a:buNone/>
            </a:pPr>
            <a:r>
              <a:rPr lang="en" sz="1600"/>
              <a:t>benefit of Local Memory but without programmer intervention</a:t>
            </a:r>
            <a:endParaRPr sz="1600"/>
          </a:p>
          <a:p>
            <a:pPr marL="756285" marR="0" lvl="1" indent="-274319" algn="l" rtl="0">
              <a:lnSpc>
                <a:spcPct val="100000"/>
              </a:lnSpc>
              <a:spcBef>
                <a:spcPts val="430"/>
              </a:spcBef>
              <a:spcAft>
                <a:spcPts val="0"/>
              </a:spcAft>
              <a:buSzPts val="1600"/>
              <a:buChar char="–"/>
            </a:pPr>
            <a:r>
              <a:rPr lang="en" sz="1600" i="0" u="none" strike="noStrike" cap="none"/>
              <a:t>So, your mileage may vary!</a:t>
            </a:r>
            <a:endParaRPr sz="1600" i="0" u="none" strike="noStrike" cap="none"/>
          </a:p>
        </p:txBody>
      </p:sp>
      <p:sp>
        <p:nvSpPr>
          <p:cNvPr id="1523" name="Google Shape;1523;p105"/>
          <p:cNvSpPr txBox="1">
            <a:spLocks noGrp="1"/>
          </p:cNvSpPr>
          <p:nvPr>
            <p:ph type="title"/>
          </p:nvPr>
        </p:nvSpPr>
        <p:spPr>
          <a:xfrm>
            <a:off x="0" y="0"/>
            <a:ext cx="9144000" cy="4926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0" tIns="0" rIns="0" bIns="0" anchor="t" anchorCtr="0">
            <a:spAutoFit/>
          </a:bodyPr>
          <a:lstStyle/>
          <a:p>
            <a:pPr marL="0" lvl="0" indent="0" algn="l" rtl="0">
              <a:spcBef>
                <a:spcPts val="0"/>
              </a:spcBef>
              <a:spcAft>
                <a:spcPts val="0"/>
              </a:spcAft>
              <a:buNone/>
            </a:pPr>
            <a:r>
              <a:rPr lang="en" b="1">
                <a:solidFill>
                  <a:srgbClr val="073763"/>
                </a:solidFill>
              </a:rPr>
              <a:t>Local Memory</a:t>
            </a:r>
            <a:endParaRPr b="1">
              <a:solidFill>
                <a:srgbClr val="073763"/>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527"/>
        <p:cNvGrpSpPr/>
        <p:nvPr/>
      </p:nvGrpSpPr>
      <p:grpSpPr>
        <a:xfrm>
          <a:off x="0" y="0"/>
          <a:ext cx="0" cy="0"/>
          <a:chOff x="0" y="0"/>
          <a:chExt cx="0" cy="0"/>
        </a:xfrm>
      </p:grpSpPr>
      <p:sp>
        <p:nvSpPr>
          <p:cNvPr id="1528" name="Google Shape;1528;p106"/>
          <p:cNvSpPr txBox="1">
            <a:spLocks noGrp="1"/>
          </p:cNvSpPr>
          <p:nvPr>
            <p:ph type="title"/>
          </p:nvPr>
        </p:nvSpPr>
        <p:spPr>
          <a:xfrm>
            <a:off x="121716" y="153447"/>
            <a:ext cx="5370300" cy="751800"/>
          </a:xfrm>
          <a:prstGeom prst="rect">
            <a:avLst/>
          </a:prstGeom>
          <a:noFill/>
          <a:ln>
            <a:noFill/>
          </a:ln>
        </p:spPr>
        <p:txBody>
          <a:bodyPr spcFirstLastPara="1" wrap="square" lIns="0" tIns="12700" rIns="0" bIns="0" anchor="t" anchorCtr="0">
            <a:spAutoFit/>
          </a:bodyPr>
          <a:lstStyle/>
          <a:p>
            <a:pPr marL="1851025" marR="5080" lvl="0" indent="-1838960" algn="l" rtl="0">
              <a:lnSpc>
                <a:spcPct val="100000"/>
              </a:lnSpc>
              <a:spcBef>
                <a:spcPts val="0"/>
              </a:spcBef>
              <a:spcAft>
                <a:spcPts val="0"/>
              </a:spcAft>
              <a:buNone/>
            </a:pPr>
            <a:r>
              <a:rPr lang="en" sz="2400">
                <a:solidFill>
                  <a:srgbClr val="000000"/>
                </a:solidFill>
                <a:latin typeface="Helvetica Neue"/>
                <a:ea typeface="Helvetica Neue"/>
                <a:cs typeface="Helvetica Neue"/>
                <a:sym typeface="Helvetica Neue"/>
              </a:rPr>
              <a:t>Using </a:t>
            </a:r>
            <a:r>
              <a:rPr lang="en" sz="2400" i="1">
                <a:solidFill>
                  <a:srgbClr val="000000"/>
                </a:solidFill>
                <a:latin typeface="Arial"/>
                <a:ea typeface="Arial"/>
                <a:cs typeface="Arial"/>
                <a:sym typeface="Arial"/>
              </a:rPr>
              <a:t>Local/Shared Memory </a:t>
            </a:r>
            <a:r>
              <a:rPr lang="en" sz="2400">
                <a:solidFill>
                  <a:srgbClr val="000000"/>
                </a:solidFill>
                <a:latin typeface="Helvetica Neue"/>
                <a:ea typeface="Helvetica Neue"/>
                <a:cs typeface="Helvetica Neue"/>
                <a:sym typeface="Helvetica Neue"/>
              </a:rPr>
              <a:t>for Thread  Cooperation</a:t>
            </a:r>
            <a:endParaRPr sz="2400">
              <a:latin typeface="Helvetica Neue"/>
              <a:ea typeface="Helvetica Neue"/>
              <a:cs typeface="Helvetica Neue"/>
              <a:sym typeface="Helvetica Neue"/>
            </a:endParaRPr>
          </a:p>
        </p:txBody>
      </p:sp>
      <p:sp>
        <p:nvSpPr>
          <p:cNvPr id="1529" name="Google Shape;1529;p106"/>
          <p:cNvSpPr txBox="1"/>
          <p:nvPr/>
        </p:nvSpPr>
        <p:spPr>
          <a:xfrm>
            <a:off x="249963" y="1081063"/>
            <a:ext cx="4102800" cy="1672500"/>
          </a:xfrm>
          <a:prstGeom prst="rect">
            <a:avLst/>
          </a:prstGeom>
          <a:noFill/>
          <a:ln>
            <a:noFill/>
          </a:ln>
        </p:spPr>
        <p:txBody>
          <a:bodyPr spcFirstLastPara="1" wrap="square" lIns="0" tIns="11425" rIns="0" bIns="0" anchor="t" anchorCtr="0">
            <a:spAutoFit/>
          </a:bodyPr>
          <a:lstStyle/>
          <a:p>
            <a:pPr marL="0" marR="11430" lvl="0" indent="0" algn="r" rtl="0">
              <a:lnSpc>
                <a:spcPct val="100000"/>
              </a:lnSpc>
              <a:spcBef>
                <a:spcPts val="0"/>
              </a:spcBef>
              <a:spcAft>
                <a:spcPts val="0"/>
              </a:spcAft>
              <a:buNone/>
            </a:pPr>
            <a:r>
              <a:rPr lang="en" sz="1400"/>
              <a:t>Threads belonging to the same block can cooperate</a:t>
            </a:r>
            <a:endParaRPr sz="1400"/>
          </a:p>
          <a:p>
            <a:pPr marL="0" marR="5080" lvl="0" indent="0" algn="r" rtl="0">
              <a:lnSpc>
                <a:spcPct val="100000"/>
              </a:lnSpc>
              <a:spcBef>
                <a:spcPts val="0"/>
              </a:spcBef>
              <a:spcAft>
                <a:spcPts val="0"/>
              </a:spcAft>
              <a:buNone/>
            </a:pPr>
            <a:r>
              <a:rPr lang="en" sz="1400"/>
              <a:t>togheter using the shared memory to share data</a:t>
            </a:r>
            <a:endParaRPr sz="1400"/>
          </a:p>
          <a:p>
            <a:pPr marL="405765" marR="51435" lvl="0" indent="-347980" algn="l" rtl="0">
              <a:lnSpc>
                <a:spcPct val="100000"/>
              </a:lnSpc>
              <a:spcBef>
                <a:spcPts val="570"/>
              </a:spcBef>
              <a:spcAft>
                <a:spcPts val="0"/>
              </a:spcAft>
              <a:buNone/>
            </a:pPr>
            <a:r>
              <a:rPr lang="en" sz="1600"/>
              <a:t>if a thread needs some data which has been  already retrived by another thread in the  same block, this data can be shared  using the shared memory</a:t>
            </a:r>
            <a:endParaRPr sz="1600"/>
          </a:p>
          <a:p>
            <a:pPr marL="0" marR="0" lvl="0" indent="0" algn="l" rtl="0">
              <a:lnSpc>
                <a:spcPct val="79642"/>
              </a:lnSpc>
              <a:spcBef>
                <a:spcPts val="0"/>
              </a:spcBef>
              <a:spcAft>
                <a:spcPts val="0"/>
              </a:spcAft>
              <a:buNone/>
            </a:pPr>
            <a:r>
              <a:rPr lang="en" sz="1400"/>
              <a:t>Typical Shared Memory usage:</a:t>
            </a:r>
            <a:endParaRPr sz="1400"/>
          </a:p>
        </p:txBody>
      </p:sp>
      <p:sp>
        <p:nvSpPr>
          <p:cNvPr id="1530" name="Google Shape;1530;p106"/>
          <p:cNvSpPr txBox="1"/>
          <p:nvPr/>
        </p:nvSpPr>
        <p:spPr>
          <a:xfrm>
            <a:off x="773125" y="3016601"/>
            <a:ext cx="3293100" cy="1860000"/>
          </a:xfrm>
          <a:prstGeom prst="rect">
            <a:avLst/>
          </a:prstGeom>
          <a:noFill/>
          <a:ln>
            <a:noFill/>
          </a:ln>
        </p:spPr>
        <p:txBody>
          <a:bodyPr spcFirstLastPara="1" wrap="square" lIns="0" tIns="12700" rIns="0" bIns="0" anchor="t" anchorCtr="0">
            <a:spAutoFit/>
          </a:bodyPr>
          <a:lstStyle/>
          <a:p>
            <a:pPr marL="457200" marR="0" lvl="0" indent="-304800" algn="l" rtl="0">
              <a:lnSpc>
                <a:spcPct val="100000"/>
              </a:lnSpc>
              <a:spcBef>
                <a:spcPts val="0"/>
              </a:spcBef>
              <a:spcAft>
                <a:spcPts val="0"/>
              </a:spcAft>
              <a:buSzPts val="1200"/>
              <a:buFont typeface="Verdana"/>
              <a:buChar char="●"/>
            </a:pPr>
            <a:r>
              <a:rPr lang="en" sz="1200">
                <a:latin typeface="Verdana"/>
                <a:ea typeface="Verdana"/>
                <a:cs typeface="Verdana"/>
                <a:sym typeface="Verdana"/>
              </a:rPr>
              <a:t>declare a buffer residing on shared memory (this buffer is per block)</a:t>
            </a:r>
            <a:endParaRPr sz="1200">
              <a:latin typeface="Verdana"/>
              <a:ea typeface="Verdana"/>
              <a:cs typeface="Verdana"/>
              <a:sym typeface="Verdana"/>
            </a:endParaRPr>
          </a:p>
          <a:p>
            <a:pPr marL="457200" marR="0" lvl="0" indent="-304800" algn="l" rtl="0">
              <a:lnSpc>
                <a:spcPct val="100000"/>
              </a:lnSpc>
              <a:spcBef>
                <a:spcPts val="0"/>
              </a:spcBef>
              <a:spcAft>
                <a:spcPts val="0"/>
              </a:spcAft>
              <a:buSzPts val="1200"/>
              <a:buFont typeface="Verdana"/>
              <a:buChar char="●"/>
            </a:pPr>
            <a:r>
              <a:rPr lang="en" sz="1200">
                <a:latin typeface="Verdana"/>
                <a:ea typeface="Verdana"/>
                <a:cs typeface="Verdana"/>
                <a:sym typeface="Verdana"/>
              </a:rPr>
              <a:t>load data into shared memory buffer  synchronize threads so to make sure all needed  data is present in the buffer</a:t>
            </a:r>
            <a:endParaRPr sz="1200">
              <a:latin typeface="Verdana"/>
              <a:ea typeface="Verdana"/>
              <a:cs typeface="Verdana"/>
              <a:sym typeface="Verdana"/>
            </a:endParaRPr>
          </a:p>
          <a:p>
            <a:pPr marL="457200" marR="0" lvl="0" indent="-304800" algn="l" rtl="0">
              <a:lnSpc>
                <a:spcPct val="100000"/>
              </a:lnSpc>
              <a:spcBef>
                <a:spcPts val="0"/>
              </a:spcBef>
              <a:spcAft>
                <a:spcPts val="0"/>
              </a:spcAft>
              <a:buSzPts val="1200"/>
              <a:buFont typeface="Verdana"/>
              <a:buChar char="●"/>
            </a:pPr>
            <a:r>
              <a:rPr lang="en" sz="1200">
                <a:latin typeface="Verdana"/>
                <a:ea typeface="Verdana"/>
                <a:cs typeface="Verdana"/>
                <a:sym typeface="Verdana"/>
              </a:rPr>
              <a:t>perform operation on data</a:t>
            </a:r>
            <a:endParaRPr sz="1200">
              <a:latin typeface="Verdana"/>
              <a:ea typeface="Verdana"/>
              <a:cs typeface="Verdana"/>
              <a:sym typeface="Verdana"/>
            </a:endParaRPr>
          </a:p>
          <a:p>
            <a:pPr marL="457200" marR="0" lvl="0" indent="-304800" algn="l" rtl="0">
              <a:lnSpc>
                <a:spcPct val="100000"/>
              </a:lnSpc>
              <a:spcBef>
                <a:spcPts val="0"/>
              </a:spcBef>
              <a:spcAft>
                <a:spcPts val="0"/>
              </a:spcAft>
              <a:buSzPts val="1200"/>
              <a:buFont typeface="Verdana"/>
              <a:buChar char="●"/>
            </a:pPr>
            <a:r>
              <a:rPr lang="en" sz="1200">
                <a:latin typeface="Verdana"/>
                <a:ea typeface="Verdana"/>
                <a:cs typeface="Verdana"/>
                <a:sym typeface="Verdana"/>
              </a:rPr>
              <a:t>synchronize threads so all operations have been  performed</a:t>
            </a:r>
            <a:endParaRPr sz="1200">
              <a:latin typeface="Verdana"/>
              <a:ea typeface="Verdana"/>
              <a:cs typeface="Verdana"/>
              <a:sym typeface="Verdana"/>
            </a:endParaRPr>
          </a:p>
          <a:p>
            <a:pPr marL="457200" marR="0" lvl="0" indent="-304800" algn="l" rtl="0">
              <a:lnSpc>
                <a:spcPct val="100000"/>
              </a:lnSpc>
              <a:spcBef>
                <a:spcPts val="0"/>
              </a:spcBef>
              <a:spcAft>
                <a:spcPts val="0"/>
              </a:spcAft>
              <a:buSzPts val="1200"/>
              <a:buFont typeface="Verdana"/>
              <a:buChar char="●"/>
            </a:pPr>
            <a:r>
              <a:rPr lang="en" sz="1200">
                <a:latin typeface="Verdana"/>
                <a:ea typeface="Verdana"/>
                <a:cs typeface="Verdana"/>
                <a:sym typeface="Verdana"/>
              </a:rPr>
              <a:t>write back results to global memory</a:t>
            </a:r>
            <a:endParaRPr sz="1200">
              <a:latin typeface="Verdana"/>
              <a:ea typeface="Verdana"/>
              <a:cs typeface="Verdana"/>
              <a:sym typeface="Verdana"/>
            </a:endParaRPr>
          </a:p>
        </p:txBody>
      </p:sp>
      <p:grpSp>
        <p:nvGrpSpPr>
          <p:cNvPr id="1531" name="Google Shape;1531;p106"/>
          <p:cNvGrpSpPr/>
          <p:nvPr/>
        </p:nvGrpSpPr>
        <p:grpSpPr>
          <a:xfrm>
            <a:off x="5149596" y="1311020"/>
            <a:ext cx="3706495" cy="3152775"/>
            <a:chOff x="5149596" y="1748027"/>
            <a:chExt cx="3706495" cy="4203700"/>
          </a:xfrm>
        </p:grpSpPr>
        <p:sp>
          <p:nvSpPr>
            <p:cNvPr id="1532" name="Google Shape;1532;p106"/>
            <p:cNvSpPr/>
            <p:nvPr/>
          </p:nvSpPr>
          <p:spPr>
            <a:xfrm>
              <a:off x="5149596" y="1748027"/>
              <a:ext cx="3706495" cy="4203700"/>
            </a:xfrm>
            <a:custGeom>
              <a:avLst/>
              <a:gdLst/>
              <a:ahLst/>
              <a:cxnLst/>
              <a:rect l="l" t="t" r="r" b="b"/>
              <a:pathLst>
                <a:path w="3706495" h="4203700" extrusionOk="0">
                  <a:moveTo>
                    <a:pt x="3706367" y="0"/>
                  </a:moveTo>
                  <a:lnTo>
                    <a:pt x="0" y="0"/>
                  </a:lnTo>
                  <a:lnTo>
                    <a:pt x="0" y="4203192"/>
                  </a:lnTo>
                  <a:lnTo>
                    <a:pt x="3706367" y="4203192"/>
                  </a:lnTo>
                  <a:lnTo>
                    <a:pt x="3706367" y="0"/>
                  </a:lnTo>
                  <a:close/>
                </a:path>
              </a:pathLst>
            </a:custGeom>
            <a:solidFill>
              <a:srgbClr val="99CC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33" name="Google Shape;1533;p106"/>
            <p:cNvSpPr/>
            <p:nvPr/>
          </p:nvSpPr>
          <p:spPr>
            <a:xfrm>
              <a:off x="5149596" y="1748027"/>
              <a:ext cx="3706495" cy="4203700"/>
            </a:xfrm>
            <a:custGeom>
              <a:avLst/>
              <a:gdLst/>
              <a:ahLst/>
              <a:cxnLst/>
              <a:rect l="l" t="t" r="r" b="b"/>
              <a:pathLst>
                <a:path w="3706495" h="4203700" extrusionOk="0">
                  <a:moveTo>
                    <a:pt x="0" y="4203192"/>
                  </a:moveTo>
                  <a:lnTo>
                    <a:pt x="3706367" y="4203192"/>
                  </a:lnTo>
                  <a:lnTo>
                    <a:pt x="3706367" y="0"/>
                  </a:lnTo>
                  <a:lnTo>
                    <a:pt x="0" y="0"/>
                  </a:lnTo>
                  <a:lnTo>
                    <a:pt x="0" y="4203192"/>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534" name="Google Shape;1534;p106"/>
          <p:cNvSpPr txBox="1"/>
          <p:nvPr/>
        </p:nvSpPr>
        <p:spPr>
          <a:xfrm>
            <a:off x="5241290" y="1360931"/>
            <a:ext cx="647100" cy="134700"/>
          </a:xfrm>
          <a:prstGeom prst="rect">
            <a:avLst/>
          </a:prstGeom>
          <a:noFill/>
          <a:ln>
            <a:noFill/>
          </a:ln>
        </p:spPr>
        <p:txBody>
          <a:bodyPr spcFirstLastPara="1" wrap="square" lIns="0" tIns="11425" rIns="0" bIns="0" anchor="t" anchorCtr="0">
            <a:spAutoFit/>
          </a:bodyPr>
          <a:lstStyle/>
          <a:p>
            <a:pPr marL="0" marR="0" lvl="0" indent="0" algn="l" rtl="0">
              <a:lnSpc>
                <a:spcPct val="100000"/>
              </a:lnSpc>
              <a:spcBef>
                <a:spcPts val="0"/>
              </a:spcBef>
              <a:spcAft>
                <a:spcPts val="0"/>
              </a:spcAft>
              <a:buNone/>
            </a:pPr>
            <a:r>
              <a:rPr lang="en" sz="800" b="1">
                <a:solidFill>
                  <a:srgbClr val="003300"/>
                </a:solidFill>
                <a:latin typeface="Arial"/>
                <a:ea typeface="Arial"/>
                <a:cs typeface="Arial"/>
                <a:sym typeface="Arial"/>
              </a:rPr>
              <a:t>(Device) Grid</a:t>
            </a:r>
            <a:endParaRPr sz="800">
              <a:latin typeface="Arial"/>
              <a:ea typeface="Arial"/>
              <a:cs typeface="Arial"/>
              <a:sym typeface="Arial"/>
            </a:endParaRPr>
          </a:p>
        </p:txBody>
      </p:sp>
      <p:sp>
        <p:nvSpPr>
          <p:cNvPr id="1535" name="Google Shape;1535;p106"/>
          <p:cNvSpPr txBox="1"/>
          <p:nvPr/>
        </p:nvSpPr>
        <p:spPr>
          <a:xfrm>
            <a:off x="5201411" y="3679316"/>
            <a:ext cx="3603000" cy="274800"/>
          </a:xfrm>
          <a:prstGeom prst="rect">
            <a:avLst/>
          </a:prstGeom>
          <a:solidFill>
            <a:srgbClr val="A6A6A6"/>
          </a:solidFill>
          <a:ln w="9525" cap="flat" cmpd="sng">
            <a:solidFill>
              <a:srgbClr val="959595"/>
            </a:solidFill>
            <a:prstDash val="solid"/>
            <a:round/>
            <a:headEnd type="none" w="sm" len="sm"/>
            <a:tailEnd type="none" w="sm" len="sm"/>
          </a:ln>
        </p:spPr>
        <p:txBody>
          <a:bodyPr spcFirstLastPara="1" wrap="square" lIns="0" tIns="72375" rIns="0" bIns="0" anchor="t" anchorCtr="0">
            <a:spAutoFit/>
          </a:bodyPr>
          <a:lstStyle/>
          <a:p>
            <a:pPr marL="90170" marR="3137535" lvl="0" indent="0" algn="l" rtl="0">
              <a:lnSpc>
                <a:spcPct val="101499"/>
              </a:lnSpc>
              <a:spcBef>
                <a:spcPts val="0"/>
              </a:spcBef>
              <a:spcAft>
                <a:spcPts val="0"/>
              </a:spcAft>
              <a:buNone/>
            </a:pPr>
            <a:r>
              <a:rPr lang="en" sz="650" b="1">
                <a:solidFill>
                  <a:srgbClr val="003300"/>
                </a:solidFill>
                <a:latin typeface="Arial"/>
                <a:ea typeface="Arial"/>
                <a:cs typeface="Arial"/>
                <a:sym typeface="Arial"/>
              </a:rPr>
              <a:t>Constant  Memory</a:t>
            </a:r>
            <a:endParaRPr sz="650">
              <a:latin typeface="Arial"/>
              <a:ea typeface="Arial"/>
              <a:cs typeface="Arial"/>
              <a:sym typeface="Arial"/>
            </a:endParaRPr>
          </a:p>
        </p:txBody>
      </p:sp>
      <p:sp>
        <p:nvSpPr>
          <p:cNvPr id="1536" name="Google Shape;1536;p106"/>
          <p:cNvSpPr txBox="1"/>
          <p:nvPr/>
        </p:nvSpPr>
        <p:spPr>
          <a:xfrm>
            <a:off x="5201411" y="4083939"/>
            <a:ext cx="3603000" cy="273300"/>
          </a:xfrm>
          <a:prstGeom prst="rect">
            <a:avLst/>
          </a:prstGeom>
          <a:solidFill>
            <a:srgbClr val="A6A6A6"/>
          </a:solidFill>
          <a:ln w="9525" cap="flat" cmpd="sng">
            <a:solidFill>
              <a:srgbClr val="959595"/>
            </a:solidFill>
            <a:prstDash val="solid"/>
            <a:round/>
            <a:headEnd type="none" w="sm" len="sm"/>
            <a:tailEnd type="none" w="sm" len="sm"/>
          </a:ln>
        </p:spPr>
        <p:txBody>
          <a:bodyPr spcFirstLastPara="1" wrap="square" lIns="0" tIns="71100" rIns="0" bIns="0" anchor="t" anchorCtr="0">
            <a:spAutoFit/>
          </a:bodyPr>
          <a:lstStyle/>
          <a:p>
            <a:pPr marL="90170" marR="3170555" lvl="0" indent="0" algn="l" rtl="0">
              <a:lnSpc>
                <a:spcPct val="101499"/>
              </a:lnSpc>
              <a:spcBef>
                <a:spcPts val="0"/>
              </a:spcBef>
              <a:spcAft>
                <a:spcPts val="0"/>
              </a:spcAft>
              <a:buNone/>
            </a:pPr>
            <a:r>
              <a:rPr lang="en" sz="650" b="1">
                <a:solidFill>
                  <a:srgbClr val="003300"/>
                </a:solidFill>
                <a:latin typeface="Arial"/>
                <a:ea typeface="Arial"/>
                <a:cs typeface="Arial"/>
                <a:sym typeface="Arial"/>
              </a:rPr>
              <a:t>Texture  Memory</a:t>
            </a:r>
            <a:endParaRPr sz="650">
              <a:latin typeface="Arial"/>
              <a:ea typeface="Arial"/>
              <a:cs typeface="Arial"/>
              <a:sym typeface="Arial"/>
            </a:endParaRPr>
          </a:p>
        </p:txBody>
      </p:sp>
      <p:sp>
        <p:nvSpPr>
          <p:cNvPr id="1537" name="Google Shape;1537;p106"/>
          <p:cNvSpPr txBox="1"/>
          <p:nvPr/>
        </p:nvSpPr>
        <p:spPr>
          <a:xfrm>
            <a:off x="5201411" y="3270123"/>
            <a:ext cx="3603000" cy="273900"/>
          </a:xfrm>
          <a:prstGeom prst="rect">
            <a:avLst/>
          </a:prstGeom>
          <a:solidFill>
            <a:srgbClr val="FFFFFF"/>
          </a:solidFill>
          <a:ln w="9525" cap="flat" cmpd="sng">
            <a:solidFill>
              <a:srgbClr val="BEBEBE"/>
            </a:solidFill>
            <a:prstDash val="solid"/>
            <a:round/>
            <a:headEnd type="none" w="sm" len="sm"/>
            <a:tailEnd type="none" w="sm" len="sm"/>
          </a:ln>
        </p:spPr>
        <p:txBody>
          <a:bodyPr spcFirstLastPara="1" wrap="square" lIns="0" tIns="71100" rIns="0" bIns="0" anchor="t" anchorCtr="0">
            <a:spAutoFit/>
          </a:bodyPr>
          <a:lstStyle/>
          <a:p>
            <a:pPr marL="90170" marR="3170555" lvl="0" indent="0" algn="l" rtl="0">
              <a:lnSpc>
                <a:spcPct val="101899"/>
              </a:lnSpc>
              <a:spcBef>
                <a:spcPts val="0"/>
              </a:spcBef>
              <a:spcAft>
                <a:spcPts val="0"/>
              </a:spcAft>
              <a:buNone/>
            </a:pPr>
            <a:r>
              <a:rPr lang="en" sz="650" b="1">
                <a:solidFill>
                  <a:srgbClr val="003300"/>
                </a:solidFill>
                <a:latin typeface="Arial"/>
                <a:ea typeface="Arial"/>
                <a:cs typeface="Arial"/>
                <a:sym typeface="Arial"/>
              </a:rPr>
              <a:t>Global  Memory</a:t>
            </a:r>
            <a:endParaRPr sz="650">
              <a:latin typeface="Arial"/>
              <a:ea typeface="Arial"/>
              <a:cs typeface="Arial"/>
              <a:sym typeface="Arial"/>
            </a:endParaRPr>
          </a:p>
        </p:txBody>
      </p:sp>
      <p:grpSp>
        <p:nvGrpSpPr>
          <p:cNvPr id="1538" name="Google Shape;1538;p106"/>
          <p:cNvGrpSpPr/>
          <p:nvPr/>
        </p:nvGrpSpPr>
        <p:grpSpPr>
          <a:xfrm>
            <a:off x="5198364" y="1653920"/>
            <a:ext cx="1771015" cy="1428750"/>
            <a:chOff x="5198364" y="2205227"/>
            <a:chExt cx="1771015" cy="1905000"/>
          </a:xfrm>
        </p:grpSpPr>
        <p:sp>
          <p:nvSpPr>
            <p:cNvPr id="1539" name="Google Shape;1539;p106"/>
            <p:cNvSpPr/>
            <p:nvPr/>
          </p:nvSpPr>
          <p:spPr>
            <a:xfrm>
              <a:off x="5198364" y="2205227"/>
              <a:ext cx="1771015" cy="1905000"/>
            </a:xfrm>
            <a:custGeom>
              <a:avLst/>
              <a:gdLst/>
              <a:ahLst/>
              <a:cxnLst/>
              <a:rect l="l" t="t" r="r" b="b"/>
              <a:pathLst>
                <a:path w="1771015" h="1905000" extrusionOk="0">
                  <a:moveTo>
                    <a:pt x="1770888" y="0"/>
                  </a:moveTo>
                  <a:lnTo>
                    <a:pt x="0" y="0"/>
                  </a:lnTo>
                  <a:lnTo>
                    <a:pt x="0" y="1905000"/>
                  </a:lnTo>
                  <a:lnTo>
                    <a:pt x="1770888" y="1905000"/>
                  </a:lnTo>
                  <a:lnTo>
                    <a:pt x="1770888" y="0"/>
                  </a:lnTo>
                  <a:close/>
                </a:path>
              </a:pathLst>
            </a:custGeom>
            <a:solidFill>
              <a:srgbClr val="FFC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40" name="Google Shape;1540;p106"/>
            <p:cNvSpPr/>
            <p:nvPr/>
          </p:nvSpPr>
          <p:spPr>
            <a:xfrm>
              <a:off x="5198364" y="2205227"/>
              <a:ext cx="1771015" cy="1905000"/>
            </a:xfrm>
            <a:custGeom>
              <a:avLst/>
              <a:gdLst/>
              <a:ahLst/>
              <a:cxnLst/>
              <a:rect l="l" t="t" r="r" b="b"/>
              <a:pathLst>
                <a:path w="1771015" h="1905000" extrusionOk="0">
                  <a:moveTo>
                    <a:pt x="0" y="1905000"/>
                  </a:moveTo>
                  <a:lnTo>
                    <a:pt x="1770888" y="1905000"/>
                  </a:lnTo>
                  <a:lnTo>
                    <a:pt x="1770888" y="0"/>
                  </a:lnTo>
                  <a:lnTo>
                    <a:pt x="0" y="0"/>
                  </a:lnTo>
                  <a:lnTo>
                    <a:pt x="0" y="1905000"/>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541" name="Google Shape;1541;p106"/>
          <p:cNvSpPr txBox="1"/>
          <p:nvPr/>
        </p:nvSpPr>
        <p:spPr>
          <a:xfrm>
            <a:off x="5290439" y="1704022"/>
            <a:ext cx="555000" cy="134700"/>
          </a:xfrm>
          <a:prstGeom prst="rect">
            <a:avLst/>
          </a:prstGeom>
          <a:noFill/>
          <a:ln>
            <a:noFill/>
          </a:ln>
        </p:spPr>
        <p:txBody>
          <a:bodyPr spcFirstLastPara="1" wrap="square" lIns="0" tIns="11425" rIns="0" bIns="0" anchor="t" anchorCtr="0">
            <a:spAutoFit/>
          </a:bodyPr>
          <a:lstStyle/>
          <a:p>
            <a:pPr marL="0" marR="0" lvl="0" indent="0" algn="l" rtl="0">
              <a:lnSpc>
                <a:spcPct val="100000"/>
              </a:lnSpc>
              <a:spcBef>
                <a:spcPts val="0"/>
              </a:spcBef>
              <a:spcAft>
                <a:spcPts val="0"/>
              </a:spcAft>
              <a:buNone/>
            </a:pPr>
            <a:r>
              <a:rPr lang="en" sz="800" b="1">
                <a:solidFill>
                  <a:srgbClr val="003300"/>
                </a:solidFill>
                <a:latin typeface="Arial"/>
                <a:ea typeface="Arial"/>
                <a:cs typeface="Arial"/>
                <a:sym typeface="Arial"/>
              </a:rPr>
              <a:t>Block (0, 0)</a:t>
            </a:r>
            <a:endParaRPr sz="800">
              <a:latin typeface="Arial"/>
              <a:ea typeface="Arial"/>
              <a:cs typeface="Arial"/>
              <a:sym typeface="Arial"/>
            </a:endParaRPr>
          </a:p>
        </p:txBody>
      </p:sp>
      <p:sp>
        <p:nvSpPr>
          <p:cNvPr id="1542" name="Google Shape;1542;p106"/>
          <p:cNvSpPr txBox="1"/>
          <p:nvPr/>
        </p:nvSpPr>
        <p:spPr>
          <a:xfrm>
            <a:off x="5247132" y="1889379"/>
            <a:ext cx="1682700" cy="223800"/>
          </a:xfrm>
          <a:prstGeom prst="rect">
            <a:avLst/>
          </a:prstGeom>
          <a:solidFill>
            <a:srgbClr val="FFFFFF"/>
          </a:solidFill>
          <a:ln w="9525" cap="flat" cmpd="sng">
            <a:solidFill>
              <a:srgbClr val="959595"/>
            </a:solidFill>
            <a:prstDash val="solid"/>
            <a:round/>
            <a:headEnd type="none" w="sm" len="sm"/>
            <a:tailEnd type="none" w="sm" len="sm"/>
          </a:ln>
        </p:spPr>
        <p:txBody>
          <a:bodyPr spcFirstLastPara="1" wrap="square" lIns="0" tIns="625" rIns="0" bIns="0" anchor="t" anchorCtr="0">
            <a:spAutoFit/>
          </a:bodyPr>
          <a:lstStyle/>
          <a:p>
            <a:pPr marL="0" marR="0" lvl="0" indent="0" algn="l" rtl="0">
              <a:lnSpc>
                <a:spcPct val="100000"/>
              </a:lnSpc>
              <a:spcBef>
                <a:spcPts val="0"/>
              </a:spcBef>
              <a:spcAft>
                <a:spcPts val="0"/>
              </a:spcAft>
              <a:buNone/>
            </a:pPr>
            <a:endParaRPr sz="800">
              <a:latin typeface="Times New Roman"/>
              <a:ea typeface="Times New Roman"/>
              <a:cs typeface="Times New Roman"/>
              <a:sym typeface="Times New Roman"/>
            </a:endParaRPr>
          </a:p>
          <a:p>
            <a:pPr marL="516255" marR="0" lvl="0" indent="0" algn="l" rtl="0">
              <a:lnSpc>
                <a:spcPct val="100000"/>
              </a:lnSpc>
              <a:spcBef>
                <a:spcPts val="0"/>
              </a:spcBef>
              <a:spcAft>
                <a:spcPts val="0"/>
              </a:spcAft>
              <a:buNone/>
            </a:pPr>
            <a:r>
              <a:rPr lang="en" sz="650" b="1">
                <a:solidFill>
                  <a:srgbClr val="003300"/>
                </a:solidFill>
                <a:latin typeface="Arial"/>
                <a:ea typeface="Arial"/>
                <a:cs typeface="Arial"/>
                <a:sym typeface="Arial"/>
              </a:rPr>
              <a:t>Shared Memory</a:t>
            </a:r>
            <a:endParaRPr sz="650">
              <a:latin typeface="Arial"/>
              <a:ea typeface="Arial"/>
              <a:cs typeface="Arial"/>
              <a:sym typeface="Arial"/>
            </a:endParaRPr>
          </a:p>
        </p:txBody>
      </p:sp>
      <p:sp>
        <p:nvSpPr>
          <p:cNvPr id="1543" name="Google Shape;1543;p106"/>
          <p:cNvSpPr txBox="1"/>
          <p:nvPr/>
        </p:nvSpPr>
        <p:spPr>
          <a:xfrm>
            <a:off x="5237988" y="2659760"/>
            <a:ext cx="820500" cy="280800"/>
          </a:xfrm>
          <a:prstGeom prst="rect">
            <a:avLst/>
          </a:prstGeom>
          <a:solidFill>
            <a:srgbClr val="99FF66"/>
          </a:solidFill>
          <a:ln w="9525" cap="flat" cmpd="sng">
            <a:solidFill>
              <a:srgbClr val="959595"/>
            </a:solidFill>
            <a:prstDash val="solid"/>
            <a:round/>
            <a:headEnd type="none" w="sm" len="sm"/>
            <a:tailEnd type="none" w="sm" len="sm"/>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700">
              <a:latin typeface="Times New Roman"/>
              <a:ea typeface="Times New Roman"/>
              <a:cs typeface="Times New Roman"/>
              <a:sym typeface="Times New Roman"/>
            </a:endParaRPr>
          </a:p>
          <a:p>
            <a:pPr marL="241934" marR="0" lvl="0" indent="0" algn="l" rtl="0">
              <a:lnSpc>
                <a:spcPct val="100000"/>
              </a:lnSpc>
              <a:spcBef>
                <a:spcPts val="570"/>
              </a:spcBef>
              <a:spcAft>
                <a:spcPts val="0"/>
              </a:spcAft>
              <a:buNone/>
            </a:pPr>
            <a:r>
              <a:rPr lang="en" sz="650" b="1">
                <a:solidFill>
                  <a:srgbClr val="003300"/>
                </a:solidFill>
                <a:latin typeface="Arial"/>
                <a:ea typeface="Arial"/>
                <a:cs typeface="Arial"/>
                <a:sym typeface="Arial"/>
              </a:rPr>
              <a:t>Threads</a:t>
            </a:r>
            <a:endParaRPr sz="650">
              <a:latin typeface="Arial"/>
              <a:ea typeface="Arial"/>
              <a:cs typeface="Arial"/>
              <a:sym typeface="Arial"/>
            </a:endParaRPr>
          </a:p>
        </p:txBody>
      </p:sp>
      <p:sp>
        <p:nvSpPr>
          <p:cNvPr id="1544" name="Google Shape;1544;p106"/>
          <p:cNvSpPr txBox="1"/>
          <p:nvPr/>
        </p:nvSpPr>
        <p:spPr>
          <a:xfrm>
            <a:off x="5237988" y="2266569"/>
            <a:ext cx="622200" cy="126900"/>
          </a:xfrm>
          <a:prstGeom prst="rect">
            <a:avLst/>
          </a:prstGeom>
          <a:solidFill>
            <a:srgbClr val="A6A6A6"/>
          </a:solidFill>
          <a:ln w="9525" cap="flat" cmpd="sng">
            <a:solidFill>
              <a:srgbClr val="959595"/>
            </a:solidFill>
            <a:prstDash val="solid"/>
            <a:round/>
            <a:headEnd type="none" w="sm" len="sm"/>
            <a:tailEnd type="none" w="sm" len="sm"/>
          </a:ln>
        </p:spPr>
        <p:txBody>
          <a:bodyPr spcFirstLastPara="1" wrap="square" lIns="0" tIns="26650" rIns="0" bIns="0" anchor="t" anchorCtr="0">
            <a:spAutoFit/>
          </a:bodyPr>
          <a:lstStyle/>
          <a:p>
            <a:pPr marL="116204" marR="0" lvl="0" indent="0" algn="l" rtl="0">
              <a:lnSpc>
                <a:spcPct val="100000"/>
              </a:lnSpc>
              <a:spcBef>
                <a:spcPts val="0"/>
              </a:spcBef>
              <a:spcAft>
                <a:spcPts val="0"/>
              </a:spcAft>
              <a:buNone/>
            </a:pPr>
            <a:r>
              <a:rPr lang="en" sz="650" b="1">
                <a:solidFill>
                  <a:srgbClr val="003300"/>
                </a:solidFill>
                <a:latin typeface="Arial"/>
                <a:ea typeface="Arial"/>
                <a:cs typeface="Arial"/>
                <a:sym typeface="Arial"/>
              </a:rPr>
              <a:t>Registers</a:t>
            </a:r>
            <a:endParaRPr sz="650">
              <a:latin typeface="Arial"/>
              <a:ea typeface="Arial"/>
              <a:cs typeface="Arial"/>
              <a:sym typeface="Arial"/>
            </a:endParaRPr>
          </a:p>
        </p:txBody>
      </p:sp>
      <p:grpSp>
        <p:nvGrpSpPr>
          <p:cNvPr id="1545" name="Google Shape;1545;p106"/>
          <p:cNvGrpSpPr/>
          <p:nvPr/>
        </p:nvGrpSpPr>
        <p:grpSpPr>
          <a:xfrm>
            <a:off x="5931915" y="1653920"/>
            <a:ext cx="2875407" cy="1428750"/>
            <a:chOff x="5931915" y="2205227"/>
            <a:chExt cx="2875407" cy="1905000"/>
          </a:xfrm>
        </p:grpSpPr>
        <p:sp>
          <p:nvSpPr>
            <p:cNvPr id="1546" name="Google Shape;1546;p106"/>
            <p:cNvSpPr/>
            <p:nvPr/>
          </p:nvSpPr>
          <p:spPr>
            <a:xfrm>
              <a:off x="5931915" y="2901695"/>
              <a:ext cx="127000" cy="640079"/>
            </a:xfrm>
            <a:custGeom>
              <a:avLst/>
              <a:gdLst/>
              <a:ahLst/>
              <a:cxnLst/>
              <a:rect l="l" t="t" r="r" b="b"/>
              <a:pathLst>
                <a:path w="127000" h="640079" extrusionOk="0">
                  <a:moveTo>
                    <a:pt x="51308" y="563879"/>
                  </a:moveTo>
                  <a:lnTo>
                    <a:pt x="0" y="563879"/>
                  </a:lnTo>
                  <a:lnTo>
                    <a:pt x="63500" y="640079"/>
                  </a:lnTo>
                  <a:lnTo>
                    <a:pt x="116416" y="576579"/>
                  </a:lnTo>
                  <a:lnTo>
                    <a:pt x="51308" y="576579"/>
                  </a:lnTo>
                  <a:lnTo>
                    <a:pt x="51308" y="563879"/>
                  </a:lnTo>
                  <a:close/>
                </a:path>
                <a:path w="127000" h="640079" extrusionOk="0">
                  <a:moveTo>
                    <a:pt x="75692" y="63500"/>
                  </a:moveTo>
                  <a:lnTo>
                    <a:pt x="51308" y="63500"/>
                  </a:lnTo>
                  <a:lnTo>
                    <a:pt x="51308" y="576579"/>
                  </a:lnTo>
                  <a:lnTo>
                    <a:pt x="75692" y="576579"/>
                  </a:lnTo>
                  <a:lnTo>
                    <a:pt x="75692" y="63500"/>
                  </a:lnTo>
                  <a:close/>
                </a:path>
                <a:path w="127000" h="640079" extrusionOk="0">
                  <a:moveTo>
                    <a:pt x="127000" y="563879"/>
                  </a:moveTo>
                  <a:lnTo>
                    <a:pt x="75692" y="563879"/>
                  </a:lnTo>
                  <a:lnTo>
                    <a:pt x="75692" y="576579"/>
                  </a:lnTo>
                  <a:lnTo>
                    <a:pt x="116416" y="576579"/>
                  </a:lnTo>
                  <a:lnTo>
                    <a:pt x="127000" y="563879"/>
                  </a:lnTo>
                  <a:close/>
                </a:path>
                <a:path w="127000" h="640079" extrusionOk="0">
                  <a:moveTo>
                    <a:pt x="63500" y="0"/>
                  </a:moveTo>
                  <a:lnTo>
                    <a:pt x="0" y="76200"/>
                  </a:lnTo>
                  <a:lnTo>
                    <a:pt x="51308" y="76200"/>
                  </a:lnTo>
                  <a:lnTo>
                    <a:pt x="51308" y="63500"/>
                  </a:lnTo>
                  <a:lnTo>
                    <a:pt x="116416" y="63500"/>
                  </a:lnTo>
                  <a:lnTo>
                    <a:pt x="63500" y="0"/>
                  </a:lnTo>
                  <a:close/>
                </a:path>
                <a:path w="127000" h="640079" extrusionOk="0">
                  <a:moveTo>
                    <a:pt x="116416" y="63500"/>
                  </a:moveTo>
                  <a:lnTo>
                    <a:pt x="75692" y="63500"/>
                  </a:lnTo>
                  <a:lnTo>
                    <a:pt x="75692" y="76200"/>
                  </a:lnTo>
                  <a:lnTo>
                    <a:pt x="127000" y="76200"/>
                  </a:lnTo>
                  <a:lnTo>
                    <a:pt x="116416" y="6350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47" name="Google Shape;1547;p106"/>
            <p:cNvSpPr/>
            <p:nvPr/>
          </p:nvSpPr>
          <p:spPr>
            <a:xfrm>
              <a:off x="7036307" y="2205227"/>
              <a:ext cx="1771015" cy="1905000"/>
            </a:xfrm>
            <a:custGeom>
              <a:avLst/>
              <a:gdLst/>
              <a:ahLst/>
              <a:cxnLst/>
              <a:rect l="l" t="t" r="r" b="b"/>
              <a:pathLst>
                <a:path w="1771015" h="1905000" extrusionOk="0">
                  <a:moveTo>
                    <a:pt x="1770888" y="0"/>
                  </a:moveTo>
                  <a:lnTo>
                    <a:pt x="0" y="0"/>
                  </a:lnTo>
                  <a:lnTo>
                    <a:pt x="0" y="1905000"/>
                  </a:lnTo>
                  <a:lnTo>
                    <a:pt x="1770888" y="1905000"/>
                  </a:lnTo>
                  <a:lnTo>
                    <a:pt x="1770888" y="0"/>
                  </a:lnTo>
                  <a:close/>
                </a:path>
              </a:pathLst>
            </a:custGeom>
            <a:solidFill>
              <a:srgbClr val="FFCC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48" name="Google Shape;1548;p106"/>
            <p:cNvSpPr/>
            <p:nvPr/>
          </p:nvSpPr>
          <p:spPr>
            <a:xfrm>
              <a:off x="7036307" y="2205227"/>
              <a:ext cx="1771015" cy="1905000"/>
            </a:xfrm>
            <a:custGeom>
              <a:avLst/>
              <a:gdLst/>
              <a:ahLst/>
              <a:cxnLst/>
              <a:rect l="l" t="t" r="r" b="b"/>
              <a:pathLst>
                <a:path w="1771015" h="1905000" extrusionOk="0">
                  <a:moveTo>
                    <a:pt x="0" y="1905000"/>
                  </a:moveTo>
                  <a:lnTo>
                    <a:pt x="1770888" y="1905000"/>
                  </a:lnTo>
                  <a:lnTo>
                    <a:pt x="1770888" y="0"/>
                  </a:lnTo>
                  <a:lnTo>
                    <a:pt x="0" y="0"/>
                  </a:lnTo>
                  <a:lnTo>
                    <a:pt x="0" y="1905000"/>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549" name="Google Shape;1549;p106"/>
          <p:cNvSpPr txBox="1"/>
          <p:nvPr/>
        </p:nvSpPr>
        <p:spPr>
          <a:xfrm>
            <a:off x="7127747" y="1704022"/>
            <a:ext cx="555600" cy="134700"/>
          </a:xfrm>
          <a:prstGeom prst="rect">
            <a:avLst/>
          </a:prstGeom>
          <a:noFill/>
          <a:ln>
            <a:noFill/>
          </a:ln>
        </p:spPr>
        <p:txBody>
          <a:bodyPr spcFirstLastPara="1" wrap="square" lIns="0" tIns="11425" rIns="0" bIns="0" anchor="t" anchorCtr="0">
            <a:spAutoFit/>
          </a:bodyPr>
          <a:lstStyle/>
          <a:p>
            <a:pPr marL="0" marR="0" lvl="0" indent="0" algn="l" rtl="0">
              <a:lnSpc>
                <a:spcPct val="100000"/>
              </a:lnSpc>
              <a:spcBef>
                <a:spcPts val="0"/>
              </a:spcBef>
              <a:spcAft>
                <a:spcPts val="0"/>
              </a:spcAft>
              <a:buNone/>
            </a:pPr>
            <a:r>
              <a:rPr lang="en" sz="800" b="1">
                <a:solidFill>
                  <a:srgbClr val="003300"/>
                </a:solidFill>
                <a:latin typeface="Arial"/>
                <a:ea typeface="Arial"/>
                <a:cs typeface="Arial"/>
                <a:sym typeface="Arial"/>
              </a:rPr>
              <a:t>Block (1, 0)</a:t>
            </a:r>
            <a:endParaRPr sz="800">
              <a:latin typeface="Arial"/>
              <a:ea typeface="Arial"/>
              <a:cs typeface="Arial"/>
              <a:sym typeface="Arial"/>
            </a:endParaRPr>
          </a:p>
        </p:txBody>
      </p:sp>
      <p:sp>
        <p:nvSpPr>
          <p:cNvPr id="1550" name="Google Shape;1550;p106"/>
          <p:cNvSpPr txBox="1"/>
          <p:nvPr/>
        </p:nvSpPr>
        <p:spPr>
          <a:xfrm>
            <a:off x="7082028" y="1889379"/>
            <a:ext cx="1686000" cy="223800"/>
          </a:xfrm>
          <a:prstGeom prst="rect">
            <a:avLst/>
          </a:prstGeom>
          <a:solidFill>
            <a:srgbClr val="FFFFFF"/>
          </a:solidFill>
          <a:ln w="9525" cap="flat" cmpd="sng">
            <a:solidFill>
              <a:srgbClr val="959595"/>
            </a:solidFill>
            <a:prstDash val="solid"/>
            <a:round/>
            <a:headEnd type="none" w="sm" len="sm"/>
            <a:tailEnd type="none" w="sm" len="sm"/>
          </a:ln>
        </p:spPr>
        <p:txBody>
          <a:bodyPr spcFirstLastPara="1" wrap="square" lIns="0" tIns="625" rIns="0" bIns="0" anchor="t" anchorCtr="0">
            <a:spAutoFit/>
          </a:bodyPr>
          <a:lstStyle/>
          <a:p>
            <a:pPr marL="0" marR="0" lvl="0" indent="0" algn="l" rtl="0">
              <a:lnSpc>
                <a:spcPct val="100000"/>
              </a:lnSpc>
              <a:spcBef>
                <a:spcPts val="0"/>
              </a:spcBef>
              <a:spcAft>
                <a:spcPts val="0"/>
              </a:spcAft>
              <a:buNone/>
            </a:pPr>
            <a:endParaRPr sz="800">
              <a:latin typeface="Times New Roman"/>
              <a:ea typeface="Times New Roman"/>
              <a:cs typeface="Times New Roman"/>
              <a:sym typeface="Times New Roman"/>
            </a:endParaRPr>
          </a:p>
          <a:p>
            <a:pPr marL="518158" marR="0" lvl="0" indent="0" algn="l" rtl="0">
              <a:lnSpc>
                <a:spcPct val="100000"/>
              </a:lnSpc>
              <a:spcBef>
                <a:spcPts val="0"/>
              </a:spcBef>
              <a:spcAft>
                <a:spcPts val="0"/>
              </a:spcAft>
              <a:buNone/>
            </a:pPr>
            <a:r>
              <a:rPr lang="en" sz="650" b="1">
                <a:solidFill>
                  <a:srgbClr val="003300"/>
                </a:solidFill>
                <a:latin typeface="Arial"/>
                <a:ea typeface="Arial"/>
                <a:cs typeface="Arial"/>
                <a:sym typeface="Arial"/>
              </a:rPr>
              <a:t>Shared Memory</a:t>
            </a:r>
            <a:endParaRPr sz="650">
              <a:latin typeface="Arial"/>
              <a:ea typeface="Arial"/>
              <a:cs typeface="Arial"/>
              <a:sym typeface="Arial"/>
            </a:endParaRPr>
          </a:p>
        </p:txBody>
      </p:sp>
      <p:sp>
        <p:nvSpPr>
          <p:cNvPr id="1551" name="Google Shape;1551;p106"/>
          <p:cNvSpPr txBox="1"/>
          <p:nvPr/>
        </p:nvSpPr>
        <p:spPr>
          <a:xfrm>
            <a:off x="7075931" y="2659760"/>
            <a:ext cx="820500" cy="280800"/>
          </a:xfrm>
          <a:prstGeom prst="rect">
            <a:avLst/>
          </a:prstGeom>
          <a:solidFill>
            <a:srgbClr val="99FF66"/>
          </a:solidFill>
          <a:ln w="9525" cap="flat" cmpd="sng">
            <a:solidFill>
              <a:srgbClr val="959595"/>
            </a:solidFill>
            <a:prstDash val="solid"/>
            <a:round/>
            <a:headEnd type="none" w="sm" len="sm"/>
            <a:tailEnd type="none" w="sm" len="sm"/>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700">
              <a:latin typeface="Times New Roman"/>
              <a:ea typeface="Times New Roman"/>
              <a:cs typeface="Times New Roman"/>
              <a:sym typeface="Times New Roman"/>
            </a:endParaRPr>
          </a:p>
          <a:p>
            <a:pPr marL="241300" marR="0" lvl="0" indent="0" algn="l" rtl="0">
              <a:lnSpc>
                <a:spcPct val="100000"/>
              </a:lnSpc>
              <a:spcBef>
                <a:spcPts val="570"/>
              </a:spcBef>
              <a:spcAft>
                <a:spcPts val="0"/>
              </a:spcAft>
              <a:buNone/>
            </a:pPr>
            <a:r>
              <a:rPr lang="en" sz="650" b="1">
                <a:solidFill>
                  <a:srgbClr val="003300"/>
                </a:solidFill>
                <a:latin typeface="Arial"/>
                <a:ea typeface="Arial"/>
                <a:cs typeface="Arial"/>
                <a:sym typeface="Arial"/>
              </a:rPr>
              <a:t>Threads</a:t>
            </a:r>
            <a:endParaRPr sz="650">
              <a:latin typeface="Arial"/>
              <a:ea typeface="Arial"/>
              <a:cs typeface="Arial"/>
              <a:sym typeface="Arial"/>
            </a:endParaRPr>
          </a:p>
        </p:txBody>
      </p:sp>
      <p:sp>
        <p:nvSpPr>
          <p:cNvPr id="1552" name="Google Shape;1552;p106"/>
          <p:cNvSpPr txBox="1"/>
          <p:nvPr/>
        </p:nvSpPr>
        <p:spPr>
          <a:xfrm>
            <a:off x="7075931" y="2266569"/>
            <a:ext cx="619200" cy="126900"/>
          </a:xfrm>
          <a:prstGeom prst="rect">
            <a:avLst/>
          </a:prstGeom>
          <a:solidFill>
            <a:srgbClr val="A6A6A6"/>
          </a:solidFill>
          <a:ln w="9525" cap="flat" cmpd="sng">
            <a:solidFill>
              <a:srgbClr val="959595"/>
            </a:solidFill>
            <a:prstDash val="solid"/>
            <a:round/>
            <a:headEnd type="none" w="sm" len="sm"/>
            <a:tailEnd type="none" w="sm" len="sm"/>
          </a:ln>
        </p:spPr>
        <p:txBody>
          <a:bodyPr spcFirstLastPara="1" wrap="square" lIns="0" tIns="26650" rIns="0" bIns="0" anchor="t" anchorCtr="0">
            <a:spAutoFit/>
          </a:bodyPr>
          <a:lstStyle/>
          <a:p>
            <a:pPr marL="116204" marR="0" lvl="0" indent="0" algn="l" rtl="0">
              <a:lnSpc>
                <a:spcPct val="100000"/>
              </a:lnSpc>
              <a:spcBef>
                <a:spcPts val="0"/>
              </a:spcBef>
              <a:spcAft>
                <a:spcPts val="0"/>
              </a:spcAft>
              <a:buNone/>
            </a:pPr>
            <a:r>
              <a:rPr lang="en" sz="650" b="1">
                <a:solidFill>
                  <a:srgbClr val="003300"/>
                </a:solidFill>
                <a:latin typeface="Arial"/>
                <a:ea typeface="Arial"/>
                <a:cs typeface="Arial"/>
                <a:sym typeface="Arial"/>
              </a:rPr>
              <a:t>Registers</a:t>
            </a:r>
            <a:endParaRPr sz="650">
              <a:latin typeface="Arial"/>
              <a:ea typeface="Arial"/>
              <a:cs typeface="Arial"/>
              <a:sym typeface="Arial"/>
            </a:endParaRPr>
          </a:p>
        </p:txBody>
      </p:sp>
      <p:grpSp>
        <p:nvGrpSpPr>
          <p:cNvPr id="1553" name="Google Shape;1553;p106"/>
          <p:cNvGrpSpPr/>
          <p:nvPr/>
        </p:nvGrpSpPr>
        <p:grpSpPr>
          <a:xfrm>
            <a:off x="5550915" y="2167127"/>
            <a:ext cx="3098801" cy="1097279"/>
            <a:chOff x="5550915" y="2889503"/>
            <a:chExt cx="3098801" cy="1463039"/>
          </a:xfrm>
        </p:grpSpPr>
        <p:sp>
          <p:nvSpPr>
            <p:cNvPr id="1554" name="Google Shape;1554;p106"/>
            <p:cNvSpPr/>
            <p:nvPr/>
          </p:nvSpPr>
          <p:spPr>
            <a:xfrm>
              <a:off x="6541516" y="2889503"/>
              <a:ext cx="2108200" cy="1463039"/>
            </a:xfrm>
            <a:custGeom>
              <a:avLst/>
              <a:gdLst/>
              <a:ahLst/>
              <a:cxnLst/>
              <a:rect l="l" t="t" r="r" b="b"/>
              <a:pathLst>
                <a:path w="2108200" h="1463039" extrusionOk="0">
                  <a:moveTo>
                    <a:pt x="127000" y="76200"/>
                  </a:moveTo>
                  <a:lnTo>
                    <a:pt x="116408" y="63500"/>
                  </a:lnTo>
                  <a:lnTo>
                    <a:pt x="63500" y="0"/>
                  </a:lnTo>
                  <a:lnTo>
                    <a:pt x="0" y="76200"/>
                  </a:lnTo>
                  <a:lnTo>
                    <a:pt x="51308" y="76200"/>
                  </a:lnTo>
                  <a:lnTo>
                    <a:pt x="51308" y="1463040"/>
                  </a:lnTo>
                  <a:lnTo>
                    <a:pt x="75679" y="1463040"/>
                  </a:lnTo>
                  <a:lnTo>
                    <a:pt x="75679" y="76200"/>
                  </a:lnTo>
                  <a:lnTo>
                    <a:pt x="127000" y="76200"/>
                  </a:lnTo>
                  <a:close/>
                </a:path>
                <a:path w="2108200" h="1463039" extrusionOk="0">
                  <a:moveTo>
                    <a:pt x="279400" y="1386840"/>
                  </a:moveTo>
                  <a:lnTo>
                    <a:pt x="228092" y="1386840"/>
                  </a:lnTo>
                  <a:lnTo>
                    <a:pt x="228092" y="0"/>
                  </a:lnTo>
                  <a:lnTo>
                    <a:pt x="203708" y="0"/>
                  </a:lnTo>
                  <a:lnTo>
                    <a:pt x="203708" y="1386840"/>
                  </a:lnTo>
                  <a:lnTo>
                    <a:pt x="152400" y="1386840"/>
                  </a:lnTo>
                  <a:lnTo>
                    <a:pt x="215900" y="1463040"/>
                  </a:lnTo>
                  <a:lnTo>
                    <a:pt x="268808" y="1399540"/>
                  </a:lnTo>
                  <a:lnTo>
                    <a:pt x="279400" y="1386840"/>
                  </a:lnTo>
                  <a:close/>
                </a:path>
                <a:path w="2108200" h="1463039" extrusionOk="0">
                  <a:moveTo>
                    <a:pt x="1346200" y="76200"/>
                  </a:moveTo>
                  <a:lnTo>
                    <a:pt x="1335608" y="63500"/>
                  </a:lnTo>
                  <a:lnTo>
                    <a:pt x="1282700" y="0"/>
                  </a:lnTo>
                  <a:lnTo>
                    <a:pt x="1219200" y="76200"/>
                  </a:lnTo>
                  <a:lnTo>
                    <a:pt x="1270508" y="76200"/>
                  </a:lnTo>
                  <a:lnTo>
                    <a:pt x="1270508" y="563880"/>
                  </a:lnTo>
                  <a:lnTo>
                    <a:pt x="1219200" y="563880"/>
                  </a:lnTo>
                  <a:lnTo>
                    <a:pt x="1282700" y="640092"/>
                  </a:lnTo>
                  <a:lnTo>
                    <a:pt x="1335608" y="576580"/>
                  </a:lnTo>
                  <a:lnTo>
                    <a:pt x="1346200" y="563880"/>
                  </a:lnTo>
                  <a:lnTo>
                    <a:pt x="1294892" y="563880"/>
                  </a:lnTo>
                  <a:lnTo>
                    <a:pt x="1294892" y="76200"/>
                  </a:lnTo>
                  <a:lnTo>
                    <a:pt x="1346200" y="76200"/>
                  </a:lnTo>
                  <a:close/>
                </a:path>
                <a:path w="2108200" h="1463039" extrusionOk="0">
                  <a:moveTo>
                    <a:pt x="1955800" y="76200"/>
                  </a:moveTo>
                  <a:lnTo>
                    <a:pt x="1945208" y="63500"/>
                  </a:lnTo>
                  <a:lnTo>
                    <a:pt x="1892300" y="0"/>
                  </a:lnTo>
                  <a:lnTo>
                    <a:pt x="1828800" y="76200"/>
                  </a:lnTo>
                  <a:lnTo>
                    <a:pt x="1880108" y="76200"/>
                  </a:lnTo>
                  <a:lnTo>
                    <a:pt x="1880108" y="1463040"/>
                  </a:lnTo>
                  <a:lnTo>
                    <a:pt x="1904492" y="1463040"/>
                  </a:lnTo>
                  <a:lnTo>
                    <a:pt x="1904492" y="76200"/>
                  </a:lnTo>
                  <a:lnTo>
                    <a:pt x="1955800" y="76200"/>
                  </a:lnTo>
                  <a:close/>
                </a:path>
                <a:path w="2108200" h="1463039" extrusionOk="0">
                  <a:moveTo>
                    <a:pt x="2108200" y="1386840"/>
                  </a:moveTo>
                  <a:lnTo>
                    <a:pt x="2056892" y="1386840"/>
                  </a:lnTo>
                  <a:lnTo>
                    <a:pt x="2056892" y="0"/>
                  </a:lnTo>
                  <a:lnTo>
                    <a:pt x="2032508" y="0"/>
                  </a:lnTo>
                  <a:lnTo>
                    <a:pt x="2032508" y="1386840"/>
                  </a:lnTo>
                  <a:lnTo>
                    <a:pt x="1981200" y="1386840"/>
                  </a:lnTo>
                  <a:lnTo>
                    <a:pt x="2044700" y="1463040"/>
                  </a:lnTo>
                  <a:lnTo>
                    <a:pt x="2097608" y="1399540"/>
                  </a:lnTo>
                  <a:lnTo>
                    <a:pt x="2108200" y="138684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555" name="Google Shape;1555;p106"/>
            <p:cNvPicPr preferRelativeResize="0"/>
            <p:nvPr/>
          </p:nvPicPr>
          <p:blipFill rotWithShape="1">
            <a:blip r:embed="rId3">
              <a:alphaModFix/>
            </a:blip>
            <a:srcRect/>
            <a:stretch/>
          </p:blipFill>
          <p:spPr>
            <a:xfrm>
              <a:off x="5550915" y="3334512"/>
              <a:ext cx="127000" cy="228600"/>
            </a:xfrm>
            <a:prstGeom prst="rect">
              <a:avLst/>
            </a:prstGeom>
            <a:noFill/>
            <a:ln>
              <a:noFill/>
            </a:ln>
          </p:spPr>
        </p:pic>
        <p:pic>
          <p:nvPicPr>
            <p:cNvPr id="1556" name="Google Shape;1556;p106"/>
            <p:cNvPicPr preferRelativeResize="0"/>
            <p:nvPr/>
          </p:nvPicPr>
          <p:blipFill rotWithShape="1">
            <a:blip r:embed="rId3">
              <a:alphaModFix/>
            </a:blip>
            <a:srcRect/>
            <a:stretch/>
          </p:blipFill>
          <p:spPr>
            <a:xfrm>
              <a:off x="7379715" y="3319272"/>
              <a:ext cx="127000" cy="228600"/>
            </a:xfrm>
            <a:prstGeom prst="rect">
              <a:avLst/>
            </a:prstGeom>
            <a:noFill/>
            <a:ln>
              <a:noFill/>
            </a:ln>
          </p:spPr>
        </p:pic>
      </p:grpSp>
      <p:sp>
        <p:nvSpPr>
          <p:cNvPr id="1557" name="Google Shape;1557;p106"/>
          <p:cNvSpPr txBox="1">
            <a:spLocks noGrp="1"/>
          </p:cNvSpPr>
          <p:nvPr>
            <p:ph type="title"/>
          </p:nvPr>
        </p:nvSpPr>
        <p:spPr>
          <a:xfrm>
            <a:off x="0" y="0"/>
            <a:ext cx="9144000" cy="9852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0" tIns="0" rIns="0" bIns="0" anchor="t" anchorCtr="0">
            <a:spAutoFit/>
          </a:bodyPr>
          <a:lstStyle/>
          <a:p>
            <a:pPr marL="0" lvl="0" indent="0" algn="l" rtl="0">
              <a:spcBef>
                <a:spcPts val="0"/>
              </a:spcBef>
              <a:spcAft>
                <a:spcPts val="0"/>
              </a:spcAft>
              <a:buNone/>
            </a:pPr>
            <a:r>
              <a:rPr lang="en" b="1">
                <a:solidFill>
                  <a:srgbClr val="073763"/>
                </a:solidFill>
              </a:rPr>
              <a:t>Using Local/Shared Memory for Thread  Cooperation</a:t>
            </a:r>
            <a:endParaRPr b="1">
              <a:solidFill>
                <a:srgbClr val="073763"/>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561"/>
        <p:cNvGrpSpPr/>
        <p:nvPr/>
      </p:nvGrpSpPr>
      <p:grpSpPr>
        <a:xfrm>
          <a:off x="0" y="0"/>
          <a:ext cx="0" cy="0"/>
          <a:chOff x="0" y="0"/>
          <a:chExt cx="0" cy="0"/>
        </a:xfrm>
      </p:grpSpPr>
      <p:graphicFrame>
        <p:nvGraphicFramePr>
          <p:cNvPr id="1562" name="Google Shape;1562;p107"/>
          <p:cNvGraphicFramePr/>
          <p:nvPr/>
        </p:nvGraphicFramePr>
        <p:xfrm>
          <a:off x="6693407" y="2848356"/>
          <a:ext cx="3000000" cy="3000000"/>
        </p:xfrm>
        <a:graphic>
          <a:graphicData uri="http://schemas.openxmlformats.org/drawingml/2006/table">
            <a:tbl>
              <a:tblPr firstRow="1" bandRow="1">
                <a:noFill/>
                <a:tableStyleId>{FB420127-9F0C-48E6-86BC-73934E5C1D83}</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571500">
                <a:tc>
                  <a:txBody>
                    <a:bodyPr/>
                    <a:lstStyle/>
                    <a:p>
                      <a:pPr marL="0" marR="0" lvl="0" indent="0" algn="l" rtl="0">
                        <a:lnSpc>
                          <a:spcPct val="100000"/>
                        </a:lnSpc>
                        <a:spcBef>
                          <a:spcPts val="0"/>
                        </a:spcBef>
                        <a:spcAft>
                          <a:spcPts val="0"/>
                        </a:spcAft>
                        <a:buNone/>
                      </a:pPr>
                      <a:endParaRPr sz="1100" u="none" strike="noStrike" cap="none">
                        <a:latin typeface="Times New Roman"/>
                        <a:ea typeface="Times New Roman"/>
                        <a:cs typeface="Times New Roman"/>
                        <a:sym typeface="Times New Roman"/>
                      </a:endParaRPr>
                    </a:p>
                  </a:txBody>
                  <a:tcPr marL="0" marR="0" marT="0" marB="0">
                    <a:lnL w="28575" cap="flat" cmpd="sng">
                      <a:solidFill>
                        <a:srgbClr val="88A3A7"/>
                      </a:solidFill>
                      <a:prstDash val="solid"/>
                      <a:round/>
                      <a:headEnd type="none" w="sm" len="sm"/>
                      <a:tailEnd type="none" w="sm" len="sm"/>
                    </a:lnL>
                    <a:lnR w="28575" cap="flat" cmpd="sng">
                      <a:solidFill>
                        <a:srgbClr val="88A3A7"/>
                      </a:solidFill>
                      <a:prstDash val="solid"/>
                      <a:round/>
                      <a:headEnd type="none" w="sm" len="sm"/>
                      <a:tailEnd type="none" w="sm" len="sm"/>
                    </a:lnR>
                    <a:lnT w="28575" cap="flat" cmpd="sng">
                      <a:solidFill>
                        <a:srgbClr val="88A3A7"/>
                      </a:solidFill>
                      <a:prstDash val="solid"/>
                      <a:round/>
                      <a:headEnd type="none" w="sm" len="sm"/>
                      <a:tailEnd type="none" w="sm" len="sm"/>
                    </a:lnT>
                    <a:lnB w="28575" cap="flat" cmpd="sng">
                      <a:solidFill>
                        <a:srgbClr val="88A3A7"/>
                      </a:solidFill>
                      <a:prstDash val="solid"/>
                      <a:round/>
                      <a:headEnd type="none" w="sm" len="sm"/>
                      <a:tailEnd type="none" w="sm" len="sm"/>
                    </a:lnB>
                    <a:solidFill>
                      <a:srgbClr val="BADFE2"/>
                    </a:solidFill>
                  </a:tcPr>
                </a:tc>
                <a:tc>
                  <a:txBody>
                    <a:bodyPr/>
                    <a:lstStyle/>
                    <a:p>
                      <a:pPr marL="0" marR="0" lvl="0" indent="0" algn="l" rtl="0">
                        <a:lnSpc>
                          <a:spcPct val="100000"/>
                        </a:lnSpc>
                        <a:spcBef>
                          <a:spcPts val="0"/>
                        </a:spcBef>
                        <a:spcAft>
                          <a:spcPts val="0"/>
                        </a:spcAft>
                        <a:buNone/>
                      </a:pPr>
                      <a:endParaRPr sz="1100" u="none" strike="noStrike" cap="none">
                        <a:latin typeface="Times New Roman"/>
                        <a:ea typeface="Times New Roman"/>
                        <a:cs typeface="Times New Roman"/>
                        <a:sym typeface="Times New Roman"/>
                      </a:endParaRPr>
                    </a:p>
                  </a:txBody>
                  <a:tcPr marL="0" marR="0" marT="0" marB="0">
                    <a:lnL w="28575" cap="flat" cmpd="sng">
                      <a:solidFill>
                        <a:srgbClr val="88A3A7"/>
                      </a:solidFill>
                      <a:prstDash val="solid"/>
                      <a:round/>
                      <a:headEnd type="none" w="sm" len="sm"/>
                      <a:tailEnd type="none" w="sm" len="sm"/>
                    </a:lnL>
                    <a:lnR w="28575" cap="flat" cmpd="sng">
                      <a:solidFill>
                        <a:srgbClr val="88A3A7"/>
                      </a:solidFill>
                      <a:prstDash val="solid"/>
                      <a:round/>
                      <a:headEnd type="none" w="sm" len="sm"/>
                      <a:tailEnd type="none" w="sm" len="sm"/>
                    </a:lnR>
                    <a:lnT w="28575" cap="flat" cmpd="sng">
                      <a:solidFill>
                        <a:srgbClr val="88A3A7"/>
                      </a:solidFill>
                      <a:prstDash val="solid"/>
                      <a:round/>
                      <a:headEnd type="none" w="sm" len="sm"/>
                      <a:tailEnd type="none" w="sm" len="sm"/>
                    </a:lnT>
                    <a:lnB w="28575" cap="flat" cmpd="sng">
                      <a:solidFill>
                        <a:srgbClr val="88A3A7"/>
                      </a:solidFill>
                      <a:prstDash val="solid"/>
                      <a:round/>
                      <a:headEnd type="none" w="sm" len="sm"/>
                      <a:tailEnd type="none" w="sm" len="sm"/>
                    </a:lnB>
                    <a:solidFill>
                      <a:srgbClr val="BADFE2"/>
                    </a:solidFill>
                  </a:tcPr>
                </a:tc>
                <a:tc>
                  <a:txBody>
                    <a:bodyPr/>
                    <a:lstStyle/>
                    <a:p>
                      <a:pPr marL="0" marR="0" lvl="0" indent="0" algn="l" rtl="0">
                        <a:lnSpc>
                          <a:spcPct val="100000"/>
                        </a:lnSpc>
                        <a:spcBef>
                          <a:spcPts val="0"/>
                        </a:spcBef>
                        <a:spcAft>
                          <a:spcPts val="0"/>
                        </a:spcAft>
                        <a:buNone/>
                      </a:pPr>
                      <a:endParaRPr sz="1100" u="none" strike="noStrike" cap="none">
                        <a:latin typeface="Times New Roman"/>
                        <a:ea typeface="Times New Roman"/>
                        <a:cs typeface="Times New Roman"/>
                        <a:sym typeface="Times New Roman"/>
                      </a:endParaRPr>
                    </a:p>
                  </a:txBody>
                  <a:tcPr marL="0" marR="0" marT="0" marB="0">
                    <a:lnL w="28575" cap="flat" cmpd="sng">
                      <a:solidFill>
                        <a:srgbClr val="88A3A7"/>
                      </a:solidFill>
                      <a:prstDash val="solid"/>
                      <a:round/>
                      <a:headEnd type="none" w="sm" len="sm"/>
                      <a:tailEnd type="none" w="sm" len="sm"/>
                    </a:lnL>
                    <a:lnR w="28575" cap="flat" cmpd="sng">
                      <a:solidFill>
                        <a:srgbClr val="88A3A7"/>
                      </a:solidFill>
                      <a:prstDash val="solid"/>
                      <a:round/>
                      <a:headEnd type="none" w="sm" len="sm"/>
                      <a:tailEnd type="none" w="sm" len="sm"/>
                    </a:lnR>
                    <a:lnT w="28575" cap="flat" cmpd="sng">
                      <a:solidFill>
                        <a:srgbClr val="88A3A7"/>
                      </a:solidFill>
                      <a:prstDash val="solid"/>
                      <a:round/>
                      <a:headEnd type="none" w="sm" len="sm"/>
                      <a:tailEnd type="none" w="sm" len="sm"/>
                    </a:lnT>
                    <a:lnB w="28575" cap="flat" cmpd="sng">
                      <a:solidFill>
                        <a:srgbClr val="88A3A7"/>
                      </a:solidFill>
                      <a:prstDash val="solid"/>
                      <a:round/>
                      <a:headEnd type="none" w="sm" len="sm"/>
                      <a:tailEnd type="none" w="sm" len="sm"/>
                    </a:lnB>
                    <a:solidFill>
                      <a:srgbClr val="BADFE2"/>
                    </a:solidFill>
                  </a:tcPr>
                </a:tc>
                <a:extLst>
                  <a:ext uri="{0D108BD9-81ED-4DB2-BD59-A6C34878D82A}">
                    <a16:rowId xmlns:a16="http://schemas.microsoft.com/office/drawing/2014/main" val="10000"/>
                  </a:ext>
                </a:extLst>
              </a:tr>
              <a:tr h="571500">
                <a:tc>
                  <a:txBody>
                    <a:bodyPr/>
                    <a:lstStyle/>
                    <a:p>
                      <a:pPr marL="0" marR="0" lvl="0" indent="0" algn="l" rtl="0">
                        <a:lnSpc>
                          <a:spcPct val="100000"/>
                        </a:lnSpc>
                        <a:spcBef>
                          <a:spcPts val="0"/>
                        </a:spcBef>
                        <a:spcAft>
                          <a:spcPts val="0"/>
                        </a:spcAft>
                        <a:buNone/>
                      </a:pPr>
                      <a:endParaRPr sz="1100" u="none" strike="noStrike" cap="none">
                        <a:latin typeface="Times New Roman"/>
                        <a:ea typeface="Times New Roman"/>
                        <a:cs typeface="Times New Roman"/>
                        <a:sym typeface="Times New Roman"/>
                      </a:endParaRPr>
                    </a:p>
                  </a:txBody>
                  <a:tcPr marL="0" marR="0" marT="0" marB="0">
                    <a:lnL w="28575" cap="flat" cmpd="sng">
                      <a:solidFill>
                        <a:srgbClr val="88A3A7"/>
                      </a:solidFill>
                      <a:prstDash val="solid"/>
                      <a:round/>
                      <a:headEnd type="none" w="sm" len="sm"/>
                      <a:tailEnd type="none" w="sm" len="sm"/>
                    </a:lnL>
                    <a:lnR w="28575" cap="flat" cmpd="sng">
                      <a:solidFill>
                        <a:srgbClr val="88A3A7"/>
                      </a:solidFill>
                      <a:prstDash val="solid"/>
                      <a:round/>
                      <a:headEnd type="none" w="sm" len="sm"/>
                      <a:tailEnd type="none" w="sm" len="sm"/>
                    </a:lnR>
                    <a:lnT w="28575" cap="flat" cmpd="sng">
                      <a:solidFill>
                        <a:srgbClr val="88A3A7"/>
                      </a:solidFill>
                      <a:prstDash val="solid"/>
                      <a:round/>
                      <a:headEnd type="none" w="sm" len="sm"/>
                      <a:tailEnd type="none" w="sm" len="sm"/>
                    </a:lnT>
                    <a:lnB w="28575" cap="flat" cmpd="sng">
                      <a:solidFill>
                        <a:srgbClr val="88A3A7"/>
                      </a:solidFill>
                      <a:prstDash val="solid"/>
                      <a:round/>
                      <a:headEnd type="none" w="sm" len="sm"/>
                      <a:tailEnd type="none" w="sm" len="sm"/>
                    </a:lnB>
                    <a:solidFill>
                      <a:srgbClr val="BADFE2"/>
                    </a:solidFill>
                  </a:tcPr>
                </a:tc>
                <a:tc>
                  <a:txBody>
                    <a:bodyPr/>
                    <a:lstStyle/>
                    <a:p>
                      <a:pPr marL="0" marR="0" lvl="0" indent="0" algn="l" rtl="0">
                        <a:lnSpc>
                          <a:spcPct val="100000"/>
                        </a:lnSpc>
                        <a:spcBef>
                          <a:spcPts val="0"/>
                        </a:spcBef>
                        <a:spcAft>
                          <a:spcPts val="0"/>
                        </a:spcAft>
                        <a:buNone/>
                      </a:pPr>
                      <a:endParaRPr sz="1100" u="none" strike="noStrike" cap="none">
                        <a:latin typeface="Times New Roman"/>
                        <a:ea typeface="Times New Roman"/>
                        <a:cs typeface="Times New Roman"/>
                        <a:sym typeface="Times New Roman"/>
                      </a:endParaRPr>
                    </a:p>
                  </a:txBody>
                  <a:tcPr marL="0" marR="0" marT="0" marB="0">
                    <a:lnL w="28575" cap="flat" cmpd="sng">
                      <a:solidFill>
                        <a:srgbClr val="88A3A7"/>
                      </a:solidFill>
                      <a:prstDash val="solid"/>
                      <a:round/>
                      <a:headEnd type="none" w="sm" len="sm"/>
                      <a:tailEnd type="none" w="sm" len="sm"/>
                    </a:lnL>
                    <a:lnR w="28575" cap="flat" cmpd="sng">
                      <a:solidFill>
                        <a:srgbClr val="88A3A7"/>
                      </a:solidFill>
                      <a:prstDash val="solid"/>
                      <a:round/>
                      <a:headEnd type="none" w="sm" len="sm"/>
                      <a:tailEnd type="none" w="sm" len="sm"/>
                    </a:lnR>
                    <a:lnT w="28575" cap="flat" cmpd="sng">
                      <a:solidFill>
                        <a:srgbClr val="88A3A7"/>
                      </a:solidFill>
                      <a:prstDash val="solid"/>
                      <a:round/>
                      <a:headEnd type="none" w="sm" len="sm"/>
                      <a:tailEnd type="none" w="sm" len="sm"/>
                    </a:lnT>
                    <a:lnB w="28575" cap="flat" cmpd="sng">
                      <a:solidFill>
                        <a:srgbClr val="88A3A7"/>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100" u="none" strike="noStrike" cap="none">
                        <a:latin typeface="Times New Roman"/>
                        <a:ea typeface="Times New Roman"/>
                        <a:cs typeface="Times New Roman"/>
                        <a:sym typeface="Times New Roman"/>
                      </a:endParaRPr>
                    </a:p>
                  </a:txBody>
                  <a:tcPr marL="0" marR="0" marT="0" marB="0">
                    <a:lnL w="28575" cap="flat" cmpd="sng">
                      <a:solidFill>
                        <a:srgbClr val="88A3A7"/>
                      </a:solidFill>
                      <a:prstDash val="solid"/>
                      <a:round/>
                      <a:headEnd type="none" w="sm" len="sm"/>
                      <a:tailEnd type="none" w="sm" len="sm"/>
                    </a:lnL>
                    <a:lnR w="28575" cap="flat" cmpd="sng">
                      <a:solidFill>
                        <a:srgbClr val="88A3A7"/>
                      </a:solidFill>
                      <a:prstDash val="solid"/>
                      <a:round/>
                      <a:headEnd type="none" w="sm" len="sm"/>
                      <a:tailEnd type="none" w="sm" len="sm"/>
                    </a:lnR>
                    <a:lnT w="28575" cap="flat" cmpd="sng">
                      <a:solidFill>
                        <a:srgbClr val="88A3A7"/>
                      </a:solidFill>
                      <a:prstDash val="solid"/>
                      <a:round/>
                      <a:headEnd type="none" w="sm" len="sm"/>
                      <a:tailEnd type="none" w="sm" len="sm"/>
                    </a:lnT>
                    <a:lnB w="28575" cap="flat" cmpd="sng">
                      <a:solidFill>
                        <a:srgbClr val="88A3A7"/>
                      </a:solidFill>
                      <a:prstDash val="solid"/>
                      <a:round/>
                      <a:headEnd type="none" w="sm" len="sm"/>
                      <a:tailEnd type="none" w="sm" len="sm"/>
                    </a:lnB>
                    <a:solidFill>
                      <a:srgbClr val="BADFE2"/>
                    </a:solidFill>
                  </a:tcPr>
                </a:tc>
                <a:extLst>
                  <a:ext uri="{0D108BD9-81ED-4DB2-BD59-A6C34878D82A}">
                    <a16:rowId xmlns:a16="http://schemas.microsoft.com/office/drawing/2014/main" val="10001"/>
                  </a:ext>
                </a:extLst>
              </a:tr>
              <a:tr h="571500">
                <a:tc>
                  <a:txBody>
                    <a:bodyPr/>
                    <a:lstStyle/>
                    <a:p>
                      <a:pPr marL="0" marR="0" lvl="0" indent="0" algn="l" rtl="0">
                        <a:lnSpc>
                          <a:spcPct val="100000"/>
                        </a:lnSpc>
                        <a:spcBef>
                          <a:spcPts val="0"/>
                        </a:spcBef>
                        <a:spcAft>
                          <a:spcPts val="0"/>
                        </a:spcAft>
                        <a:buNone/>
                      </a:pPr>
                      <a:endParaRPr sz="1100" u="none" strike="noStrike" cap="none">
                        <a:latin typeface="Times New Roman"/>
                        <a:ea typeface="Times New Roman"/>
                        <a:cs typeface="Times New Roman"/>
                        <a:sym typeface="Times New Roman"/>
                      </a:endParaRPr>
                    </a:p>
                  </a:txBody>
                  <a:tcPr marL="0" marR="0" marT="0" marB="0">
                    <a:lnL w="28575" cap="flat" cmpd="sng">
                      <a:solidFill>
                        <a:srgbClr val="88A3A7"/>
                      </a:solidFill>
                      <a:prstDash val="solid"/>
                      <a:round/>
                      <a:headEnd type="none" w="sm" len="sm"/>
                      <a:tailEnd type="none" w="sm" len="sm"/>
                    </a:lnL>
                    <a:lnR w="28575" cap="flat" cmpd="sng">
                      <a:solidFill>
                        <a:srgbClr val="88A3A7"/>
                      </a:solidFill>
                      <a:prstDash val="solid"/>
                      <a:round/>
                      <a:headEnd type="none" w="sm" len="sm"/>
                      <a:tailEnd type="none" w="sm" len="sm"/>
                    </a:lnR>
                    <a:lnT w="28575" cap="flat" cmpd="sng">
                      <a:solidFill>
                        <a:srgbClr val="88A3A7"/>
                      </a:solidFill>
                      <a:prstDash val="solid"/>
                      <a:round/>
                      <a:headEnd type="none" w="sm" len="sm"/>
                      <a:tailEnd type="none" w="sm" len="sm"/>
                    </a:lnT>
                    <a:lnB w="28575" cap="flat" cmpd="sng">
                      <a:solidFill>
                        <a:srgbClr val="88A3A7"/>
                      </a:solidFill>
                      <a:prstDash val="solid"/>
                      <a:round/>
                      <a:headEnd type="none" w="sm" len="sm"/>
                      <a:tailEnd type="none" w="sm" len="sm"/>
                    </a:lnB>
                    <a:solidFill>
                      <a:srgbClr val="BADFE2"/>
                    </a:solidFill>
                  </a:tcPr>
                </a:tc>
                <a:tc>
                  <a:txBody>
                    <a:bodyPr/>
                    <a:lstStyle/>
                    <a:p>
                      <a:pPr marL="0" marR="0" lvl="0" indent="0" algn="l" rtl="0">
                        <a:lnSpc>
                          <a:spcPct val="100000"/>
                        </a:lnSpc>
                        <a:spcBef>
                          <a:spcPts val="0"/>
                        </a:spcBef>
                        <a:spcAft>
                          <a:spcPts val="0"/>
                        </a:spcAft>
                        <a:buNone/>
                      </a:pPr>
                      <a:endParaRPr sz="1100" u="none" strike="noStrike" cap="none">
                        <a:latin typeface="Times New Roman"/>
                        <a:ea typeface="Times New Roman"/>
                        <a:cs typeface="Times New Roman"/>
                        <a:sym typeface="Times New Roman"/>
                      </a:endParaRPr>
                    </a:p>
                  </a:txBody>
                  <a:tcPr marL="0" marR="0" marT="0" marB="0">
                    <a:lnL w="28575" cap="flat" cmpd="sng">
                      <a:solidFill>
                        <a:srgbClr val="88A3A7"/>
                      </a:solidFill>
                      <a:prstDash val="solid"/>
                      <a:round/>
                      <a:headEnd type="none" w="sm" len="sm"/>
                      <a:tailEnd type="none" w="sm" len="sm"/>
                    </a:lnL>
                    <a:lnR w="28575" cap="flat" cmpd="sng">
                      <a:solidFill>
                        <a:srgbClr val="88A3A7"/>
                      </a:solidFill>
                      <a:prstDash val="solid"/>
                      <a:round/>
                      <a:headEnd type="none" w="sm" len="sm"/>
                      <a:tailEnd type="none" w="sm" len="sm"/>
                    </a:lnR>
                    <a:lnT w="28575" cap="flat" cmpd="sng">
                      <a:solidFill>
                        <a:srgbClr val="88A3A7"/>
                      </a:solidFill>
                      <a:prstDash val="solid"/>
                      <a:round/>
                      <a:headEnd type="none" w="sm" len="sm"/>
                      <a:tailEnd type="none" w="sm" len="sm"/>
                    </a:lnT>
                    <a:lnB w="28575" cap="flat" cmpd="sng">
                      <a:solidFill>
                        <a:srgbClr val="88A3A7"/>
                      </a:solidFill>
                      <a:prstDash val="solid"/>
                      <a:round/>
                      <a:headEnd type="none" w="sm" len="sm"/>
                      <a:tailEnd type="none" w="sm" len="sm"/>
                    </a:lnB>
                    <a:solidFill>
                      <a:srgbClr val="BADFE2"/>
                    </a:solidFill>
                  </a:tcPr>
                </a:tc>
                <a:tc>
                  <a:txBody>
                    <a:bodyPr/>
                    <a:lstStyle/>
                    <a:p>
                      <a:pPr marL="0" marR="0" lvl="0" indent="0" algn="l" rtl="0">
                        <a:lnSpc>
                          <a:spcPct val="100000"/>
                        </a:lnSpc>
                        <a:spcBef>
                          <a:spcPts val="0"/>
                        </a:spcBef>
                        <a:spcAft>
                          <a:spcPts val="0"/>
                        </a:spcAft>
                        <a:buNone/>
                      </a:pPr>
                      <a:endParaRPr sz="1100" u="none" strike="noStrike" cap="none">
                        <a:latin typeface="Times New Roman"/>
                        <a:ea typeface="Times New Roman"/>
                        <a:cs typeface="Times New Roman"/>
                        <a:sym typeface="Times New Roman"/>
                      </a:endParaRPr>
                    </a:p>
                  </a:txBody>
                  <a:tcPr marL="0" marR="0" marT="0" marB="0">
                    <a:lnL w="28575" cap="flat" cmpd="sng">
                      <a:solidFill>
                        <a:srgbClr val="88A3A7"/>
                      </a:solidFill>
                      <a:prstDash val="solid"/>
                      <a:round/>
                      <a:headEnd type="none" w="sm" len="sm"/>
                      <a:tailEnd type="none" w="sm" len="sm"/>
                    </a:lnL>
                    <a:lnR w="28575" cap="flat" cmpd="sng">
                      <a:solidFill>
                        <a:srgbClr val="88A3A7"/>
                      </a:solidFill>
                      <a:prstDash val="solid"/>
                      <a:round/>
                      <a:headEnd type="none" w="sm" len="sm"/>
                      <a:tailEnd type="none" w="sm" len="sm"/>
                    </a:lnR>
                    <a:lnT w="28575" cap="flat" cmpd="sng">
                      <a:solidFill>
                        <a:srgbClr val="88A3A7"/>
                      </a:solidFill>
                      <a:prstDash val="solid"/>
                      <a:round/>
                      <a:headEnd type="none" w="sm" len="sm"/>
                      <a:tailEnd type="none" w="sm" len="sm"/>
                    </a:lnT>
                    <a:lnB w="28575" cap="flat" cmpd="sng">
                      <a:solidFill>
                        <a:srgbClr val="88A3A7"/>
                      </a:solidFill>
                      <a:prstDash val="solid"/>
                      <a:round/>
                      <a:headEnd type="none" w="sm" len="sm"/>
                      <a:tailEnd type="none" w="sm" len="sm"/>
                    </a:lnB>
                    <a:solidFill>
                      <a:srgbClr val="BADFE2"/>
                    </a:solidFill>
                  </a:tcPr>
                </a:tc>
                <a:extLst>
                  <a:ext uri="{0D108BD9-81ED-4DB2-BD59-A6C34878D82A}">
                    <a16:rowId xmlns:a16="http://schemas.microsoft.com/office/drawing/2014/main" val="10002"/>
                  </a:ext>
                </a:extLst>
              </a:tr>
            </a:tbl>
          </a:graphicData>
        </a:graphic>
      </p:graphicFrame>
      <p:grpSp>
        <p:nvGrpSpPr>
          <p:cNvPr id="1563" name="Google Shape;1563;p107"/>
          <p:cNvGrpSpPr/>
          <p:nvPr/>
        </p:nvGrpSpPr>
        <p:grpSpPr>
          <a:xfrm>
            <a:off x="7467599" y="3429000"/>
            <a:ext cx="762000" cy="571500"/>
            <a:chOff x="7467599" y="4572000"/>
            <a:chExt cx="762000" cy="762000"/>
          </a:xfrm>
        </p:grpSpPr>
        <p:sp>
          <p:nvSpPr>
            <p:cNvPr id="1564" name="Google Shape;1564;p107"/>
            <p:cNvSpPr/>
            <p:nvPr/>
          </p:nvSpPr>
          <p:spPr>
            <a:xfrm>
              <a:off x="7467599" y="4572000"/>
              <a:ext cx="762000" cy="762000"/>
            </a:xfrm>
            <a:custGeom>
              <a:avLst/>
              <a:gdLst/>
              <a:ahLst/>
              <a:cxnLst/>
              <a:rect l="l" t="t" r="r" b="b"/>
              <a:pathLst>
                <a:path w="762000" h="762000" extrusionOk="0">
                  <a:moveTo>
                    <a:pt x="0" y="762000"/>
                  </a:moveTo>
                  <a:lnTo>
                    <a:pt x="762000" y="762000"/>
                  </a:lnTo>
                  <a:lnTo>
                    <a:pt x="762000" y="0"/>
                  </a:lnTo>
                  <a:lnTo>
                    <a:pt x="0" y="0"/>
                  </a:lnTo>
                  <a:lnTo>
                    <a:pt x="0" y="762000"/>
                  </a:lnTo>
                  <a:close/>
                </a:path>
              </a:pathLst>
            </a:custGeom>
            <a:noFill/>
            <a:ln w="243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65" name="Google Shape;1565;p107"/>
            <p:cNvSpPr/>
            <p:nvPr/>
          </p:nvSpPr>
          <p:spPr>
            <a:xfrm>
              <a:off x="7467599" y="4572000"/>
              <a:ext cx="762000" cy="762000"/>
            </a:xfrm>
            <a:custGeom>
              <a:avLst/>
              <a:gdLst/>
              <a:ahLst/>
              <a:cxnLst/>
              <a:rect l="l" t="t" r="r" b="b"/>
              <a:pathLst>
                <a:path w="762000" h="762000" extrusionOk="0">
                  <a:moveTo>
                    <a:pt x="762000" y="0"/>
                  </a:moveTo>
                  <a:lnTo>
                    <a:pt x="0" y="0"/>
                  </a:lnTo>
                  <a:lnTo>
                    <a:pt x="0" y="762000"/>
                  </a:lnTo>
                  <a:lnTo>
                    <a:pt x="762000" y="762000"/>
                  </a:lnTo>
                  <a:lnTo>
                    <a:pt x="762000" y="0"/>
                  </a:lnTo>
                  <a:close/>
                </a:path>
              </a:pathLst>
            </a:custGeom>
            <a:solidFill>
              <a:srgbClr val="3333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graphicFrame>
        <p:nvGraphicFramePr>
          <p:cNvPr id="1566" name="Google Shape;1566;p107"/>
          <p:cNvGraphicFramePr/>
          <p:nvPr/>
        </p:nvGraphicFramePr>
        <p:xfrm>
          <a:off x="4123944" y="1176147"/>
          <a:ext cx="3000000" cy="3000000"/>
        </p:xfrm>
        <a:graphic>
          <a:graphicData uri="http://schemas.openxmlformats.org/drawingml/2006/table">
            <a:tbl>
              <a:tblPr firstRow="1" bandRow="1">
                <a:noFill/>
                <a:tableStyleId>{FB420127-9F0C-48E6-86BC-73934E5C1D83}</a:tableStyleId>
              </a:tblPr>
              <a:tblGrid>
                <a:gridCol w="414025">
                  <a:extLst>
                    <a:ext uri="{9D8B030D-6E8A-4147-A177-3AD203B41FA5}">
                      <a16:colId xmlns:a16="http://schemas.microsoft.com/office/drawing/2014/main" val="20000"/>
                    </a:ext>
                  </a:extLst>
                </a:gridCol>
                <a:gridCol w="213350">
                  <a:extLst>
                    <a:ext uri="{9D8B030D-6E8A-4147-A177-3AD203B41FA5}">
                      <a16:colId xmlns:a16="http://schemas.microsoft.com/office/drawing/2014/main" val="20001"/>
                    </a:ext>
                  </a:extLst>
                </a:gridCol>
                <a:gridCol w="1658625">
                  <a:extLst>
                    <a:ext uri="{9D8B030D-6E8A-4147-A177-3AD203B41FA5}">
                      <a16:colId xmlns:a16="http://schemas.microsoft.com/office/drawing/2014/main" val="20002"/>
                    </a:ext>
                  </a:extLst>
                </a:gridCol>
              </a:tblGrid>
              <a:tr h="194375">
                <a:tc>
                  <a:txBody>
                    <a:bodyPr/>
                    <a:lstStyle/>
                    <a:p>
                      <a:pPr marL="0" marR="38100" lvl="0" indent="0" algn="r" rtl="0">
                        <a:lnSpc>
                          <a:spcPct val="100000"/>
                        </a:lnSpc>
                        <a:spcBef>
                          <a:spcPts val="0"/>
                        </a:spcBef>
                        <a:spcAft>
                          <a:spcPts val="0"/>
                        </a:spcAft>
                        <a:buNone/>
                      </a:pPr>
                      <a:r>
                        <a:rPr lang="en" sz="1100" u="none" strike="noStrike" cap="none">
                          <a:latin typeface="Courier New"/>
                          <a:ea typeface="Courier New"/>
                          <a:cs typeface="Courier New"/>
                          <a:sym typeface="Courier New"/>
                        </a:rPr>
                        <a:t>it</a:t>
                      </a:r>
                      <a:endParaRPr sz="1100" u="none" strike="noStrike" cap="none">
                        <a:latin typeface="Courier New"/>
                        <a:ea typeface="Courier New"/>
                        <a:cs typeface="Courier New"/>
                        <a:sym typeface="Courier New"/>
                      </a:endParaRPr>
                    </a:p>
                  </a:txBody>
                  <a:tcPr marL="0" marR="0" marT="16200" marB="0">
                    <a:lnL w="53975" cap="flat" cmpd="sng">
                      <a:solidFill>
                        <a:srgbClr val="BADFE2"/>
                      </a:solidFill>
                      <a:prstDash val="solid"/>
                      <a:round/>
                      <a:headEnd type="none" w="sm" len="sm"/>
                      <a:tailEnd type="none" w="sm" len="sm"/>
                    </a:lnL>
                    <a:lnT w="53975" cap="flat" cmpd="sng">
                      <a:solidFill>
                        <a:srgbClr val="BADFE2"/>
                      </a:solidFill>
                      <a:prstDash val="solid"/>
                      <a:round/>
                      <a:headEnd type="none" w="sm" len="sm"/>
                      <a:tailEnd type="none" w="sm" len="sm"/>
                    </a:lnT>
                  </a:tcPr>
                </a:tc>
                <a:tc>
                  <a:txBody>
                    <a:bodyPr/>
                    <a:lstStyle/>
                    <a:p>
                      <a:pPr marL="0" marR="0" lvl="0" indent="0" algn="ctr" rtl="0">
                        <a:lnSpc>
                          <a:spcPct val="100000"/>
                        </a:lnSpc>
                        <a:spcBef>
                          <a:spcPts val="0"/>
                        </a:spcBef>
                        <a:spcAft>
                          <a:spcPts val="0"/>
                        </a:spcAft>
                        <a:buNone/>
                      </a:pPr>
                      <a:r>
                        <a:rPr lang="en" sz="1100" u="none" strike="noStrike" cap="none">
                          <a:latin typeface="Courier New"/>
                          <a:ea typeface="Courier New"/>
                          <a:cs typeface="Courier New"/>
                          <a:sym typeface="Courier New"/>
                        </a:rPr>
                        <a:t>=</a:t>
                      </a:r>
                      <a:endParaRPr sz="1100" u="none" strike="noStrike" cap="none">
                        <a:latin typeface="Courier New"/>
                        <a:ea typeface="Courier New"/>
                        <a:cs typeface="Courier New"/>
                        <a:sym typeface="Courier New"/>
                      </a:endParaRPr>
                    </a:p>
                  </a:txBody>
                  <a:tcPr marL="0" marR="0" marT="16200" marB="0">
                    <a:lnT w="53975" cap="flat" cmpd="sng">
                      <a:solidFill>
                        <a:srgbClr val="BADFE2"/>
                      </a:solidFill>
                      <a:prstDash val="solid"/>
                      <a:round/>
                      <a:headEnd type="none" w="sm" len="sm"/>
                      <a:tailEnd type="none" w="sm" len="sm"/>
                    </a:lnT>
                  </a:tcPr>
                </a:tc>
                <a:tc>
                  <a:txBody>
                    <a:bodyPr/>
                    <a:lstStyle/>
                    <a:p>
                      <a:pPr marL="38100" marR="0" lvl="0" indent="0" algn="l" rtl="0">
                        <a:lnSpc>
                          <a:spcPct val="100000"/>
                        </a:lnSpc>
                        <a:spcBef>
                          <a:spcPts val="0"/>
                        </a:spcBef>
                        <a:spcAft>
                          <a:spcPts val="0"/>
                        </a:spcAft>
                        <a:buNone/>
                      </a:pPr>
                      <a:r>
                        <a:rPr lang="en" sz="1100" u="none" strike="noStrike" cap="none">
                          <a:latin typeface="Courier New"/>
                          <a:ea typeface="Courier New"/>
                          <a:cs typeface="Courier New"/>
                          <a:sym typeface="Courier New"/>
                        </a:rPr>
                        <a:t>threadIdx.y</a:t>
                      </a:r>
                      <a:endParaRPr sz="1100" u="none" strike="noStrike" cap="none">
                        <a:latin typeface="Courier New"/>
                        <a:ea typeface="Courier New"/>
                        <a:cs typeface="Courier New"/>
                        <a:sym typeface="Courier New"/>
                      </a:endParaRPr>
                    </a:p>
                  </a:txBody>
                  <a:tcPr marL="0" marR="0" marT="16200" marB="0">
                    <a:lnR w="53975" cap="flat" cmpd="sng">
                      <a:solidFill>
                        <a:srgbClr val="BADFE2"/>
                      </a:solidFill>
                      <a:prstDash val="solid"/>
                      <a:round/>
                      <a:headEnd type="none" w="sm" len="sm"/>
                      <a:tailEnd type="none" w="sm" len="sm"/>
                    </a:lnR>
                    <a:lnT w="53975" cap="flat" cmpd="sng">
                      <a:solidFill>
                        <a:srgbClr val="BADFE2"/>
                      </a:solidFill>
                      <a:prstDash val="solid"/>
                      <a:round/>
                      <a:headEnd type="none" w="sm" len="sm"/>
                      <a:tailEnd type="none" w="sm" len="sm"/>
                    </a:lnT>
                  </a:tcPr>
                </a:tc>
                <a:extLst>
                  <a:ext uri="{0D108BD9-81ED-4DB2-BD59-A6C34878D82A}">
                    <a16:rowId xmlns:a16="http://schemas.microsoft.com/office/drawing/2014/main" val="10000"/>
                  </a:ext>
                </a:extLst>
              </a:tr>
              <a:tr h="240275">
                <a:tc>
                  <a:txBody>
                    <a:bodyPr/>
                    <a:lstStyle/>
                    <a:p>
                      <a:pPr marL="0" marR="38100" lvl="0" indent="0" algn="r" rtl="0">
                        <a:lnSpc>
                          <a:spcPct val="106428"/>
                        </a:lnSpc>
                        <a:spcBef>
                          <a:spcPts val="0"/>
                        </a:spcBef>
                        <a:spcAft>
                          <a:spcPts val="0"/>
                        </a:spcAft>
                        <a:buNone/>
                      </a:pPr>
                      <a:r>
                        <a:rPr lang="en" sz="1100" u="none" strike="noStrike" cap="none">
                          <a:latin typeface="Courier New"/>
                          <a:ea typeface="Courier New"/>
                          <a:cs typeface="Courier New"/>
                          <a:sym typeface="Courier New"/>
                        </a:rPr>
                        <a:t>jt</a:t>
                      </a:r>
                      <a:endParaRPr sz="1100" u="none" strike="noStrike" cap="none">
                        <a:latin typeface="Courier New"/>
                        <a:ea typeface="Courier New"/>
                        <a:cs typeface="Courier New"/>
                        <a:sym typeface="Courier New"/>
                      </a:endParaRPr>
                    </a:p>
                  </a:txBody>
                  <a:tcPr marL="0" marR="0" marT="0" marB="0">
                    <a:lnL w="53975" cap="flat" cmpd="sng">
                      <a:solidFill>
                        <a:srgbClr val="BADFE2"/>
                      </a:solidFill>
                      <a:prstDash val="solid"/>
                      <a:round/>
                      <a:headEnd type="none" w="sm" len="sm"/>
                      <a:tailEnd type="none" w="sm" len="sm"/>
                    </a:lnL>
                  </a:tcPr>
                </a:tc>
                <a:tc>
                  <a:txBody>
                    <a:bodyPr/>
                    <a:lstStyle/>
                    <a:p>
                      <a:pPr marL="0" marR="0" lvl="0" indent="0" algn="ctr" rtl="0">
                        <a:lnSpc>
                          <a:spcPct val="106428"/>
                        </a:lnSpc>
                        <a:spcBef>
                          <a:spcPts val="0"/>
                        </a:spcBef>
                        <a:spcAft>
                          <a:spcPts val="0"/>
                        </a:spcAft>
                        <a:buNone/>
                      </a:pPr>
                      <a:r>
                        <a:rPr lang="en" sz="1100" u="none" strike="noStrike" cap="none">
                          <a:latin typeface="Courier New"/>
                          <a:ea typeface="Courier New"/>
                          <a:cs typeface="Courier New"/>
                          <a:sym typeface="Courier New"/>
                        </a:rPr>
                        <a:t>=</a:t>
                      </a:r>
                      <a:endParaRPr sz="1100" u="none" strike="noStrike" cap="none">
                        <a:latin typeface="Courier New"/>
                        <a:ea typeface="Courier New"/>
                        <a:cs typeface="Courier New"/>
                        <a:sym typeface="Courier New"/>
                      </a:endParaRPr>
                    </a:p>
                  </a:txBody>
                  <a:tcPr marL="0" marR="0" marT="0" marB="0"/>
                </a:tc>
                <a:tc>
                  <a:txBody>
                    <a:bodyPr/>
                    <a:lstStyle/>
                    <a:p>
                      <a:pPr marL="38100" marR="0" lvl="0" indent="0" algn="l" rtl="0">
                        <a:lnSpc>
                          <a:spcPct val="106428"/>
                        </a:lnSpc>
                        <a:spcBef>
                          <a:spcPts val="0"/>
                        </a:spcBef>
                        <a:spcAft>
                          <a:spcPts val="0"/>
                        </a:spcAft>
                        <a:buNone/>
                      </a:pPr>
                      <a:r>
                        <a:rPr lang="en" sz="1100" u="none" strike="noStrike" cap="none">
                          <a:latin typeface="Courier New"/>
                          <a:ea typeface="Courier New"/>
                          <a:cs typeface="Courier New"/>
                          <a:sym typeface="Courier New"/>
                        </a:rPr>
                        <a:t>threadIdx.x</a:t>
                      </a:r>
                      <a:endParaRPr sz="1100" u="none" strike="noStrike" cap="none">
                        <a:latin typeface="Courier New"/>
                        <a:ea typeface="Courier New"/>
                        <a:cs typeface="Courier New"/>
                        <a:sym typeface="Courier New"/>
                      </a:endParaRPr>
                    </a:p>
                  </a:txBody>
                  <a:tcPr marL="0" marR="0" marT="0" marB="0">
                    <a:lnR w="53975" cap="flat" cmpd="sng">
                      <a:solidFill>
                        <a:srgbClr val="BADFE2"/>
                      </a:solidFill>
                      <a:prstDash val="solid"/>
                      <a:round/>
                      <a:headEnd type="none" w="sm" len="sm"/>
                      <a:tailEnd type="none" w="sm" len="sm"/>
                    </a:lnR>
                  </a:tcPr>
                </a:tc>
                <a:extLst>
                  <a:ext uri="{0D108BD9-81ED-4DB2-BD59-A6C34878D82A}">
                    <a16:rowId xmlns:a16="http://schemas.microsoft.com/office/drawing/2014/main" val="10001"/>
                  </a:ext>
                </a:extLst>
              </a:tr>
              <a:tr h="240000">
                <a:tc>
                  <a:txBody>
                    <a:bodyPr/>
                    <a:lstStyle/>
                    <a:p>
                      <a:pPr marL="0" marR="38100" lvl="0" indent="0" algn="r" rtl="0">
                        <a:lnSpc>
                          <a:spcPct val="100000"/>
                        </a:lnSpc>
                        <a:spcBef>
                          <a:spcPts val="0"/>
                        </a:spcBef>
                        <a:spcAft>
                          <a:spcPts val="0"/>
                        </a:spcAft>
                        <a:buNone/>
                      </a:pPr>
                      <a:r>
                        <a:rPr lang="en" sz="1100" u="none" strike="noStrike" cap="none">
                          <a:latin typeface="Courier New"/>
                          <a:ea typeface="Courier New"/>
                          <a:cs typeface="Courier New"/>
                          <a:sym typeface="Courier New"/>
                        </a:rPr>
                        <a:t>ib</a:t>
                      </a:r>
                      <a:endParaRPr sz="1100" u="none" strike="noStrike" cap="none">
                        <a:latin typeface="Courier New"/>
                        <a:ea typeface="Courier New"/>
                        <a:cs typeface="Courier New"/>
                        <a:sym typeface="Courier New"/>
                      </a:endParaRPr>
                    </a:p>
                  </a:txBody>
                  <a:tcPr marL="0" marR="0" marT="61925" marB="0">
                    <a:lnL w="53975" cap="flat" cmpd="sng">
                      <a:solidFill>
                        <a:srgbClr val="BADFE2"/>
                      </a:solidFill>
                      <a:prstDash val="solid"/>
                      <a:round/>
                      <a:headEnd type="none" w="sm" len="sm"/>
                      <a:tailEnd type="none" w="sm" len="sm"/>
                    </a:lnL>
                  </a:tcPr>
                </a:tc>
                <a:tc>
                  <a:txBody>
                    <a:bodyPr/>
                    <a:lstStyle/>
                    <a:p>
                      <a:pPr marL="0" marR="0" lvl="0" indent="0" algn="ctr" rtl="0">
                        <a:lnSpc>
                          <a:spcPct val="100000"/>
                        </a:lnSpc>
                        <a:spcBef>
                          <a:spcPts val="0"/>
                        </a:spcBef>
                        <a:spcAft>
                          <a:spcPts val="0"/>
                        </a:spcAft>
                        <a:buNone/>
                      </a:pPr>
                      <a:r>
                        <a:rPr lang="en" sz="1100" u="none" strike="noStrike" cap="none">
                          <a:latin typeface="Courier New"/>
                          <a:ea typeface="Courier New"/>
                          <a:cs typeface="Courier New"/>
                          <a:sym typeface="Courier New"/>
                        </a:rPr>
                        <a:t>=</a:t>
                      </a:r>
                      <a:endParaRPr sz="1100" u="none" strike="noStrike" cap="none">
                        <a:latin typeface="Courier New"/>
                        <a:ea typeface="Courier New"/>
                        <a:cs typeface="Courier New"/>
                        <a:sym typeface="Courier New"/>
                      </a:endParaRPr>
                    </a:p>
                  </a:txBody>
                  <a:tcPr marL="0" marR="0" marT="61925" marB="0"/>
                </a:tc>
                <a:tc>
                  <a:txBody>
                    <a:bodyPr/>
                    <a:lstStyle/>
                    <a:p>
                      <a:pPr marL="38100" marR="0" lvl="0" indent="0" algn="l" rtl="0">
                        <a:lnSpc>
                          <a:spcPct val="100000"/>
                        </a:lnSpc>
                        <a:spcBef>
                          <a:spcPts val="0"/>
                        </a:spcBef>
                        <a:spcAft>
                          <a:spcPts val="0"/>
                        </a:spcAft>
                        <a:buNone/>
                      </a:pPr>
                      <a:r>
                        <a:rPr lang="en" sz="1100" u="none" strike="noStrike" cap="none">
                          <a:latin typeface="Courier New"/>
                          <a:ea typeface="Courier New"/>
                          <a:cs typeface="Courier New"/>
                          <a:sym typeface="Courier New"/>
                        </a:rPr>
                        <a:t>blockIdx.y</a:t>
                      </a:r>
                      <a:endParaRPr sz="1100" u="none" strike="noStrike" cap="none">
                        <a:latin typeface="Courier New"/>
                        <a:ea typeface="Courier New"/>
                        <a:cs typeface="Courier New"/>
                        <a:sym typeface="Courier New"/>
                      </a:endParaRPr>
                    </a:p>
                  </a:txBody>
                  <a:tcPr marL="0" marR="0" marT="61925" marB="0">
                    <a:lnR w="53975" cap="flat" cmpd="sng">
                      <a:solidFill>
                        <a:srgbClr val="BADFE2"/>
                      </a:solidFill>
                      <a:prstDash val="solid"/>
                      <a:round/>
                      <a:headEnd type="none" w="sm" len="sm"/>
                      <a:tailEnd type="none" w="sm" len="sm"/>
                    </a:lnR>
                  </a:tcPr>
                </a:tc>
                <a:extLst>
                  <a:ext uri="{0D108BD9-81ED-4DB2-BD59-A6C34878D82A}">
                    <a16:rowId xmlns:a16="http://schemas.microsoft.com/office/drawing/2014/main" val="10002"/>
                  </a:ext>
                </a:extLst>
              </a:tr>
              <a:tr h="182650">
                <a:tc>
                  <a:txBody>
                    <a:bodyPr/>
                    <a:lstStyle/>
                    <a:p>
                      <a:pPr marL="0" marR="38100" lvl="0" indent="0" algn="r" rtl="0">
                        <a:lnSpc>
                          <a:spcPct val="106428"/>
                        </a:lnSpc>
                        <a:spcBef>
                          <a:spcPts val="0"/>
                        </a:spcBef>
                        <a:spcAft>
                          <a:spcPts val="0"/>
                        </a:spcAft>
                        <a:buNone/>
                      </a:pPr>
                      <a:r>
                        <a:rPr lang="en" sz="1100" u="none" strike="noStrike" cap="none">
                          <a:latin typeface="Courier New"/>
                          <a:ea typeface="Courier New"/>
                          <a:cs typeface="Courier New"/>
                          <a:sym typeface="Courier New"/>
                        </a:rPr>
                        <a:t>jb</a:t>
                      </a:r>
                      <a:endParaRPr sz="1100" u="none" strike="noStrike" cap="none">
                        <a:latin typeface="Courier New"/>
                        <a:ea typeface="Courier New"/>
                        <a:cs typeface="Courier New"/>
                        <a:sym typeface="Courier New"/>
                      </a:endParaRPr>
                    </a:p>
                  </a:txBody>
                  <a:tcPr marL="0" marR="0" marT="0" marB="0">
                    <a:lnL w="53975" cap="flat" cmpd="sng">
                      <a:solidFill>
                        <a:srgbClr val="BADFE2"/>
                      </a:solidFill>
                      <a:prstDash val="solid"/>
                      <a:round/>
                      <a:headEnd type="none" w="sm" len="sm"/>
                      <a:tailEnd type="none" w="sm" len="sm"/>
                    </a:lnL>
                    <a:lnB w="53975" cap="flat" cmpd="sng">
                      <a:solidFill>
                        <a:srgbClr val="BADFE2"/>
                      </a:solidFill>
                      <a:prstDash val="solid"/>
                      <a:round/>
                      <a:headEnd type="none" w="sm" len="sm"/>
                      <a:tailEnd type="none" w="sm" len="sm"/>
                    </a:lnB>
                  </a:tcPr>
                </a:tc>
                <a:tc>
                  <a:txBody>
                    <a:bodyPr/>
                    <a:lstStyle/>
                    <a:p>
                      <a:pPr marL="0" marR="0" lvl="0" indent="0" algn="ctr" rtl="0">
                        <a:lnSpc>
                          <a:spcPct val="106428"/>
                        </a:lnSpc>
                        <a:spcBef>
                          <a:spcPts val="0"/>
                        </a:spcBef>
                        <a:spcAft>
                          <a:spcPts val="0"/>
                        </a:spcAft>
                        <a:buNone/>
                      </a:pPr>
                      <a:r>
                        <a:rPr lang="en" sz="1100" u="none" strike="noStrike" cap="none">
                          <a:latin typeface="Courier New"/>
                          <a:ea typeface="Courier New"/>
                          <a:cs typeface="Courier New"/>
                          <a:sym typeface="Courier New"/>
                        </a:rPr>
                        <a:t>=</a:t>
                      </a:r>
                      <a:endParaRPr sz="1100" u="none" strike="noStrike" cap="none">
                        <a:latin typeface="Courier New"/>
                        <a:ea typeface="Courier New"/>
                        <a:cs typeface="Courier New"/>
                        <a:sym typeface="Courier New"/>
                      </a:endParaRPr>
                    </a:p>
                  </a:txBody>
                  <a:tcPr marL="0" marR="0" marT="0" marB="0">
                    <a:lnB w="53975" cap="flat" cmpd="sng">
                      <a:solidFill>
                        <a:srgbClr val="BADFE2"/>
                      </a:solidFill>
                      <a:prstDash val="solid"/>
                      <a:round/>
                      <a:headEnd type="none" w="sm" len="sm"/>
                      <a:tailEnd type="none" w="sm" len="sm"/>
                    </a:lnB>
                  </a:tcPr>
                </a:tc>
                <a:tc>
                  <a:txBody>
                    <a:bodyPr/>
                    <a:lstStyle/>
                    <a:p>
                      <a:pPr marL="38100" marR="0" lvl="0" indent="0" algn="l" rtl="0">
                        <a:lnSpc>
                          <a:spcPct val="106428"/>
                        </a:lnSpc>
                        <a:spcBef>
                          <a:spcPts val="0"/>
                        </a:spcBef>
                        <a:spcAft>
                          <a:spcPts val="0"/>
                        </a:spcAft>
                        <a:buNone/>
                      </a:pPr>
                      <a:r>
                        <a:rPr lang="en" sz="1100" u="none" strike="noStrike" cap="none">
                          <a:latin typeface="Courier New"/>
                          <a:ea typeface="Courier New"/>
                          <a:cs typeface="Courier New"/>
                          <a:sym typeface="Courier New"/>
                        </a:rPr>
                        <a:t>blockIdx.x</a:t>
                      </a:r>
                      <a:endParaRPr sz="1100" u="none" strike="noStrike" cap="none">
                        <a:latin typeface="Courier New"/>
                        <a:ea typeface="Courier New"/>
                        <a:cs typeface="Courier New"/>
                        <a:sym typeface="Courier New"/>
                      </a:endParaRPr>
                    </a:p>
                  </a:txBody>
                  <a:tcPr marL="0" marR="0" marT="0" marB="0">
                    <a:lnR w="53975" cap="flat" cmpd="sng">
                      <a:solidFill>
                        <a:srgbClr val="BADFE2"/>
                      </a:solidFill>
                      <a:prstDash val="solid"/>
                      <a:round/>
                      <a:headEnd type="none" w="sm" len="sm"/>
                      <a:tailEnd type="none" w="sm" len="sm"/>
                    </a:lnR>
                    <a:lnB w="53975" cap="flat" cmpd="sng">
                      <a:solidFill>
                        <a:srgbClr val="BADFE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567" name="Google Shape;1567;p107"/>
          <p:cNvSpPr txBox="1"/>
          <p:nvPr/>
        </p:nvSpPr>
        <p:spPr>
          <a:xfrm>
            <a:off x="1144524" y="531454"/>
            <a:ext cx="1371600" cy="356700"/>
          </a:xfrm>
          <a:prstGeom prst="rect">
            <a:avLst/>
          </a:prstGeom>
          <a:noFill/>
          <a:ln w="9525" cap="flat" cmpd="sng">
            <a:solidFill>
              <a:srgbClr val="88A3A7"/>
            </a:solidFill>
            <a:prstDash val="solid"/>
            <a:round/>
            <a:headEnd type="none" w="sm" len="sm"/>
            <a:tailEnd type="none" w="sm" len="sm"/>
          </a:ln>
        </p:spPr>
        <p:txBody>
          <a:bodyPr spcFirstLastPara="1" wrap="square" lIns="0" tIns="132075" rIns="0" bIns="0" anchor="ctr" anchorCtr="0">
            <a:normAutofit/>
          </a:bodyPr>
          <a:lstStyle/>
          <a:p>
            <a:pPr marL="0" marR="0" lvl="0" indent="0" algn="ctr" rtl="0">
              <a:lnSpc>
                <a:spcPct val="100000"/>
              </a:lnSpc>
              <a:spcBef>
                <a:spcPts val="0"/>
              </a:spcBef>
              <a:spcAft>
                <a:spcPts val="0"/>
              </a:spcAft>
              <a:buNone/>
            </a:pPr>
            <a:r>
              <a:rPr lang="en" sz="1250"/>
              <a:t>Cij=0.</a:t>
            </a:r>
            <a:endParaRPr sz="1250"/>
          </a:p>
        </p:txBody>
      </p:sp>
      <p:sp>
        <p:nvSpPr>
          <p:cNvPr id="1568" name="Google Shape;1568;p107"/>
          <p:cNvSpPr txBox="1"/>
          <p:nvPr/>
        </p:nvSpPr>
        <p:spPr>
          <a:xfrm>
            <a:off x="839725" y="1034423"/>
            <a:ext cx="2057400" cy="680100"/>
          </a:xfrm>
          <a:prstGeom prst="rect">
            <a:avLst/>
          </a:prstGeom>
          <a:noFill/>
          <a:ln w="9525" cap="flat" cmpd="sng">
            <a:solidFill>
              <a:srgbClr val="88A3A7"/>
            </a:solidFill>
            <a:prstDash val="solid"/>
            <a:round/>
            <a:headEnd type="none" w="sm" len="sm"/>
            <a:tailEnd type="none" w="sm" len="sm"/>
          </a:ln>
        </p:spPr>
        <p:txBody>
          <a:bodyPr spcFirstLastPara="1" wrap="square" lIns="0" tIns="113025" rIns="0" bIns="0" anchor="ctr" anchorCtr="0">
            <a:noAutofit/>
          </a:bodyPr>
          <a:lstStyle/>
          <a:p>
            <a:pPr marL="90170" marR="0" lvl="0" indent="0" algn="ctr" rtl="0">
              <a:lnSpc>
                <a:spcPct val="100000"/>
              </a:lnSpc>
              <a:spcBef>
                <a:spcPts val="0"/>
              </a:spcBef>
              <a:spcAft>
                <a:spcPts val="0"/>
              </a:spcAft>
              <a:buNone/>
            </a:pPr>
            <a:r>
              <a:rPr lang="en"/>
              <a:t>Cycle on block</a:t>
            </a:r>
            <a:endParaRPr/>
          </a:p>
          <a:p>
            <a:pPr marL="376555" marR="0" lvl="0" indent="0" algn="ctr" rtl="0">
              <a:lnSpc>
                <a:spcPct val="100000"/>
              </a:lnSpc>
              <a:spcBef>
                <a:spcPts val="905"/>
              </a:spcBef>
              <a:spcAft>
                <a:spcPts val="0"/>
              </a:spcAft>
              <a:buNone/>
            </a:pPr>
            <a:r>
              <a:rPr lang="en" sz="2200"/>
              <a:t>kb=0, N/NB</a:t>
            </a:r>
            <a:endParaRPr sz="2200"/>
          </a:p>
        </p:txBody>
      </p:sp>
      <p:sp>
        <p:nvSpPr>
          <p:cNvPr id="1569" name="Google Shape;1569;p107"/>
          <p:cNvSpPr/>
          <p:nvPr/>
        </p:nvSpPr>
        <p:spPr>
          <a:xfrm>
            <a:off x="153923" y="1948815"/>
            <a:ext cx="3429000" cy="571500"/>
          </a:xfrm>
          <a:custGeom>
            <a:avLst/>
            <a:gdLst/>
            <a:ahLst/>
            <a:cxnLst/>
            <a:rect l="l" t="t" r="r" b="b"/>
            <a:pathLst>
              <a:path w="3429000" h="762000" extrusionOk="0">
                <a:moveTo>
                  <a:pt x="0" y="762000"/>
                </a:moveTo>
                <a:lnTo>
                  <a:pt x="3429000" y="762000"/>
                </a:lnTo>
                <a:lnTo>
                  <a:pt x="3429000" y="0"/>
                </a:lnTo>
                <a:lnTo>
                  <a:pt x="0" y="0"/>
                </a:lnTo>
                <a:lnTo>
                  <a:pt x="0" y="762000"/>
                </a:lnTo>
                <a:close/>
              </a:path>
            </a:pathLst>
          </a:custGeom>
          <a:noFill/>
          <a:ln w="9525" cap="flat" cmpd="sng">
            <a:solidFill>
              <a:srgbClr val="88A3A7"/>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800"/>
          </a:p>
        </p:txBody>
      </p:sp>
      <p:sp>
        <p:nvSpPr>
          <p:cNvPr id="1570" name="Google Shape;1570;p107"/>
          <p:cNvSpPr txBox="1"/>
          <p:nvPr/>
        </p:nvSpPr>
        <p:spPr>
          <a:xfrm>
            <a:off x="688340" y="1998307"/>
            <a:ext cx="2406000" cy="208500"/>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None/>
            </a:pPr>
            <a:r>
              <a:rPr lang="en" sz="1250">
                <a:latin typeface="Helvetica Neue"/>
                <a:ea typeface="Helvetica Neue"/>
                <a:cs typeface="Helvetica Neue"/>
                <a:sym typeface="Helvetica Neue"/>
              </a:rPr>
              <a:t>As(it,jt) = A(ib*NB + it, kb*NB + jt)</a:t>
            </a:r>
            <a:endParaRPr sz="1250">
              <a:latin typeface="Helvetica Neue"/>
              <a:ea typeface="Helvetica Neue"/>
              <a:cs typeface="Helvetica Neue"/>
              <a:sym typeface="Helvetica Neue"/>
            </a:endParaRPr>
          </a:p>
        </p:txBody>
      </p:sp>
      <p:sp>
        <p:nvSpPr>
          <p:cNvPr id="1571" name="Google Shape;1571;p107"/>
          <p:cNvSpPr txBox="1"/>
          <p:nvPr/>
        </p:nvSpPr>
        <p:spPr>
          <a:xfrm>
            <a:off x="688340" y="2323338"/>
            <a:ext cx="2415000" cy="177000"/>
          </a:xfrm>
          <a:prstGeom prst="rect">
            <a:avLst/>
          </a:prstGeom>
          <a:noFill/>
          <a:ln>
            <a:noFill/>
          </a:ln>
        </p:spPr>
        <p:txBody>
          <a:bodyPr spcFirstLastPara="1" wrap="square" lIns="0" tIns="15225" rIns="0" bIns="0" anchor="t" anchorCtr="0">
            <a:spAutoFit/>
          </a:bodyPr>
          <a:lstStyle/>
          <a:p>
            <a:pPr marL="12700" marR="0" lvl="0" indent="0" algn="l" rtl="0">
              <a:lnSpc>
                <a:spcPct val="100000"/>
              </a:lnSpc>
              <a:spcBef>
                <a:spcPts val="0"/>
              </a:spcBef>
              <a:spcAft>
                <a:spcPts val="0"/>
              </a:spcAft>
              <a:buNone/>
            </a:pPr>
            <a:r>
              <a:rPr lang="en" sz="1050"/>
              <a:t>Bs(it,jt) = B(kb*NB + it, jb*NB + jt)</a:t>
            </a:r>
            <a:endParaRPr sz="1050"/>
          </a:p>
        </p:txBody>
      </p:sp>
      <p:sp>
        <p:nvSpPr>
          <p:cNvPr id="1572" name="Google Shape;1572;p107"/>
          <p:cNvSpPr txBox="1"/>
          <p:nvPr/>
        </p:nvSpPr>
        <p:spPr>
          <a:xfrm>
            <a:off x="763525" y="2625474"/>
            <a:ext cx="2133600" cy="285900"/>
          </a:xfrm>
          <a:prstGeom prst="rect">
            <a:avLst/>
          </a:prstGeom>
          <a:noFill/>
          <a:ln w="9525" cap="flat" cmpd="sng">
            <a:solidFill>
              <a:srgbClr val="88A3A7"/>
            </a:solidFill>
            <a:prstDash val="solid"/>
            <a:round/>
            <a:headEnd type="none" w="sm" len="sm"/>
            <a:tailEnd type="none" w="sm" len="sm"/>
          </a:ln>
        </p:spPr>
        <p:txBody>
          <a:bodyPr spcFirstLastPara="1" wrap="square" lIns="0" tIns="120650" rIns="0" bIns="0" anchor="ctr" anchorCtr="0">
            <a:noAutofit/>
          </a:bodyPr>
          <a:lstStyle/>
          <a:p>
            <a:pPr marL="90170" marR="0" lvl="0" indent="0" algn="ctr" rtl="0">
              <a:lnSpc>
                <a:spcPct val="100000"/>
              </a:lnSpc>
              <a:spcBef>
                <a:spcPts val="0"/>
              </a:spcBef>
              <a:spcAft>
                <a:spcPts val="0"/>
              </a:spcAft>
              <a:buNone/>
            </a:pPr>
            <a:r>
              <a:rPr lang="en" sz="1150"/>
              <a:t>Thread Synchronization</a:t>
            </a:r>
            <a:endParaRPr sz="1150"/>
          </a:p>
        </p:txBody>
      </p:sp>
      <p:sp>
        <p:nvSpPr>
          <p:cNvPr id="1573" name="Google Shape;1573;p107"/>
          <p:cNvSpPr/>
          <p:nvPr/>
        </p:nvSpPr>
        <p:spPr>
          <a:xfrm>
            <a:off x="153923" y="3597021"/>
            <a:ext cx="3124200" cy="285750"/>
          </a:xfrm>
          <a:custGeom>
            <a:avLst/>
            <a:gdLst/>
            <a:ahLst/>
            <a:cxnLst/>
            <a:rect l="l" t="t" r="r" b="b"/>
            <a:pathLst>
              <a:path w="3124200" h="381000" extrusionOk="0">
                <a:moveTo>
                  <a:pt x="0" y="381000"/>
                </a:moveTo>
                <a:lnTo>
                  <a:pt x="3124200" y="381000"/>
                </a:lnTo>
                <a:lnTo>
                  <a:pt x="3124200" y="0"/>
                </a:lnTo>
                <a:lnTo>
                  <a:pt x="0" y="0"/>
                </a:lnTo>
                <a:lnTo>
                  <a:pt x="0" y="381000"/>
                </a:lnTo>
                <a:close/>
              </a:path>
            </a:pathLst>
          </a:custGeom>
          <a:noFill/>
          <a:ln w="9525" cap="flat" cmpd="sng">
            <a:solidFill>
              <a:srgbClr val="88A3A7"/>
            </a:solidFill>
            <a:prstDash val="solid"/>
            <a:round/>
            <a:headEnd type="none" w="sm" len="sm"/>
            <a:tailEnd type="none" w="sm" len="sm"/>
          </a:ln>
        </p:spPr>
        <p:txBody>
          <a:bodyPr spcFirstLastPara="1" wrap="square" lIns="0" tIns="0" rIns="0" bIns="0" anchor="t" anchorCtr="0">
            <a:noAutofit/>
          </a:bodyPr>
          <a:lstStyle/>
          <a:p>
            <a:pPr marL="0" marR="0" lvl="0" indent="0" algn="ctr" rtl="0">
              <a:spcBef>
                <a:spcPts val="0"/>
              </a:spcBef>
              <a:spcAft>
                <a:spcPts val="0"/>
              </a:spcAft>
              <a:buNone/>
            </a:pPr>
            <a:endParaRPr sz="1800"/>
          </a:p>
        </p:txBody>
      </p:sp>
      <p:sp>
        <p:nvSpPr>
          <p:cNvPr id="1574" name="Google Shape;1574;p107"/>
          <p:cNvSpPr txBox="1"/>
          <p:nvPr/>
        </p:nvSpPr>
        <p:spPr>
          <a:xfrm>
            <a:off x="879486" y="3645882"/>
            <a:ext cx="1901700" cy="206400"/>
          </a:xfrm>
          <a:prstGeom prst="rect">
            <a:avLst/>
          </a:prstGeom>
          <a:noFill/>
          <a:ln>
            <a:noFill/>
          </a:ln>
        </p:spPr>
        <p:txBody>
          <a:bodyPr spcFirstLastPara="1" wrap="square" lIns="0" tIns="13950" rIns="0" bIns="0" anchor="t" anchorCtr="0">
            <a:spAutoFit/>
          </a:bodyPr>
          <a:lstStyle/>
          <a:p>
            <a:pPr marL="12700" marR="0" lvl="0" indent="0" algn="l" rtl="0">
              <a:lnSpc>
                <a:spcPct val="100000"/>
              </a:lnSpc>
              <a:spcBef>
                <a:spcPts val="0"/>
              </a:spcBef>
              <a:spcAft>
                <a:spcPts val="0"/>
              </a:spcAft>
              <a:buNone/>
            </a:pPr>
            <a:r>
              <a:rPr lang="en" sz="1250"/>
              <a:t>Cij=Cij+As(it,k)·Bs(k,jt)</a:t>
            </a:r>
            <a:endParaRPr sz="1250"/>
          </a:p>
        </p:txBody>
      </p:sp>
      <p:sp>
        <p:nvSpPr>
          <p:cNvPr id="1575" name="Google Shape;1575;p107"/>
          <p:cNvSpPr txBox="1"/>
          <p:nvPr/>
        </p:nvSpPr>
        <p:spPr>
          <a:xfrm>
            <a:off x="763525" y="4058799"/>
            <a:ext cx="2133600" cy="300000"/>
          </a:xfrm>
          <a:prstGeom prst="rect">
            <a:avLst/>
          </a:prstGeom>
          <a:noFill/>
          <a:ln w="9525" cap="flat" cmpd="sng">
            <a:solidFill>
              <a:srgbClr val="88A3A7"/>
            </a:solidFill>
            <a:prstDash val="solid"/>
            <a:round/>
            <a:headEnd type="none" w="sm" len="sm"/>
            <a:tailEnd type="none" w="sm" len="sm"/>
          </a:ln>
        </p:spPr>
        <p:txBody>
          <a:bodyPr spcFirstLastPara="1" wrap="square" lIns="0" tIns="121900" rIns="0" bIns="0" anchor="t" anchorCtr="0">
            <a:spAutoFit/>
          </a:bodyPr>
          <a:lstStyle/>
          <a:p>
            <a:pPr marL="90170" marR="0" lvl="0" indent="0" algn="ctr" rtl="0">
              <a:lnSpc>
                <a:spcPct val="100000"/>
              </a:lnSpc>
              <a:spcBef>
                <a:spcPts val="0"/>
              </a:spcBef>
              <a:spcAft>
                <a:spcPts val="0"/>
              </a:spcAft>
              <a:buNone/>
            </a:pPr>
            <a:r>
              <a:rPr lang="en" sz="1150"/>
              <a:t>Thread Synchronization</a:t>
            </a:r>
            <a:endParaRPr sz="1150"/>
          </a:p>
        </p:txBody>
      </p:sp>
      <p:sp>
        <p:nvSpPr>
          <p:cNvPr id="1576" name="Google Shape;1576;p107"/>
          <p:cNvSpPr/>
          <p:nvPr/>
        </p:nvSpPr>
        <p:spPr>
          <a:xfrm>
            <a:off x="153923" y="3048381"/>
            <a:ext cx="3124200" cy="391001"/>
          </a:xfrm>
          <a:custGeom>
            <a:avLst/>
            <a:gdLst/>
            <a:ahLst/>
            <a:cxnLst/>
            <a:rect l="l" t="t" r="r" b="b"/>
            <a:pathLst>
              <a:path w="3124200" h="521335" extrusionOk="0">
                <a:moveTo>
                  <a:pt x="0" y="521207"/>
                </a:moveTo>
                <a:lnTo>
                  <a:pt x="3124200" y="521207"/>
                </a:lnTo>
                <a:lnTo>
                  <a:pt x="3124200" y="0"/>
                </a:lnTo>
                <a:lnTo>
                  <a:pt x="0" y="0"/>
                </a:lnTo>
                <a:lnTo>
                  <a:pt x="0" y="521207"/>
                </a:lnTo>
                <a:close/>
              </a:path>
            </a:pathLst>
          </a:custGeom>
          <a:noFill/>
          <a:ln w="9525" cap="flat" cmpd="sng">
            <a:solidFill>
              <a:srgbClr val="88A3A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77" name="Google Shape;1577;p107"/>
          <p:cNvSpPr txBox="1"/>
          <p:nvPr/>
        </p:nvSpPr>
        <p:spPr>
          <a:xfrm>
            <a:off x="231140" y="3041389"/>
            <a:ext cx="2852400" cy="306600"/>
          </a:xfrm>
          <a:prstGeom prst="rect">
            <a:avLst/>
          </a:prstGeom>
          <a:noFill/>
          <a:ln>
            <a:noFill/>
          </a:ln>
        </p:spPr>
        <p:txBody>
          <a:bodyPr spcFirstLastPara="1" wrap="square" lIns="0" tIns="13950" rIns="0" bIns="0" anchor="t" anchorCtr="0">
            <a:spAutoFit/>
          </a:bodyPr>
          <a:lstStyle/>
          <a:p>
            <a:pPr marL="12700" marR="0" lvl="0" indent="0" algn="ctr" rtl="0">
              <a:lnSpc>
                <a:spcPct val="100000"/>
              </a:lnSpc>
              <a:spcBef>
                <a:spcPts val="0"/>
              </a:spcBef>
              <a:spcAft>
                <a:spcPts val="0"/>
              </a:spcAft>
              <a:buNone/>
            </a:pPr>
            <a:r>
              <a:rPr lang="en" sz="1900"/>
              <a:t>Cycle on block k=1,NB</a:t>
            </a:r>
            <a:endParaRPr sz="1900"/>
          </a:p>
        </p:txBody>
      </p:sp>
      <p:sp>
        <p:nvSpPr>
          <p:cNvPr id="1578" name="Google Shape;1578;p107"/>
          <p:cNvSpPr txBox="1"/>
          <p:nvPr/>
        </p:nvSpPr>
        <p:spPr>
          <a:xfrm>
            <a:off x="1144524" y="4515992"/>
            <a:ext cx="1371600" cy="327600"/>
          </a:xfrm>
          <a:prstGeom prst="rect">
            <a:avLst/>
          </a:prstGeom>
          <a:noFill/>
          <a:ln w="9525" cap="flat" cmpd="sng">
            <a:solidFill>
              <a:srgbClr val="88A3A7"/>
            </a:solidFill>
            <a:prstDash val="solid"/>
            <a:round/>
            <a:headEnd type="none" w="sm" len="sm"/>
            <a:tailEnd type="none" w="sm" len="sm"/>
          </a:ln>
        </p:spPr>
        <p:txBody>
          <a:bodyPr spcFirstLastPara="1" wrap="square" lIns="0" tIns="133975" rIns="0" bIns="0" anchor="t" anchorCtr="0">
            <a:spAutoFit/>
          </a:bodyPr>
          <a:lstStyle/>
          <a:p>
            <a:pPr marL="90170" marR="0" lvl="0" indent="0" algn="ctr" rtl="0">
              <a:lnSpc>
                <a:spcPct val="100000"/>
              </a:lnSpc>
              <a:spcBef>
                <a:spcPts val="0"/>
              </a:spcBef>
              <a:spcAft>
                <a:spcPts val="0"/>
              </a:spcAft>
              <a:buNone/>
            </a:pPr>
            <a:r>
              <a:rPr lang="en" sz="1250"/>
              <a:t>C(i,j)=Cij</a:t>
            </a:r>
            <a:endParaRPr sz="1250"/>
          </a:p>
        </p:txBody>
      </p:sp>
      <p:pic>
        <p:nvPicPr>
          <p:cNvPr id="1579" name="Google Shape;1579;p107"/>
          <p:cNvPicPr preferRelativeResize="0"/>
          <p:nvPr/>
        </p:nvPicPr>
        <p:blipFill rotWithShape="1">
          <a:blip r:embed="rId3">
            <a:alphaModFix/>
          </a:blip>
          <a:srcRect/>
          <a:stretch/>
        </p:blipFill>
        <p:spPr>
          <a:xfrm>
            <a:off x="1764032" y="932056"/>
            <a:ext cx="132588" cy="132587"/>
          </a:xfrm>
          <a:prstGeom prst="rect">
            <a:avLst/>
          </a:prstGeom>
          <a:noFill/>
          <a:ln>
            <a:noFill/>
          </a:ln>
        </p:spPr>
      </p:pic>
      <p:grpSp>
        <p:nvGrpSpPr>
          <p:cNvPr id="1580" name="Google Shape;1580;p107"/>
          <p:cNvGrpSpPr/>
          <p:nvPr/>
        </p:nvGrpSpPr>
        <p:grpSpPr>
          <a:xfrm>
            <a:off x="1754120" y="1255478"/>
            <a:ext cx="2221992" cy="3266693"/>
            <a:chOff x="1740407" y="1676399"/>
            <a:chExt cx="2221992" cy="4355591"/>
          </a:xfrm>
        </p:grpSpPr>
        <p:sp>
          <p:nvSpPr>
            <p:cNvPr id="1581" name="Google Shape;1581;p107"/>
            <p:cNvSpPr/>
            <p:nvPr/>
          </p:nvSpPr>
          <p:spPr>
            <a:xfrm>
              <a:off x="2895599" y="1676399"/>
              <a:ext cx="1066800" cy="4114800"/>
            </a:xfrm>
            <a:custGeom>
              <a:avLst/>
              <a:gdLst/>
              <a:ahLst/>
              <a:cxnLst/>
              <a:rect l="l" t="t" r="r" b="b"/>
              <a:pathLst>
                <a:path w="1066800" h="4114800" extrusionOk="0">
                  <a:moveTo>
                    <a:pt x="171450" y="0"/>
                  </a:moveTo>
                  <a:lnTo>
                    <a:pt x="0" y="157099"/>
                  </a:lnTo>
                  <a:lnTo>
                    <a:pt x="171450" y="314325"/>
                  </a:lnTo>
                  <a:lnTo>
                    <a:pt x="171450" y="200913"/>
                  </a:lnTo>
                  <a:lnTo>
                    <a:pt x="636524" y="200913"/>
                  </a:lnTo>
                  <a:lnTo>
                    <a:pt x="683048" y="204042"/>
                  </a:lnTo>
                  <a:lnTo>
                    <a:pt x="727672" y="213154"/>
                  </a:lnTo>
                  <a:lnTo>
                    <a:pt x="769987" y="227843"/>
                  </a:lnTo>
                  <a:lnTo>
                    <a:pt x="809582" y="247701"/>
                  </a:lnTo>
                  <a:lnTo>
                    <a:pt x="846050" y="272320"/>
                  </a:lnTo>
                  <a:lnTo>
                    <a:pt x="878982" y="301291"/>
                  </a:lnTo>
                  <a:lnTo>
                    <a:pt x="907969" y="334207"/>
                  </a:lnTo>
                  <a:lnTo>
                    <a:pt x="932603" y="370661"/>
                  </a:lnTo>
                  <a:lnTo>
                    <a:pt x="952474" y="410243"/>
                  </a:lnTo>
                  <a:lnTo>
                    <a:pt x="967173" y="452547"/>
                  </a:lnTo>
                  <a:lnTo>
                    <a:pt x="976293" y="497164"/>
                  </a:lnTo>
                  <a:lnTo>
                    <a:pt x="979424" y="543687"/>
                  </a:lnTo>
                  <a:lnTo>
                    <a:pt x="979424" y="3684524"/>
                  </a:lnTo>
                  <a:lnTo>
                    <a:pt x="976293" y="3731047"/>
                  </a:lnTo>
                  <a:lnTo>
                    <a:pt x="967173" y="3775669"/>
                  </a:lnTo>
                  <a:lnTo>
                    <a:pt x="952474" y="3817979"/>
                  </a:lnTo>
                  <a:lnTo>
                    <a:pt x="932603" y="3857569"/>
                  </a:lnTo>
                  <a:lnTo>
                    <a:pt x="907969" y="3894031"/>
                  </a:lnTo>
                  <a:lnTo>
                    <a:pt x="878982" y="3926957"/>
                  </a:lnTo>
                  <a:lnTo>
                    <a:pt x="846050" y="3955938"/>
                  </a:lnTo>
                  <a:lnTo>
                    <a:pt x="809582" y="3980565"/>
                  </a:lnTo>
                  <a:lnTo>
                    <a:pt x="769987" y="4000431"/>
                  </a:lnTo>
                  <a:lnTo>
                    <a:pt x="727672" y="4015126"/>
                  </a:lnTo>
                  <a:lnTo>
                    <a:pt x="683048" y="4024243"/>
                  </a:lnTo>
                  <a:lnTo>
                    <a:pt x="636524" y="4027373"/>
                  </a:lnTo>
                  <a:lnTo>
                    <a:pt x="0" y="4027373"/>
                  </a:lnTo>
                  <a:lnTo>
                    <a:pt x="0" y="4114800"/>
                  </a:lnTo>
                  <a:lnTo>
                    <a:pt x="636524" y="4114800"/>
                  </a:lnTo>
                  <a:lnTo>
                    <a:pt x="683404" y="4112275"/>
                  </a:lnTo>
                  <a:lnTo>
                    <a:pt x="728822" y="4104876"/>
                  </a:lnTo>
                  <a:lnTo>
                    <a:pt x="772517" y="4092864"/>
                  </a:lnTo>
                  <a:lnTo>
                    <a:pt x="814225" y="4076504"/>
                  </a:lnTo>
                  <a:lnTo>
                    <a:pt x="853684" y="4056056"/>
                  </a:lnTo>
                  <a:lnTo>
                    <a:pt x="890631" y="4031783"/>
                  </a:lnTo>
                  <a:lnTo>
                    <a:pt x="924804" y="4003949"/>
                  </a:lnTo>
                  <a:lnTo>
                    <a:pt x="955940" y="3972814"/>
                  </a:lnTo>
                  <a:lnTo>
                    <a:pt x="983776" y="3938642"/>
                  </a:lnTo>
                  <a:lnTo>
                    <a:pt x="1008050" y="3901695"/>
                  </a:lnTo>
                  <a:lnTo>
                    <a:pt x="1028500" y="3862236"/>
                  </a:lnTo>
                  <a:lnTo>
                    <a:pt x="1044862" y="3820527"/>
                  </a:lnTo>
                  <a:lnTo>
                    <a:pt x="1056874" y="3776830"/>
                  </a:lnTo>
                  <a:lnTo>
                    <a:pt x="1064274" y="3731408"/>
                  </a:lnTo>
                  <a:lnTo>
                    <a:pt x="1066800" y="3684524"/>
                  </a:lnTo>
                  <a:lnTo>
                    <a:pt x="1066800" y="543687"/>
                  </a:lnTo>
                  <a:lnTo>
                    <a:pt x="1064274" y="496806"/>
                  </a:lnTo>
                  <a:lnTo>
                    <a:pt x="1056874" y="451388"/>
                  </a:lnTo>
                  <a:lnTo>
                    <a:pt x="1044862" y="407693"/>
                  </a:lnTo>
                  <a:lnTo>
                    <a:pt x="1028500" y="365985"/>
                  </a:lnTo>
                  <a:lnTo>
                    <a:pt x="1008050" y="326526"/>
                  </a:lnTo>
                  <a:lnTo>
                    <a:pt x="983776" y="289579"/>
                  </a:lnTo>
                  <a:lnTo>
                    <a:pt x="955940" y="255406"/>
                  </a:lnTo>
                  <a:lnTo>
                    <a:pt x="924804" y="224270"/>
                  </a:lnTo>
                  <a:lnTo>
                    <a:pt x="890631" y="196434"/>
                  </a:lnTo>
                  <a:lnTo>
                    <a:pt x="853684" y="172160"/>
                  </a:lnTo>
                  <a:lnTo>
                    <a:pt x="814225" y="151710"/>
                  </a:lnTo>
                  <a:lnTo>
                    <a:pt x="772517" y="135348"/>
                  </a:lnTo>
                  <a:lnTo>
                    <a:pt x="728822" y="123336"/>
                  </a:lnTo>
                  <a:lnTo>
                    <a:pt x="683404" y="115936"/>
                  </a:lnTo>
                  <a:lnTo>
                    <a:pt x="636524" y="113411"/>
                  </a:lnTo>
                  <a:lnTo>
                    <a:pt x="171450" y="113411"/>
                  </a:lnTo>
                  <a:lnTo>
                    <a:pt x="171450" y="0"/>
                  </a:lnTo>
                  <a:close/>
                </a:path>
              </a:pathLst>
            </a:custGeom>
            <a:solidFill>
              <a:srgbClr val="AFDA4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82" name="Google Shape;1582;p107"/>
            <p:cNvSpPr/>
            <p:nvPr/>
          </p:nvSpPr>
          <p:spPr>
            <a:xfrm>
              <a:off x="2895599" y="1676399"/>
              <a:ext cx="1066800" cy="4114800"/>
            </a:xfrm>
            <a:custGeom>
              <a:avLst/>
              <a:gdLst/>
              <a:ahLst/>
              <a:cxnLst/>
              <a:rect l="l" t="t" r="r" b="b"/>
              <a:pathLst>
                <a:path w="1066800" h="4114800" extrusionOk="0">
                  <a:moveTo>
                    <a:pt x="0" y="4114800"/>
                  </a:moveTo>
                  <a:lnTo>
                    <a:pt x="636524" y="4114800"/>
                  </a:lnTo>
                  <a:lnTo>
                    <a:pt x="683404" y="4112275"/>
                  </a:lnTo>
                  <a:lnTo>
                    <a:pt x="728822" y="4104876"/>
                  </a:lnTo>
                  <a:lnTo>
                    <a:pt x="772517" y="4092864"/>
                  </a:lnTo>
                  <a:lnTo>
                    <a:pt x="814225" y="4076504"/>
                  </a:lnTo>
                  <a:lnTo>
                    <a:pt x="853684" y="4056056"/>
                  </a:lnTo>
                  <a:lnTo>
                    <a:pt x="890631" y="4031783"/>
                  </a:lnTo>
                  <a:lnTo>
                    <a:pt x="924804" y="4003949"/>
                  </a:lnTo>
                  <a:lnTo>
                    <a:pt x="955940" y="3972814"/>
                  </a:lnTo>
                  <a:lnTo>
                    <a:pt x="983776" y="3938642"/>
                  </a:lnTo>
                  <a:lnTo>
                    <a:pt x="1008050" y="3901695"/>
                  </a:lnTo>
                  <a:lnTo>
                    <a:pt x="1028500" y="3862236"/>
                  </a:lnTo>
                  <a:lnTo>
                    <a:pt x="1044862" y="3820527"/>
                  </a:lnTo>
                  <a:lnTo>
                    <a:pt x="1056874" y="3776830"/>
                  </a:lnTo>
                  <a:lnTo>
                    <a:pt x="1064274" y="3731408"/>
                  </a:lnTo>
                  <a:lnTo>
                    <a:pt x="1066800" y="3684524"/>
                  </a:lnTo>
                  <a:lnTo>
                    <a:pt x="1066800" y="543687"/>
                  </a:lnTo>
                  <a:lnTo>
                    <a:pt x="1064274" y="496806"/>
                  </a:lnTo>
                  <a:lnTo>
                    <a:pt x="1056874" y="451388"/>
                  </a:lnTo>
                  <a:lnTo>
                    <a:pt x="1044862" y="407693"/>
                  </a:lnTo>
                  <a:lnTo>
                    <a:pt x="1028500" y="365985"/>
                  </a:lnTo>
                  <a:lnTo>
                    <a:pt x="1008050" y="326526"/>
                  </a:lnTo>
                  <a:lnTo>
                    <a:pt x="983776" y="289579"/>
                  </a:lnTo>
                  <a:lnTo>
                    <a:pt x="955940" y="255406"/>
                  </a:lnTo>
                  <a:lnTo>
                    <a:pt x="924804" y="224270"/>
                  </a:lnTo>
                  <a:lnTo>
                    <a:pt x="890631" y="196434"/>
                  </a:lnTo>
                  <a:lnTo>
                    <a:pt x="853684" y="172160"/>
                  </a:lnTo>
                  <a:lnTo>
                    <a:pt x="814225" y="151710"/>
                  </a:lnTo>
                  <a:lnTo>
                    <a:pt x="772517" y="135348"/>
                  </a:lnTo>
                  <a:lnTo>
                    <a:pt x="728822" y="123336"/>
                  </a:lnTo>
                  <a:lnTo>
                    <a:pt x="683404" y="115936"/>
                  </a:lnTo>
                  <a:lnTo>
                    <a:pt x="636524" y="113411"/>
                  </a:lnTo>
                  <a:lnTo>
                    <a:pt x="171450" y="113411"/>
                  </a:lnTo>
                  <a:lnTo>
                    <a:pt x="171450" y="0"/>
                  </a:lnTo>
                  <a:lnTo>
                    <a:pt x="0" y="157099"/>
                  </a:lnTo>
                  <a:lnTo>
                    <a:pt x="171450" y="314325"/>
                  </a:lnTo>
                  <a:lnTo>
                    <a:pt x="171450" y="200913"/>
                  </a:lnTo>
                  <a:lnTo>
                    <a:pt x="636524" y="200913"/>
                  </a:lnTo>
                  <a:lnTo>
                    <a:pt x="683048" y="204042"/>
                  </a:lnTo>
                  <a:lnTo>
                    <a:pt x="727672" y="213154"/>
                  </a:lnTo>
                  <a:lnTo>
                    <a:pt x="769987" y="227843"/>
                  </a:lnTo>
                  <a:lnTo>
                    <a:pt x="809582" y="247701"/>
                  </a:lnTo>
                  <a:lnTo>
                    <a:pt x="846050" y="272320"/>
                  </a:lnTo>
                  <a:lnTo>
                    <a:pt x="878982" y="301291"/>
                  </a:lnTo>
                  <a:lnTo>
                    <a:pt x="907969" y="334207"/>
                  </a:lnTo>
                  <a:lnTo>
                    <a:pt x="932603" y="370661"/>
                  </a:lnTo>
                  <a:lnTo>
                    <a:pt x="952474" y="410243"/>
                  </a:lnTo>
                  <a:lnTo>
                    <a:pt x="967173" y="452547"/>
                  </a:lnTo>
                  <a:lnTo>
                    <a:pt x="976293" y="497164"/>
                  </a:lnTo>
                  <a:lnTo>
                    <a:pt x="979424" y="543687"/>
                  </a:lnTo>
                  <a:lnTo>
                    <a:pt x="979424" y="3684524"/>
                  </a:lnTo>
                  <a:lnTo>
                    <a:pt x="976293" y="3731047"/>
                  </a:lnTo>
                  <a:lnTo>
                    <a:pt x="967173" y="3775669"/>
                  </a:lnTo>
                  <a:lnTo>
                    <a:pt x="952474" y="3817979"/>
                  </a:lnTo>
                  <a:lnTo>
                    <a:pt x="932603" y="3857569"/>
                  </a:lnTo>
                  <a:lnTo>
                    <a:pt x="907969" y="3894031"/>
                  </a:lnTo>
                  <a:lnTo>
                    <a:pt x="878982" y="3926957"/>
                  </a:lnTo>
                  <a:lnTo>
                    <a:pt x="846050" y="3955938"/>
                  </a:lnTo>
                  <a:lnTo>
                    <a:pt x="809582" y="3980565"/>
                  </a:lnTo>
                  <a:lnTo>
                    <a:pt x="769987" y="4000431"/>
                  </a:lnTo>
                  <a:lnTo>
                    <a:pt x="727672" y="4015126"/>
                  </a:lnTo>
                  <a:lnTo>
                    <a:pt x="683048" y="4024243"/>
                  </a:lnTo>
                  <a:lnTo>
                    <a:pt x="636524" y="4027373"/>
                  </a:lnTo>
                  <a:lnTo>
                    <a:pt x="0" y="4027373"/>
                  </a:lnTo>
                  <a:lnTo>
                    <a:pt x="0" y="4114800"/>
                  </a:lnTo>
                  <a:close/>
                </a:path>
              </a:pathLst>
            </a:custGeom>
            <a:noFill/>
            <a:ln w="24375" cap="flat" cmpd="sng">
              <a:solidFill>
                <a:srgbClr val="88A3A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83" name="Google Shape;1583;p107"/>
            <p:cNvSpPr/>
            <p:nvPr/>
          </p:nvSpPr>
          <p:spPr>
            <a:xfrm>
              <a:off x="3276599" y="4267200"/>
              <a:ext cx="304800" cy="914400"/>
            </a:xfrm>
            <a:custGeom>
              <a:avLst/>
              <a:gdLst/>
              <a:ahLst/>
              <a:cxnLst/>
              <a:rect l="l" t="t" r="r" b="b"/>
              <a:pathLst>
                <a:path w="304800" h="914400" extrusionOk="0">
                  <a:moveTo>
                    <a:pt x="76200" y="0"/>
                  </a:moveTo>
                  <a:lnTo>
                    <a:pt x="0" y="76200"/>
                  </a:lnTo>
                  <a:lnTo>
                    <a:pt x="76200" y="152400"/>
                  </a:lnTo>
                  <a:lnTo>
                    <a:pt x="76200" y="99568"/>
                  </a:lnTo>
                  <a:lnTo>
                    <a:pt x="181863" y="99568"/>
                  </a:lnTo>
                  <a:lnTo>
                    <a:pt x="211504" y="105562"/>
                  </a:lnTo>
                  <a:lnTo>
                    <a:pt x="235727" y="121904"/>
                  </a:lnTo>
                  <a:lnTo>
                    <a:pt x="252069" y="146127"/>
                  </a:lnTo>
                  <a:lnTo>
                    <a:pt x="258063" y="175768"/>
                  </a:lnTo>
                  <a:lnTo>
                    <a:pt x="258063" y="791463"/>
                  </a:lnTo>
                  <a:lnTo>
                    <a:pt x="252069" y="821104"/>
                  </a:lnTo>
                  <a:lnTo>
                    <a:pt x="235727" y="845327"/>
                  </a:lnTo>
                  <a:lnTo>
                    <a:pt x="211504" y="861669"/>
                  </a:lnTo>
                  <a:lnTo>
                    <a:pt x="181863" y="867663"/>
                  </a:lnTo>
                  <a:lnTo>
                    <a:pt x="0" y="867663"/>
                  </a:lnTo>
                  <a:lnTo>
                    <a:pt x="0" y="914400"/>
                  </a:lnTo>
                  <a:lnTo>
                    <a:pt x="181863" y="914400"/>
                  </a:lnTo>
                  <a:lnTo>
                    <a:pt x="229737" y="904746"/>
                  </a:lnTo>
                  <a:lnTo>
                    <a:pt x="268811" y="878411"/>
                  </a:lnTo>
                  <a:lnTo>
                    <a:pt x="295146" y="839337"/>
                  </a:lnTo>
                  <a:lnTo>
                    <a:pt x="304800" y="791463"/>
                  </a:lnTo>
                  <a:lnTo>
                    <a:pt x="304800" y="175768"/>
                  </a:lnTo>
                  <a:lnTo>
                    <a:pt x="295146" y="127894"/>
                  </a:lnTo>
                  <a:lnTo>
                    <a:pt x="268811" y="88820"/>
                  </a:lnTo>
                  <a:lnTo>
                    <a:pt x="229737" y="62485"/>
                  </a:lnTo>
                  <a:lnTo>
                    <a:pt x="181863" y="52831"/>
                  </a:lnTo>
                  <a:lnTo>
                    <a:pt x="76200" y="52831"/>
                  </a:lnTo>
                  <a:lnTo>
                    <a:pt x="76200" y="0"/>
                  </a:lnTo>
                  <a:close/>
                </a:path>
              </a:pathLst>
            </a:custGeom>
            <a:solidFill>
              <a:srgbClr val="3333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84" name="Google Shape;1584;p107"/>
            <p:cNvSpPr/>
            <p:nvPr/>
          </p:nvSpPr>
          <p:spPr>
            <a:xfrm>
              <a:off x="3276599" y="4267200"/>
              <a:ext cx="304800" cy="914400"/>
            </a:xfrm>
            <a:custGeom>
              <a:avLst/>
              <a:gdLst/>
              <a:ahLst/>
              <a:cxnLst/>
              <a:rect l="l" t="t" r="r" b="b"/>
              <a:pathLst>
                <a:path w="304800" h="914400" extrusionOk="0">
                  <a:moveTo>
                    <a:pt x="0" y="914400"/>
                  </a:moveTo>
                  <a:lnTo>
                    <a:pt x="181863" y="914400"/>
                  </a:lnTo>
                  <a:lnTo>
                    <a:pt x="229737" y="904746"/>
                  </a:lnTo>
                  <a:lnTo>
                    <a:pt x="268811" y="878411"/>
                  </a:lnTo>
                  <a:lnTo>
                    <a:pt x="295146" y="839337"/>
                  </a:lnTo>
                  <a:lnTo>
                    <a:pt x="304800" y="791463"/>
                  </a:lnTo>
                  <a:lnTo>
                    <a:pt x="304800" y="175768"/>
                  </a:lnTo>
                  <a:lnTo>
                    <a:pt x="295146" y="127894"/>
                  </a:lnTo>
                  <a:lnTo>
                    <a:pt x="268811" y="88820"/>
                  </a:lnTo>
                  <a:lnTo>
                    <a:pt x="229737" y="62485"/>
                  </a:lnTo>
                  <a:lnTo>
                    <a:pt x="181863" y="52831"/>
                  </a:lnTo>
                  <a:lnTo>
                    <a:pt x="76200" y="52831"/>
                  </a:lnTo>
                  <a:lnTo>
                    <a:pt x="76200" y="0"/>
                  </a:lnTo>
                  <a:lnTo>
                    <a:pt x="0" y="76200"/>
                  </a:lnTo>
                  <a:lnTo>
                    <a:pt x="76200" y="152400"/>
                  </a:lnTo>
                  <a:lnTo>
                    <a:pt x="76200" y="99568"/>
                  </a:lnTo>
                  <a:lnTo>
                    <a:pt x="181863" y="99568"/>
                  </a:lnTo>
                  <a:lnTo>
                    <a:pt x="211504" y="105562"/>
                  </a:lnTo>
                  <a:lnTo>
                    <a:pt x="235727" y="121904"/>
                  </a:lnTo>
                  <a:lnTo>
                    <a:pt x="252069" y="146127"/>
                  </a:lnTo>
                  <a:lnTo>
                    <a:pt x="258063" y="175768"/>
                  </a:lnTo>
                  <a:lnTo>
                    <a:pt x="258063" y="791463"/>
                  </a:lnTo>
                  <a:lnTo>
                    <a:pt x="252069" y="821104"/>
                  </a:lnTo>
                  <a:lnTo>
                    <a:pt x="235727" y="845327"/>
                  </a:lnTo>
                  <a:lnTo>
                    <a:pt x="211504" y="861669"/>
                  </a:lnTo>
                  <a:lnTo>
                    <a:pt x="181863" y="867663"/>
                  </a:lnTo>
                  <a:lnTo>
                    <a:pt x="0" y="867663"/>
                  </a:lnTo>
                  <a:lnTo>
                    <a:pt x="0" y="914400"/>
                  </a:lnTo>
                  <a:close/>
                </a:path>
              </a:pathLst>
            </a:custGeom>
            <a:noFill/>
            <a:ln w="24375" cap="flat" cmpd="sng">
              <a:solidFill>
                <a:srgbClr val="88A3A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85" name="Google Shape;1585;p107"/>
            <p:cNvSpPr/>
            <p:nvPr/>
          </p:nvSpPr>
          <p:spPr>
            <a:xfrm>
              <a:off x="1752599" y="2298191"/>
              <a:ext cx="152400" cy="292735"/>
            </a:xfrm>
            <a:custGeom>
              <a:avLst/>
              <a:gdLst/>
              <a:ahLst/>
              <a:cxnLst/>
              <a:rect l="l" t="t" r="r" b="b"/>
              <a:pathLst>
                <a:path w="152400" h="292735" extrusionOk="0">
                  <a:moveTo>
                    <a:pt x="114300" y="0"/>
                  </a:moveTo>
                  <a:lnTo>
                    <a:pt x="38100" y="0"/>
                  </a:lnTo>
                  <a:lnTo>
                    <a:pt x="38100" y="216408"/>
                  </a:lnTo>
                  <a:lnTo>
                    <a:pt x="0" y="216408"/>
                  </a:lnTo>
                  <a:lnTo>
                    <a:pt x="76200" y="292608"/>
                  </a:lnTo>
                  <a:lnTo>
                    <a:pt x="152400" y="216408"/>
                  </a:lnTo>
                  <a:lnTo>
                    <a:pt x="114300" y="216408"/>
                  </a:lnTo>
                  <a:lnTo>
                    <a:pt x="114300" y="0"/>
                  </a:lnTo>
                  <a:close/>
                </a:path>
              </a:pathLst>
            </a:custGeom>
            <a:solidFill>
              <a:srgbClr val="BADFE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86" name="Google Shape;1586;p107"/>
            <p:cNvSpPr/>
            <p:nvPr/>
          </p:nvSpPr>
          <p:spPr>
            <a:xfrm>
              <a:off x="1752599" y="2298191"/>
              <a:ext cx="152400" cy="292735"/>
            </a:xfrm>
            <a:custGeom>
              <a:avLst/>
              <a:gdLst/>
              <a:ahLst/>
              <a:cxnLst/>
              <a:rect l="l" t="t" r="r" b="b"/>
              <a:pathLst>
                <a:path w="152400" h="292735" extrusionOk="0">
                  <a:moveTo>
                    <a:pt x="0" y="216408"/>
                  </a:moveTo>
                  <a:lnTo>
                    <a:pt x="38100" y="216408"/>
                  </a:lnTo>
                  <a:lnTo>
                    <a:pt x="38100" y="0"/>
                  </a:lnTo>
                  <a:lnTo>
                    <a:pt x="114300" y="0"/>
                  </a:lnTo>
                  <a:lnTo>
                    <a:pt x="114300" y="216408"/>
                  </a:lnTo>
                  <a:lnTo>
                    <a:pt x="152400" y="216408"/>
                  </a:lnTo>
                  <a:lnTo>
                    <a:pt x="76200" y="292608"/>
                  </a:lnTo>
                  <a:lnTo>
                    <a:pt x="0" y="216408"/>
                  </a:lnTo>
                  <a:close/>
                </a:path>
              </a:pathLst>
            </a:custGeom>
            <a:noFill/>
            <a:ln w="24375" cap="flat" cmpd="sng">
              <a:solidFill>
                <a:srgbClr val="88A3A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587" name="Google Shape;1587;p107"/>
            <p:cNvPicPr preferRelativeResize="0"/>
            <p:nvPr/>
          </p:nvPicPr>
          <p:blipFill rotWithShape="1">
            <a:blip r:embed="rId4">
              <a:alphaModFix/>
            </a:blip>
            <a:srcRect/>
            <a:stretch/>
          </p:blipFill>
          <p:spPr>
            <a:xfrm>
              <a:off x="1740407" y="3340607"/>
              <a:ext cx="176784" cy="158495"/>
            </a:xfrm>
            <a:prstGeom prst="rect">
              <a:avLst/>
            </a:prstGeom>
            <a:noFill/>
            <a:ln>
              <a:noFill/>
            </a:ln>
          </p:spPr>
        </p:pic>
        <p:pic>
          <p:nvPicPr>
            <p:cNvPr id="1588" name="Google Shape;1588;p107"/>
            <p:cNvPicPr preferRelativeResize="0"/>
            <p:nvPr/>
          </p:nvPicPr>
          <p:blipFill rotWithShape="1">
            <a:blip r:embed="rId5">
              <a:alphaModFix/>
            </a:blip>
            <a:srcRect/>
            <a:stretch/>
          </p:blipFill>
          <p:spPr>
            <a:xfrm>
              <a:off x="1740407" y="3874007"/>
              <a:ext cx="176784" cy="182880"/>
            </a:xfrm>
            <a:prstGeom prst="rect">
              <a:avLst/>
            </a:prstGeom>
            <a:noFill/>
            <a:ln>
              <a:noFill/>
            </a:ln>
          </p:spPr>
        </p:pic>
        <p:pic>
          <p:nvPicPr>
            <p:cNvPr id="1589" name="Google Shape;1589;p107"/>
            <p:cNvPicPr preferRelativeResize="0"/>
            <p:nvPr/>
          </p:nvPicPr>
          <p:blipFill rotWithShape="1">
            <a:blip r:embed="rId6">
              <a:alphaModFix/>
            </a:blip>
            <a:srcRect/>
            <a:stretch/>
          </p:blipFill>
          <p:spPr>
            <a:xfrm>
              <a:off x="1740407" y="4590287"/>
              <a:ext cx="176784" cy="201168"/>
            </a:xfrm>
            <a:prstGeom prst="rect">
              <a:avLst/>
            </a:prstGeom>
            <a:noFill/>
            <a:ln>
              <a:noFill/>
            </a:ln>
          </p:spPr>
        </p:pic>
        <p:pic>
          <p:nvPicPr>
            <p:cNvPr id="1590" name="Google Shape;1590;p107"/>
            <p:cNvPicPr preferRelativeResize="0"/>
            <p:nvPr/>
          </p:nvPicPr>
          <p:blipFill rotWithShape="1">
            <a:blip r:embed="rId7">
              <a:alphaModFix/>
            </a:blip>
            <a:srcRect/>
            <a:stretch/>
          </p:blipFill>
          <p:spPr>
            <a:xfrm>
              <a:off x="1740407" y="5169407"/>
              <a:ext cx="176784" cy="231647"/>
            </a:xfrm>
            <a:prstGeom prst="rect">
              <a:avLst/>
            </a:prstGeom>
            <a:noFill/>
            <a:ln>
              <a:noFill/>
            </a:ln>
          </p:spPr>
        </p:pic>
        <p:pic>
          <p:nvPicPr>
            <p:cNvPr id="1591" name="Google Shape;1591;p107"/>
            <p:cNvPicPr preferRelativeResize="0"/>
            <p:nvPr/>
          </p:nvPicPr>
          <p:blipFill rotWithShape="1">
            <a:blip r:embed="rId8">
              <a:alphaModFix/>
            </a:blip>
            <a:srcRect/>
            <a:stretch/>
          </p:blipFill>
          <p:spPr>
            <a:xfrm>
              <a:off x="1740407" y="5779007"/>
              <a:ext cx="176784" cy="252983"/>
            </a:xfrm>
            <a:prstGeom prst="rect">
              <a:avLst/>
            </a:prstGeom>
            <a:noFill/>
            <a:ln>
              <a:noFill/>
            </a:ln>
          </p:spPr>
        </p:pic>
      </p:grpSp>
      <p:grpSp>
        <p:nvGrpSpPr>
          <p:cNvPr id="1592" name="Google Shape;1592;p107"/>
          <p:cNvGrpSpPr/>
          <p:nvPr/>
        </p:nvGrpSpPr>
        <p:grpSpPr>
          <a:xfrm>
            <a:off x="6705599" y="971550"/>
            <a:ext cx="2286000" cy="1714500"/>
            <a:chOff x="6705599" y="1295400"/>
            <a:chExt cx="2286000" cy="2286000"/>
          </a:xfrm>
        </p:grpSpPr>
        <p:sp>
          <p:nvSpPr>
            <p:cNvPr id="1593" name="Google Shape;1593;p107"/>
            <p:cNvSpPr/>
            <p:nvPr/>
          </p:nvSpPr>
          <p:spPr>
            <a:xfrm>
              <a:off x="8229599" y="2057400"/>
              <a:ext cx="762000" cy="762000"/>
            </a:xfrm>
            <a:custGeom>
              <a:avLst/>
              <a:gdLst/>
              <a:ahLst/>
              <a:cxnLst/>
              <a:rect l="l" t="t" r="r" b="b"/>
              <a:pathLst>
                <a:path w="762000" h="762000" extrusionOk="0">
                  <a:moveTo>
                    <a:pt x="762000" y="0"/>
                  </a:moveTo>
                  <a:lnTo>
                    <a:pt x="0" y="0"/>
                  </a:lnTo>
                  <a:lnTo>
                    <a:pt x="0" y="762000"/>
                  </a:lnTo>
                  <a:lnTo>
                    <a:pt x="762000" y="762000"/>
                  </a:lnTo>
                  <a:lnTo>
                    <a:pt x="762000" y="0"/>
                  </a:lnTo>
                  <a:close/>
                </a:path>
              </a:pathLst>
            </a:custGeom>
            <a:solidFill>
              <a:srgbClr val="BADFE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94" name="Google Shape;1594;p107"/>
            <p:cNvSpPr/>
            <p:nvPr/>
          </p:nvSpPr>
          <p:spPr>
            <a:xfrm>
              <a:off x="8229599" y="2057400"/>
              <a:ext cx="762000" cy="762000"/>
            </a:xfrm>
            <a:custGeom>
              <a:avLst/>
              <a:gdLst/>
              <a:ahLst/>
              <a:cxnLst/>
              <a:rect l="l" t="t" r="r" b="b"/>
              <a:pathLst>
                <a:path w="762000" h="762000" extrusionOk="0">
                  <a:moveTo>
                    <a:pt x="0" y="762000"/>
                  </a:moveTo>
                  <a:lnTo>
                    <a:pt x="762000" y="762000"/>
                  </a:lnTo>
                  <a:lnTo>
                    <a:pt x="762000" y="0"/>
                  </a:lnTo>
                  <a:lnTo>
                    <a:pt x="0" y="0"/>
                  </a:lnTo>
                  <a:lnTo>
                    <a:pt x="0" y="762000"/>
                  </a:lnTo>
                  <a:close/>
                </a:path>
              </a:pathLst>
            </a:custGeom>
            <a:noFill/>
            <a:ln w="24375" cap="flat" cmpd="sng">
              <a:solidFill>
                <a:srgbClr val="88A3A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95" name="Google Shape;1595;p107"/>
            <p:cNvSpPr/>
            <p:nvPr/>
          </p:nvSpPr>
          <p:spPr>
            <a:xfrm>
              <a:off x="8229599" y="1295400"/>
              <a:ext cx="762000" cy="762000"/>
            </a:xfrm>
            <a:custGeom>
              <a:avLst/>
              <a:gdLst/>
              <a:ahLst/>
              <a:cxnLst/>
              <a:rect l="l" t="t" r="r" b="b"/>
              <a:pathLst>
                <a:path w="762000" h="762000" extrusionOk="0">
                  <a:moveTo>
                    <a:pt x="762000" y="0"/>
                  </a:moveTo>
                  <a:lnTo>
                    <a:pt x="0" y="0"/>
                  </a:lnTo>
                  <a:lnTo>
                    <a:pt x="0" y="762000"/>
                  </a:lnTo>
                  <a:lnTo>
                    <a:pt x="762000" y="762000"/>
                  </a:lnTo>
                  <a:lnTo>
                    <a:pt x="762000" y="0"/>
                  </a:lnTo>
                  <a:close/>
                </a:path>
              </a:pathLst>
            </a:custGeom>
            <a:solidFill>
              <a:srgbClr val="BADFE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96" name="Google Shape;1596;p107"/>
            <p:cNvSpPr/>
            <p:nvPr/>
          </p:nvSpPr>
          <p:spPr>
            <a:xfrm>
              <a:off x="8229599" y="1295400"/>
              <a:ext cx="762000" cy="762000"/>
            </a:xfrm>
            <a:custGeom>
              <a:avLst/>
              <a:gdLst/>
              <a:ahLst/>
              <a:cxnLst/>
              <a:rect l="l" t="t" r="r" b="b"/>
              <a:pathLst>
                <a:path w="762000" h="762000" extrusionOk="0">
                  <a:moveTo>
                    <a:pt x="0" y="762000"/>
                  </a:moveTo>
                  <a:lnTo>
                    <a:pt x="762000" y="762000"/>
                  </a:lnTo>
                  <a:lnTo>
                    <a:pt x="762000" y="0"/>
                  </a:lnTo>
                  <a:lnTo>
                    <a:pt x="0" y="0"/>
                  </a:lnTo>
                  <a:lnTo>
                    <a:pt x="0" y="762000"/>
                  </a:lnTo>
                  <a:close/>
                </a:path>
              </a:pathLst>
            </a:custGeom>
            <a:noFill/>
            <a:ln w="24375" cap="flat" cmpd="sng">
              <a:solidFill>
                <a:srgbClr val="88A3A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97" name="Google Shape;1597;p107"/>
            <p:cNvSpPr/>
            <p:nvPr/>
          </p:nvSpPr>
          <p:spPr>
            <a:xfrm>
              <a:off x="8229599" y="2819400"/>
              <a:ext cx="762000" cy="762000"/>
            </a:xfrm>
            <a:custGeom>
              <a:avLst/>
              <a:gdLst/>
              <a:ahLst/>
              <a:cxnLst/>
              <a:rect l="l" t="t" r="r" b="b"/>
              <a:pathLst>
                <a:path w="762000" h="762000" extrusionOk="0">
                  <a:moveTo>
                    <a:pt x="762000" y="0"/>
                  </a:moveTo>
                  <a:lnTo>
                    <a:pt x="0" y="0"/>
                  </a:lnTo>
                  <a:lnTo>
                    <a:pt x="0" y="762000"/>
                  </a:lnTo>
                  <a:lnTo>
                    <a:pt x="762000" y="762000"/>
                  </a:lnTo>
                  <a:lnTo>
                    <a:pt x="762000" y="0"/>
                  </a:lnTo>
                  <a:close/>
                </a:path>
              </a:pathLst>
            </a:custGeom>
            <a:solidFill>
              <a:srgbClr val="BADFE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98" name="Google Shape;1598;p107"/>
            <p:cNvSpPr/>
            <p:nvPr/>
          </p:nvSpPr>
          <p:spPr>
            <a:xfrm>
              <a:off x="8229599" y="2819400"/>
              <a:ext cx="762000" cy="762000"/>
            </a:xfrm>
            <a:custGeom>
              <a:avLst/>
              <a:gdLst/>
              <a:ahLst/>
              <a:cxnLst/>
              <a:rect l="l" t="t" r="r" b="b"/>
              <a:pathLst>
                <a:path w="762000" h="762000" extrusionOk="0">
                  <a:moveTo>
                    <a:pt x="0" y="762000"/>
                  </a:moveTo>
                  <a:lnTo>
                    <a:pt x="762000" y="762000"/>
                  </a:lnTo>
                  <a:lnTo>
                    <a:pt x="762000" y="0"/>
                  </a:lnTo>
                  <a:lnTo>
                    <a:pt x="0" y="0"/>
                  </a:lnTo>
                  <a:lnTo>
                    <a:pt x="0" y="762000"/>
                  </a:lnTo>
                  <a:close/>
                </a:path>
              </a:pathLst>
            </a:custGeom>
            <a:noFill/>
            <a:ln w="24375" cap="flat" cmpd="sng">
              <a:solidFill>
                <a:srgbClr val="88A3A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99" name="Google Shape;1599;p107"/>
            <p:cNvSpPr/>
            <p:nvPr/>
          </p:nvSpPr>
          <p:spPr>
            <a:xfrm>
              <a:off x="6705599" y="1295400"/>
              <a:ext cx="762000" cy="762000"/>
            </a:xfrm>
            <a:custGeom>
              <a:avLst/>
              <a:gdLst/>
              <a:ahLst/>
              <a:cxnLst/>
              <a:rect l="l" t="t" r="r" b="b"/>
              <a:pathLst>
                <a:path w="762000" h="762000" extrusionOk="0">
                  <a:moveTo>
                    <a:pt x="762000" y="0"/>
                  </a:moveTo>
                  <a:lnTo>
                    <a:pt x="0" y="0"/>
                  </a:lnTo>
                  <a:lnTo>
                    <a:pt x="0" y="762000"/>
                  </a:lnTo>
                  <a:lnTo>
                    <a:pt x="762000" y="762000"/>
                  </a:lnTo>
                  <a:lnTo>
                    <a:pt x="762000" y="0"/>
                  </a:lnTo>
                  <a:close/>
                </a:path>
              </a:pathLst>
            </a:custGeom>
            <a:solidFill>
              <a:srgbClr val="BADFE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00" name="Google Shape;1600;p107"/>
            <p:cNvSpPr/>
            <p:nvPr/>
          </p:nvSpPr>
          <p:spPr>
            <a:xfrm>
              <a:off x="6705599" y="1295400"/>
              <a:ext cx="762000" cy="762000"/>
            </a:xfrm>
            <a:custGeom>
              <a:avLst/>
              <a:gdLst/>
              <a:ahLst/>
              <a:cxnLst/>
              <a:rect l="l" t="t" r="r" b="b"/>
              <a:pathLst>
                <a:path w="762000" h="762000" extrusionOk="0">
                  <a:moveTo>
                    <a:pt x="0" y="762000"/>
                  </a:moveTo>
                  <a:lnTo>
                    <a:pt x="762000" y="762000"/>
                  </a:lnTo>
                  <a:lnTo>
                    <a:pt x="762000" y="0"/>
                  </a:lnTo>
                  <a:lnTo>
                    <a:pt x="0" y="0"/>
                  </a:lnTo>
                  <a:lnTo>
                    <a:pt x="0" y="762000"/>
                  </a:lnTo>
                  <a:close/>
                </a:path>
              </a:pathLst>
            </a:custGeom>
            <a:noFill/>
            <a:ln w="24375" cap="flat" cmpd="sng">
              <a:solidFill>
                <a:srgbClr val="88A3A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01" name="Google Shape;1601;p107"/>
            <p:cNvSpPr/>
            <p:nvPr/>
          </p:nvSpPr>
          <p:spPr>
            <a:xfrm>
              <a:off x="6705600" y="2057399"/>
              <a:ext cx="762000" cy="1524000"/>
            </a:xfrm>
            <a:custGeom>
              <a:avLst/>
              <a:gdLst/>
              <a:ahLst/>
              <a:cxnLst/>
              <a:rect l="l" t="t" r="r" b="b"/>
              <a:pathLst>
                <a:path w="762000" h="1524000" extrusionOk="0">
                  <a:moveTo>
                    <a:pt x="762000" y="0"/>
                  </a:moveTo>
                  <a:lnTo>
                    <a:pt x="0" y="0"/>
                  </a:lnTo>
                  <a:lnTo>
                    <a:pt x="0" y="762000"/>
                  </a:lnTo>
                  <a:lnTo>
                    <a:pt x="0" y="1524000"/>
                  </a:lnTo>
                  <a:lnTo>
                    <a:pt x="762000" y="1524000"/>
                  </a:lnTo>
                  <a:lnTo>
                    <a:pt x="762000" y="762000"/>
                  </a:lnTo>
                  <a:lnTo>
                    <a:pt x="762000" y="0"/>
                  </a:lnTo>
                  <a:close/>
                </a:path>
              </a:pathLst>
            </a:custGeom>
            <a:solidFill>
              <a:srgbClr val="BADFE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02" name="Google Shape;1602;p107"/>
            <p:cNvSpPr/>
            <p:nvPr/>
          </p:nvSpPr>
          <p:spPr>
            <a:xfrm>
              <a:off x="6705599" y="1295400"/>
              <a:ext cx="1524000" cy="2286000"/>
            </a:xfrm>
            <a:custGeom>
              <a:avLst/>
              <a:gdLst/>
              <a:ahLst/>
              <a:cxnLst/>
              <a:rect l="l" t="t" r="r" b="b"/>
              <a:pathLst>
                <a:path w="1524000" h="2286000" extrusionOk="0">
                  <a:moveTo>
                    <a:pt x="0" y="2286000"/>
                  </a:moveTo>
                  <a:lnTo>
                    <a:pt x="762000" y="2286000"/>
                  </a:lnTo>
                  <a:lnTo>
                    <a:pt x="762000" y="1524000"/>
                  </a:lnTo>
                  <a:lnTo>
                    <a:pt x="0" y="1524000"/>
                  </a:lnTo>
                  <a:lnTo>
                    <a:pt x="0" y="2286000"/>
                  </a:lnTo>
                  <a:close/>
                </a:path>
                <a:path w="1524000" h="2286000" extrusionOk="0">
                  <a:moveTo>
                    <a:pt x="762000" y="2286000"/>
                  </a:moveTo>
                  <a:lnTo>
                    <a:pt x="1524000" y="2286000"/>
                  </a:lnTo>
                  <a:lnTo>
                    <a:pt x="1524000" y="1524000"/>
                  </a:lnTo>
                  <a:lnTo>
                    <a:pt x="762000" y="1524000"/>
                  </a:lnTo>
                  <a:lnTo>
                    <a:pt x="762000" y="2286000"/>
                  </a:lnTo>
                  <a:close/>
                </a:path>
                <a:path w="1524000" h="2286000" extrusionOk="0">
                  <a:moveTo>
                    <a:pt x="762000" y="762000"/>
                  </a:moveTo>
                  <a:lnTo>
                    <a:pt x="1524000" y="762000"/>
                  </a:lnTo>
                  <a:lnTo>
                    <a:pt x="1524000" y="0"/>
                  </a:lnTo>
                  <a:lnTo>
                    <a:pt x="762000" y="0"/>
                  </a:lnTo>
                  <a:lnTo>
                    <a:pt x="762000" y="762000"/>
                  </a:lnTo>
                  <a:close/>
                </a:path>
                <a:path w="1524000" h="2286000" extrusionOk="0">
                  <a:moveTo>
                    <a:pt x="762000" y="1524000"/>
                  </a:moveTo>
                  <a:lnTo>
                    <a:pt x="1524000" y="1524000"/>
                  </a:lnTo>
                  <a:lnTo>
                    <a:pt x="1524000" y="762000"/>
                  </a:lnTo>
                  <a:lnTo>
                    <a:pt x="762000" y="762000"/>
                  </a:lnTo>
                  <a:lnTo>
                    <a:pt x="762000" y="1524000"/>
                  </a:lnTo>
                  <a:close/>
                </a:path>
              </a:pathLst>
            </a:custGeom>
            <a:noFill/>
            <a:ln w="24375" cap="flat" cmpd="sng">
              <a:solidFill>
                <a:srgbClr val="88A3A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03" name="Google Shape;1603;p107"/>
            <p:cNvSpPr/>
            <p:nvPr/>
          </p:nvSpPr>
          <p:spPr>
            <a:xfrm>
              <a:off x="7467599" y="2057400"/>
              <a:ext cx="762000" cy="762000"/>
            </a:xfrm>
            <a:custGeom>
              <a:avLst/>
              <a:gdLst/>
              <a:ahLst/>
              <a:cxnLst/>
              <a:rect l="l" t="t" r="r" b="b"/>
              <a:pathLst>
                <a:path w="762000" h="762000" extrusionOk="0">
                  <a:moveTo>
                    <a:pt x="762000" y="0"/>
                  </a:moveTo>
                  <a:lnTo>
                    <a:pt x="0" y="0"/>
                  </a:lnTo>
                  <a:lnTo>
                    <a:pt x="0" y="762000"/>
                  </a:lnTo>
                  <a:lnTo>
                    <a:pt x="762000" y="762000"/>
                  </a:lnTo>
                  <a:lnTo>
                    <a:pt x="762000"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04" name="Google Shape;1604;p107"/>
            <p:cNvSpPr/>
            <p:nvPr/>
          </p:nvSpPr>
          <p:spPr>
            <a:xfrm>
              <a:off x="7467599" y="2057400"/>
              <a:ext cx="762000" cy="762000"/>
            </a:xfrm>
            <a:custGeom>
              <a:avLst/>
              <a:gdLst/>
              <a:ahLst/>
              <a:cxnLst/>
              <a:rect l="l" t="t" r="r" b="b"/>
              <a:pathLst>
                <a:path w="762000" h="762000" extrusionOk="0">
                  <a:moveTo>
                    <a:pt x="0" y="762000"/>
                  </a:moveTo>
                  <a:lnTo>
                    <a:pt x="762000" y="762000"/>
                  </a:lnTo>
                  <a:lnTo>
                    <a:pt x="762000" y="0"/>
                  </a:lnTo>
                  <a:lnTo>
                    <a:pt x="0" y="0"/>
                  </a:lnTo>
                  <a:lnTo>
                    <a:pt x="0" y="762000"/>
                  </a:lnTo>
                  <a:close/>
                </a:path>
              </a:pathLst>
            </a:custGeom>
            <a:noFill/>
            <a:ln w="24375" cap="flat" cmpd="sng">
              <a:solidFill>
                <a:srgbClr val="88A3A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05" name="Google Shape;1605;p107"/>
            <p:cNvSpPr/>
            <p:nvPr/>
          </p:nvSpPr>
          <p:spPr>
            <a:xfrm>
              <a:off x="7467599" y="1295400"/>
              <a:ext cx="762000" cy="762000"/>
            </a:xfrm>
            <a:custGeom>
              <a:avLst/>
              <a:gdLst/>
              <a:ahLst/>
              <a:cxnLst/>
              <a:rect l="l" t="t" r="r" b="b"/>
              <a:pathLst>
                <a:path w="762000" h="762000" extrusionOk="0">
                  <a:moveTo>
                    <a:pt x="762000" y="0"/>
                  </a:moveTo>
                  <a:lnTo>
                    <a:pt x="0" y="0"/>
                  </a:lnTo>
                  <a:lnTo>
                    <a:pt x="0" y="762000"/>
                  </a:lnTo>
                  <a:lnTo>
                    <a:pt x="762000" y="762000"/>
                  </a:lnTo>
                  <a:lnTo>
                    <a:pt x="762000"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06" name="Google Shape;1606;p107"/>
            <p:cNvSpPr/>
            <p:nvPr/>
          </p:nvSpPr>
          <p:spPr>
            <a:xfrm>
              <a:off x="7467599" y="1295400"/>
              <a:ext cx="762000" cy="762000"/>
            </a:xfrm>
            <a:custGeom>
              <a:avLst/>
              <a:gdLst/>
              <a:ahLst/>
              <a:cxnLst/>
              <a:rect l="l" t="t" r="r" b="b"/>
              <a:pathLst>
                <a:path w="762000" h="762000" extrusionOk="0">
                  <a:moveTo>
                    <a:pt x="0" y="762000"/>
                  </a:moveTo>
                  <a:lnTo>
                    <a:pt x="762000" y="762000"/>
                  </a:lnTo>
                  <a:lnTo>
                    <a:pt x="762000" y="0"/>
                  </a:lnTo>
                  <a:lnTo>
                    <a:pt x="0" y="0"/>
                  </a:lnTo>
                  <a:lnTo>
                    <a:pt x="0" y="762000"/>
                  </a:lnTo>
                  <a:close/>
                </a:path>
              </a:pathLst>
            </a:custGeom>
            <a:noFill/>
            <a:ln w="24375" cap="flat" cmpd="sng">
              <a:solidFill>
                <a:srgbClr val="88A3A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07" name="Google Shape;1607;p107"/>
            <p:cNvSpPr/>
            <p:nvPr/>
          </p:nvSpPr>
          <p:spPr>
            <a:xfrm>
              <a:off x="7467599" y="2819400"/>
              <a:ext cx="762000" cy="762000"/>
            </a:xfrm>
            <a:custGeom>
              <a:avLst/>
              <a:gdLst/>
              <a:ahLst/>
              <a:cxnLst/>
              <a:rect l="l" t="t" r="r" b="b"/>
              <a:pathLst>
                <a:path w="762000" h="762000" extrusionOk="0">
                  <a:moveTo>
                    <a:pt x="762000" y="0"/>
                  </a:moveTo>
                  <a:lnTo>
                    <a:pt x="0" y="0"/>
                  </a:lnTo>
                  <a:lnTo>
                    <a:pt x="0" y="762000"/>
                  </a:lnTo>
                  <a:lnTo>
                    <a:pt x="762000" y="762000"/>
                  </a:lnTo>
                  <a:lnTo>
                    <a:pt x="762000"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08" name="Google Shape;1608;p107"/>
            <p:cNvSpPr/>
            <p:nvPr/>
          </p:nvSpPr>
          <p:spPr>
            <a:xfrm>
              <a:off x="7467599" y="2819400"/>
              <a:ext cx="762000" cy="762000"/>
            </a:xfrm>
            <a:custGeom>
              <a:avLst/>
              <a:gdLst/>
              <a:ahLst/>
              <a:cxnLst/>
              <a:rect l="l" t="t" r="r" b="b"/>
              <a:pathLst>
                <a:path w="762000" h="762000" extrusionOk="0">
                  <a:moveTo>
                    <a:pt x="0" y="762000"/>
                  </a:moveTo>
                  <a:lnTo>
                    <a:pt x="762000" y="762000"/>
                  </a:lnTo>
                  <a:lnTo>
                    <a:pt x="762000" y="0"/>
                  </a:lnTo>
                  <a:lnTo>
                    <a:pt x="0" y="0"/>
                  </a:lnTo>
                  <a:lnTo>
                    <a:pt x="0" y="762000"/>
                  </a:lnTo>
                  <a:close/>
                </a:path>
              </a:pathLst>
            </a:custGeom>
            <a:noFill/>
            <a:ln w="24375" cap="flat" cmpd="sng">
              <a:solidFill>
                <a:srgbClr val="88A3A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09" name="Google Shape;1609;p107"/>
            <p:cNvSpPr/>
            <p:nvPr/>
          </p:nvSpPr>
          <p:spPr>
            <a:xfrm>
              <a:off x="6718299" y="1295400"/>
              <a:ext cx="127000" cy="2286000"/>
            </a:xfrm>
            <a:custGeom>
              <a:avLst/>
              <a:gdLst/>
              <a:ahLst/>
              <a:cxnLst/>
              <a:rect l="l" t="t" r="r" b="b"/>
              <a:pathLst>
                <a:path w="127000" h="2286000" extrusionOk="0">
                  <a:moveTo>
                    <a:pt x="51307" y="2209800"/>
                  </a:moveTo>
                  <a:lnTo>
                    <a:pt x="0" y="2209800"/>
                  </a:lnTo>
                  <a:lnTo>
                    <a:pt x="63500" y="2286000"/>
                  </a:lnTo>
                  <a:lnTo>
                    <a:pt x="116416" y="2222500"/>
                  </a:lnTo>
                  <a:lnTo>
                    <a:pt x="51307" y="2222500"/>
                  </a:lnTo>
                  <a:lnTo>
                    <a:pt x="51307" y="2209800"/>
                  </a:lnTo>
                  <a:close/>
                </a:path>
                <a:path w="127000" h="2286000" extrusionOk="0">
                  <a:moveTo>
                    <a:pt x="75692" y="63500"/>
                  </a:moveTo>
                  <a:lnTo>
                    <a:pt x="51307" y="63500"/>
                  </a:lnTo>
                  <a:lnTo>
                    <a:pt x="51307" y="2222500"/>
                  </a:lnTo>
                  <a:lnTo>
                    <a:pt x="75692" y="2222500"/>
                  </a:lnTo>
                  <a:lnTo>
                    <a:pt x="75692" y="63500"/>
                  </a:lnTo>
                  <a:close/>
                </a:path>
                <a:path w="127000" h="2286000" extrusionOk="0">
                  <a:moveTo>
                    <a:pt x="127000" y="2209800"/>
                  </a:moveTo>
                  <a:lnTo>
                    <a:pt x="75692" y="2209800"/>
                  </a:lnTo>
                  <a:lnTo>
                    <a:pt x="75692" y="2222500"/>
                  </a:lnTo>
                  <a:lnTo>
                    <a:pt x="116416" y="2222500"/>
                  </a:lnTo>
                  <a:lnTo>
                    <a:pt x="127000" y="2209800"/>
                  </a:lnTo>
                  <a:close/>
                </a:path>
                <a:path w="127000" h="2286000" extrusionOk="0">
                  <a:moveTo>
                    <a:pt x="63500" y="0"/>
                  </a:moveTo>
                  <a:lnTo>
                    <a:pt x="0" y="76200"/>
                  </a:lnTo>
                  <a:lnTo>
                    <a:pt x="51307" y="76200"/>
                  </a:lnTo>
                  <a:lnTo>
                    <a:pt x="51307" y="63500"/>
                  </a:lnTo>
                  <a:lnTo>
                    <a:pt x="116416" y="63500"/>
                  </a:lnTo>
                  <a:lnTo>
                    <a:pt x="63500" y="0"/>
                  </a:lnTo>
                  <a:close/>
                </a:path>
                <a:path w="127000" h="2286000" extrusionOk="0">
                  <a:moveTo>
                    <a:pt x="116416" y="63500"/>
                  </a:moveTo>
                  <a:lnTo>
                    <a:pt x="75692" y="63500"/>
                  </a:lnTo>
                  <a:lnTo>
                    <a:pt x="75692" y="76200"/>
                  </a:lnTo>
                  <a:lnTo>
                    <a:pt x="127000" y="76200"/>
                  </a:lnTo>
                  <a:lnTo>
                    <a:pt x="116416" y="6350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grpSp>
        <p:nvGrpSpPr>
          <p:cNvPr id="1610" name="Google Shape;1610;p107"/>
          <p:cNvGrpSpPr/>
          <p:nvPr/>
        </p:nvGrpSpPr>
        <p:grpSpPr>
          <a:xfrm>
            <a:off x="4191000" y="2857500"/>
            <a:ext cx="762000" cy="573405"/>
            <a:chOff x="4191000" y="3810000"/>
            <a:chExt cx="762000" cy="764540"/>
          </a:xfrm>
        </p:grpSpPr>
        <p:sp>
          <p:nvSpPr>
            <p:cNvPr id="1611" name="Google Shape;1611;p107"/>
            <p:cNvSpPr/>
            <p:nvPr/>
          </p:nvSpPr>
          <p:spPr>
            <a:xfrm>
              <a:off x="4191000" y="3810000"/>
              <a:ext cx="762000" cy="762000"/>
            </a:xfrm>
            <a:custGeom>
              <a:avLst/>
              <a:gdLst/>
              <a:ahLst/>
              <a:cxnLst/>
              <a:rect l="l" t="t" r="r" b="b"/>
              <a:pathLst>
                <a:path w="762000" h="762000" extrusionOk="0">
                  <a:moveTo>
                    <a:pt x="762000" y="0"/>
                  </a:moveTo>
                  <a:lnTo>
                    <a:pt x="0" y="0"/>
                  </a:lnTo>
                  <a:lnTo>
                    <a:pt x="0" y="762000"/>
                  </a:lnTo>
                  <a:lnTo>
                    <a:pt x="762000" y="762000"/>
                  </a:lnTo>
                  <a:lnTo>
                    <a:pt x="762000" y="0"/>
                  </a:lnTo>
                  <a:close/>
                </a:path>
              </a:pathLst>
            </a:custGeom>
            <a:solidFill>
              <a:srgbClr val="BADFE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12" name="Google Shape;1612;p107"/>
            <p:cNvSpPr/>
            <p:nvPr/>
          </p:nvSpPr>
          <p:spPr>
            <a:xfrm>
              <a:off x="4191000" y="4447540"/>
              <a:ext cx="762000" cy="127000"/>
            </a:xfrm>
            <a:custGeom>
              <a:avLst/>
              <a:gdLst/>
              <a:ahLst/>
              <a:cxnLst/>
              <a:rect l="l" t="t" r="r" b="b"/>
              <a:pathLst>
                <a:path w="762000" h="127000" extrusionOk="0">
                  <a:moveTo>
                    <a:pt x="76200" y="0"/>
                  </a:moveTo>
                  <a:lnTo>
                    <a:pt x="0" y="63500"/>
                  </a:lnTo>
                  <a:lnTo>
                    <a:pt x="76200" y="127000"/>
                  </a:lnTo>
                  <a:lnTo>
                    <a:pt x="76200" y="75692"/>
                  </a:lnTo>
                  <a:lnTo>
                    <a:pt x="63500" y="75692"/>
                  </a:lnTo>
                  <a:lnTo>
                    <a:pt x="63500" y="51308"/>
                  </a:lnTo>
                  <a:lnTo>
                    <a:pt x="76200" y="51308"/>
                  </a:lnTo>
                  <a:lnTo>
                    <a:pt x="76200" y="0"/>
                  </a:lnTo>
                  <a:close/>
                </a:path>
                <a:path w="762000" h="127000" extrusionOk="0">
                  <a:moveTo>
                    <a:pt x="685800" y="0"/>
                  </a:moveTo>
                  <a:lnTo>
                    <a:pt x="685800" y="127000"/>
                  </a:lnTo>
                  <a:lnTo>
                    <a:pt x="747369" y="75692"/>
                  </a:lnTo>
                  <a:lnTo>
                    <a:pt x="698500" y="75692"/>
                  </a:lnTo>
                  <a:lnTo>
                    <a:pt x="698500" y="51308"/>
                  </a:lnTo>
                  <a:lnTo>
                    <a:pt x="747369" y="51308"/>
                  </a:lnTo>
                  <a:lnTo>
                    <a:pt x="685800" y="0"/>
                  </a:lnTo>
                  <a:close/>
                </a:path>
                <a:path w="762000" h="127000" extrusionOk="0">
                  <a:moveTo>
                    <a:pt x="76200" y="51308"/>
                  </a:moveTo>
                  <a:lnTo>
                    <a:pt x="63500" y="51308"/>
                  </a:lnTo>
                  <a:lnTo>
                    <a:pt x="63500" y="75692"/>
                  </a:lnTo>
                  <a:lnTo>
                    <a:pt x="76200" y="75692"/>
                  </a:lnTo>
                  <a:lnTo>
                    <a:pt x="76200" y="51308"/>
                  </a:lnTo>
                  <a:close/>
                </a:path>
                <a:path w="762000" h="127000" extrusionOk="0">
                  <a:moveTo>
                    <a:pt x="685800" y="51308"/>
                  </a:moveTo>
                  <a:lnTo>
                    <a:pt x="76200" y="51308"/>
                  </a:lnTo>
                  <a:lnTo>
                    <a:pt x="76200" y="75692"/>
                  </a:lnTo>
                  <a:lnTo>
                    <a:pt x="685800" y="75692"/>
                  </a:lnTo>
                  <a:lnTo>
                    <a:pt x="685800" y="51308"/>
                  </a:lnTo>
                  <a:close/>
                </a:path>
                <a:path w="762000" h="127000" extrusionOk="0">
                  <a:moveTo>
                    <a:pt x="747369" y="51308"/>
                  </a:moveTo>
                  <a:lnTo>
                    <a:pt x="698500" y="51308"/>
                  </a:lnTo>
                  <a:lnTo>
                    <a:pt x="698500" y="75692"/>
                  </a:lnTo>
                  <a:lnTo>
                    <a:pt x="747369" y="75692"/>
                  </a:lnTo>
                  <a:lnTo>
                    <a:pt x="762000" y="63500"/>
                  </a:lnTo>
                  <a:lnTo>
                    <a:pt x="747369" y="513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613" name="Google Shape;1613;p107"/>
          <p:cNvSpPr txBox="1"/>
          <p:nvPr/>
        </p:nvSpPr>
        <p:spPr>
          <a:xfrm>
            <a:off x="5185917" y="4634027"/>
            <a:ext cx="127500" cy="19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 sz="1200">
                <a:latin typeface="Helvetica Neue"/>
                <a:ea typeface="Helvetica Neue"/>
                <a:cs typeface="Helvetica Neue"/>
                <a:sym typeface="Helvetica Neue"/>
              </a:rPr>
              <a:t>A</a:t>
            </a:r>
            <a:endParaRPr sz="1200">
              <a:latin typeface="Helvetica Neue"/>
              <a:ea typeface="Helvetica Neue"/>
              <a:cs typeface="Helvetica Neue"/>
              <a:sym typeface="Helvetica Neue"/>
            </a:endParaRPr>
          </a:p>
        </p:txBody>
      </p:sp>
      <p:sp>
        <p:nvSpPr>
          <p:cNvPr id="1614" name="Google Shape;1614;p107"/>
          <p:cNvSpPr txBox="1"/>
          <p:nvPr/>
        </p:nvSpPr>
        <p:spPr>
          <a:xfrm>
            <a:off x="7701153" y="689323"/>
            <a:ext cx="127500" cy="19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 sz="1200">
                <a:latin typeface="Helvetica Neue"/>
                <a:ea typeface="Helvetica Neue"/>
                <a:cs typeface="Helvetica Neue"/>
                <a:sym typeface="Helvetica Neue"/>
              </a:rPr>
              <a:t>B</a:t>
            </a:r>
            <a:endParaRPr sz="1200">
              <a:latin typeface="Helvetica Neue"/>
              <a:ea typeface="Helvetica Neue"/>
              <a:cs typeface="Helvetica Neue"/>
              <a:sym typeface="Helvetica Neue"/>
            </a:endParaRPr>
          </a:p>
        </p:txBody>
      </p:sp>
      <p:sp>
        <p:nvSpPr>
          <p:cNvPr id="1615" name="Google Shape;1615;p107"/>
          <p:cNvSpPr/>
          <p:nvPr/>
        </p:nvSpPr>
        <p:spPr>
          <a:xfrm>
            <a:off x="4191000" y="2693289"/>
            <a:ext cx="2286000" cy="96678"/>
          </a:xfrm>
          <a:custGeom>
            <a:avLst/>
            <a:gdLst/>
            <a:ahLst/>
            <a:cxnLst/>
            <a:rect l="l" t="t" r="r" b="b"/>
            <a:pathLst>
              <a:path w="2286000" h="128904" extrusionOk="0">
                <a:moveTo>
                  <a:pt x="2209800" y="77207"/>
                </a:moveTo>
                <a:lnTo>
                  <a:pt x="2209800" y="128524"/>
                </a:lnTo>
                <a:lnTo>
                  <a:pt x="2271369" y="77216"/>
                </a:lnTo>
                <a:lnTo>
                  <a:pt x="2209800" y="77207"/>
                </a:lnTo>
                <a:close/>
              </a:path>
              <a:path w="2286000" h="128904" extrusionOk="0">
                <a:moveTo>
                  <a:pt x="76200" y="0"/>
                </a:moveTo>
                <a:lnTo>
                  <a:pt x="0" y="63500"/>
                </a:lnTo>
                <a:lnTo>
                  <a:pt x="76200" y="127000"/>
                </a:lnTo>
                <a:lnTo>
                  <a:pt x="76200" y="75700"/>
                </a:lnTo>
                <a:lnTo>
                  <a:pt x="63500" y="75692"/>
                </a:lnTo>
                <a:lnTo>
                  <a:pt x="63500" y="51308"/>
                </a:lnTo>
                <a:lnTo>
                  <a:pt x="76200" y="51308"/>
                </a:lnTo>
                <a:lnTo>
                  <a:pt x="76200" y="0"/>
                </a:lnTo>
                <a:close/>
              </a:path>
              <a:path w="2286000" h="128904" extrusionOk="0">
                <a:moveTo>
                  <a:pt x="2209800" y="52823"/>
                </a:moveTo>
                <a:lnTo>
                  <a:pt x="2209800" y="77207"/>
                </a:lnTo>
                <a:lnTo>
                  <a:pt x="2222500" y="77216"/>
                </a:lnTo>
                <a:lnTo>
                  <a:pt x="2222500" y="52831"/>
                </a:lnTo>
                <a:lnTo>
                  <a:pt x="2209800" y="52823"/>
                </a:lnTo>
                <a:close/>
              </a:path>
              <a:path w="2286000" h="128904" extrusionOk="0">
                <a:moveTo>
                  <a:pt x="2209800" y="1524"/>
                </a:moveTo>
                <a:lnTo>
                  <a:pt x="2209800" y="52823"/>
                </a:lnTo>
                <a:lnTo>
                  <a:pt x="2222500" y="52831"/>
                </a:lnTo>
                <a:lnTo>
                  <a:pt x="2222500" y="77216"/>
                </a:lnTo>
                <a:lnTo>
                  <a:pt x="2271380" y="77207"/>
                </a:lnTo>
                <a:lnTo>
                  <a:pt x="2286000" y="65024"/>
                </a:lnTo>
                <a:lnTo>
                  <a:pt x="2209800" y="1524"/>
                </a:lnTo>
                <a:close/>
              </a:path>
              <a:path w="2286000" h="128904" extrusionOk="0">
                <a:moveTo>
                  <a:pt x="76200" y="51316"/>
                </a:moveTo>
                <a:lnTo>
                  <a:pt x="76200" y="75700"/>
                </a:lnTo>
                <a:lnTo>
                  <a:pt x="2209800" y="77207"/>
                </a:lnTo>
                <a:lnTo>
                  <a:pt x="2209800" y="52823"/>
                </a:lnTo>
                <a:lnTo>
                  <a:pt x="76200" y="51316"/>
                </a:lnTo>
                <a:close/>
              </a:path>
              <a:path w="2286000" h="128904" extrusionOk="0">
                <a:moveTo>
                  <a:pt x="63500" y="51308"/>
                </a:moveTo>
                <a:lnTo>
                  <a:pt x="63500" y="75692"/>
                </a:lnTo>
                <a:lnTo>
                  <a:pt x="76200" y="75700"/>
                </a:lnTo>
                <a:lnTo>
                  <a:pt x="76200" y="51316"/>
                </a:lnTo>
                <a:lnTo>
                  <a:pt x="63500" y="51308"/>
                </a:lnTo>
                <a:close/>
              </a:path>
              <a:path w="2286000" h="128904" extrusionOk="0">
                <a:moveTo>
                  <a:pt x="76200" y="51308"/>
                </a:moveTo>
                <a:lnTo>
                  <a:pt x="63500" y="51308"/>
                </a:lnTo>
                <a:lnTo>
                  <a:pt x="76200" y="5131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16" name="Google Shape;1616;p107"/>
          <p:cNvSpPr txBox="1"/>
          <p:nvPr/>
        </p:nvSpPr>
        <p:spPr>
          <a:xfrm>
            <a:off x="5274945" y="2574798"/>
            <a:ext cx="122700" cy="1752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 sz="1050" b="1">
                <a:latin typeface="Arial"/>
                <a:ea typeface="Arial"/>
                <a:cs typeface="Arial"/>
                <a:sym typeface="Arial"/>
              </a:rPr>
              <a:t>N</a:t>
            </a:r>
            <a:endParaRPr sz="1050">
              <a:latin typeface="Arial"/>
              <a:ea typeface="Arial"/>
              <a:cs typeface="Arial"/>
              <a:sym typeface="Arial"/>
            </a:endParaRPr>
          </a:p>
        </p:txBody>
      </p:sp>
      <p:sp>
        <p:nvSpPr>
          <p:cNvPr id="1617" name="Google Shape;1617;p107"/>
          <p:cNvSpPr txBox="1"/>
          <p:nvPr/>
        </p:nvSpPr>
        <p:spPr>
          <a:xfrm>
            <a:off x="6705600" y="1543050"/>
            <a:ext cx="762000" cy="501000"/>
          </a:xfrm>
          <a:prstGeom prst="rect">
            <a:avLst/>
          </a:prstGeom>
          <a:noFill/>
          <a:ln w="24375" cap="flat" cmpd="sng">
            <a:solidFill>
              <a:srgbClr val="88A3A7"/>
            </a:solidFill>
            <a:prstDash val="solid"/>
            <a:round/>
            <a:headEnd type="none" w="sm" len="sm"/>
            <a:tailEnd type="none" w="sm" len="sm"/>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1200">
              <a:latin typeface="Times New Roman"/>
              <a:ea typeface="Times New Roman"/>
              <a:cs typeface="Times New Roman"/>
              <a:sym typeface="Times New Roman"/>
            </a:endParaRPr>
          </a:p>
          <a:p>
            <a:pPr marL="0" marR="0" lvl="0" indent="0" algn="l" rtl="0">
              <a:lnSpc>
                <a:spcPct val="100000"/>
              </a:lnSpc>
              <a:spcBef>
                <a:spcPts val="5"/>
              </a:spcBef>
              <a:spcAft>
                <a:spcPts val="0"/>
              </a:spcAft>
              <a:buNone/>
            </a:pPr>
            <a:endParaRPr sz="1000">
              <a:latin typeface="Times New Roman"/>
              <a:ea typeface="Times New Roman"/>
              <a:cs typeface="Times New Roman"/>
              <a:sym typeface="Times New Roman"/>
            </a:endParaRPr>
          </a:p>
          <a:p>
            <a:pPr marL="182245" marR="0" lvl="0" indent="0" algn="l" rtl="0">
              <a:lnSpc>
                <a:spcPct val="100000"/>
              </a:lnSpc>
              <a:spcBef>
                <a:spcPts val="0"/>
              </a:spcBef>
              <a:spcAft>
                <a:spcPts val="0"/>
              </a:spcAft>
              <a:buNone/>
            </a:pPr>
            <a:r>
              <a:rPr lang="en" sz="1050" b="1">
                <a:latin typeface="Arial"/>
                <a:ea typeface="Arial"/>
                <a:cs typeface="Arial"/>
                <a:sym typeface="Arial"/>
              </a:rPr>
              <a:t>N</a:t>
            </a:r>
            <a:endParaRPr sz="1050">
              <a:latin typeface="Arial"/>
              <a:ea typeface="Arial"/>
              <a:cs typeface="Arial"/>
              <a:sym typeface="Arial"/>
            </a:endParaRPr>
          </a:p>
        </p:txBody>
      </p:sp>
      <p:graphicFrame>
        <p:nvGraphicFramePr>
          <p:cNvPr id="1618" name="Google Shape;1618;p107"/>
          <p:cNvGraphicFramePr/>
          <p:nvPr/>
        </p:nvGraphicFramePr>
        <p:xfrm>
          <a:off x="4178808" y="2848356"/>
          <a:ext cx="3000000" cy="3000000"/>
        </p:xfrm>
        <a:graphic>
          <a:graphicData uri="http://schemas.openxmlformats.org/drawingml/2006/table">
            <a:tbl>
              <a:tblPr firstRow="1" bandRow="1">
                <a:noFill/>
                <a:tableStyleId>{FB420127-9F0C-48E6-86BC-73934E5C1D83}</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571500">
                <a:tc>
                  <a:txBody>
                    <a:bodyPr/>
                    <a:lstStyle/>
                    <a:p>
                      <a:pPr marL="0" marR="0" lvl="0" indent="0" algn="l" rtl="0">
                        <a:lnSpc>
                          <a:spcPct val="100000"/>
                        </a:lnSpc>
                        <a:spcBef>
                          <a:spcPts val="0"/>
                        </a:spcBef>
                        <a:spcAft>
                          <a:spcPts val="0"/>
                        </a:spcAft>
                        <a:buNone/>
                      </a:pPr>
                      <a:endParaRPr sz="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800" u="none" strike="noStrike" cap="none">
                        <a:latin typeface="Times New Roman"/>
                        <a:ea typeface="Times New Roman"/>
                        <a:cs typeface="Times New Roman"/>
                        <a:sym typeface="Times New Roman"/>
                      </a:endParaRPr>
                    </a:p>
                    <a:p>
                      <a:pPr marL="0" marR="0" lvl="0" indent="0" algn="ctr" rtl="0">
                        <a:lnSpc>
                          <a:spcPct val="100000"/>
                        </a:lnSpc>
                        <a:spcBef>
                          <a:spcPts val="700"/>
                        </a:spcBef>
                        <a:spcAft>
                          <a:spcPts val="0"/>
                        </a:spcAft>
                        <a:buNone/>
                      </a:pPr>
                      <a:r>
                        <a:rPr lang="en" sz="700" b="1" u="none" strike="noStrike" cap="none">
                          <a:latin typeface="Arial"/>
                          <a:ea typeface="Arial"/>
                          <a:cs typeface="Arial"/>
                          <a:sym typeface="Arial"/>
                        </a:rPr>
                        <a:t>NB</a:t>
                      </a:r>
                      <a:endParaRPr sz="700" u="none" strike="noStrike" cap="none">
                        <a:latin typeface="Arial"/>
                        <a:ea typeface="Arial"/>
                        <a:cs typeface="Arial"/>
                        <a:sym typeface="Arial"/>
                      </a:endParaRPr>
                    </a:p>
                  </a:txBody>
                  <a:tcPr marL="0" marR="0" marT="0" marB="0">
                    <a:lnL w="28575" cap="flat" cmpd="sng">
                      <a:solidFill>
                        <a:srgbClr val="88A3A7"/>
                      </a:solidFill>
                      <a:prstDash val="solid"/>
                      <a:round/>
                      <a:headEnd type="none" w="sm" len="sm"/>
                      <a:tailEnd type="none" w="sm" len="sm"/>
                    </a:lnL>
                    <a:lnR w="28575" cap="flat" cmpd="sng">
                      <a:solidFill>
                        <a:srgbClr val="88A3A7"/>
                      </a:solidFill>
                      <a:prstDash val="solid"/>
                      <a:round/>
                      <a:headEnd type="none" w="sm" len="sm"/>
                      <a:tailEnd type="none" w="sm" len="sm"/>
                    </a:lnR>
                    <a:lnT w="28575" cap="flat" cmpd="sng">
                      <a:solidFill>
                        <a:srgbClr val="88A3A7"/>
                      </a:solidFill>
                      <a:prstDash val="solid"/>
                      <a:round/>
                      <a:headEnd type="none" w="sm" len="sm"/>
                      <a:tailEnd type="none" w="sm" len="sm"/>
                    </a:lnT>
                    <a:lnB w="28575" cap="flat" cmpd="sng">
                      <a:solidFill>
                        <a:srgbClr val="88A3A7"/>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100" u="none" strike="noStrike" cap="none">
                        <a:latin typeface="Times New Roman"/>
                        <a:ea typeface="Times New Roman"/>
                        <a:cs typeface="Times New Roman"/>
                        <a:sym typeface="Times New Roman"/>
                      </a:endParaRPr>
                    </a:p>
                  </a:txBody>
                  <a:tcPr marL="0" marR="0" marT="0" marB="0">
                    <a:lnL w="28575" cap="flat" cmpd="sng">
                      <a:solidFill>
                        <a:srgbClr val="88A3A7"/>
                      </a:solidFill>
                      <a:prstDash val="solid"/>
                      <a:round/>
                      <a:headEnd type="none" w="sm" len="sm"/>
                      <a:tailEnd type="none" w="sm" len="sm"/>
                    </a:lnL>
                    <a:lnR w="28575" cap="flat" cmpd="sng">
                      <a:solidFill>
                        <a:srgbClr val="88A3A7"/>
                      </a:solidFill>
                      <a:prstDash val="solid"/>
                      <a:round/>
                      <a:headEnd type="none" w="sm" len="sm"/>
                      <a:tailEnd type="none" w="sm" len="sm"/>
                    </a:lnR>
                    <a:lnT w="28575" cap="flat" cmpd="sng">
                      <a:solidFill>
                        <a:srgbClr val="88A3A7"/>
                      </a:solidFill>
                      <a:prstDash val="solid"/>
                      <a:round/>
                      <a:headEnd type="none" w="sm" len="sm"/>
                      <a:tailEnd type="none" w="sm" len="sm"/>
                    </a:lnT>
                    <a:lnB w="28575" cap="flat" cmpd="sng">
                      <a:solidFill>
                        <a:srgbClr val="88A3A7"/>
                      </a:solidFill>
                      <a:prstDash val="solid"/>
                      <a:round/>
                      <a:headEnd type="none" w="sm" len="sm"/>
                      <a:tailEnd type="none" w="sm" len="sm"/>
                    </a:lnB>
                    <a:solidFill>
                      <a:srgbClr val="BADFE2"/>
                    </a:solidFill>
                  </a:tcPr>
                </a:tc>
                <a:tc>
                  <a:txBody>
                    <a:bodyPr/>
                    <a:lstStyle/>
                    <a:p>
                      <a:pPr marL="0" marR="0" lvl="0" indent="0" algn="l" rtl="0">
                        <a:lnSpc>
                          <a:spcPct val="100000"/>
                        </a:lnSpc>
                        <a:spcBef>
                          <a:spcPts val="0"/>
                        </a:spcBef>
                        <a:spcAft>
                          <a:spcPts val="0"/>
                        </a:spcAft>
                        <a:buNone/>
                      </a:pPr>
                      <a:endParaRPr sz="1100" u="none" strike="noStrike" cap="none">
                        <a:latin typeface="Times New Roman"/>
                        <a:ea typeface="Times New Roman"/>
                        <a:cs typeface="Times New Roman"/>
                        <a:sym typeface="Times New Roman"/>
                      </a:endParaRPr>
                    </a:p>
                  </a:txBody>
                  <a:tcPr marL="0" marR="0" marT="0" marB="0">
                    <a:lnL w="28575" cap="flat" cmpd="sng">
                      <a:solidFill>
                        <a:srgbClr val="88A3A7"/>
                      </a:solidFill>
                      <a:prstDash val="solid"/>
                      <a:round/>
                      <a:headEnd type="none" w="sm" len="sm"/>
                      <a:tailEnd type="none" w="sm" len="sm"/>
                    </a:lnL>
                    <a:lnR w="28575" cap="flat" cmpd="sng">
                      <a:solidFill>
                        <a:srgbClr val="88A3A7"/>
                      </a:solidFill>
                      <a:prstDash val="solid"/>
                      <a:round/>
                      <a:headEnd type="none" w="sm" len="sm"/>
                      <a:tailEnd type="none" w="sm" len="sm"/>
                    </a:lnR>
                    <a:lnT w="28575" cap="flat" cmpd="sng">
                      <a:solidFill>
                        <a:srgbClr val="88A3A7"/>
                      </a:solidFill>
                      <a:prstDash val="solid"/>
                      <a:round/>
                      <a:headEnd type="none" w="sm" len="sm"/>
                      <a:tailEnd type="none" w="sm" len="sm"/>
                    </a:lnT>
                    <a:lnB w="28575" cap="flat" cmpd="sng">
                      <a:solidFill>
                        <a:srgbClr val="88A3A7"/>
                      </a:solidFill>
                      <a:prstDash val="solid"/>
                      <a:round/>
                      <a:headEnd type="none" w="sm" len="sm"/>
                      <a:tailEnd type="none" w="sm" len="sm"/>
                    </a:lnB>
                    <a:solidFill>
                      <a:srgbClr val="BADFE2"/>
                    </a:solidFill>
                  </a:tcPr>
                </a:tc>
                <a:extLst>
                  <a:ext uri="{0D108BD9-81ED-4DB2-BD59-A6C34878D82A}">
                    <a16:rowId xmlns:a16="http://schemas.microsoft.com/office/drawing/2014/main" val="10000"/>
                  </a:ext>
                </a:extLst>
              </a:tr>
              <a:tr h="571500">
                <a:tc>
                  <a:txBody>
                    <a:bodyPr/>
                    <a:lstStyle/>
                    <a:p>
                      <a:pPr marL="0" marR="0" lvl="0" indent="0" algn="l" rtl="0">
                        <a:lnSpc>
                          <a:spcPct val="100000"/>
                        </a:lnSpc>
                        <a:spcBef>
                          <a:spcPts val="0"/>
                        </a:spcBef>
                        <a:spcAft>
                          <a:spcPts val="0"/>
                        </a:spcAft>
                        <a:buNone/>
                      </a:pPr>
                      <a:endParaRPr sz="1100" u="none" strike="noStrike" cap="none">
                        <a:latin typeface="Times New Roman"/>
                        <a:ea typeface="Times New Roman"/>
                        <a:cs typeface="Times New Roman"/>
                        <a:sym typeface="Times New Roman"/>
                      </a:endParaRPr>
                    </a:p>
                  </a:txBody>
                  <a:tcPr marL="0" marR="0" marT="0" marB="0">
                    <a:lnL w="28575" cap="flat" cmpd="sng">
                      <a:solidFill>
                        <a:srgbClr val="88A3A7"/>
                      </a:solidFill>
                      <a:prstDash val="solid"/>
                      <a:round/>
                      <a:headEnd type="none" w="sm" len="sm"/>
                      <a:tailEnd type="none" w="sm" len="sm"/>
                    </a:lnL>
                    <a:lnR w="28575" cap="flat" cmpd="sng">
                      <a:solidFill>
                        <a:srgbClr val="88A3A7"/>
                      </a:solidFill>
                      <a:prstDash val="solid"/>
                      <a:round/>
                      <a:headEnd type="none" w="sm" len="sm"/>
                      <a:tailEnd type="none" w="sm" len="sm"/>
                    </a:lnR>
                    <a:lnT w="28575" cap="flat" cmpd="sng">
                      <a:solidFill>
                        <a:srgbClr val="88A3A7"/>
                      </a:solidFill>
                      <a:prstDash val="solid"/>
                      <a:round/>
                      <a:headEnd type="none" w="sm" len="sm"/>
                      <a:tailEnd type="none" w="sm" len="sm"/>
                    </a:lnT>
                    <a:lnB w="28575" cap="flat" cmpd="sng">
                      <a:solidFill>
                        <a:srgbClr val="88A3A7"/>
                      </a:solidFill>
                      <a:prstDash val="solid"/>
                      <a:round/>
                      <a:headEnd type="none" w="sm" len="sm"/>
                      <a:tailEnd type="none" w="sm" len="sm"/>
                    </a:lnB>
                    <a:solidFill>
                      <a:srgbClr val="FF0000"/>
                    </a:solidFill>
                  </a:tcPr>
                </a:tc>
                <a:tc>
                  <a:txBody>
                    <a:bodyPr/>
                    <a:lstStyle/>
                    <a:p>
                      <a:pPr marL="0" marR="0" lvl="0" indent="0" algn="l" rtl="0">
                        <a:lnSpc>
                          <a:spcPct val="100000"/>
                        </a:lnSpc>
                        <a:spcBef>
                          <a:spcPts val="0"/>
                        </a:spcBef>
                        <a:spcAft>
                          <a:spcPts val="0"/>
                        </a:spcAft>
                        <a:buNone/>
                      </a:pPr>
                      <a:endParaRPr sz="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900" u="none" strike="noStrike" cap="none">
                        <a:latin typeface="Times New Roman"/>
                        <a:ea typeface="Times New Roman"/>
                        <a:cs typeface="Times New Roman"/>
                        <a:sym typeface="Times New Roman"/>
                      </a:endParaRPr>
                    </a:p>
                    <a:p>
                      <a:pPr marL="114300" marR="0" lvl="0" indent="0" algn="l" rtl="0">
                        <a:lnSpc>
                          <a:spcPct val="100000"/>
                        </a:lnSpc>
                        <a:spcBef>
                          <a:spcPts val="0"/>
                        </a:spcBef>
                        <a:spcAft>
                          <a:spcPts val="0"/>
                        </a:spcAft>
                        <a:buNone/>
                      </a:pPr>
                      <a:r>
                        <a:rPr lang="en" sz="700" b="1" u="none" strike="noStrike" cap="none">
                          <a:latin typeface="Arial"/>
                          <a:ea typeface="Arial"/>
                          <a:cs typeface="Arial"/>
                          <a:sym typeface="Arial"/>
                        </a:rPr>
                        <a:t>NB</a:t>
                      </a:r>
                      <a:endParaRPr sz="700" u="none" strike="noStrike" cap="none">
                        <a:latin typeface="Arial"/>
                        <a:ea typeface="Arial"/>
                        <a:cs typeface="Arial"/>
                        <a:sym typeface="Arial"/>
                      </a:endParaRPr>
                    </a:p>
                  </a:txBody>
                  <a:tcPr marL="0" marR="0" marT="0" marB="0">
                    <a:lnL w="28575" cap="flat" cmpd="sng">
                      <a:solidFill>
                        <a:srgbClr val="88A3A7"/>
                      </a:solidFill>
                      <a:prstDash val="solid"/>
                      <a:round/>
                      <a:headEnd type="none" w="sm" len="sm"/>
                      <a:tailEnd type="none" w="sm" len="sm"/>
                    </a:lnL>
                    <a:lnR w="28575" cap="flat" cmpd="sng">
                      <a:solidFill>
                        <a:srgbClr val="88A3A7"/>
                      </a:solidFill>
                      <a:prstDash val="solid"/>
                      <a:round/>
                      <a:headEnd type="none" w="sm" len="sm"/>
                      <a:tailEnd type="none" w="sm" len="sm"/>
                    </a:lnR>
                    <a:lnT w="28575" cap="flat" cmpd="sng">
                      <a:solidFill>
                        <a:srgbClr val="88A3A7"/>
                      </a:solidFill>
                      <a:prstDash val="solid"/>
                      <a:round/>
                      <a:headEnd type="none" w="sm" len="sm"/>
                      <a:tailEnd type="none" w="sm" len="sm"/>
                    </a:lnT>
                    <a:lnB w="28575" cap="flat" cmpd="sng">
                      <a:solidFill>
                        <a:srgbClr val="88A3A7"/>
                      </a:solidFill>
                      <a:prstDash val="solid"/>
                      <a:round/>
                      <a:headEnd type="none" w="sm" len="sm"/>
                      <a:tailEnd type="none" w="sm" len="sm"/>
                    </a:lnB>
                    <a:solidFill>
                      <a:srgbClr val="FF0000"/>
                    </a:solidFill>
                  </a:tcPr>
                </a:tc>
                <a:tc>
                  <a:txBody>
                    <a:bodyPr/>
                    <a:lstStyle/>
                    <a:p>
                      <a:pPr marL="0" marR="0" lvl="0" indent="0" algn="l" rtl="0">
                        <a:lnSpc>
                          <a:spcPct val="100000"/>
                        </a:lnSpc>
                        <a:spcBef>
                          <a:spcPts val="0"/>
                        </a:spcBef>
                        <a:spcAft>
                          <a:spcPts val="0"/>
                        </a:spcAft>
                        <a:buNone/>
                      </a:pPr>
                      <a:endParaRPr sz="1100" u="none" strike="noStrike" cap="none">
                        <a:latin typeface="Times New Roman"/>
                        <a:ea typeface="Times New Roman"/>
                        <a:cs typeface="Times New Roman"/>
                        <a:sym typeface="Times New Roman"/>
                      </a:endParaRPr>
                    </a:p>
                  </a:txBody>
                  <a:tcPr marL="0" marR="0" marT="0" marB="0">
                    <a:lnL w="28575" cap="flat" cmpd="sng">
                      <a:solidFill>
                        <a:srgbClr val="88A3A7"/>
                      </a:solidFill>
                      <a:prstDash val="solid"/>
                      <a:round/>
                      <a:headEnd type="none" w="sm" len="sm"/>
                      <a:tailEnd type="none" w="sm" len="sm"/>
                    </a:lnL>
                    <a:lnR w="28575" cap="flat" cmpd="sng">
                      <a:solidFill>
                        <a:srgbClr val="88A3A7"/>
                      </a:solidFill>
                      <a:prstDash val="solid"/>
                      <a:round/>
                      <a:headEnd type="none" w="sm" len="sm"/>
                      <a:tailEnd type="none" w="sm" len="sm"/>
                    </a:lnR>
                    <a:lnT w="28575" cap="flat" cmpd="sng">
                      <a:solidFill>
                        <a:srgbClr val="88A3A7"/>
                      </a:solidFill>
                      <a:prstDash val="solid"/>
                      <a:round/>
                      <a:headEnd type="none" w="sm" len="sm"/>
                      <a:tailEnd type="none" w="sm" len="sm"/>
                    </a:lnT>
                    <a:lnB w="28575" cap="flat" cmpd="sng">
                      <a:solidFill>
                        <a:srgbClr val="88A3A7"/>
                      </a:solidFill>
                      <a:prstDash val="solid"/>
                      <a:round/>
                      <a:headEnd type="none" w="sm" len="sm"/>
                      <a:tailEnd type="none" w="sm" len="sm"/>
                    </a:lnB>
                    <a:solidFill>
                      <a:srgbClr val="FF0000"/>
                    </a:solidFill>
                  </a:tcPr>
                </a:tc>
                <a:extLst>
                  <a:ext uri="{0D108BD9-81ED-4DB2-BD59-A6C34878D82A}">
                    <a16:rowId xmlns:a16="http://schemas.microsoft.com/office/drawing/2014/main" val="10001"/>
                  </a:ext>
                </a:extLst>
              </a:tr>
              <a:tr h="571500">
                <a:tc>
                  <a:txBody>
                    <a:bodyPr/>
                    <a:lstStyle/>
                    <a:p>
                      <a:pPr marL="0" marR="0" lvl="0" indent="0" algn="l" rtl="0">
                        <a:lnSpc>
                          <a:spcPct val="100000"/>
                        </a:lnSpc>
                        <a:spcBef>
                          <a:spcPts val="0"/>
                        </a:spcBef>
                        <a:spcAft>
                          <a:spcPts val="0"/>
                        </a:spcAft>
                        <a:buNone/>
                      </a:pPr>
                      <a:endParaRPr sz="1100" u="none" strike="noStrike" cap="none">
                        <a:latin typeface="Times New Roman"/>
                        <a:ea typeface="Times New Roman"/>
                        <a:cs typeface="Times New Roman"/>
                        <a:sym typeface="Times New Roman"/>
                      </a:endParaRPr>
                    </a:p>
                  </a:txBody>
                  <a:tcPr marL="0" marR="0" marT="0" marB="0">
                    <a:lnL w="28575" cap="flat" cmpd="sng">
                      <a:solidFill>
                        <a:srgbClr val="88A3A7"/>
                      </a:solidFill>
                      <a:prstDash val="solid"/>
                      <a:round/>
                      <a:headEnd type="none" w="sm" len="sm"/>
                      <a:tailEnd type="none" w="sm" len="sm"/>
                    </a:lnL>
                    <a:lnR w="28575" cap="flat" cmpd="sng">
                      <a:solidFill>
                        <a:srgbClr val="88A3A7"/>
                      </a:solidFill>
                      <a:prstDash val="solid"/>
                      <a:round/>
                      <a:headEnd type="none" w="sm" len="sm"/>
                      <a:tailEnd type="none" w="sm" len="sm"/>
                    </a:lnR>
                    <a:lnT w="28575" cap="flat" cmpd="sng">
                      <a:solidFill>
                        <a:srgbClr val="88A3A7"/>
                      </a:solidFill>
                      <a:prstDash val="solid"/>
                      <a:round/>
                      <a:headEnd type="none" w="sm" len="sm"/>
                      <a:tailEnd type="none" w="sm" len="sm"/>
                    </a:lnT>
                    <a:lnB w="28575" cap="flat" cmpd="sng">
                      <a:solidFill>
                        <a:srgbClr val="88A3A7"/>
                      </a:solidFill>
                      <a:prstDash val="solid"/>
                      <a:round/>
                      <a:headEnd type="none" w="sm" len="sm"/>
                      <a:tailEnd type="none" w="sm" len="sm"/>
                    </a:lnB>
                    <a:solidFill>
                      <a:srgbClr val="BADFE2"/>
                    </a:solidFill>
                  </a:tcPr>
                </a:tc>
                <a:tc>
                  <a:txBody>
                    <a:bodyPr/>
                    <a:lstStyle/>
                    <a:p>
                      <a:pPr marL="0" marR="0" lvl="0" indent="0" algn="l" rtl="0">
                        <a:lnSpc>
                          <a:spcPct val="100000"/>
                        </a:lnSpc>
                        <a:spcBef>
                          <a:spcPts val="0"/>
                        </a:spcBef>
                        <a:spcAft>
                          <a:spcPts val="0"/>
                        </a:spcAft>
                        <a:buNone/>
                      </a:pPr>
                      <a:endParaRPr sz="1100" u="none" strike="noStrike" cap="none">
                        <a:latin typeface="Times New Roman"/>
                        <a:ea typeface="Times New Roman"/>
                        <a:cs typeface="Times New Roman"/>
                        <a:sym typeface="Times New Roman"/>
                      </a:endParaRPr>
                    </a:p>
                  </a:txBody>
                  <a:tcPr marL="0" marR="0" marT="0" marB="0">
                    <a:lnL w="28575" cap="flat" cmpd="sng">
                      <a:solidFill>
                        <a:srgbClr val="88A3A7"/>
                      </a:solidFill>
                      <a:prstDash val="solid"/>
                      <a:round/>
                      <a:headEnd type="none" w="sm" len="sm"/>
                      <a:tailEnd type="none" w="sm" len="sm"/>
                    </a:lnL>
                    <a:lnR w="28575" cap="flat" cmpd="sng">
                      <a:solidFill>
                        <a:srgbClr val="88A3A7"/>
                      </a:solidFill>
                      <a:prstDash val="solid"/>
                      <a:round/>
                      <a:headEnd type="none" w="sm" len="sm"/>
                      <a:tailEnd type="none" w="sm" len="sm"/>
                    </a:lnR>
                    <a:lnT w="28575" cap="flat" cmpd="sng">
                      <a:solidFill>
                        <a:srgbClr val="88A3A7"/>
                      </a:solidFill>
                      <a:prstDash val="solid"/>
                      <a:round/>
                      <a:headEnd type="none" w="sm" len="sm"/>
                      <a:tailEnd type="none" w="sm" len="sm"/>
                    </a:lnT>
                    <a:lnB w="28575" cap="flat" cmpd="sng">
                      <a:solidFill>
                        <a:srgbClr val="88A3A7"/>
                      </a:solidFill>
                      <a:prstDash val="solid"/>
                      <a:round/>
                      <a:headEnd type="none" w="sm" len="sm"/>
                      <a:tailEnd type="none" w="sm" len="sm"/>
                    </a:lnB>
                    <a:solidFill>
                      <a:srgbClr val="BADFE2"/>
                    </a:solidFill>
                  </a:tcPr>
                </a:tc>
                <a:tc>
                  <a:txBody>
                    <a:bodyPr/>
                    <a:lstStyle/>
                    <a:p>
                      <a:pPr marL="0" marR="0" lvl="0" indent="0" algn="l" rtl="0">
                        <a:lnSpc>
                          <a:spcPct val="100000"/>
                        </a:lnSpc>
                        <a:spcBef>
                          <a:spcPts val="0"/>
                        </a:spcBef>
                        <a:spcAft>
                          <a:spcPts val="0"/>
                        </a:spcAft>
                        <a:buNone/>
                      </a:pPr>
                      <a:endParaRPr sz="1100" u="none" strike="noStrike" cap="none">
                        <a:latin typeface="Times New Roman"/>
                        <a:ea typeface="Times New Roman"/>
                        <a:cs typeface="Times New Roman"/>
                        <a:sym typeface="Times New Roman"/>
                      </a:endParaRPr>
                    </a:p>
                  </a:txBody>
                  <a:tcPr marL="0" marR="0" marT="0" marB="0">
                    <a:lnL w="28575" cap="flat" cmpd="sng">
                      <a:solidFill>
                        <a:srgbClr val="88A3A7"/>
                      </a:solidFill>
                      <a:prstDash val="solid"/>
                      <a:round/>
                      <a:headEnd type="none" w="sm" len="sm"/>
                      <a:tailEnd type="none" w="sm" len="sm"/>
                    </a:lnL>
                    <a:lnR w="28575" cap="flat" cmpd="sng">
                      <a:solidFill>
                        <a:srgbClr val="88A3A7"/>
                      </a:solidFill>
                      <a:prstDash val="solid"/>
                      <a:round/>
                      <a:headEnd type="none" w="sm" len="sm"/>
                      <a:tailEnd type="none" w="sm" len="sm"/>
                    </a:lnR>
                    <a:lnT w="28575" cap="flat" cmpd="sng">
                      <a:solidFill>
                        <a:srgbClr val="88A3A7"/>
                      </a:solidFill>
                      <a:prstDash val="solid"/>
                      <a:round/>
                      <a:headEnd type="none" w="sm" len="sm"/>
                      <a:tailEnd type="none" w="sm" len="sm"/>
                    </a:lnT>
                    <a:lnB w="28575" cap="flat" cmpd="sng">
                      <a:solidFill>
                        <a:srgbClr val="88A3A7"/>
                      </a:solidFill>
                      <a:prstDash val="solid"/>
                      <a:round/>
                      <a:headEnd type="none" w="sm" len="sm"/>
                      <a:tailEnd type="none" w="sm" len="sm"/>
                    </a:lnB>
                    <a:solidFill>
                      <a:srgbClr val="BADFE2"/>
                    </a:solidFill>
                  </a:tcPr>
                </a:tc>
                <a:extLst>
                  <a:ext uri="{0D108BD9-81ED-4DB2-BD59-A6C34878D82A}">
                    <a16:rowId xmlns:a16="http://schemas.microsoft.com/office/drawing/2014/main" val="10002"/>
                  </a:ext>
                </a:extLst>
              </a:tr>
            </a:tbl>
          </a:graphicData>
        </a:graphic>
      </p:graphicFrame>
      <p:sp>
        <p:nvSpPr>
          <p:cNvPr id="1619" name="Google Shape;1619;p107"/>
          <p:cNvSpPr/>
          <p:nvPr/>
        </p:nvSpPr>
        <p:spPr>
          <a:xfrm>
            <a:off x="4965827" y="3429000"/>
            <a:ext cx="128270" cy="571500"/>
          </a:xfrm>
          <a:custGeom>
            <a:avLst/>
            <a:gdLst/>
            <a:ahLst/>
            <a:cxnLst/>
            <a:rect l="l" t="t" r="r" b="b"/>
            <a:pathLst>
              <a:path w="128270" h="762000" extrusionOk="0">
                <a:moveTo>
                  <a:pt x="0" y="685672"/>
                </a:moveTo>
                <a:lnTo>
                  <a:pt x="63373" y="762000"/>
                </a:lnTo>
                <a:lnTo>
                  <a:pt x="116484" y="698500"/>
                </a:lnTo>
                <a:lnTo>
                  <a:pt x="51308" y="698500"/>
                </a:lnTo>
                <a:lnTo>
                  <a:pt x="51333" y="685775"/>
                </a:lnTo>
                <a:lnTo>
                  <a:pt x="0" y="685672"/>
                </a:lnTo>
                <a:close/>
              </a:path>
              <a:path w="128270" h="762000" extrusionOk="0">
                <a:moveTo>
                  <a:pt x="51333" y="685775"/>
                </a:moveTo>
                <a:lnTo>
                  <a:pt x="51308" y="698500"/>
                </a:lnTo>
                <a:lnTo>
                  <a:pt x="75692" y="698500"/>
                </a:lnTo>
                <a:lnTo>
                  <a:pt x="75717" y="685824"/>
                </a:lnTo>
                <a:lnTo>
                  <a:pt x="51333" y="685775"/>
                </a:lnTo>
                <a:close/>
              </a:path>
              <a:path w="128270" h="762000" extrusionOk="0">
                <a:moveTo>
                  <a:pt x="75717" y="685824"/>
                </a:moveTo>
                <a:lnTo>
                  <a:pt x="75692" y="698500"/>
                </a:lnTo>
                <a:lnTo>
                  <a:pt x="116484" y="698500"/>
                </a:lnTo>
                <a:lnTo>
                  <a:pt x="127000" y="685927"/>
                </a:lnTo>
                <a:lnTo>
                  <a:pt x="75717" y="685824"/>
                </a:lnTo>
                <a:close/>
              </a:path>
              <a:path w="128270" h="762000" extrusionOk="0">
                <a:moveTo>
                  <a:pt x="52552" y="76175"/>
                </a:moveTo>
                <a:lnTo>
                  <a:pt x="51333" y="685775"/>
                </a:lnTo>
                <a:lnTo>
                  <a:pt x="75717" y="685824"/>
                </a:lnTo>
                <a:lnTo>
                  <a:pt x="76936" y="76224"/>
                </a:lnTo>
                <a:lnTo>
                  <a:pt x="52552" y="76175"/>
                </a:lnTo>
                <a:close/>
              </a:path>
              <a:path w="128270" h="762000" extrusionOk="0">
                <a:moveTo>
                  <a:pt x="117641" y="63500"/>
                </a:moveTo>
                <a:lnTo>
                  <a:pt x="76962" y="63500"/>
                </a:lnTo>
                <a:lnTo>
                  <a:pt x="76936" y="76224"/>
                </a:lnTo>
                <a:lnTo>
                  <a:pt x="128270" y="76326"/>
                </a:lnTo>
                <a:lnTo>
                  <a:pt x="117641" y="63500"/>
                </a:lnTo>
                <a:close/>
              </a:path>
              <a:path w="128270" h="762000" extrusionOk="0">
                <a:moveTo>
                  <a:pt x="76962" y="63500"/>
                </a:moveTo>
                <a:lnTo>
                  <a:pt x="52577" y="63500"/>
                </a:lnTo>
                <a:lnTo>
                  <a:pt x="52552" y="76175"/>
                </a:lnTo>
                <a:lnTo>
                  <a:pt x="76936" y="76224"/>
                </a:lnTo>
                <a:lnTo>
                  <a:pt x="76962" y="63500"/>
                </a:lnTo>
                <a:close/>
              </a:path>
              <a:path w="128270" h="762000" extrusionOk="0">
                <a:moveTo>
                  <a:pt x="65024" y="0"/>
                </a:moveTo>
                <a:lnTo>
                  <a:pt x="1270" y="76073"/>
                </a:lnTo>
                <a:lnTo>
                  <a:pt x="52552" y="76175"/>
                </a:lnTo>
                <a:lnTo>
                  <a:pt x="52577" y="63500"/>
                </a:lnTo>
                <a:lnTo>
                  <a:pt x="117641" y="63500"/>
                </a:lnTo>
                <a:lnTo>
                  <a:pt x="65024"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20" name="Google Shape;1620;p107"/>
          <p:cNvSpPr txBox="1"/>
          <p:nvPr/>
        </p:nvSpPr>
        <p:spPr>
          <a:xfrm>
            <a:off x="7701153" y="4634027"/>
            <a:ext cx="135900" cy="19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 sz="1200">
                <a:latin typeface="Helvetica Neue"/>
                <a:ea typeface="Helvetica Neue"/>
                <a:cs typeface="Helvetica Neue"/>
                <a:sym typeface="Helvetica Neue"/>
              </a:rPr>
              <a:t>C</a:t>
            </a:r>
            <a:endParaRPr sz="1200">
              <a:latin typeface="Helvetica Neue"/>
              <a:ea typeface="Helvetica Neue"/>
              <a:cs typeface="Helvetica Neue"/>
              <a:sym typeface="Helvetica Neue"/>
            </a:endParaRPr>
          </a:p>
        </p:txBody>
      </p:sp>
      <p:sp>
        <p:nvSpPr>
          <p:cNvPr id="1621" name="Google Shape;1621;p107"/>
          <p:cNvSpPr txBox="1">
            <a:spLocks noGrp="1"/>
          </p:cNvSpPr>
          <p:nvPr>
            <p:ph type="title"/>
          </p:nvPr>
        </p:nvSpPr>
        <p:spPr>
          <a:xfrm>
            <a:off x="0" y="0"/>
            <a:ext cx="9144000" cy="4926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0" tIns="0" rIns="0" bIns="0" anchor="t" anchorCtr="0">
            <a:spAutoFit/>
          </a:bodyPr>
          <a:lstStyle/>
          <a:p>
            <a:pPr marL="0" lvl="0" indent="0" algn="l" rtl="0">
              <a:spcBef>
                <a:spcPts val="0"/>
              </a:spcBef>
              <a:spcAft>
                <a:spcPts val="0"/>
              </a:spcAft>
              <a:buNone/>
            </a:pPr>
            <a:r>
              <a:rPr lang="en" b="1">
                <a:solidFill>
                  <a:srgbClr val="073763"/>
                </a:solidFill>
              </a:rPr>
              <a:t>Matrix-matrix using Shared Memory</a:t>
            </a:r>
            <a:endParaRPr b="1">
              <a:solidFill>
                <a:srgbClr val="073763"/>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625"/>
        <p:cNvGrpSpPr/>
        <p:nvPr/>
      </p:nvGrpSpPr>
      <p:grpSpPr>
        <a:xfrm>
          <a:off x="0" y="0"/>
          <a:ext cx="0" cy="0"/>
          <a:chOff x="0" y="0"/>
          <a:chExt cx="0" cy="0"/>
        </a:xfrm>
      </p:grpSpPr>
      <p:sp>
        <p:nvSpPr>
          <p:cNvPr id="1626" name="Google Shape;1626;p108"/>
          <p:cNvSpPr txBox="1">
            <a:spLocks noGrp="1"/>
          </p:cNvSpPr>
          <p:nvPr>
            <p:ph type="title"/>
          </p:nvPr>
        </p:nvSpPr>
        <p:spPr>
          <a:xfrm>
            <a:off x="70510" y="125539"/>
            <a:ext cx="7132200" cy="751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 sz="2400">
                <a:solidFill>
                  <a:srgbClr val="000000"/>
                </a:solidFill>
                <a:latin typeface="Helvetica Neue"/>
                <a:ea typeface="Helvetica Neue"/>
                <a:cs typeface="Helvetica Neue"/>
                <a:sym typeface="Helvetica Neue"/>
              </a:rPr>
              <a:t>Matrix-matrix using Shared Memory: OpenCL Kernel</a:t>
            </a:r>
            <a:endParaRPr sz="2400">
              <a:latin typeface="Helvetica Neue"/>
              <a:ea typeface="Helvetica Neue"/>
              <a:cs typeface="Helvetica Neue"/>
              <a:sym typeface="Helvetica Neue"/>
            </a:endParaRPr>
          </a:p>
        </p:txBody>
      </p:sp>
      <p:sp>
        <p:nvSpPr>
          <p:cNvPr id="1627" name="Google Shape;1627;p108"/>
          <p:cNvSpPr txBox="1"/>
          <p:nvPr/>
        </p:nvSpPr>
        <p:spPr>
          <a:xfrm>
            <a:off x="8933180" y="5008473"/>
            <a:ext cx="135300" cy="1347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 sz="800">
                <a:latin typeface="Helvetica Neue"/>
                <a:ea typeface="Helvetica Neue"/>
                <a:cs typeface="Helvetica Neue"/>
                <a:sym typeface="Helvetica Neue"/>
              </a:rPr>
              <a:t>92</a:t>
            </a:r>
            <a:endParaRPr sz="800">
              <a:latin typeface="Helvetica Neue"/>
              <a:ea typeface="Helvetica Neue"/>
              <a:cs typeface="Helvetica Neue"/>
              <a:sym typeface="Helvetica Neue"/>
            </a:endParaRPr>
          </a:p>
        </p:txBody>
      </p:sp>
      <p:sp>
        <p:nvSpPr>
          <p:cNvPr id="1628" name="Google Shape;1628;p108"/>
          <p:cNvSpPr/>
          <p:nvPr/>
        </p:nvSpPr>
        <p:spPr>
          <a:xfrm>
            <a:off x="181355" y="739520"/>
            <a:ext cx="4483735" cy="2624614"/>
          </a:xfrm>
          <a:custGeom>
            <a:avLst/>
            <a:gdLst/>
            <a:ahLst/>
            <a:cxnLst/>
            <a:rect l="l" t="t" r="r" b="b"/>
            <a:pathLst>
              <a:path w="4483735" h="3499485" extrusionOk="0">
                <a:moveTo>
                  <a:pt x="0" y="3499104"/>
                </a:moveTo>
                <a:lnTo>
                  <a:pt x="4483608" y="3499104"/>
                </a:lnTo>
                <a:lnTo>
                  <a:pt x="4483608" y="0"/>
                </a:lnTo>
                <a:lnTo>
                  <a:pt x="0" y="0"/>
                </a:lnTo>
                <a:lnTo>
                  <a:pt x="0" y="3499104"/>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29" name="Google Shape;1629;p108"/>
          <p:cNvSpPr txBox="1"/>
          <p:nvPr/>
        </p:nvSpPr>
        <p:spPr>
          <a:xfrm>
            <a:off x="258267" y="1278629"/>
            <a:ext cx="2745600" cy="28695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 sz="800">
                <a:latin typeface="Times New Roman"/>
                <a:ea typeface="Times New Roman"/>
                <a:cs typeface="Times New Roman"/>
                <a:sym typeface="Times New Roman"/>
              </a:rPr>
              <a:t>// Matrix multiplication kernel called by MatMul_gpu()</a:t>
            </a:r>
            <a:endParaRPr sz="800">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r>
              <a:rPr lang="en" sz="800">
                <a:latin typeface="Times New Roman"/>
                <a:ea typeface="Times New Roman"/>
                <a:cs typeface="Times New Roman"/>
                <a:sym typeface="Times New Roman"/>
              </a:rPr>
              <a:t>__kernel_ void MatMul_kernel (float *A, float *B, float *C, int N)</a:t>
            </a:r>
            <a:endParaRPr sz="800">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r>
              <a:rPr lang="en" sz="800">
                <a:latin typeface="Times New Roman"/>
                <a:ea typeface="Times New Roman"/>
                <a:cs typeface="Times New Roman"/>
                <a:sym typeface="Times New Roman"/>
              </a:rPr>
              <a:t>{</a:t>
            </a:r>
            <a:endParaRPr sz="800">
              <a:latin typeface="Times New Roman"/>
              <a:ea typeface="Times New Roman"/>
              <a:cs typeface="Times New Roman"/>
              <a:sym typeface="Times New Roman"/>
            </a:endParaRPr>
          </a:p>
          <a:p>
            <a:pPr marL="12700" lvl="0" indent="0" algn="l" rtl="0">
              <a:spcBef>
                <a:spcPts val="0"/>
              </a:spcBef>
              <a:spcAft>
                <a:spcPts val="0"/>
              </a:spcAft>
              <a:buNone/>
            </a:pPr>
            <a:r>
              <a:rPr lang="en" sz="800">
                <a:latin typeface="Times New Roman"/>
                <a:ea typeface="Times New Roman"/>
                <a:cs typeface="Times New Roman"/>
                <a:sym typeface="Times New Roman"/>
              </a:rPr>
              <a:t>// Shared memory used to store Asub and Bsub respectively</a:t>
            </a:r>
            <a:endParaRPr sz="800">
              <a:latin typeface="Times New Roman"/>
              <a:ea typeface="Times New Roman"/>
              <a:cs typeface="Times New Roman"/>
              <a:sym typeface="Times New Roman"/>
            </a:endParaRPr>
          </a:p>
          <a:p>
            <a:pPr marL="12700" lvl="0" indent="0" algn="l" rtl="0">
              <a:spcBef>
                <a:spcPts val="0"/>
              </a:spcBef>
              <a:spcAft>
                <a:spcPts val="0"/>
              </a:spcAft>
              <a:buNone/>
            </a:pPr>
            <a:r>
              <a:rPr lang="en" sz="800">
                <a:solidFill>
                  <a:srgbClr val="FF0000"/>
                </a:solidFill>
                <a:latin typeface="Times New Roman"/>
                <a:ea typeface="Times New Roman"/>
                <a:cs typeface="Times New Roman"/>
                <a:sym typeface="Times New Roman"/>
              </a:rPr>
              <a:t>__shared__ float Asub[NB][NB];</a:t>
            </a:r>
            <a:endParaRPr sz="800">
              <a:latin typeface="Times New Roman"/>
              <a:ea typeface="Times New Roman"/>
              <a:cs typeface="Times New Roman"/>
              <a:sym typeface="Times New Roman"/>
            </a:endParaRPr>
          </a:p>
          <a:p>
            <a:pPr marL="12700" lvl="0" indent="0" algn="l" rtl="0">
              <a:spcBef>
                <a:spcPts val="0"/>
              </a:spcBef>
              <a:spcAft>
                <a:spcPts val="0"/>
              </a:spcAft>
              <a:buNone/>
            </a:pPr>
            <a:r>
              <a:rPr lang="en" sz="800">
                <a:solidFill>
                  <a:srgbClr val="FF0000"/>
                </a:solidFill>
                <a:latin typeface="Times New Roman"/>
                <a:ea typeface="Times New Roman"/>
                <a:cs typeface="Times New Roman"/>
                <a:sym typeface="Times New Roman"/>
              </a:rPr>
              <a:t>__shared__ float Bsub[NB][NB];</a:t>
            </a:r>
            <a:endParaRPr sz="800">
              <a:solidFill>
                <a:srgbClr val="FF0000"/>
              </a:solidFill>
              <a:latin typeface="Times New Roman"/>
              <a:ea typeface="Times New Roman"/>
              <a:cs typeface="Times New Roman"/>
              <a:sym typeface="Times New Roman"/>
            </a:endParaRPr>
          </a:p>
          <a:p>
            <a:pPr marL="12700" lvl="0" indent="0" algn="l" rtl="0">
              <a:spcBef>
                <a:spcPts val="100"/>
              </a:spcBef>
              <a:spcAft>
                <a:spcPts val="0"/>
              </a:spcAft>
              <a:buNone/>
            </a:pPr>
            <a:endParaRPr sz="800">
              <a:solidFill>
                <a:srgbClr val="FF0000"/>
              </a:solidFill>
              <a:latin typeface="Times New Roman"/>
              <a:ea typeface="Times New Roman"/>
              <a:cs typeface="Times New Roman"/>
              <a:sym typeface="Times New Roman"/>
            </a:endParaRPr>
          </a:p>
          <a:p>
            <a:pPr marL="12700" marR="5080" lvl="0" indent="0" algn="just" rtl="0">
              <a:spcBef>
                <a:spcPts val="0"/>
              </a:spcBef>
              <a:spcAft>
                <a:spcPts val="0"/>
              </a:spcAft>
              <a:buNone/>
            </a:pPr>
            <a:r>
              <a:rPr lang="en" sz="800">
                <a:latin typeface="Times New Roman"/>
                <a:ea typeface="Times New Roman"/>
                <a:cs typeface="Times New Roman"/>
                <a:sym typeface="Times New Roman"/>
              </a:rPr>
              <a:t>// Block row and column  int ib = get_group_id(1);  int jb = get_group_id(0);</a:t>
            </a:r>
            <a:endParaRPr sz="800">
              <a:latin typeface="Times New Roman"/>
              <a:ea typeface="Times New Roman"/>
              <a:cs typeface="Times New Roman"/>
              <a:sym typeface="Times New Roman"/>
            </a:endParaRPr>
          </a:p>
          <a:p>
            <a:pPr marL="12700" marR="5080" lvl="0" indent="0" algn="l" rtl="0">
              <a:spcBef>
                <a:spcPts val="0"/>
              </a:spcBef>
              <a:spcAft>
                <a:spcPts val="0"/>
              </a:spcAft>
              <a:buNone/>
            </a:pPr>
            <a:r>
              <a:rPr lang="en" sz="800">
                <a:latin typeface="Times New Roman"/>
                <a:ea typeface="Times New Roman"/>
                <a:cs typeface="Times New Roman"/>
                <a:sym typeface="Times New Roman"/>
              </a:rPr>
              <a:t>// Thread row and column within Csub  int it = get_local_id(1);</a:t>
            </a:r>
            <a:endParaRPr sz="800">
              <a:latin typeface="Times New Roman"/>
              <a:ea typeface="Times New Roman"/>
              <a:cs typeface="Times New Roman"/>
              <a:sym typeface="Times New Roman"/>
            </a:endParaRPr>
          </a:p>
          <a:p>
            <a:pPr marL="12700" lvl="0" indent="0" algn="l" rtl="0">
              <a:spcBef>
                <a:spcPts val="0"/>
              </a:spcBef>
              <a:spcAft>
                <a:spcPts val="0"/>
              </a:spcAft>
              <a:buNone/>
            </a:pPr>
            <a:r>
              <a:rPr lang="en" sz="800">
                <a:latin typeface="Times New Roman"/>
                <a:ea typeface="Times New Roman"/>
                <a:cs typeface="Times New Roman"/>
                <a:sym typeface="Times New Roman"/>
              </a:rPr>
              <a:t>int jt = get_local_id(0);</a:t>
            </a:r>
            <a:endParaRPr sz="800">
              <a:latin typeface="Times New Roman"/>
              <a:ea typeface="Times New Roman"/>
              <a:cs typeface="Times New Roman"/>
              <a:sym typeface="Times New Roman"/>
            </a:endParaRPr>
          </a:p>
          <a:p>
            <a:pPr marL="12700" lvl="0" indent="0" algn="l" rtl="0">
              <a:spcBef>
                <a:spcPts val="0"/>
              </a:spcBef>
              <a:spcAft>
                <a:spcPts val="0"/>
              </a:spcAft>
              <a:buNone/>
            </a:pPr>
            <a:endParaRPr sz="800">
              <a:latin typeface="Times New Roman"/>
              <a:ea typeface="Times New Roman"/>
              <a:cs typeface="Times New Roman"/>
              <a:sym typeface="Times New Roman"/>
            </a:endParaRPr>
          </a:p>
          <a:p>
            <a:pPr marL="12700" lvl="0" indent="0" algn="l" rtl="0">
              <a:spcBef>
                <a:spcPts val="0"/>
              </a:spcBef>
              <a:spcAft>
                <a:spcPts val="0"/>
              </a:spcAft>
              <a:buNone/>
            </a:pPr>
            <a:r>
              <a:rPr lang="en" sz="800">
                <a:latin typeface="Times New Roman"/>
                <a:ea typeface="Times New Roman"/>
                <a:cs typeface="Times New Roman"/>
                <a:sym typeface="Times New Roman"/>
              </a:rPr>
              <a:t>int a_offset , b_offset, c_offset;</a:t>
            </a:r>
            <a:endParaRPr sz="800">
              <a:latin typeface="Times New Roman"/>
              <a:ea typeface="Times New Roman"/>
              <a:cs typeface="Times New Roman"/>
              <a:sym typeface="Times New Roman"/>
            </a:endParaRPr>
          </a:p>
          <a:p>
            <a:pPr marL="12700" lvl="0" indent="0" algn="l" rtl="0">
              <a:spcBef>
                <a:spcPts val="0"/>
              </a:spcBef>
              <a:spcAft>
                <a:spcPts val="0"/>
              </a:spcAft>
              <a:buNone/>
            </a:pPr>
            <a:r>
              <a:rPr lang="en" sz="800">
                <a:latin typeface="Times New Roman"/>
                <a:ea typeface="Times New Roman"/>
                <a:cs typeface="Times New Roman"/>
                <a:sym typeface="Times New Roman"/>
              </a:rPr>
              <a:t>// Each thread computes one element of Csub</a:t>
            </a:r>
            <a:endParaRPr sz="800">
              <a:latin typeface="Times New Roman"/>
              <a:ea typeface="Times New Roman"/>
              <a:cs typeface="Times New Roman"/>
              <a:sym typeface="Times New Roman"/>
            </a:endParaRPr>
          </a:p>
          <a:p>
            <a:pPr marL="12700" marR="296545" lvl="0" indent="0" algn="l" rtl="0">
              <a:spcBef>
                <a:spcPts val="0"/>
              </a:spcBef>
              <a:spcAft>
                <a:spcPts val="0"/>
              </a:spcAft>
              <a:buNone/>
            </a:pPr>
            <a:r>
              <a:rPr lang="en" sz="800">
                <a:latin typeface="Times New Roman"/>
                <a:ea typeface="Times New Roman"/>
                <a:cs typeface="Times New Roman"/>
                <a:sym typeface="Times New Roman"/>
              </a:rPr>
              <a:t>// by accumulating results into Cvalue </a:t>
            </a:r>
            <a:endParaRPr sz="800">
              <a:latin typeface="Times New Roman"/>
              <a:ea typeface="Times New Roman"/>
              <a:cs typeface="Times New Roman"/>
              <a:sym typeface="Times New Roman"/>
            </a:endParaRPr>
          </a:p>
          <a:p>
            <a:pPr marL="12700" marR="296545" lvl="0" indent="0" algn="l" rtl="0">
              <a:spcBef>
                <a:spcPts val="0"/>
              </a:spcBef>
              <a:spcAft>
                <a:spcPts val="0"/>
              </a:spcAft>
              <a:buNone/>
            </a:pPr>
            <a:r>
              <a:rPr lang="en" sz="800">
                <a:latin typeface="Times New Roman"/>
                <a:ea typeface="Times New Roman"/>
                <a:cs typeface="Times New Roman"/>
                <a:sym typeface="Times New Roman"/>
              </a:rPr>
              <a:t> float Cvalue = 0;</a:t>
            </a:r>
            <a:endParaRPr sz="800">
              <a:latin typeface="Times New Roman"/>
              <a:ea typeface="Times New Roman"/>
              <a:cs typeface="Times New Roman"/>
              <a:sym typeface="Times New Roman"/>
            </a:endParaRPr>
          </a:p>
          <a:p>
            <a:pPr marL="12700" marR="296545" lvl="0" indent="0" algn="l" rtl="0">
              <a:spcBef>
                <a:spcPts val="0"/>
              </a:spcBef>
              <a:spcAft>
                <a:spcPts val="0"/>
              </a:spcAft>
              <a:buNone/>
            </a:pPr>
            <a:endParaRPr sz="800">
              <a:latin typeface="Times New Roman"/>
              <a:ea typeface="Times New Roman"/>
              <a:cs typeface="Times New Roman"/>
              <a:sym typeface="Times New Roman"/>
            </a:endParaRPr>
          </a:p>
          <a:p>
            <a:pPr marL="12700" lvl="0" indent="0" algn="l" rtl="0">
              <a:spcBef>
                <a:spcPts val="0"/>
              </a:spcBef>
              <a:spcAft>
                <a:spcPts val="0"/>
              </a:spcAft>
              <a:buNone/>
            </a:pPr>
            <a:r>
              <a:rPr lang="en" sz="800">
                <a:latin typeface="Times New Roman"/>
                <a:ea typeface="Times New Roman"/>
                <a:cs typeface="Times New Roman"/>
                <a:sym typeface="Times New Roman"/>
              </a:rPr>
              <a:t>// Loop over all the sub-matrices of A and B that are</a:t>
            </a:r>
            <a:endParaRPr sz="800">
              <a:latin typeface="Times New Roman"/>
              <a:ea typeface="Times New Roman"/>
              <a:cs typeface="Times New Roman"/>
              <a:sym typeface="Times New Roman"/>
            </a:endParaRPr>
          </a:p>
          <a:p>
            <a:pPr marL="12700" lvl="0" indent="0" algn="l" rtl="0">
              <a:spcBef>
                <a:spcPts val="0"/>
              </a:spcBef>
              <a:spcAft>
                <a:spcPts val="0"/>
              </a:spcAft>
              <a:buNone/>
            </a:pPr>
            <a:r>
              <a:rPr lang="en" sz="800">
                <a:latin typeface="Times New Roman"/>
                <a:ea typeface="Times New Roman"/>
                <a:cs typeface="Times New Roman"/>
                <a:sym typeface="Times New Roman"/>
              </a:rPr>
              <a:t>// required to compute Csub</a:t>
            </a:r>
            <a:endParaRPr sz="800">
              <a:latin typeface="Times New Roman"/>
              <a:ea typeface="Times New Roman"/>
              <a:cs typeface="Times New Roman"/>
              <a:sym typeface="Times New Roman"/>
            </a:endParaRPr>
          </a:p>
          <a:p>
            <a:pPr marL="12700" lvl="0" indent="0" algn="l" rtl="0">
              <a:spcBef>
                <a:spcPts val="0"/>
              </a:spcBef>
              <a:spcAft>
                <a:spcPts val="0"/>
              </a:spcAft>
              <a:buNone/>
            </a:pPr>
            <a:r>
              <a:rPr lang="en" sz="800">
                <a:latin typeface="Times New Roman"/>
                <a:ea typeface="Times New Roman"/>
                <a:cs typeface="Times New Roman"/>
                <a:sym typeface="Times New Roman"/>
              </a:rPr>
              <a:t>// Multiply each pair of sub-matrices together</a:t>
            </a:r>
            <a:endParaRPr sz="800">
              <a:latin typeface="Times New Roman"/>
              <a:ea typeface="Times New Roman"/>
              <a:cs typeface="Times New Roman"/>
              <a:sym typeface="Times New Roman"/>
            </a:endParaRPr>
          </a:p>
          <a:p>
            <a:pPr marL="12700" lvl="0" indent="0" algn="l" rtl="0">
              <a:spcBef>
                <a:spcPts val="0"/>
              </a:spcBef>
              <a:spcAft>
                <a:spcPts val="0"/>
              </a:spcAft>
              <a:buNone/>
            </a:pPr>
            <a:r>
              <a:rPr lang="en" sz="800">
                <a:latin typeface="Times New Roman"/>
                <a:ea typeface="Times New Roman"/>
                <a:cs typeface="Times New Roman"/>
                <a:sym typeface="Times New Roman"/>
              </a:rPr>
              <a:t>// and accumulate the results</a:t>
            </a:r>
            <a:endParaRPr sz="800">
              <a:latin typeface="Times New Roman"/>
              <a:ea typeface="Times New Roman"/>
              <a:cs typeface="Times New Roman"/>
              <a:sym typeface="Times New Roman"/>
            </a:endParaRPr>
          </a:p>
          <a:p>
            <a:pPr marL="0" lvl="0" indent="0" algn="l" rtl="0">
              <a:spcBef>
                <a:spcPts val="100"/>
              </a:spcBef>
              <a:spcAft>
                <a:spcPts val="0"/>
              </a:spcAft>
              <a:buNone/>
            </a:pPr>
            <a:endParaRPr sz="800">
              <a:solidFill>
                <a:srgbClr val="FF0000"/>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endParaRPr sz="800">
              <a:latin typeface="Times New Roman"/>
              <a:ea typeface="Times New Roman"/>
              <a:cs typeface="Times New Roman"/>
              <a:sym typeface="Times New Roman"/>
            </a:endParaRPr>
          </a:p>
        </p:txBody>
      </p:sp>
      <p:sp>
        <p:nvSpPr>
          <p:cNvPr id="1630" name="Google Shape;1630;p108"/>
          <p:cNvSpPr txBox="1"/>
          <p:nvPr/>
        </p:nvSpPr>
        <p:spPr>
          <a:xfrm>
            <a:off x="334467" y="1566005"/>
            <a:ext cx="1026300" cy="134700"/>
          </a:xfrm>
          <a:prstGeom prst="rect">
            <a:avLst/>
          </a:prstGeom>
          <a:noFill/>
          <a:ln>
            <a:noFill/>
          </a:ln>
        </p:spPr>
        <p:txBody>
          <a:bodyPr spcFirstLastPara="1" wrap="square" lIns="0" tIns="11425" rIns="0" bIns="0" anchor="t" anchorCtr="0">
            <a:spAutoFit/>
          </a:bodyPr>
          <a:lstStyle/>
          <a:p>
            <a:pPr marL="12700" marR="5080" lvl="0" indent="0" algn="just" rtl="0">
              <a:lnSpc>
                <a:spcPct val="100000"/>
              </a:lnSpc>
              <a:spcBef>
                <a:spcPts val="0"/>
              </a:spcBef>
              <a:spcAft>
                <a:spcPts val="0"/>
              </a:spcAft>
              <a:buNone/>
            </a:pPr>
            <a:endParaRPr sz="800">
              <a:latin typeface="Times New Roman"/>
              <a:ea typeface="Times New Roman"/>
              <a:cs typeface="Times New Roman"/>
              <a:sym typeface="Times New Roman"/>
            </a:endParaRPr>
          </a:p>
        </p:txBody>
      </p:sp>
      <p:sp>
        <p:nvSpPr>
          <p:cNvPr id="1631" name="Google Shape;1631;p108"/>
          <p:cNvSpPr txBox="1"/>
          <p:nvPr/>
        </p:nvSpPr>
        <p:spPr>
          <a:xfrm>
            <a:off x="334467" y="2298001"/>
            <a:ext cx="1276500" cy="1347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endParaRPr sz="800">
              <a:latin typeface="Times New Roman"/>
              <a:ea typeface="Times New Roman"/>
              <a:cs typeface="Times New Roman"/>
              <a:sym typeface="Times New Roman"/>
            </a:endParaRPr>
          </a:p>
        </p:txBody>
      </p:sp>
      <p:sp>
        <p:nvSpPr>
          <p:cNvPr id="1632" name="Google Shape;1632;p108"/>
          <p:cNvSpPr txBox="1"/>
          <p:nvPr/>
        </p:nvSpPr>
        <p:spPr>
          <a:xfrm>
            <a:off x="258267" y="4599932"/>
            <a:ext cx="2136000" cy="1347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endParaRPr sz="800">
              <a:latin typeface="Times New Roman"/>
              <a:ea typeface="Times New Roman"/>
              <a:cs typeface="Times New Roman"/>
              <a:sym typeface="Times New Roman"/>
            </a:endParaRPr>
          </a:p>
        </p:txBody>
      </p:sp>
      <p:sp>
        <p:nvSpPr>
          <p:cNvPr id="1633" name="Google Shape;1633;p108"/>
          <p:cNvSpPr txBox="1"/>
          <p:nvPr/>
        </p:nvSpPr>
        <p:spPr>
          <a:xfrm>
            <a:off x="4867400" y="1015775"/>
            <a:ext cx="3017700" cy="34602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 sz="800">
                <a:latin typeface="Times New Roman"/>
                <a:ea typeface="Times New Roman"/>
                <a:cs typeface="Times New Roman"/>
                <a:sym typeface="Times New Roman"/>
              </a:rPr>
              <a:t>for (int kb = 0; kb &lt; (A.width / NB); ++kb) {</a:t>
            </a:r>
            <a:endParaRPr sz="800">
              <a:latin typeface="Times New Roman"/>
              <a:ea typeface="Times New Roman"/>
              <a:cs typeface="Times New Roman"/>
              <a:sym typeface="Times New Roman"/>
            </a:endParaRPr>
          </a:p>
          <a:p>
            <a:pPr marL="12700" marR="5080" lvl="0" indent="0" algn="l" rtl="0">
              <a:spcBef>
                <a:spcPts val="0"/>
              </a:spcBef>
              <a:spcAft>
                <a:spcPts val="0"/>
              </a:spcAft>
              <a:buNone/>
            </a:pPr>
            <a:r>
              <a:rPr lang="en" sz="800">
                <a:latin typeface="Times New Roman"/>
                <a:ea typeface="Times New Roman"/>
                <a:cs typeface="Times New Roman"/>
                <a:sym typeface="Times New Roman"/>
              </a:rPr>
              <a:t>// Get the starting address of Asub and Bsub  a_offset = get_offset (ib, kb, N);</a:t>
            </a:r>
            <a:endParaRPr sz="800">
              <a:latin typeface="Times New Roman"/>
              <a:ea typeface="Times New Roman"/>
              <a:cs typeface="Times New Roman"/>
              <a:sym typeface="Times New Roman"/>
            </a:endParaRPr>
          </a:p>
          <a:p>
            <a:pPr marL="12700" lvl="0" indent="0" algn="l" rtl="0">
              <a:spcBef>
                <a:spcPts val="0"/>
              </a:spcBef>
              <a:spcAft>
                <a:spcPts val="0"/>
              </a:spcAft>
              <a:buNone/>
            </a:pPr>
            <a:r>
              <a:rPr lang="en" sz="800">
                <a:latin typeface="Times New Roman"/>
                <a:ea typeface="Times New Roman"/>
                <a:cs typeface="Times New Roman"/>
                <a:sym typeface="Times New Roman"/>
              </a:rPr>
              <a:t>b_offset = get_offset (kb, jb, N);</a:t>
            </a:r>
            <a:endParaRPr sz="800">
              <a:latin typeface="Times New Roman"/>
              <a:ea typeface="Times New Roman"/>
              <a:cs typeface="Times New Roman"/>
              <a:sym typeface="Times New Roman"/>
            </a:endParaRPr>
          </a:p>
          <a:p>
            <a:pPr marL="12700" lvl="0" indent="0" algn="l" rtl="0">
              <a:spcBef>
                <a:spcPts val="0"/>
              </a:spcBef>
              <a:spcAft>
                <a:spcPts val="0"/>
              </a:spcAft>
              <a:buNone/>
            </a:pPr>
            <a:endParaRPr sz="800">
              <a:latin typeface="Times New Roman"/>
              <a:ea typeface="Times New Roman"/>
              <a:cs typeface="Times New Roman"/>
              <a:sym typeface="Times New Roman"/>
            </a:endParaRPr>
          </a:p>
          <a:p>
            <a:pPr marL="18415" lvl="0" indent="0" algn="l" rtl="0">
              <a:spcBef>
                <a:spcPts val="0"/>
              </a:spcBef>
              <a:spcAft>
                <a:spcPts val="0"/>
              </a:spcAft>
              <a:buNone/>
            </a:pPr>
            <a:r>
              <a:rPr lang="en" sz="800">
                <a:latin typeface="Times New Roman"/>
                <a:ea typeface="Times New Roman"/>
                <a:cs typeface="Times New Roman"/>
                <a:sym typeface="Times New Roman"/>
              </a:rPr>
              <a:t>// Load Asub and Bsub from device memory to shared memory</a:t>
            </a:r>
            <a:endParaRPr sz="800">
              <a:latin typeface="Times New Roman"/>
              <a:ea typeface="Times New Roman"/>
              <a:cs typeface="Times New Roman"/>
              <a:sym typeface="Times New Roman"/>
            </a:endParaRPr>
          </a:p>
          <a:p>
            <a:pPr marL="12700" marR="463550" lvl="0" indent="5715" algn="l" rtl="0">
              <a:spcBef>
                <a:spcPts val="0"/>
              </a:spcBef>
              <a:spcAft>
                <a:spcPts val="0"/>
              </a:spcAft>
              <a:buNone/>
            </a:pPr>
            <a:r>
              <a:rPr lang="en" sz="800">
                <a:latin typeface="Times New Roman"/>
                <a:ea typeface="Times New Roman"/>
                <a:cs typeface="Times New Roman"/>
                <a:sym typeface="Times New Roman"/>
              </a:rPr>
              <a:t>// Each thread loads one element of each sub-matrix  </a:t>
            </a:r>
            <a:r>
              <a:rPr lang="en" sz="800">
                <a:solidFill>
                  <a:srgbClr val="FF0000"/>
                </a:solidFill>
                <a:latin typeface="Times New Roman"/>
                <a:ea typeface="Times New Roman"/>
                <a:cs typeface="Times New Roman"/>
                <a:sym typeface="Times New Roman"/>
              </a:rPr>
              <a:t>Asub[it][jt] = A[a_offset  + it*N + jt];</a:t>
            </a:r>
            <a:endParaRPr sz="800">
              <a:latin typeface="Times New Roman"/>
              <a:ea typeface="Times New Roman"/>
              <a:cs typeface="Times New Roman"/>
              <a:sym typeface="Times New Roman"/>
            </a:endParaRPr>
          </a:p>
          <a:p>
            <a:pPr marL="18415" lvl="0" indent="0" algn="l" rtl="0">
              <a:spcBef>
                <a:spcPts val="0"/>
              </a:spcBef>
              <a:spcAft>
                <a:spcPts val="0"/>
              </a:spcAft>
              <a:buNone/>
            </a:pPr>
            <a:r>
              <a:rPr lang="en" sz="800">
                <a:solidFill>
                  <a:srgbClr val="FF0000"/>
                </a:solidFill>
                <a:latin typeface="Times New Roman"/>
                <a:ea typeface="Times New Roman"/>
                <a:cs typeface="Times New Roman"/>
                <a:sym typeface="Times New Roman"/>
              </a:rPr>
              <a:t>Bsub[it][jt] = B[b_offset + it*N + jt</a:t>
            </a:r>
            <a:endParaRPr sz="800">
              <a:solidFill>
                <a:srgbClr val="FF0000"/>
              </a:solidFill>
              <a:latin typeface="Times New Roman"/>
              <a:ea typeface="Times New Roman"/>
              <a:cs typeface="Times New Roman"/>
              <a:sym typeface="Times New Roman"/>
            </a:endParaRPr>
          </a:p>
          <a:p>
            <a:pPr marL="18415" lvl="0" indent="0" algn="l" rtl="0">
              <a:spcBef>
                <a:spcPts val="0"/>
              </a:spcBef>
              <a:spcAft>
                <a:spcPts val="0"/>
              </a:spcAft>
              <a:buNone/>
            </a:pPr>
            <a:endParaRPr sz="800">
              <a:solidFill>
                <a:srgbClr val="FF0000"/>
              </a:solidFill>
              <a:latin typeface="Times New Roman"/>
              <a:ea typeface="Times New Roman"/>
              <a:cs typeface="Times New Roman"/>
              <a:sym typeface="Times New Roman"/>
            </a:endParaRPr>
          </a:p>
          <a:p>
            <a:pPr marL="12700" lvl="0" indent="0" algn="l" rtl="0">
              <a:spcBef>
                <a:spcPts val="0"/>
              </a:spcBef>
              <a:spcAft>
                <a:spcPts val="0"/>
              </a:spcAft>
              <a:buNone/>
            </a:pPr>
            <a:r>
              <a:rPr lang="en" sz="800">
                <a:latin typeface="Times New Roman"/>
                <a:ea typeface="Times New Roman"/>
                <a:cs typeface="Times New Roman"/>
                <a:sym typeface="Times New Roman"/>
              </a:rPr>
              <a:t>// Synchronize to make sure the sub-matrices are loaded</a:t>
            </a:r>
            <a:endParaRPr sz="800">
              <a:latin typeface="Times New Roman"/>
              <a:ea typeface="Times New Roman"/>
              <a:cs typeface="Times New Roman"/>
              <a:sym typeface="Times New Roman"/>
            </a:endParaRPr>
          </a:p>
          <a:p>
            <a:pPr marL="12700" marR="658495" lvl="0" indent="0" algn="l" rtl="0">
              <a:spcBef>
                <a:spcPts val="0"/>
              </a:spcBef>
              <a:spcAft>
                <a:spcPts val="0"/>
              </a:spcAft>
              <a:buNone/>
            </a:pPr>
            <a:r>
              <a:rPr lang="en" sz="800">
                <a:latin typeface="Times New Roman"/>
                <a:ea typeface="Times New Roman"/>
                <a:cs typeface="Times New Roman"/>
                <a:sym typeface="Times New Roman"/>
              </a:rPr>
              <a:t>// before starting the computation  </a:t>
            </a:r>
            <a:endParaRPr sz="800">
              <a:latin typeface="Times New Roman"/>
              <a:ea typeface="Times New Roman"/>
              <a:cs typeface="Times New Roman"/>
              <a:sym typeface="Times New Roman"/>
            </a:endParaRPr>
          </a:p>
          <a:p>
            <a:pPr marL="12700" marR="658495" lvl="0" indent="0" algn="l" rtl="0">
              <a:spcBef>
                <a:spcPts val="0"/>
              </a:spcBef>
              <a:spcAft>
                <a:spcPts val="0"/>
              </a:spcAft>
              <a:buNone/>
            </a:pPr>
            <a:r>
              <a:rPr lang="en" sz="800">
                <a:solidFill>
                  <a:srgbClr val="FF0000"/>
                </a:solidFill>
                <a:latin typeface="Times New Roman"/>
                <a:ea typeface="Times New Roman"/>
                <a:cs typeface="Times New Roman"/>
                <a:sym typeface="Times New Roman"/>
              </a:rPr>
              <a:t>__syncthreads();</a:t>
            </a:r>
            <a:endParaRPr sz="800">
              <a:solidFill>
                <a:srgbClr val="FF0000"/>
              </a:solidFill>
              <a:latin typeface="Times New Roman"/>
              <a:ea typeface="Times New Roman"/>
              <a:cs typeface="Times New Roman"/>
              <a:sym typeface="Times New Roman"/>
            </a:endParaRPr>
          </a:p>
          <a:p>
            <a:pPr marL="12700" marR="658495" lvl="0" indent="0" algn="l" rtl="0">
              <a:spcBef>
                <a:spcPts val="0"/>
              </a:spcBef>
              <a:spcAft>
                <a:spcPts val="0"/>
              </a:spcAft>
              <a:buNone/>
            </a:pPr>
            <a:endParaRPr sz="800">
              <a:solidFill>
                <a:srgbClr val="FF0000"/>
              </a:solidFill>
              <a:latin typeface="Times New Roman"/>
              <a:ea typeface="Times New Roman"/>
              <a:cs typeface="Times New Roman"/>
              <a:sym typeface="Times New Roman"/>
            </a:endParaRPr>
          </a:p>
          <a:p>
            <a:pPr marL="12700" marR="447675" lvl="0" indent="0" algn="l" rtl="0">
              <a:spcBef>
                <a:spcPts val="0"/>
              </a:spcBef>
              <a:spcAft>
                <a:spcPts val="0"/>
              </a:spcAft>
              <a:buNone/>
            </a:pPr>
            <a:r>
              <a:rPr lang="en" sz="800">
                <a:latin typeface="Times New Roman"/>
                <a:ea typeface="Times New Roman"/>
                <a:cs typeface="Times New Roman"/>
                <a:sym typeface="Times New Roman"/>
              </a:rPr>
              <a:t>// Multiply Asub and Bsub together  </a:t>
            </a:r>
            <a:endParaRPr sz="800">
              <a:latin typeface="Times New Roman"/>
              <a:ea typeface="Times New Roman"/>
              <a:cs typeface="Times New Roman"/>
              <a:sym typeface="Times New Roman"/>
            </a:endParaRPr>
          </a:p>
          <a:p>
            <a:pPr marL="12700" marR="447675" lvl="0" indent="0" algn="l" rtl="0">
              <a:spcBef>
                <a:spcPts val="0"/>
              </a:spcBef>
              <a:spcAft>
                <a:spcPts val="0"/>
              </a:spcAft>
              <a:buNone/>
            </a:pPr>
            <a:r>
              <a:rPr lang="en" sz="800">
                <a:latin typeface="Times New Roman"/>
                <a:ea typeface="Times New Roman"/>
                <a:cs typeface="Times New Roman"/>
                <a:sym typeface="Times New Roman"/>
              </a:rPr>
              <a:t>for (int k = 0; k &lt; NB; ++k) {</a:t>
            </a:r>
            <a:endParaRPr sz="800">
              <a:latin typeface="Times New Roman"/>
              <a:ea typeface="Times New Roman"/>
              <a:cs typeface="Times New Roman"/>
              <a:sym typeface="Times New Roman"/>
            </a:endParaRPr>
          </a:p>
          <a:p>
            <a:pPr marL="88900" lvl="0" indent="0" algn="l" rtl="0">
              <a:spcBef>
                <a:spcPts val="5"/>
              </a:spcBef>
              <a:spcAft>
                <a:spcPts val="0"/>
              </a:spcAft>
              <a:buNone/>
            </a:pPr>
            <a:r>
              <a:rPr lang="en" sz="800">
                <a:solidFill>
                  <a:srgbClr val="333399"/>
                </a:solidFill>
                <a:latin typeface="Times New Roman"/>
                <a:ea typeface="Times New Roman"/>
                <a:cs typeface="Times New Roman"/>
                <a:sym typeface="Times New Roman"/>
              </a:rPr>
              <a:t>Cvalue += Asub[it][k] * Bsub[k][jt];</a:t>
            </a:r>
            <a:endParaRPr sz="800">
              <a:latin typeface="Times New Roman"/>
              <a:ea typeface="Times New Roman"/>
              <a:cs typeface="Times New Roman"/>
              <a:sym typeface="Times New Roman"/>
            </a:endParaRPr>
          </a:p>
          <a:p>
            <a:pPr marL="12700" lvl="0" indent="0" algn="l" rtl="0">
              <a:spcBef>
                <a:spcPts val="0"/>
              </a:spcBef>
              <a:spcAft>
                <a:spcPts val="0"/>
              </a:spcAft>
              <a:buNone/>
            </a:pPr>
            <a:r>
              <a:rPr lang="en" sz="800">
                <a:latin typeface="Times New Roman"/>
                <a:ea typeface="Times New Roman"/>
                <a:cs typeface="Times New Roman"/>
                <a:sym typeface="Times New Roman"/>
              </a:rPr>
              <a:t>}</a:t>
            </a:r>
            <a:endParaRPr sz="800">
              <a:latin typeface="Times New Roman"/>
              <a:ea typeface="Times New Roman"/>
              <a:cs typeface="Times New Roman"/>
              <a:sym typeface="Times New Roman"/>
            </a:endParaRPr>
          </a:p>
          <a:p>
            <a:pPr marL="12700" lvl="0" indent="0" algn="l" rtl="0">
              <a:spcBef>
                <a:spcPts val="0"/>
              </a:spcBef>
              <a:spcAft>
                <a:spcPts val="0"/>
              </a:spcAft>
              <a:buNone/>
            </a:pPr>
            <a:endParaRPr sz="800">
              <a:latin typeface="Times New Roman"/>
              <a:ea typeface="Times New Roman"/>
              <a:cs typeface="Times New Roman"/>
              <a:sym typeface="Times New Roman"/>
            </a:endParaRPr>
          </a:p>
          <a:p>
            <a:pPr marL="12700" lvl="0" indent="0" algn="l" rtl="0">
              <a:spcBef>
                <a:spcPts val="0"/>
              </a:spcBef>
              <a:spcAft>
                <a:spcPts val="0"/>
              </a:spcAft>
              <a:buNone/>
            </a:pPr>
            <a:r>
              <a:rPr lang="en" sz="800">
                <a:latin typeface="Times New Roman"/>
                <a:ea typeface="Times New Roman"/>
                <a:cs typeface="Times New Roman"/>
                <a:sym typeface="Times New Roman"/>
              </a:rPr>
              <a:t>// Synchronize to make sure that the preceding</a:t>
            </a:r>
            <a:endParaRPr sz="800">
              <a:latin typeface="Times New Roman"/>
              <a:ea typeface="Times New Roman"/>
              <a:cs typeface="Times New Roman"/>
              <a:sym typeface="Times New Roman"/>
            </a:endParaRPr>
          </a:p>
          <a:p>
            <a:pPr marL="12700" lvl="0" indent="0" algn="l" rtl="0">
              <a:spcBef>
                <a:spcPts val="0"/>
              </a:spcBef>
              <a:spcAft>
                <a:spcPts val="0"/>
              </a:spcAft>
              <a:buNone/>
            </a:pPr>
            <a:r>
              <a:rPr lang="en" sz="800">
                <a:latin typeface="Times New Roman"/>
                <a:ea typeface="Times New Roman"/>
                <a:cs typeface="Times New Roman"/>
                <a:sym typeface="Times New Roman"/>
              </a:rPr>
              <a:t>// computation is done</a:t>
            </a:r>
            <a:endParaRPr sz="800">
              <a:latin typeface="Times New Roman"/>
              <a:ea typeface="Times New Roman"/>
              <a:cs typeface="Times New Roman"/>
              <a:sym typeface="Times New Roman"/>
            </a:endParaRPr>
          </a:p>
          <a:p>
            <a:pPr marL="12700" lvl="0" indent="0" algn="l" rtl="0">
              <a:spcBef>
                <a:spcPts val="0"/>
              </a:spcBef>
              <a:spcAft>
                <a:spcPts val="0"/>
              </a:spcAft>
              <a:buNone/>
            </a:pPr>
            <a:r>
              <a:rPr lang="en" sz="800">
                <a:solidFill>
                  <a:srgbClr val="FF0000"/>
                </a:solidFill>
                <a:latin typeface="Times New Roman"/>
                <a:ea typeface="Times New Roman"/>
                <a:cs typeface="Times New Roman"/>
                <a:sym typeface="Times New Roman"/>
              </a:rPr>
              <a:t>barrier(CLK_LOCAL_MEM_FENCE);</a:t>
            </a:r>
            <a:endParaRPr sz="800">
              <a:latin typeface="Times New Roman"/>
              <a:ea typeface="Times New Roman"/>
              <a:cs typeface="Times New Roman"/>
              <a:sym typeface="Times New Roman"/>
            </a:endParaRPr>
          </a:p>
          <a:p>
            <a:pPr marL="36830" marR="484505" lvl="0" indent="0" algn="l" rtl="0">
              <a:spcBef>
                <a:spcPts val="0"/>
              </a:spcBef>
              <a:spcAft>
                <a:spcPts val="0"/>
              </a:spcAft>
              <a:buNone/>
            </a:pPr>
            <a:r>
              <a:rPr lang="en" sz="800">
                <a:latin typeface="Times New Roman"/>
                <a:ea typeface="Times New Roman"/>
                <a:cs typeface="Times New Roman"/>
                <a:sym typeface="Times New Roman"/>
              </a:rPr>
              <a:t>// Get the starting address (c_offset) of Csub  c</a:t>
            </a:r>
            <a:endParaRPr sz="800">
              <a:latin typeface="Times New Roman"/>
              <a:ea typeface="Times New Roman"/>
              <a:cs typeface="Times New Roman"/>
              <a:sym typeface="Times New Roman"/>
            </a:endParaRPr>
          </a:p>
          <a:p>
            <a:pPr marL="36830" marR="484505" lvl="0" indent="0" algn="l" rtl="0">
              <a:spcBef>
                <a:spcPts val="0"/>
              </a:spcBef>
              <a:spcAft>
                <a:spcPts val="0"/>
              </a:spcAft>
              <a:buNone/>
            </a:pPr>
            <a:r>
              <a:rPr lang="en" sz="800">
                <a:latin typeface="Times New Roman"/>
                <a:ea typeface="Times New Roman"/>
                <a:cs typeface="Times New Roman"/>
                <a:sym typeface="Times New Roman"/>
              </a:rPr>
              <a:t>_offset = get_offset (ib, jb, N);</a:t>
            </a:r>
            <a:endParaRPr sz="800">
              <a:latin typeface="Times New Roman"/>
              <a:ea typeface="Times New Roman"/>
              <a:cs typeface="Times New Roman"/>
              <a:sym typeface="Times New Roman"/>
            </a:endParaRPr>
          </a:p>
          <a:p>
            <a:pPr marL="12700" lvl="0" indent="0" algn="l" rtl="0">
              <a:spcBef>
                <a:spcPts val="0"/>
              </a:spcBef>
              <a:spcAft>
                <a:spcPts val="0"/>
              </a:spcAft>
              <a:buNone/>
            </a:pPr>
            <a:r>
              <a:rPr lang="en" sz="800">
                <a:latin typeface="Times New Roman"/>
                <a:ea typeface="Times New Roman"/>
                <a:cs typeface="Times New Roman"/>
                <a:sym typeface="Times New Roman"/>
              </a:rPr>
              <a:t>// Each thread block computes one sub-matrix Csub of C</a:t>
            </a:r>
            <a:endParaRPr sz="800">
              <a:latin typeface="Times New Roman"/>
              <a:ea typeface="Times New Roman"/>
              <a:cs typeface="Times New Roman"/>
              <a:sym typeface="Times New Roman"/>
            </a:endParaRPr>
          </a:p>
          <a:p>
            <a:pPr marL="36830" lvl="0" indent="0" algn="l" rtl="0">
              <a:spcBef>
                <a:spcPts val="0"/>
              </a:spcBef>
              <a:spcAft>
                <a:spcPts val="0"/>
              </a:spcAft>
              <a:buNone/>
            </a:pPr>
            <a:r>
              <a:rPr lang="en" sz="800">
                <a:latin typeface="Times New Roman"/>
                <a:ea typeface="Times New Roman"/>
                <a:cs typeface="Times New Roman"/>
                <a:sym typeface="Times New Roman"/>
              </a:rPr>
              <a:t>C[c_offset + it*N + jt] = Cvalue;</a:t>
            </a:r>
            <a:endParaRPr sz="800">
              <a:latin typeface="Times New Roman"/>
              <a:ea typeface="Times New Roman"/>
              <a:cs typeface="Times New Roman"/>
              <a:sym typeface="Times New Roman"/>
            </a:endParaRPr>
          </a:p>
          <a:p>
            <a:pPr marL="12700" lvl="0" indent="0" algn="l" rtl="0">
              <a:spcBef>
                <a:spcPts val="0"/>
              </a:spcBef>
              <a:spcAft>
                <a:spcPts val="0"/>
              </a:spcAft>
              <a:buNone/>
            </a:pPr>
            <a:endParaRPr sz="800">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endParaRPr sz="800">
              <a:latin typeface="Times New Roman"/>
              <a:ea typeface="Times New Roman"/>
              <a:cs typeface="Times New Roman"/>
              <a:sym typeface="Times New Roman"/>
            </a:endParaRPr>
          </a:p>
        </p:txBody>
      </p:sp>
      <p:sp>
        <p:nvSpPr>
          <p:cNvPr id="1634" name="Google Shape;1634;p108"/>
          <p:cNvSpPr txBox="1">
            <a:spLocks noGrp="1"/>
          </p:cNvSpPr>
          <p:nvPr>
            <p:ph type="title"/>
          </p:nvPr>
        </p:nvSpPr>
        <p:spPr>
          <a:xfrm>
            <a:off x="0" y="0"/>
            <a:ext cx="9144000" cy="9852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0" tIns="0" rIns="0" bIns="0" anchor="t" anchorCtr="0">
            <a:spAutoFit/>
          </a:bodyPr>
          <a:lstStyle/>
          <a:p>
            <a:pPr marL="0" lvl="0" indent="0" algn="l" rtl="0">
              <a:spcBef>
                <a:spcPts val="0"/>
              </a:spcBef>
              <a:spcAft>
                <a:spcPts val="0"/>
              </a:spcAft>
              <a:buNone/>
            </a:pPr>
            <a:r>
              <a:rPr lang="en" b="1">
                <a:solidFill>
                  <a:srgbClr val="073763"/>
                </a:solidFill>
              </a:rPr>
              <a:t>Matrix-matrix using Shared Memory: OpenCL Kernel</a:t>
            </a:r>
            <a:endParaRPr b="1">
              <a:solidFill>
                <a:srgbClr val="073763"/>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sp>
        <p:nvSpPr>
          <p:cNvPr id="1639" name="Google Shape;1639;p109"/>
          <p:cNvSpPr txBox="1">
            <a:spLocks noGrp="1"/>
          </p:cNvSpPr>
          <p:nvPr>
            <p:ph type="title"/>
          </p:nvPr>
        </p:nvSpPr>
        <p:spPr>
          <a:xfrm>
            <a:off x="70510" y="125539"/>
            <a:ext cx="7132200" cy="751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 sz="2400">
                <a:solidFill>
                  <a:srgbClr val="000000"/>
                </a:solidFill>
                <a:latin typeface="Helvetica Neue"/>
                <a:ea typeface="Helvetica Neue"/>
                <a:cs typeface="Helvetica Neue"/>
                <a:sym typeface="Helvetica Neue"/>
              </a:rPr>
              <a:t>Matrix-matrix using Shared Memory: OpenCL Kernel</a:t>
            </a:r>
            <a:endParaRPr sz="2400">
              <a:latin typeface="Helvetica Neue"/>
              <a:ea typeface="Helvetica Neue"/>
              <a:cs typeface="Helvetica Neue"/>
              <a:sym typeface="Helvetica Neue"/>
            </a:endParaRPr>
          </a:p>
        </p:txBody>
      </p:sp>
      <p:sp>
        <p:nvSpPr>
          <p:cNvPr id="1640" name="Google Shape;1640;p109"/>
          <p:cNvSpPr txBox="1"/>
          <p:nvPr/>
        </p:nvSpPr>
        <p:spPr>
          <a:xfrm>
            <a:off x="8933180" y="5008473"/>
            <a:ext cx="135300" cy="1347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 sz="800">
                <a:latin typeface="Helvetica Neue"/>
                <a:ea typeface="Helvetica Neue"/>
                <a:cs typeface="Helvetica Neue"/>
                <a:sym typeface="Helvetica Neue"/>
              </a:rPr>
              <a:t>92</a:t>
            </a:r>
            <a:endParaRPr sz="800">
              <a:latin typeface="Helvetica Neue"/>
              <a:ea typeface="Helvetica Neue"/>
              <a:cs typeface="Helvetica Neue"/>
              <a:sym typeface="Helvetica Neue"/>
            </a:endParaRPr>
          </a:p>
        </p:txBody>
      </p:sp>
      <p:sp>
        <p:nvSpPr>
          <p:cNvPr id="1641" name="Google Shape;1641;p109"/>
          <p:cNvSpPr/>
          <p:nvPr/>
        </p:nvSpPr>
        <p:spPr>
          <a:xfrm>
            <a:off x="181355" y="739520"/>
            <a:ext cx="4483735" cy="2624614"/>
          </a:xfrm>
          <a:custGeom>
            <a:avLst/>
            <a:gdLst/>
            <a:ahLst/>
            <a:cxnLst/>
            <a:rect l="l" t="t" r="r" b="b"/>
            <a:pathLst>
              <a:path w="4483735" h="3499485" extrusionOk="0">
                <a:moveTo>
                  <a:pt x="0" y="3499104"/>
                </a:moveTo>
                <a:lnTo>
                  <a:pt x="4483608" y="3499104"/>
                </a:lnTo>
                <a:lnTo>
                  <a:pt x="4483608" y="0"/>
                </a:lnTo>
                <a:lnTo>
                  <a:pt x="0" y="0"/>
                </a:lnTo>
                <a:lnTo>
                  <a:pt x="0" y="3499104"/>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42" name="Google Shape;1642;p109"/>
          <p:cNvSpPr txBox="1"/>
          <p:nvPr/>
        </p:nvSpPr>
        <p:spPr>
          <a:xfrm>
            <a:off x="258267" y="1278629"/>
            <a:ext cx="2745600" cy="29316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 sz="800">
                <a:latin typeface="Times New Roman"/>
                <a:ea typeface="Times New Roman"/>
                <a:cs typeface="Times New Roman"/>
                <a:sym typeface="Times New Roman"/>
              </a:rPr>
              <a:t>// Matrix multiplication kernel called by MatMul_gpu()</a:t>
            </a:r>
            <a:endParaRPr sz="800">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r>
              <a:rPr lang="en" sz="800">
                <a:latin typeface="Times New Roman"/>
                <a:ea typeface="Times New Roman"/>
                <a:cs typeface="Times New Roman"/>
                <a:sym typeface="Times New Roman"/>
              </a:rPr>
              <a:t>__kernel_ void MatMul_kernel (float *A, float *B, float *C, int N)</a:t>
            </a:r>
            <a:endParaRPr sz="800">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r>
              <a:rPr lang="en" sz="800">
                <a:latin typeface="Times New Roman"/>
                <a:ea typeface="Times New Roman"/>
                <a:cs typeface="Times New Roman"/>
                <a:sym typeface="Times New Roman"/>
              </a:rPr>
              <a:t>{</a:t>
            </a:r>
            <a:endParaRPr sz="800">
              <a:latin typeface="Times New Roman"/>
              <a:ea typeface="Times New Roman"/>
              <a:cs typeface="Times New Roman"/>
              <a:sym typeface="Times New Roman"/>
            </a:endParaRPr>
          </a:p>
          <a:p>
            <a:pPr marL="12700" lvl="0" indent="0" algn="l" rtl="0">
              <a:spcBef>
                <a:spcPts val="0"/>
              </a:spcBef>
              <a:spcAft>
                <a:spcPts val="0"/>
              </a:spcAft>
              <a:buNone/>
            </a:pPr>
            <a:r>
              <a:rPr lang="en" sz="800">
                <a:latin typeface="Times New Roman"/>
                <a:ea typeface="Times New Roman"/>
                <a:cs typeface="Times New Roman"/>
                <a:sym typeface="Times New Roman"/>
              </a:rPr>
              <a:t>// Shared memory used to store Asub and Bsub respectively</a:t>
            </a:r>
            <a:endParaRPr sz="800">
              <a:latin typeface="Times New Roman"/>
              <a:ea typeface="Times New Roman"/>
              <a:cs typeface="Times New Roman"/>
              <a:sym typeface="Times New Roman"/>
            </a:endParaRPr>
          </a:p>
          <a:p>
            <a:pPr marL="12700" lvl="0" indent="0" algn="l" rtl="0">
              <a:spcBef>
                <a:spcPts val="385"/>
              </a:spcBef>
              <a:spcAft>
                <a:spcPts val="0"/>
              </a:spcAft>
              <a:buNone/>
            </a:pPr>
            <a:r>
              <a:rPr lang="en" sz="800">
                <a:solidFill>
                  <a:srgbClr val="FF0000"/>
                </a:solidFill>
                <a:latin typeface="Times New Roman"/>
                <a:ea typeface="Times New Roman"/>
                <a:cs typeface="Times New Roman"/>
                <a:sym typeface="Times New Roman"/>
              </a:rPr>
              <a:t>__local float Asub[NB][NB];</a:t>
            </a:r>
            <a:endParaRPr sz="800">
              <a:latin typeface="Times New Roman"/>
              <a:ea typeface="Times New Roman"/>
              <a:cs typeface="Times New Roman"/>
              <a:sym typeface="Times New Roman"/>
            </a:endParaRPr>
          </a:p>
          <a:p>
            <a:pPr marL="12700" lvl="0" indent="0" algn="l" rtl="0">
              <a:spcBef>
                <a:spcPts val="100"/>
              </a:spcBef>
              <a:spcAft>
                <a:spcPts val="0"/>
              </a:spcAft>
              <a:buNone/>
            </a:pPr>
            <a:r>
              <a:rPr lang="en" sz="800">
                <a:solidFill>
                  <a:srgbClr val="FF0000"/>
                </a:solidFill>
                <a:latin typeface="Times New Roman"/>
                <a:ea typeface="Times New Roman"/>
                <a:cs typeface="Times New Roman"/>
                <a:sym typeface="Times New Roman"/>
              </a:rPr>
              <a:t>__local float Bsub[NB][NB];</a:t>
            </a:r>
            <a:endParaRPr sz="800">
              <a:solidFill>
                <a:srgbClr val="FF0000"/>
              </a:solidFill>
              <a:latin typeface="Times New Roman"/>
              <a:ea typeface="Times New Roman"/>
              <a:cs typeface="Times New Roman"/>
              <a:sym typeface="Times New Roman"/>
            </a:endParaRPr>
          </a:p>
          <a:p>
            <a:pPr marL="12700" lvl="0" indent="0" algn="l" rtl="0">
              <a:spcBef>
                <a:spcPts val="100"/>
              </a:spcBef>
              <a:spcAft>
                <a:spcPts val="0"/>
              </a:spcAft>
              <a:buNone/>
            </a:pPr>
            <a:endParaRPr sz="800">
              <a:solidFill>
                <a:srgbClr val="FF0000"/>
              </a:solidFill>
              <a:latin typeface="Times New Roman"/>
              <a:ea typeface="Times New Roman"/>
              <a:cs typeface="Times New Roman"/>
              <a:sym typeface="Times New Roman"/>
            </a:endParaRPr>
          </a:p>
          <a:p>
            <a:pPr marL="12700" marR="5080" lvl="0" indent="0" algn="just" rtl="0">
              <a:spcBef>
                <a:spcPts val="0"/>
              </a:spcBef>
              <a:spcAft>
                <a:spcPts val="0"/>
              </a:spcAft>
              <a:buNone/>
            </a:pPr>
            <a:r>
              <a:rPr lang="en" sz="800">
                <a:latin typeface="Times New Roman"/>
                <a:ea typeface="Times New Roman"/>
                <a:cs typeface="Times New Roman"/>
                <a:sym typeface="Times New Roman"/>
              </a:rPr>
              <a:t>// Block row and column  int ib = get_group_id(1);  int jb = get_group_id(0);</a:t>
            </a:r>
            <a:endParaRPr sz="800">
              <a:latin typeface="Times New Roman"/>
              <a:ea typeface="Times New Roman"/>
              <a:cs typeface="Times New Roman"/>
              <a:sym typeface="Times New Roman"/>
            </a:endParaRPr>
          </a:p>
          <a:p>
            <a:pPr marL="12700" marR="5080" lvl="0" indent="0" algn="l" rtl="0">
              <a:spcBef>
                <a:spcPts val="0"/>
              </a:spcBef>
              <a:spcAft>
                <a:spcPts val="0"/>
              </a:spcAft>
              <a:buNone/>
            </a:pPr>
            <a:r>
              <a:rPr lang="en" sz="800">
                <a:latin typeface="Times New Roman"/>
                <a:ea typeface="Times New Roman"/>
                <a:cs typeface="Times New Roman"/>
                <a:sym typeface="Times New Roman"/>
              </a:rPr>
              <a:t>// Thread row and column within Csub  int it = get_local_id(1);</a:t>
            </a:r>
            <a:endParaRPr sz="800">
              <a:latin typeface="Times New Roman"/>
              <a:ea typeface="Times New Roman"/>
              <a:cs typeface="Times New Roman"/>
              <a:sym typeface="Times New Roman"/>
            </a:endParaRPr>
          </a:p>
          <a:p>
            <a:pPr marL="12700" lvl="0" indent="0" algn="l" rtl="0">
              <a:spcBef>
                <a:spcPts val="0"/>
              </a:spcBef>
              <a:spcAft>
                <a:spcPts val="0"/>
              </a:spcAft>
              <a:buNone/>
            </a:pPr>
            <a:r>
              <a:rPr lang="en" sz="800">
                <a:latin typeface="Times New Roman"/>
                <a:ea typeface="Times New Roman"/>
                <a:cs typeface="Times New Roman"/>
                <a:sym typeface="Times New Roman"/>
              </a:rPr>
              <a:t>int jt = get_local_id(0);</a:t>
            </a:r>
            <a:endParaRPr sz="800">
              <a:latin typeface="Times New Roman"/>
              <a:ea typeface="Times New Roman"/>
              <a:cs typeface="Times New Roman"/>
              <a:sym typeface="Times New Roman"/>
            </a:endParaRPr>
          </a:p>
          <a:p>
            <a:pPr marL="12700" lvl="0" indent="0" algn="l" rtl="0">
              <a:spcBef>
                <a:spcPts val="0"/>
              </a:spcBef>
              <a:spcAft>
                <a:spcPts val="0"/>
              </a:spcAft>
              <a:buNone/>
            </a:pPr>
            <a:endParaRPr sz="800">
              <a:latin typeface="Times New Roman"/>
              <a:ea typeface="Times New Roman"/>
              <a:cs typeface="Times New Roman"/>
              <a:sym typeface="Times New Roman"/>
            </a:endParaRPr>
          </a:p>
          <a:p>
            <a:pPr marL="12700" lvl="0" indent="0" algn="l" rtl="0">
              <a:spcBef>
                <a:spcPts val="0"/>
              </a:spcBef>
              <a:spcAft>
                <a:spcPts val="0"/>
              </a:spcAft>
              <a:buNone/>
            </a:pPr>
            <a:r>
              <a:rPr lang="en" sz="800">
                <a:latin typeface="Times New Roman"/>
                <a:ea typeface="Times New Roman"/>
                <a:cs typeface="Times New Roman"/>
                <a:sym typeface="Times New Roman"/>
              </a:rPr>
              <a:t>int a_offset , b_offset, c_offset;</a:t>
            </a:r>
            <a:endParaRPr sz="800">
              <a:latin typeface="Times New Roman"/>
              <a:ea typeface="Times New Roman"/>
              <a:cs typeface="Times New Roman"/>
              <a:sym typeface="Times New Roman"/>
            </a:endParaRPr>
          </a:p>
          <a:p>
            <a:pPr marL="12700" lvl="0" indent="0" algn="l" rtl="0">
              <a:spcBef>
                <a:spcPts val="0"/>
              </a:spcBef>
              <a:spcAft>
                <a:spcPts val="0"/>
              </a:spcAft>
              <a:buNone/>
            </a:pPr>
            <a:r>
              <a:rPr lang="en" sz="800">
                <a:latin typeface="Times New Roman"/>
                <a:ea typeface="Times New Roman"/>
                <a:cs typeface="Times New Roman"/>
                <a:sym typeface="Times New Roman"/>
              </a:rPr>
              <a:t>// Each thread computes one element of Csub</a:t>
            </a:r>
            <a:endParaRPr sz="800">
              <a:latin typeface="Times New Roman"/>
              <a:ea typeface="Times New Roman"/>
              <a:cs typeface="Times New Roman"/>
              <a:sym typeface="Times New Roman"/>
            </a:endParaRPr>
          </a:p>
          <a:p>
            <a:pPr marL="12700" marR="296545" lvl="0" indent="0" algn="l" rtl="0">
              <a:spcBef>
                <a:spcPts val="0"/>
              </a:spcBef>
              <a:spcAft>
                <a:spcPts val="0"/>
              </a:spcAft>
              <a:buNone/>
            </a:pPr>
            <a:r>
              <a:rPr lang="en" sz="800">
                <a:latin typeface="Times New Roman"/>
                <a:ea typeface="Times New Roman"/>
                <a:cs typeface="Times New Roman"/>
                <a:sym typeface="Times New Roman"/>
              </a:rPr>
              <a:t>// by accumulating results into Cvalue </a:t>
            </a:r>
            <a:endParaRPr sz="800">
              <a:latin typeface="Times New Roman"/>
              <a:ea typeface="Times New Roman"/>
              <a:cs typeface="Times New Roman"/>
              <a:sym typeface="Times New Roman"/>
            </a:endParaRPr>
          </a:p>
          <a:p>
            <a:pPr marL="12700" marR="296545" lvl="0" indent="0" algn="l" rtl="0">
              <a:spcBef>
                <a:spcPts val="0"/>
              </a:spcBef>
              <a:spcAft>
                <a:spcPts val="0"/>
              </a:spcAft>
              <a:buNone/>
            </a:pPr>
            <a:r>
              <a:rPr lang="en" sz="800">
                <a:latin typeface="Times New Roman"/>
                <a:ea typeface="Times New Roman"/>
                <a:cs typeface="Times New Roman"/>
                <a:sym typeface="Times New Roman"/>
              </a:rPr>
              <a:t> float Cvalue = 0;</a:t>
            </a:r>
            <a:endParaRPr sz="800">
              <a:latin typeface="Times New Roman"/>
              <a:ea typeface="Times New Roman"/>
              <a:cs typeface="Times New Roman"/>
              <a:sym typeface="Times New Roman"/>
            </a:endParaRPr>
          </a:p>
          <a:p>
            <a:pPr marL="12700" marR="296545" lvl="0" indent="0" algn="l" rtl="0">
              <a:spcBef>
                <a:spcPts val="0"/>
              </a:spcBef>
              <a:spcAft>
                <a:spcPts val="0"/>
              </a:spcAft>
              <a:buNone/>
            </a:pPr>
            <a:endParaRPr sz="800">
              <a:latin typeface="Times New Roman"/>
              <a:ea typeface="Times New Roman"/>
              <a:cs typeface="Times New Roman"/>
              <a:sym typeface="Times New Roman"/>
            </a:endParaRPr>
          </a:p>
          <a:p>
            <a:pPr marL="12700" lvl="0" indent="0" algn="l" rtl="0">
              <a:spcBef>
                <a:spcPts val="0"/>
              </a:spcBef>
              <a:spcAft>
                <a:spcPts val="0"/>
              </a:spcAft>
              <a:buNone/>
            </a:pPr>
            <a:r>
              <a:rPr lang="en" sz="800">
                <a:latin typeface="Times New Roman"/>
                <a:ea typeface="Times New Roman"/>
                <a:cs typeface="Times New Roman"/>
                <a:sym typeface="Times New Roman"/>
              </a:rPr>
              <a:t>// Loop over all the sub-matrices of A and B that are</a:t>
            </a:r>
            <a:endParaRPr sz="800">
              <a:latin typeface="Times New Roman"/>
              <a:ea typeface="Times New Roman"/>
              <a:cs typeface="Times New Roman"/>
              <a:sym typeface="Times New Roman"/>
            </a:endParaRPr>
          </a:p>
          <a:p>
            <a:pPr marL="12700" lvl="0" indent="0" algn="l" rtl="0">
              <a:spcBef>
                <a:spcPts val="0"/>
              </a:spcBef>
              <a:spcAft>
                <a:spcPts val="0"/>
              </a:spcAft>
              <a:buNone/>
            </a:pPr>
            <a:r>
              <a:rPr lang="en" sz="800">
                <a:latin typeface="Times New Roman"/>
                <a:ea typeface="Times New Roman"/>
                <a:cs typeface="Times New Roman"/>
                <a:sym typeface="Times New Roman"/>
              </a:rPr>
              <a:t>// required to compute Csub</a:t>
            </a:r>
            <a:endParaRPr sz="800">
              <a:latin typeface="Times New Roman"/>
              <a:ea typeface="Times New Roman"/>
              <a:cs typeface="Times New Roman"/>
              <a:sym typeface="Times New Roman"/>
            </a:endParaRPr>
          </a:p>
          <a:p>
            <a:pPr marL="12700" lvl="0" indent="0" algn="l" rtl="0">
              <a:spcBef>
                <a:spcPts val="0"/>
              </a:spcBef>
              <a:spcAft>
                <a:spcPts val="0"/>
              </a:spcAft>
              <a:buNone/>
            </a:pPr>
            <a:r>
              <a:rPr lang="en" sz="800">
                <a:latin typeface="Times New Roman"/>
                <a:ea typeface="Times New Roman"/>
                <a:cs typeface="Times New Roman"/>
                <a:sym typeface="Times New Roman"/>
              </a:rPr>
              <a:t>// Multiply each pair of sub-matrices together</a:t>
            </a:r>
            <a:endParaRPr sz="800">
              <a:latin typeface="Times New Roman"/>
              <a:ea typeface="Times New Roman"/>
              <a:cs typeface="Times New Roman"/>
              <a:sym typeface="Times New Roman"/>
            </a:endParaRPr>
          </a:p>
          <a:p>
            <a:pPr marL="12700" lvl="0" indent="0" algn="l" rtl="0">
              <a:spcBef>
                <a:spcPts val="0"/>
              </a:spcBef>
              <a:spcAft>
                <a:spcPts val="0"/>
              </a:spcAft>
              <a:buNone/>
            </a:pPr>
            <a:r>
              <a:rPr lang="en" sz="800">
                <a:latin typeface="Times New Roman"/>
                <a:ea typeface="Times New Roman"/>
                <a:cs typeface="Times New Roman"/>
                <a:sym typeface="Times New Roman"/>
              </a:rPr>
              <a:t>// and accumulate the results</a:t>
            </a:r>
            <a:endParaRPr sz="800">
              <a:latin typeface="Times New Roman"/>
              <a:ea typeface="Times New Roman"/>
              <a:cs typeface="Times New Roman"/>
              <a:sym typeface="Times New Roman"/>
            </a:endParaRPr>
          </a:p>
          <a:p>
            <a:pPr marL="0" lvl="0" indent="0" algn="l" rtl="0">
              <a:spcBef>
                <a:spcPts val="100"/>
              </a:spcBef>
              <a:spcAft>
                <a:spcPts val="0"/>
              </a:spcAft>
              <a:buNone/>
            </a:pPr>
            <a:endParaRPr sz="800">
              <a:solidFill>
                <a:srgbClr val="FF0000"/>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endParaRPr sz="800">
              <a:latin typeface="Times New Roman"/>
              <a:ea typeface="Times New Roman"/>
              <a:cs typeface="Times New Roman"/>
              <a:sym typeface="Times New Roman"/>
            </a:endParaRPr>
          </a:p>
        </p:txBody>
      </p:sp>
      <p:sp>
        <p:nvSpPr>
          <p:cNvPr id="1643" name="Google Shape;1643;p109"/>
          <p:cNvSpPr txBox="1"/>
          <p:nvPr/>
        </p:nvSpPr>
        <p:spPr>
          <a:xfrm>
            <a:off x="334467" y="1566005"/>
            <a:ext cx="1026300" cy="134700"/>
          </a:xfrm>
          <a:prstGeom prst="rect">
            <a:avLst/>
          </a:prstGeom>
          <a:noFill/>
          <a:ln>
            <a:noFill/>
          </a:ln>
        </p:spPr>
        <p:txBody>
          <a:bodyPr spcFirstLastPara="1" wrap="square" lIns="0" tIns="11425" rIns="0" bIns="0" anchor="t" anchorCtr="0">
            <a:spAutoFit/>
          </a:bodyPr>
          <a:lstStyle/>
          <a:p>
            <a:pPr marL="12700" marR="5080" lvl="0" indent="0" algn="just" rtl="0">
              <a:lnSpc>
                <a:spcPct val="100000"/>
              </a:lnSpc>
              <a:spcBef>
                <a:spcPts val="0"/>
              </a:spcBef>
              <a:spcAft>
                <a:spcPts val="0"/>
              </a:spcAft>
              <a:buNone/>
            </a:pPr>
            <a:endParaRPr sz="800">
              <a:latin typeface="Times New Roman"/>
              <a:ea typeface="Times New Roman"/>
              <a:cs typeface="Times New Roman"/>
              <a:sym typeface="Times New Roman"/>
            </a:endParaRPr>
          </a:p>
        </p:txBody>
      </p:sp>
      <p:sp>
        <p:nvSpPr>
          <p:cNvPr id="1644" name="Google Shape;1644;p109"/>
          <p:cNvSpPr txBox="1"/>
          <p:nvPr/>
        </p:nvSpPr>
        <p:spPr>
          <a:xfrm>
            <a:off x="334467" y="2298001"/>
            <a:ext cx="1276500" cy="1347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endParaRPr sz="800">
              <a:latin typeface="Times New Roman"/>
              <a:ea typeface="Times New Roman"/>
              <a:cs typeface="Times New Roman"/>
              <a:sym typeface="Times New Roman"/>
            </a:endParaRPr>
          </a:p>
        </p:txBody>
      </p:sp>
      <p:sp>
        <p:nvSpPr>
          <p:cNvPr id="1645" name="Google Shape;1645;p109"/>
          <p:cNvSpPr txBox="1"/>
          <p:nvPr/>
        </p:nvSpPr>
        <p:spPr>
          <a:xfrm>
            <a:off x="258267" y="4599932"/>
            <a:ext cx="2136000" cy="1347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endParaRPr sz="800">
              <a:latin typeface="Times New Roman"/>
              <a:ea typeface="Times New Roman"/>
              <a:cs typeface="Times New Roman"/>
              <a:sym typeface="Times New Roman"/>
            </a:endParaRPr>
          </a:p>
        </p:txBody>
      </p:sp>
      <p:sp>
        <p:nvSpPr>
          <p:cNvPr id="1646" name="Google Shape;1646;p109"/>
          <p:cNvSpPr txBox="1"/>
          <p:nvPr/>
        </p:nvSpPr>
        <p:spPr>
          <a:xfrm>
            <a:off x="4867400" y="1015775"/>
            <a:ext cx="3017700" cy="34602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 sz="800">
                <a:latin typeface="Times New Roman"/>
                <a:ea typeface="Times New Roman"/>
                <a:cs typeface="Times New Roman"/>
                <a:sym typeface="Times New Roman"/>
              </a:rPr>
              <a:t>for (int kb = 0; kb &lt; (A.width / NB); ++kb) {</a:t>
            </a:r>
            <a:endParaRPr sz="800">
              <a:latin typeface="Times New Roman"/>
              <a:ea typeface="Times New Roman"/>
              <a:cs typeface="Times New Roman"/>
              <a:sym typeface="Times New Roman"/>
            </a:endParaRPr>
          </a:p>
          <a:p>
            <a:pPr marL="12700" marR="5080" lvl="0" indent="0" algn="l" rtl="0">
              <a:spcBef>
                <a:spcPts val="0"/>
              </a:spcBef>
              <a:spcAft>
                <a:spcPts val="0"/>
              </a:spcAft>
              <a:buNone/>
            </a:pPr>
            <a:r>
              <a:rPr lang="en" sz="800">
                <a:latin typeface="Times New Roman"/>
                <a:ea typeface="Times New Roman"/>
                <a:cs typeface="Times New Roman"/>
                <a:sym typeface="Times New Roman"/>
              </a:rPr>
              <a:t>// Get the starting address of Asub and Bsub  a_offset = get_offset (ib, kb, N);</a:t>
            </a:r>
            <a:endParaRPr sz="800">
              <a:latin typeface="Times New Roman"/>
              <a:ea typeface="Times New Roman"/>
              <a:cs typeface="Times New Roman"/>
              <a:sym typeface="Times New Roman"/>
            </a:endParaRPr>
          </a:p>
          <a:p>
            <a:pPr marL="12700" lvl="0" indent="0" algn="l" rtl="0">
              <a:spcBef>
                <a:spcPts val="0"/>
              </a:spcBef>
              <a:spcAft>
                <a:spcPts val="0"/>
              </a:spcAft>
              <a:buNone/>
            </a:pPr>
            <a:r>
              <a:rPr lang="en" sz="800">
                <a:latin typeface="Times New Roman"/>
                <a:ea typeface="Times New Roman"/>
                <a:cs typeface="Times New Roman"/>
                <a:sym typeface="Times New Roman"/>
              </a:rPr>
              <a:t>b_offset = get_offset (kb, jb, N);</a:t>
            </a:r>
            <a:endParaRPr sz="800">
              <a:latin typeface="Times New Roman"/>
              <a:ea typeface="Times New Roman"/>
              <a:cs typeface="Times New Roman"/>
              <a:sym typeface="Times New Roman"/>
            </a:endParaRPr>
          </a:p>
          <a:p>
            <a:pPr marL="12700" lvl="0" indent="0" algn="l" rtl="0">
              <a:spcBef>
                <a:spcPts val="0"/>
              </a:spcBef>
              <a:spcAft>
                <a:spcPts val="0"/>
              </a:spcAft>
              <a:buNone/>
            </a:pPr>
            <a:endParaRPr sz="800">
              <a:latin typeface="Times New Roman"/>
              <a:ea typeface="Times New Roman"/>
              <a:cs typeface="Times New Roman"/>
              <a:sym typeface="Times New Roman"/>
            </a:endParaRPr>
          </a:p>
          <a:p>
            <a:pPr marL="18415" lvl="0" indent="0" algn="l" rtl="0">
              <a:spcBef>
                <a:spcPts val="0"/>
              </a:spcBef>
              <a:spcAft>
                <a:spcPts val="0"/>
              </a:spcAft>
              <a:buNone/>
            </a:pPr>
            <a:r>
              <a:rPr lang="en" sz="800">
                <a:latin typeface="Times New Roman"/>
                <a:ea typeface="Times New Roman"/>
                <a:cs typeface="Times New Roman"/>
                <a:sym typeface="Times New Roman"/>
              </a:rPr>
              <a:t>// Load Asub and Bsub from device memory to shared memory</a:t>
            </a:r>
            <a:endParaRPr sz="800">
              <a:latin typeface="Times New Roman"/>
              <a:ea typeface="Times New Roman"/>
              <a:cs typeface="Times New Roman"/>
              <a:sym typeface="Times New Roman"/>
            </a:endParaRPr>
          </a:p>
          <a:p>
            <a:pPr marL="12700" marR="463550" lvl="0" indent="5715" algn="l" rtl="0">
              <a:spcBef>
                <a:spcPts val="0"/>
              </a:spcBef>
              <a:spcAft>
                <a:spcPts val="0"/>
              </a:spcAft>
              <a:buNone/>
            </a:pPr>
            <a:r>
              <a:rPr lang="en" sz="800">
                <a:latin typeface="Times New Roman"/>
                <a:ea typeface="Times New Roman"/>
                <a:cs typeface="Times New Roman"/>
                <a:sym typeface="Times New Roman"/>
              </a:rPr>
              <a:t>// Each thread loads one element of each sub-matrix  </a:t>
            </a:r>
            <a:r>
              <a:rPr lang="en" sz="800">
                <a:solidFill>
                  <a:srgbClr val="FF0000"/>
                </a:solidFill>
                <a:latin typeface="Times New Roman"/>
                <a:ea typeface="Times New Roman"/>
                <a:cs typeface="Times New Roman"/>
                <a:sym typeface="Times New Roman"/>
              </a:rPr>
              <a:t>Asub[it][jt] = A[a_offset  + it*N + jt];</a:t>
            </a:r>
            <a:endParaRPr sz="800">
              <a:latin typeface="Times New Roman"/>
              <a:ea typeface="Times New Roman"/>
              <a:cs typeface="Times New Roman"/>
              <a:sym typeface="Times New Roman"/>
            </a:endParaRPr>
          </a:p>
          <a:p>
            <a:pPr marL="18415" lvl="0" indent="0" algn="l" rtl="0">
              <a:spcBef>
                <a:spcPts val="0"/>
              </a:spcBef>
              <a:spcAft>
                <a:spcPts val="0"/>
              </a:spcAft>
              <a:buNone/>
            </a:pPr>
            <a:r>
              <a:rPr lang="en" sz="800">
                <a:solidFill>
                  <a:srgbClr val="FF0000"/>
                </a:solidFill>
                <a:latin typeface="Times New Roman"/>
                <a:ea typeface="Times New Roman"/>
                <a:cs typeface="Times New Roman"/>
                <a:sym typeface="Times New Roman"/>
              </a:rPr>
              <a:t>Bsub[it][jt] = B[b_offset + it*N + jt];</a:t>
            </a:r>
            <a:endParaRPr sz="800">
              <a:solidFill>
                <a:srgbClr val="FF0000"/>
              </a:solidFill>
              <a:latin typeface="Times New Roman"/>
              <a:ea typeface="Times New Roman"/>
              <a:cs typeface="Times New Roman"/>
              <a:sym typeface="Times New Roman"/>
            </a:endParaRPr>
          </a:p>
          <a:p>
            <a:pPr marL="18415" lvl="0" indent="0" algn="l" rtl="0">
              <a:spcBef>
                <a:spcPts val="0"/>
              </a:spcBef>
              <a:spcAft>
                <a:spcPts val="0"/>
              </a:spcAft>
              <a:buNone/>
            </a:pPr>
            <a:endParaRPr sz="800">
              <a:solidFill>
                <a:srgbClr val="FF0000"/>
              </a:solidFill>
              <a:latin typeface="Times New Roman"/>
              <a:ea typeface="Times New Roman"/>
              <a:cs typeface="Times New Roman"/>
              <a:sym typeface="Times New Roman"/>
            </a:endParaRPr>
          </a:p>
          <a:p>
            <a:pPr marL="12700" lvl="0" indent="0" algn="l" rtl="0">
              <a:spcBef>
                <a:spcPts val="0"/>
              </a:spcBef>
              <a:spcAft>
                <a:spcPts val="0"/>
              </a:spcAft>
              <a:buNone/>
            </a:pPr>
            <a:r>
              <a:rPr lang="en" sz="800">
                <a:latin typeface="Times New Roman"/>
                <a:ea typeface="Times New Roman"/>
                <a:cs typeface="Times New Roman"/>
                <a:sym typeface="Times New Roman"/>
              </a:rPr>
              <a:t>// Synchronize to make sure the sub-matrices are loaded</a:t>
            </a:r>
            <a:endParaRPr sz="800">
              <a:latin typeface="Times New Roman"/>
              <a:ea typeface="Times New Roman"/>
              <a:cs typeface="Times New Roman"/>
              <a:sym typeface="Times New Roman"/>
            </a:endParaRPr>
          </a:p>
          <a:p>
            <a:pPr marL="12700" marR="658495" lvl="0" indent="0" algn="l" rtl="0">
              <a:spcBef>
                <a:spcPts val="0"/>
              </a:spcBef>
              <a:spcAft>
                <a:spcPts val="0"/>
              </a:spcAft>
              <a:buNone/>
            </a:pPr>
            <a:r>
              <a:rPr lang="en" sz="800">
                <a:latin typeface="Times New Roman"/>
                <a:ea typeface="Times New Roman"/>
                <a:cs typeface="Times New Roman"/>
                <a:sym typeface="Times New Roman"/>
              </a:rPr>
              <a:t>// before starting the computation  </a:t>
            </a:r>
            <a:r>
              <a:rPr lang="en" sz="800">
                <a:solidFill>
                  <a:srgbClr val="FF0000"/>
                </a:solidFill>
                <a:latin typeface="Times New Roman"/>
                <a:ea typeface="Times New Roman"/>
                <a:cs typeface="Times New Roman"/>
                <a:sym typeface="Times New Roman"/>
              </a:rPr>
              <a:t>barrier(CLK_LOCAL_MEM_FENCE);</a:t>
            </a:r>
            <a:endParaRPr sz="800">
              <a:solidFill>
                <a:srgbClr val="FF0000"/>
              </a:solidFill>
              <a:latin typeface="Times New Roman"/>
              <a:ea typeface="Times New Roman"/>
              <a:cs typeface="Times New Roman"/>
              <a:sym typeface="Times New Roman"/>
            </a:endParaRPr>
          </a:p>
          <a:p>
            <a:pPr marL="12700" marR="658495" lvl="0" indent="0" algn="l" rtl="0">
              <a:spcBef>
                <a:spcPts val="0"/>
              </a:spcBef>
              <a:spcAft>
                <a:spcPts val="0"/>
              </a:spcAft>
              <a:buNone/>
            </a:pPr>
            <a:endParaRPr sz="800">
              <a:solidFill>
                <a:srgbClr val="FF0000"/>
              </a:solidFill>
              <a:latin typeface="Times New Roman"/>
              <a:ea typeface="Times New Roman"/>
              <a:cs typeface="Times New Roman"/>
              <a:sym typeface="Times New Roman"/>
            </a:endParaRPr>
          </a:p>
          <a:p>
            <a:pPr marL="12700" marR="447675" lvl="0" indent="0" algn="l" rtl="0">
              <a:spcBef>
                <a:spcPts val="0"/>
              </a:spcBef>
              <a:spcAft>
                <a:spcPts val="0"/>
              </a:spcAft>
              <a:buNone/>
            </a:pPr>
            <a:r>
              <a:rPr lang="en" sz="800">
                <a:latin typeface="Times New Roman"/>
                <a:ea typeface="Times New Roman"/>
                <a:cs typeface="Times New Roman"/>
                <a:sym typeface="Times New Roman"/>
              </a:rPr>
              <a:t>// Multiply Asub and Bsub together  </a:t>
            </a:r>
            <a:endParaRPr sz="800">
              <a:latin typeface="Times New Roman"/>
              <a:ea typeface="Times New Roman"/>
              <a:cs typeface="Times New Roman"/>
              <a:sym typeface="Times New Roman"/>
            </a:endParaRPr>
          </a:p>
          <a:p>
            <a:pPr marL="12700" marR="447675" lvl="0" indent="0" algn="l" rtl="0">
              <a:spcBef>
                <a:spcPts val="0"/>
              </a:spcBef>
              <a:spcAft>
                <a:spcPts val="0"/>
              </a:spcAft>
              <a:buNone/>
            </a:pPr>
            <a:r>
              <a:rPr lang="en" sz="800">
                <a:latin typeface="Times New Roman"/>
                <a:ea typeface="Times New Roman"/>
                <a:cs typeface="Times New Roman"/>
                <a:sym typeface="Times New Roman"/>
              </a:rPr>
              <a:t>for (int k = 0; k &lt; NB; ++k) {</a:t>
            </a:r>
            <a:endParaRPr sz="800">
              <a:latin typeface="Times New Roman"/>
              <a:ea typeface="Times New Roman"/>
              <a:cs typeface="Times New Roman"/>
              <a:sym typeface="Times New Roman"/>
            </a:endParaRPr>
          </a:p>
          <a:p>
            <a:pPr marL="88900" lvl="0" indent="0" algn="l" rtl="0">
              <a:spcBef>
                <a:spcPts val="5"/>
              </a:spcBef>
              <a:spcAft>
                <a:spcPts val="0"/>
              </a:spcAft>
              <a:buNone/>
            </a:pPr>
            <a:r>
              <a:rPr lang="en" sz="800">
                <a:solidFill>
                  <a:srgbClr val="333399"/>
                </a:solidFill>
                <a:latin typeface="Times New Roman"/>
                <a:ea typeface="Times New Roman"/>
                <a:cs typeface="Times New Roman"/>
                <a:sym typeface="Times New Roman"/>
              </a:rPr>
              <a:t>Cvalue += Asub[it][k] * Bsub[k][jt];</a:t>
            </a:r>
            <a:endParaRPr sz="800">
              <a:latin typeface="Times New Roman"/>
              <a:ea typeface="Times New Roman"/>
              <a:cs typeface="Times New Roman"/>
              <a:sym typeface="Times New Roman"/>
            </a:endParaRPr>
          </a:p>
          <a:p>
            <a:pPr marL="12700" lvl="0" indent="0" algn="l" rtl="0">
              <a:spcBef>
                <a:spcPts val="0"/>
              </a:spcBef>
              <a:spcAft>
                <a:spcPts val="0"/>
              </a:spcAft>
              <a:buNone/>
            </a:pPr>
            <a:r>
              <a:rPr lang="en" sz="800">
                <a:latin typeface="Times New Roman"/>
                <a:ea typeface="Times New Roman"/>
                <a:cs typeface="Times New Roman"/>
                <a:sym typeface="Times New Roman"/>
              </a:rPr>
              <a:t>}</a:t>
            </a:r>
            <a:endParaRPr sz="800">
              <a:latin typeface="Times New Roman"/>
              <a:ea typeface="Times New Roman"/>
              <a:cs typeface="Times New Roman"/>
              <a:sym typeface="Times New Roman"/>
            </a:endParaRPr>
          </a:p>
          <a:p>
            <a:pPr marL="12700" lvl="0" indent="0" algn="l" rtl="0">
              <a:spcBef>
                <a:spcPts val="0"/>
              </a:spcBef>
              <a:spcAft>
                <a:spcPts val="0"/>
              </a:spcAft>
              <a:buNone/>
            </a:pPr>
            <a:endParaRPr sz="800">
              <a:latin typeface="Times New Roman"/>
              <a:ea typeface="Times New Roman"/>
              <a:cs typeface="Times New Roman"/>
              <a:sym typeface="Times New Roman"/>
            </a:endParaRPr>
          </a:p>
          <a:p>
            <a:pPr marL="12700" lvl="0" indent="0" algn="l" rtl="0">
              <a:spcBef>
                <a:spcPts val="0"/>
              </a:spcBef>
              <a:spcAft>
                <a:spcPts val="0"/>
              </a:spcAft>
              <a:buNone/>
            </a:pPr>
            <a:r>
              <a:rPr lang="en" sz="800">
                <a:latin typeface="Times New Roman"/>
                <a:ea typeface="Times New Roman"/>
                <a:cs typeface="Times New Roman"/>
                <a:sym typeface="Times New Roman"/>
              </a:rPr>
              <a:t>// Synchronize to make sure that the preceding</a:t>
            </a:r>
            <a:endParaRPr sz="800">
              <a:latin typeface="Times New Roman"/>
              <a:ea typeface="Times New Roman"/>
              <a:cs typeface="Times New Roman"/>
              <a:sym typeface="Times New Roman"/>
            </a:endParaRPr>
          </a:p>
          <a:p>
            <a:pPr marL="12700" lvl="0" indent="0" algn="l" rtl="0">
              <a:spcBef>
                <a:spcPts val="0"/>
              </a:spcBef>
              <a:spcAft>
                <a:spcPts val="0"/>
              </a:spcAft>
              <a:buNone/>
            </a:pPr>
            <a:r>
              <a:rPr lang="en" sz="800">
                <a:latin typeface="Times New Roman"/>
                <a:ea typeface="Times New Roman"/>
                <a:cs typeface="Times New Roman"/>
                <a:sym typeface="Times New Roman"/>
              </a:rPr>
              <a:t>// computation is done</a:t>
            </a:r>
            <a:endParaRPr sz="800">
              <a:latin typeface="Times New Roman"/>
              <a:ea typeface="Times New Roman"/>
              <a:cs typeface="Times New Roman"/>
              <a:sym typeface="Times New Roman"/>
            </a:endParaRPr>
          </a:p>
          <a:p>
            <a:pPr marL="12700" lvl="0" indent="0" algn="l" rtl="0">
              <a:spcBef>
                <a:spcPts val="0"/>
              </a:spcBef>
              <a:spcAft>
                <a:spcPts val="0"/>
              </a:spcAft>
              <a:buNone/>
            </a:pPr>
            <a:r>
              <a:rPr lang="en" sz="800">
                <a:solidFill>
                  <a:srgbClr val="FF0000"/>
                </a:solidFill>
                <a:latin typeface="Times New Roman"/>
                <a:ea typeface="Times New Roman"/>
                <a:cs typeface="Times New Roman"/>
                <a:sym typeface="Times New Roman"/>
              </a:rPr>
              <a:t>barrier(CLK_LOCAL_MEM_FENCE);</a:t>
            </a:r>
            <a:endParaRPr sz="800">
              <a:latin typeface="Times New Roman"/>
              <a:ea typeface="Times New Roman"/>
              <a:cs typeface="Times New Roman"/>
              <a:sym typeface="Times New Roman"/>
            </a:endParaRPr>
          </a:p>
          <a:p>
            <a:pPr marL="36830" marR="484505" lvl="0" indent="0" algn="l" rtl="0">
              <a:spcBef>
                <a:spcPts val="0"/>
              </a:spcBef>
              <a:spcAft>
                <a:spcPts val="0"/>
              </a:spcAft>
              <a:buNone/>
            </a:pPr>
            <a:r>
              <a:rPr lang="en" sz="800">
                <a:latin typeface="Times New Roman"/>
                <a:ea typeface="Times New Roman"/>
                <a:cs typeface="Times New Roman"/>
                <a:sym typeface="Times New Roman"/>
              </a:rPr>
              <a:t>// Get the starting address (c_offset) of Csub  c</a:t>
            </a:r>
            <a:endParaRPr sz="800">
              <a:latin typeface="Times New Roman"/>
              <a:ea typeface="Times New Roman"/>
              <a:cs typeface="Times New Roman"/>
              <a:sym typeface="Times New Roman"/>
            </a:endParaRPr>
          </a:p>
          <a:p>
            <a:pPr marL="36830" marR="484505" lvl="0" indent="0" algn="l" rtl="0">
              <a:spcBef>
                <a:spcPts val="0"/>
              </a:spcBef>
              <a:spcAft>
                <a:spcPts val="0"/>
              </a:spcAft>
              <a:buNone/>
            </a:pPr>
            <a:r>
              <a:rPr lang="en" sz="800">
                <a:latin typeface="Times New Roman"/>
                <a:ea typeface="Times New Roman"/>
                <a:cs typeface="Times New Roman"/>
                <a:sym typeface="Times New Roman"/>
              </a:rPr>
              <a:t>_offset = get_offset (ib, jb, N);</a:t>
            </a:r>
            <a:endParaRPr sz="800">
              <a:latin typeface="Times New Roman"/>
              <a:ea typeface="Times New Roman"/>
              <a:cs typeface="Times New Roman"/>
              <a:sym typeface="Times New Roman"/>
            </a:endParaRPr>
          </a:p>
          <a:p>
            <a:pPr marL="12700" lvl="0" indent="0" algn="l" rtl="0">
              <a:spcBef>
                <a:spcPts val="0"/>
              </a:spcBef>
              <a:spcAft>
                <a:spcPts val="0"/>
              </a:spcAft>
              <a:buNone/>
            </a:pPr>
            <a:r>
              <a:rPr lang="en" sz="800">
                <a:latin typeface="Times New Roman"/>
                <a:ea typeface="Times New Roman"/>
                <a:cs typeface="Times New Roman"/>
                <a:sym typeface="Times New Roman"/>
              </a:rPr>
              <a:t>// Each thread block computes one sub-matrix Csub of C</a:t>
            </a:r>
            <a:endParaRPr sz="800">
              <a:latin typeface="Times New Roman"/>
              <a:ea typeface="Times New Roman"/>
              <a:cs typeface="Times New Roman"/>
              <a:sym typeface="Times New Roman"/>
            </a:endParaRPr>
          </a:p>
          <a:p>
            <a:pPr marL="36830" lvl="0" indent="0" algn="l" rtl="0">
              <a:spcBef>
                <a:spcPts val="0"/>
              </a:spcBef>
              <a:spcAft>
                <a:spcPts val="0"/>
              </a:spcAft>
              <a:buNone/>
            </a:pPr>
            <a:r>
              <a:rPr lang="en" sz="800">
                <a:latin typeface="Times New Roman"/>
                <a:ea typeface="Times New Roman"/>
                <a:cs typeface="Times New Roman"/>
                <a:sym typeface="Times New Roman"/>
              </a:rPr>
              <a:t>C[c_offset + it*N + jt] = Cvalue;</a:t>
            </a:r>
            <a:endParaRPr sz="800">
              <a:latin typeface="Times New Roman"/>
              <a:ea typeface="Times New Roman"/>
              <a:cs typeface="Times New Roman"/>
              <a:sym typeface="Times New Roman"/>
            </a:endParaRPr>
          </a:p>
          <a:p>
            <a:pPr marL="12700" lvl="0" indent="0" algn="l" rtl="0">
              <a:spcBef>
                <a:spcPts val="0"/>
              </a:spcBef>
              <a:spcAft>
                <a:spcPts val="0"/>
              </a:spcAft>
              <a:buNone/>
            </a:pPr>
            <a:endParaRPr sz="800">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endParaRPr sz="800">
              <a:latin typeface="Times New Roman"/>
              <a:ea typeface="Times New Roman"/>
              <a:cs typeface="Times New Roman"/>
              <a:sym typeface="Times New Roman"/>
            </a:endParaRPr>
          </a:p>
        </p:txBody>
      </p:sp>
      <p:sp>
        <p:nvSpPr>
          <p:cNvPr id="1647" name="Google Shape;1647;p109"/>
          <p:cNvSpPr txBox="1">
            <a:spLocks noGrp="1"/>
          </p:cNvSpPr>
          <p:nvPr>
            <p:ph type="title"/>
          </p:nvPr>
        </p:nvSpPr>
        <p:spPr>
          <a:xfrm>
            <a:off x="0" y="0"/>
            <a:ext cx="9144000" cy="9852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0" tIns="0" rIns="0" bIns="0" anchor="t" anchorCtr="0">
            <a:spAutoFit/>
          </a:bodyPr>
          <a:lstStyle/>
          <a:p>
            <a:pPr marL="0" lvl="0" indent="0" algn="l" rtl="0">
              <a:spcBef>
                <a:spcPts val="0"/>
              </a:spcBef>
              <a:spcAft>
                <a:spcPts val="0"/>
              </a:spcAft>
              <a:buNone/>
            </a:pPr>
            <a:r>
              <a:rPr lang="en" b="1">
                <a:solidFill>
                  <a:srgbClr val="073763"/>
                </a:solidFill>
              </a:rPr>
              <a:t>Matrix-matrix using Shared Memory: OpenCL Kernel</a:t>
            </a:r>
            <a:endParaRPr b="1">
              <a:solidFill>
                <a:srgbClr val="073763"/>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651"/>
        <p:cNvGrpSpPr/>
        <p:nvPr/>
      </p:nvGrpSpPr>
      <p:grpSpPr>
        <a:xfrm>
          <a:off x="0" y="0"/>
          <a:ext cx="0" cy="0"/>
          <a:chOff x="0" y="0"/>
          <a:chExt cx="0" cy="0"/>
        </a:xfrm>
      </p:grpSpPr>
      <p:sp>
        <p:nvSpPr>
          <p:cNvPr id="1652" name="Google Shape;1652;p110"/>
          <p:cNvSpPr txBox="1">
            <a:spLocks noGrp="1"/>
          </p:cNvSpPr>
          <p:nvPr>
            <p:ph type="title"/>
          </p:nvPr>
        </p:nvSpPr>
        <p:spPr>
          <a:xfrm>
            <a:off x="70510" y="125539"/>
            <a:ext cx="7132200" cy="751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 sz="2400">
                <a:solidFill>
                  <a:srgbClr val="000000"/>
                </a:solidFill>
                <a:latin typeface="Helvetica Neue"/>
                <a:ea typeface="Helvetica Neue"/>
                <a:cs typeface="Helvetica Neue"/>
                <a:sym typeface="Helvetica Neue"/>
              </a:rPr>
              <a:t>Matrix-matrix using Shared Memory: OpenCL Kernel</a:t>
            </a:r>
            <a:endParaRPr sz="2400">
              <a:latin typeface="Helvetica Neue"/>
              <a:ea typeface="Helvetica Neue"/>
              <a:cs typeface="Helvetica Neue"/>
              <a:sym typeface="Helvetica Neue"/>
            </a:endParaRPr>
          </a:p>
        </p:txBody>
      </p:sp>
      <p:sp>
        <p:nvSpPr>
          <p:cNvPr id="1653" name="Google Shape;1653;p110"/>
          <p:cNvSpPr/>
          <p:nvPr/>
        </p:nvSpPr>
        <p:spPr>
          <a:xfrm>
            <a:off x="181355" y="739520"/>
            <a:ext cx="4483735" cy="2624614"/>
          </a:xfrm>
          <a:custGeom>
            <a:avLst/>
            <a:gdLst/>
            <a:ahLst/>
            <a:cxnLst/>
            <a:rect l="l" t="t" r="r" b="b"/>
            <a:pathLst>
              <a:path w="4483735" h="3499485" extrusionOk="0">
                <a:moveTo>
                  <a:pt x="0" y="3499104"/>
                </a:moveTo>
                <a:lnTo>
                  <a:pt x="4483608" y="3499104"/>
                </a:lnTo>
                <a:lnTo>
                  <a:pt x="4483608" y="0"/>
                </a:lnTo>
                <a:lnTo>
                  <a:pt x="0" y="0"/>
                </a:lnTo>
                <a:lnTo>
                  <a:pt x="0" y="3499104"/>
                </a:lnTo>
                <a:close/>
              </a:path>
            </a:pathLst>
          </a:custGeom>
          <a:noFill/>
          <a:ln w="95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54" name="Google Shape;1654;p110"/>
          <p:cNvSpPr txBox="1"/>
          <p:nvPr/>
        </p:nvSpPr>
        <p:spPr>
          <a:xfrm>
            <a:off x="258267" y="1278629"/>
            <a:ext cx="2745600" cy="29316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 sz="800">
                <a:latin typeface="Times New Roman"/>
                <a:ea typeface="Times New Roman"/>
                <a:cs typeface="Times New Roman"/>
                <a:sym typeface="Times New Roman"/>
              </a:rPr>
              <a:t>// Matrix multiplication kernel called by MatMul_gpu()</a:t>
            </a:r>
            <a:endParaRPr sz="800">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r>
              <a:rPr lang="en" sz="800">
                <a:latin typeface="Times New Roman"/>
                <a:ea typeface="Times New Roman"/>
                <a:cs typeface="Times New Roman"/>
                <a:sym typeface="Times New Roman"/>
              </a:rPr>
              <a:t>__kernel_ void MatMul_kernel (float *A, float *B, float *C, int N)</a:t>
            </a:r>
            <a:endParaRPr sz="800">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r>
              <a:rPr lang="en" sz="800">
                <a:latin typeface="Times New Roman"/>
                <a:ea typeface="Times New Roman"/>
                <a:cs typeface="Times New Roman"/>
                <a:sym typeface="Times New Roman"/>
              </a:rPr>
              <a:t>{</a:t>
            </a:r>
            <a:endParaRPr sz="800">
              <a:latin typeface="Times New Roman"/>
              <a:ea typeface="Times New Roman"/>
              <a:cs typeface="Times New Roman"/>
              <a:sym typeface="Times New Roman"/>
            </a:endParaRPr>
          </a:p>
          <a:p>
            <a:pPr marL="12700" lvl="0" indent="0" algn="l" rtl="0">
              <a:spcBef>
                <a:spcPts val="0"/>
              </a:spcBef>
              <a:spcAft>
                <a:spcPts val="0"/>
              </a:spcAft>
              <a:buNone/>
            </a:pPr>
            <a:r>
              <a:rPr lang="en" sz="800">
                <a:latin typeface="Times New Roman"/>
                <a:ea typeface="Times New Roman"/>
                <a:cs typeface="Times New Roman"/>
                <a:sym typeface="Times New Roman"/>
              </a:rPr>
              <a:t>// Shared memory used to store Asub and Bsub respectively</a:t>
            </a:r>
            <a:endParaRPr sz="800">
              <a:latin typeface="Times New Roman"/>
              <a:ea typeface="Times New Roman"/>
              <a:cs typeface="Times New Roman"/>
              <a:sym typeface="Times New Roman"/>
            </a:endParaRPr>
          </a:p>
          <a:p>
            <a:pPr marL="12700" lvl="0" indent="0" algn="l" rtl="0">
              <a:spcBef>
                <a:spcPts val="385"/>
              </a:spcBef>
              <a:spcAft>
                <a:spcPts val="0"/>
              </a:spcAft>
              <a:buNone/>
            </a:pPr>
            <a:r>
              <a:rPr lang="en" sz="800">
                <a:solidFill>
                  <a:srgbClr val="FF0000"/>
                </a:solidFill>
                <a:latin typeface="Times New Roman"/>
                <a:ea typeface="Times New Roman"/>
                <a:cs typeface="Times New Roman"/>
                <a:sym typeface="Times New Roman"/>
              </a:rPr>
              <a:t>__local float Asub[NB][NB];</a:t>
            </a:r>
            <a:endParaRPr sz="800">
              <a:latin typeface="Times New Roman"/>
              <a:ea typeface="Times New Roman"/>
              <a:cs typeface="Times New Roman"/>
              <a:sym typeface="Times New Roman"/>
            </a:endParaRPr>
          </a:p>
          <a:p>
            <a:pPr marL="12700" lvl="0" indent="0" algn="l" rtl="0">
              <a:spcBef>
                <a:spcPts val="100"/>
              </a:spcBef>
              <a:spcAft>
                <a:spcPts val="0"/>
              </a:spcAft>
              <a:buNone/>
            </a:pPr>
            <a:r>
              <a:rPr lang="en" sz="800">
                <a:solidFill>
                  <a:srgbClr val="FF0000"/>
                </a:solidFill>
                <a:latin typeface="Times New Roman"/>
                <a:ea typeface="Times New Roman"/>
                <a:cs typeface="Times New Roman"/>
                <a:sym typeface="Times New Roman"/>
              </a:rPr>
              <a:t>__local float Bsub[NB][NB];</a:t>
            </a:r>
            <a:endParaRPr sz="800">
              <a:solidFill>
                <a:srgbClr val="FF0000"/>
              </a:solidFill>
              <a:latin typeface="Times New Roman"/>
              <a:ea typeface="Times New Roman"/>
              <a:cs typeface="Times New Roman"/>
              <a:sym typeface="Times New Roman"/>
            </a:endParaRPr>
          </a:p>
          <a:p>
            <a:pPr marL="12700" lvl="0" indent="0" algn="l" rtl="0">
              <a:spcBef>
                <a:spcPts val="100"/>
              </a:spcBef>
              <a:spcAft>
                <a:spcPts val="0"/>
              </a:spcAft>
              <a:buNone/>
            </a:pPr>
            <a:endParaRPr sz="800">
              <a:solidFill>
                <a:srgbClr val="FF0000"/>
              </a:solidFill>
              <a:latin typeface="Times New Roman"/>
              <a:ea typeface="Times New Roman"/>
              <a:cs typeface="Times New Roman"/>
              <a:sym typeface="Times New Roman"/>
            </a:endParaRPr>
          </a:p>
          <a:p>
            <a:pPr marL="12700" marR="5080" lvl="0" indent="0" algn="just" rtl="0">
              <a:spcBef>
                <a:spcPts val="0"/>
              </a:spcBef>
              <a:spcAft>
                <a:spcPts val="0"/>
              </a:spcAft>
              <a:buNone/>
            </a:pPr>
            <a:r>
              <a:rPr lang="en" sz="800">
                <a:latin typeface="Times New Roman"/>
                <a:ea typeface="Times New Roman"/>
                <a:cs typeface="Times New Roman"/>
                <a:sym typeface="Times New Roman"/>
              </a:rPr>
              <a:t>// Block row and column  int ib = get_group_id(1);  int jb = get_group_id(0);</a:t>
            </a:r>
            <a:endParaRPr sz="800">
              <a:latin typeface="Times New Roman"/>
              <a:ea typeface="Times New Roman"/>
              <a:cs typeface="Times New Roman"/>
              <a:sym typeface="Times New Roman"/>
            </a:endParaRPr>
          </a:p>
          <a:p>
            <a:pPr marL="12700" marR="5080" lvl="0" indent="0" algn="l" rtl="0">
              <a:spcBef>
                <a:spcPts val="0"/>
              </a:spcBef>
              <a:spcAft>
                <a:spcPts val="0"/>
              </a:spcAft>
              <a:buNone/>
            </a:pPr>
            <a:r>
              <a:rPr lang="en" sz="800">
                <a:latin typeface="Times New Roman"/>
                <a:ea typeface="Times New Roman"/>
                <a:cs typeface="Times New Roman"/>
                <a:sym typeface="Times New Roman"/>
              </a:rPr>
              <a:t>// Thread row and column within Csub  int it = get_local_id(1);</a:t>
            </a:r>
            <a:endParaRPr sz="800">
              <a:latin typeface="Times New Roman"/>
              <a:ea typeface="Times New Roman"/>
              <a:cs typeface="Times New Roman"/>
              <a:sym typeface="Times New Roman"/>
            </a:endParaRPr>
          </a:p>
          <a:p>
            <a:pPr marL="12700" lvl="0" indent="0" algn="l" rtl="0">
              <a:spcBef>
                <a:spcPts val="0"/>
              </a:spcBef>
              <a:spcAft>
                <a:spcPts val="0"/>
              </a:spcAft>
              <a:buNone/>
            </a:pPr>
            <a:r>
              <a:rPr lang="en" sz="800">
                <a:latin typeface="Times New Roman"/>
                <a:ea typeface="Times New Roman"/>
                <a:cs typeface="Times New Roman"/>
                <a:sym typeface="Times New Roman"/>
              </a:rPr>
              <a:t>int jt = get_local_id(0);</a:t>
            </a:r>
            <a:endParaRPr sz="800">
              <a:latin typeface="Times New Roman"/>
              <a:ea typeface="Times New Roman"/>
              <a:cs typeface="Times New Roman"/>
              <a:sym typeface="Times New Roman"/>
            </a:endParaRPr>
          </a:p>
          <a:p>
            <a:pPr marL="12700" lvl="0" indent="0" algn="l" rtl="0">
              <a:spcBef>
                <a:spcPts val="0"/>
              </a:spcBef>
              <a:spcAft>
                <a:spcPts val="0"/>
              </a:spcAft>
              <a:buNone/>
            </a:pPr>
            <a:endParaRPr sz="800">
              <a:latin typeface="Times New Roman"/>
              <a:ea typeface="Times New Roman"/>
              <a:cs typeface="Times New Roman"/>
              <a:sym typeface="Times New Roman"/>
            </a:endParaRPr>
          </a:p>
          <a:p>
            <a:pPr marL="12700" lvl="0" indent="0" algn="l" rtl="0">
              <a:spcBef>
                <a:spcPts val="0"/>
              </a:spcBef>
              <a:spcAft>
                <a:spcPts val="0"/>
              </a:spcAft>
              <a:buNone/>
            </a:pPr>
            <a:r>
              <a:rPr lang="en" sz="800">
                <a:latin typeface="Times New Roman"/>
                <a:ea typeface="Times New Roman"/>
                <a:cs typeface="Times New Roman"/>
                <a:sym typeface="Times New Roman"/>
              </a:rPr>
              <a:t>int a_offset , b_offset, c_offset;</a:t>
            </a:r>
            <a:endParaRPr sz="800">
              <a:latin typeface="Times New Roman"/>
              <a:ea typeface="Times New Roman"/>
              <a:cs typeface="Times New Roman"/>
              <a:sym typeface="Times New Roman"/>
            </a:endParaRPr>
          </a:p>
          <a:p>
            <a:pPr marL="12700" lvl="0" indent="0" algn="l" rtl="0">
              <a:spcBef>
                <a:spcPts val="0"/>
              </a:spcBef>
              <a:spcAft>
                <a:spcPts val="0"/>
              </a:spcAft>
              <a:buNone/>
            </a:pPr>
            <a:r>
              <a:rPr lang="en" sz="800">
                <a:latin typeface="Times New Roman"/>
                <a:ea typeface="Times New Roman"/>
                <a:cs typeface="Times New Roman"/>
                <a:sym typeface="Times New Roman"/>
              </a:rPr>
              <a:t>// Each thread computes one element of Csub</a:t>
            </a:r>
            <a:endParaRPr sz="800">
              <a:latin typeface="Times New Roman"/>
              <a:ea typeface="Times New Roman"/>
              <a:cs typeface="Times New Roman"/>
              <a:sym typeface="Times New Roman"/>
            </a:endParaRPr>
          </a:p>
          <a:p>
            <a:pPr marL="12700" marR="296545" lvl="0" indent="0" algn="l" rtl="0">
              <a:spcBef>
                <a:spcPts val="0"/>
              </a:spcBef>
              <a:spcAft>
                <a:spcPts val="0"/>
              </a:spcAft>
              <a:buNone/>
            </a:pPr>
            <a:r>
              <a:rPr lang="en" sz="800">
                <a:latin typeface="Times New Roman"/>
                <a:ea typeface="Times New Roman"/>
                <a:cs typeface="Times New Roman"/>
                <a:sym typeface="Times New Roman"/>
              </a:rPr>
              <a:t>// by accumulating results into Cvalue </a:t>
            </a:r>
            <a:endParaRPr sz="800">
              <a:latin typeface="Times New Roman"/>
              <a:ea typeface="Times New Roman"/>
              <a:cs typeface="Times New Roman"/>
              <a:sym typeface="Times New Roman"/>
            </a:endParaRPr>
          </a:p>
          <a:p>
            <a:pPr marL="12700" marR="296545" lvl="0" indent="0" algn="l" rtl="0">
              <a:spcBef>
                <a:spcPts val="0"/>
              </a:spcBef>
              <a:spcAft>
                <a:spcPts val="0"/>
              </a:spcAft>
              <a:buNone/>
            </a:pPr>
            <a:r>
              <a:rPr lang="en" sz="800">
                <a:latin typeface="Times New Roman"/>
                <a:ea typeface="Times New Roman"/>
                <a:cs typeface="Times New Roman"/>
                <a:sym typeface="Times New Roman"/>
              </a:rPr>
              <a:t> float Cvalue = 0;</a:t>
            </a:r>
            <a:endParaRPr sz="800">
              <a:latin typeface="Times New Roman"/>
              <a:ea typeface="Times New Roman"/>
              <a:cs typeface="Times New Roman"/>
              <a:sym typeface="Times New Roman"/>
            </a:endParaRPr>
          </a:p>
          <a:p>
            <a:pPr marL="12700" marR="296545" lvl="0" indent="0" algn="l" rtl="0">
              <a:spcBef>
                <a:spcPts val="0"/>
              </a:spcBef>
              <a:spcAft>
                <a:spcPts val="0"/>
              </a:spcAft>
              <a:buNone/>
            </a:pPr>
            <a:endParaRPr sz="800">
              <a:latin typeface="Times New Roman"/>
              <a:ea typeface="Times New Roman"/>
              <a:cs typeface="Times New Roman"/>
              <a:sym typeface="Times New Roman"/>
            </a:endParaRPr>
          </a:p>
          <a:p>
            <a:pPr marL="12700" lvl="0" indent="0" algn="l" rtl="0">
              <a:spcBef>
                <a:spcPts val="0"/>
              </a:spcBef>
              <a:spcAft>
                <a:spcPts val="0"/>
              </a:spcAft>
              <a:buNone/>
            </a:pPr>
            <a:r>
              <a:rPr lang="en" sz="800">
                <a:latin typeface="Times New Roman"/>
                <a:ea typeface="Times New Roman"/>
                <a:cs typeface="Times New Roman"/>
                <a:sym typeface="Times New Roman"/>
              </a:rPr>
              <a:t>// Loop over all the sub-matrices of A and B that are</a:t>
            </a:r>
            <a:endParaRPr sz="800">
              <a:latin typeface="Times New Roman"/>
              <a:ea typeface="Times New Roman"/>
              <a:cs typeface="Times New Roman"/>
              <a:sym typeface="Times New Roman"/>
            </a:endParaRPr>
          </a:p>
          <a:p>
            <a:pPr marL="12700" lvl="0" indent="0" algn="l" rtl="0">
              <a:spcBef>
                <a:spcPts val="0"/>
              </a:spcBef>
              <a:spcAft>
                <a:spcPts val="0"/>
              </a:spcAft>
              <a:buNone/>
            </a:pPr>
            <a:r>
              <a:rPr lang="en" sz="800">
                <a:latin typeface="Times New Roman"/>
                <a:ea typeface="Times New Roman"/>
                <a:cs typeface="Times New Roman"/>
                <a:sym typeface="Times New Roman"/>
              </a:rPr>
              <a:t>// required to compute Csub</a:t>
            </a:r>
            <a:endParaRPr sz="800">
              <a:latin typeface="Times New Roman"/>
              <a:ea typeface="Times New Roman"/>
              <a:cs typeface="Times New Roman"/>
              <a:sym typeface="Times New Roman"/>
            </a:endParaRPr>
          </a:p>
          <a:p>
            <a:pPr marL="12700" lvl="0" indent="0" algn="l" rtl="0">
              <a:spcBef>
                <a:spcPts val="0"/>
              </a:spcBef>
              <a:spcAft>
                <a:spcPts val="0"/>
              </a:spcAft>
              <a:buNone/>
            </a:pPr>
            <a:r>
              <a:rPr lang="en" sz="800">
                <a:latin typeface="Times New Roman"/>
                <a:ea typeface="Times New Roman"/>
                <a:cs typeface="Times New Roman"/>
                <a:sym typeface="Times New Roman"/>
              </a:rPr>
              <a:t>// Multiply each pair of sub-matrices together</a:t>
            </a:r>
            <a:endParaRPr sz="800">
              <a:latin typeface="Times New Roman"/>
              <a:ea typeface="Times New Roman"/>
              <a:cs typeface="Times New Roman"/>
              <a:sym typeface="Times New Roman"/>
            </a:endParaRPr>
          </a:p>
          <a:p>
            <a:pPr marL="12700" lvl="0" indent="0" algn="l" rtl="0">
              <a:spcBef>
                <a:spcPts val="0"/>
              </a:spcBef>
              <a:spcAft>
                <a:spcPts val="0"/>
              </a:spcAft>
              <a:buNone/>
            </a:pPr>
            <a:r>
              <a:rPr lang="en" sz="800">
                <a:latin typeface="Times New Roman"/>
                <a:ea typeface="Times New Roman"/>
                <a:cs typeface="Times New Roman"/>
                <a:sym typeface="Times New Roman"/>
              </a:rPr>
              <a:t>// and accumulate the results</a:t>
            </a:r>
            <a:endParaRPr sz="800">
              <a:latin typeface="Times New Roman"/>
              <a:ea typeface="Times New Roman"/>
              <a:cs typeface="Times New Roman"/>
              <a:sym typeface="Times New Roman"/>
            </a:endParaRPr>
          </a:p>
          <a:p>
            <a:pPr marL="0" lvl="0" indent="0" algn="l" rtl="0">
              <a:spcBef>
                <a:spcPts val="100"/>
              </a:spcBef>
              <a:spcAft>
                <a:spcPts val="0"/>
              </a:spcAft>
              <a:buNone/>
            </a:pPr>
            <a:endParaRPr sz="800">
              <a:solidFill>
                <a:srgbClr val="FF0000"/>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endParaRPr sz="800">
              <a:latin typeface="Times New Roman"/>
              <a:ea typeface="Times New Roman"/>
              <a:cs typeface="Times New Roman"/>
              <a:sym typeface="Times New Roman"/>
            </a:endParaRPr>
          </a:p>
        </p:txBody>
      </p:sp>
      <p:sp>
        <p:nvSpPr>
          <p:cNvPr id="1655" name="Google Shape;1655;p110"/>
          <p:cNvSpPr txBox="1"/>
          <p:nvPr/>
        </p:nvSpPr>
        <p:spPr>
          <a:xfrm>
            <a:off x="334467" y="1566005"/>
            <a:ext cx="1026300" cy="134700"/>
          </a:xfrm>
          <a:prstGeom prst="rect">
            <a:avLst/>
          </a:prstGeom>
          <a:noFill/>
          <a:ln>
            <a:noFill/>
          </a:ln>
        </p:spPr>
        <p:txBody>
          <a:bodyPr spcFirstLastPara="1" wrap="square" lIns="0" tIns="11425" rIns="0" bIns="0" anchor="t" anchorCtr="0">
            <a:spAutoFit/>
          </a:bodyPr>
          <a:lstStyle/>
          <a:p>
            <a:pPr marL="12700" marR="5080" lvl="0" indent="0" algn="just" rtl="0">
              <a:lnSpc>
                <a:spcPct val="100000"/>
              </a:lnSpc>
              <a:spcBef>
                <a:spcPts val="0"/>
              </a:spcBef>
              <a:spcAft>
                <a:spcPts val="0"/>
              </a:spcAft>
              <a:buNone/>
            </a:pPr>
            <a:endParaRPr sz="800">
              <a:latin typeface="Times New Roman"/>
              <a:ea typeface="Times New Roman"/>
              <a:cs typeface="Times New Roman"/>
              <a:sym typeface="Times New Roman"/>
            </a:endParaRPr>
          </a:p>
        </p:txBody>
      </p:sp>
      <p:sp>
        <p:nvSpPr>
          <p:cNvPr id="1656" name="Google Shape;1656;p110"/>
          <p:cNvSpPr txBox="1"/>
          <p:nvPr/>
        </p:nvSpPr>
        <p:spPr>
          <a:xfrm>
            <a:off x="334467" y="2298001"/>
            <a:ext cx="1276500" cy="1347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endParaRPr sz="800">
              <a:latin typeface="Times New Roman"/>
              <a:ea typeface="Times New Roman"/>
              <a:cs typeface="Times New Roman"/>
              <a:sym typeface="Times New Roman"/>
            </a:endParaRPr>
          </a:p>
        </p:txBody>
      </p:sp>
      <p:sp>
        <p:nvSpPr>
          <p:cNvPr id="1657" name="Google Shape;1657;p110"/>
          <p:cNvSpPr txBox="1"/>
          <p:nvPr/>
        </p:nvSpPr>
        <p:spPr>
          <a:xfrm>
            <a:off x="258267" y="4599932"/>
            <a:ext cx="2136000" cy="1347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endParaRPr sz="800">
              <a:latin typeface="Times New Roman"/>
              <a:ea typeface="Times New Roman"/>
              <a:cs typeface="Times New Roman"/>
              <a:sym typeface="Times New Roman"/>
            </a:endParaRPr>
          </a:p>
        </p:txBody>
      </p:sp>
      <p:sp>
        <p:nvSpPr>
          <p:cNvPr id="1658" name="Google Shape;1658;p110"/>
          <p:cNvSpPr txBox="1"/>
          <p:nvPr/>
        </p:nvSpPr>
        <p:spPr>
          <a:xfrm>
            <a:off x="4867400" y="1015775"/>
            <a:ext cx="3017700" cy="34602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 sz="800">
                <a:latin typeface="Times New Roman"/>
                <a:ea typeface="Times New Roman"/>
                <a:cs typeface="Times New Roman"/>
                <a:sym typeface="Times New Roman"/>
              </a:rPr>
              <a:t>for (int kb = 0; kb &lt; (A.width / NB); ++kb) {</a:t>
            </a:r>
            <a:endParaRPr sz="800">
              <a:latin typeface="Times New Roman"/>
              <a:ea typeface="Times New Roman"/>
              <a:cs typeface="Times New Roman"/>
              <a:sym typeface="Times New Roman"/>
            </a:endParaRPr>
          </a:p>
          <a:p>
            <a:pPr marL="12700" marR="5080" lvl="0" indent="0" algn="l" rtl="0">
              <a:spcBef>
                <a:spcPts val="0"/>
              </a:spcBef>
              <a:spcAft>
                <a:spcPts val="0"/>
              </a:spcAft>
              <a:buNone/>
            </a:pPr>
            <a:r>
              <a:rPr lang="en" sz="800">
                <a:latin typeface="Times New Roman"/>
                <a:ea typeface="Times New Roman"/>
                <a:cs typeface="Times New Roman"/>
                <a:sym typeface="Times New Roman"/>
              </a:rPr>
              <a:t>// Get the starting address of Asub and Bsub  a_offset = get_offset (ib, kb, N);</a:t>
            </a:r>
            <a:endParaRPr sz="800">
              <a:latin typeface="Times New Roman"/>
              <a:ea typeface="Times New Roman"/>
              <a:cs typeface="Times New Roman"/>
              <a:sym typeface="Times New Roman"/>
            </a:endParaRPr>
          </a:p>
          <a:p>
            <a:pPr marL="12700" lvl="0" indent="0" algn="l" rtl="0">
              <a:spcBef>
                <a:spcPts val="0"/>
              </a:spcBef>
              <a:spcAft>
                <a:spcPts val="0"/>
              </a:spcAft>
              <a:buNone/>
            </a:pPr>
            <a:r>
              <a:rPr lang="en" sz="800">
                <a:latin typeface="Times New Roman"/>
                <a:ea typeface="Times New Roman"/>
                <a:cs typeface="Times New Roman"/>
                <a:sym typeface="Times New Roman"/>
              </a:rPr>
              <a:t>b_offset = get_offset (kb, jb, N);</a:t>
            </a:r>
            <a:endParaRPr sz="800">
              <a:latin typeface="Times New Roman"/>
              <a:ea typeface="Times New Roman"/>
              <a:cs typeface="Times New Roman"/>
              <a:sym typeface="Times New Roman"/>
            </a:endParaRPr>
          </a:p>
          <a:p>
            <a:pPr marL="12700" lvl="0" indent="0" algn="l" rtl="0">
              <a:spcBef>
                <a:spcPts val="0"/>
              </a:spcBef>
              <a:spcAft>
                <a:spcPts val="0"/>
              </a:spcAft>
              <a:buNone/>
            </a:pPr>
            <a:endParaRPr sz="800">
              <a:latin typeface="Times New Roman"/>
              <a:ea typeface="Times New Roman"/>
              <a:cs typeface="Times New Roman"/>
              <a:sym typeface="Times New Roman"/>
            </a:endParaRPr>
          </a:p>
          <a:p>
            <a:pPr marL="18415" lvl="0" indent="0" algn="l" rtl="0">
              <a:spcBef>
                <a:spcPts val="0"/>
              </a:spcBef>
              <a:spcAft>
                <a:spcPts val="0"/>
              </a:spcAft>
              <a:buNone/>
            </a:pPr>
            <a:r>
              <a:rPr lang="en" sz="800">
                <a:latin typeface="Times New Roman"/>
                <a:ea typeface="Times New Roman"/>
                <a:cs typeface="Times New Roman"/>
                <a:sym typeface="Times New Roman"/>
              </a:rPr>
              <a:t>// Load Asub and Bsub from device memory to shared memory</a:t>
            </a:r>
            <a:endParaRPr sz="800">
              <a:latin typeface="Times New Roman"/>
              <a:ea typeface="Times New Roman"/>
              <a:cs typeface="Times New Roman"/>
              <a:sym typeface="Times New Roman"/>
            </a:endParaRPr>
          </a:p>
          <a:p>
            <a:pPr marL="12700" marR="463550" lvl="0" indent="5715" algn="l" rtl="0">
              <a:spcBef>
                <a:spcPts val="0"/>
              </a:spcBef>
              <a:spcAft>
                <a:spcPts val="0"/>
              </a:spcAft>
              <a:buNone/>
            </a:pPr>
            <a:r>
              <a:rPr lang="en" sz="800">
                <a:latin typeface="Times New Roman"/>
                <a:ea typeface="Times New Roman"/>
                <a:cs typeface="Times New Roman"/>
                <a:sym typeface="Times New Roman"/>
              </a:rPr>
              <a:t>// Each thread loads one element of each sub-matrix  </a:t>
            </a:r>
            <a:r>
              <a:rPr lang="en" sz="800">
                <a:solidFill>
                  <a:srgbClr val="FF0000"/>
                </a:solidFill>
                <a:latin typeface="Times New Roman"/>
                <a:ea typeface="Times New Roman"/>
                <a:cs typeface="Times New Roman"/>
                <a:sym typeface="Times New Roman"/>
              </a:rPr>
              <a:t>Asub[it][jt] = A[a_offset  + it*N + jt];</a:t>
            </a:r>
            <a:endParaRPr sz="800">
              <a:latin typeface="Times New Roman"/>
              <a:ea typeface="Times New Roman"/>
              <a:cs typeface="Times New Roman"/>
              <a:sym typeface="Times New Roman"/>
            </a:endParaRPr>
          </a:p>
          <a:p>
            <a:pPr marL="18415" lvl="0" indent="0" algn="l" rtl="0">
              <a:spcBef>
                <a:spcPts val="0"/>
              </a:spcBef>
              <a:spcAft>
                <a:spcPts val="0"/>
              </a:spcAft>
              <a:buNone/>
            </a:pPr>
            <a:r>
              <a:rPr lang="en" sz="800">
                <a:solidFill>
                  <a:srgbClr val="FF0000"/>
                </a:solidFill>
                <a:latin typeface="Times New Roman"/>
                <a:ea typeface="Times New Roman"/>
                <a:cs typeface="Times New Roman"/>
                <a:sym typeface="Times New Roman"/>
              </a:rPr>
              <a:t>Bsub[it][jt] = B[b_offset + it*N + jt];</a:t>
            </a:r>
            <a:endParaRPr sz="800">
              <a:solidFill>
                <a:srgbClr val="FF0000"/>
              </a:solidFill>
              <a:latin typeface="Times New Roman"/>
              <a:ea typeface="Times New Roman"/>
              <a:cs typeface="Times New Roman"/>
              <a:sym typeface="Times New Roman"/>
            </a:endParaRPr>
          </a:p>
          <a:p>
            <a:pPr marL="18415" lvl="0" indent="0" algn="l" rtl="0">
              <a:spcBef>
                <a:spcPts val="0"/>
              </a:spcBef>
              <a:spcAft>
                <a:spcPts val="0"/>
              </a:spcAft>
              <a:buNone/>
            </a:pPr>
            <a:endParaRPr sz="800">
              <a:solidFill>
                <a:srgbClr val="FF0000"/>
              </a:solidFill>
              <a:latin typeface="Times New Roman"/>
              <a:ea typeface="Times New Roman"/>
              <a:cs typeface="Times New Roman"/>
              <a:sym typeface="Times New Roman"/>
            </a:endParaRPr>
          </a:p>
          <a:p>
            <a:pPr marL="12700" lvl="0" indent="0" algn="l" rtl="0">
              <a:spcBef>
                <a:spcPts val="0"/>
              </a:spcBef>
              <a:spcAft>
                <a:spcPts val="0"/>
              </a:spcAft>
              <a:buNone/>
            </a:pPr>
            <a:r>
              <a:rPr lang="en" sz="800">
                <a:latin typeface="Times New Roman"/>
                <a:ea typeface="Times New Roman"/>
                <a:cs typeface="Times New Roman"/>
                <a:sym typeface="Times New Roman"/>
              </a:rPr>
              <a:t>// Synchronize to make sure the sub-matrices are loaded</a:t>
            </a:r>
            <a:endParaRPr sz="800">
              <a:latin typeface="Times New Roman"/>
              <a:ea typeface="Times New Roman"/>
              <a:cs typeface="Times New Roman"/>
              <a:sym typeface="Times New Roman"/>
            </a:endParaRPr>
          </a:p>
          <a:p>
            <a:pPr marL="12700" marR="658495" lvl="0" indent="0" algn="l" rtl="0">
              <a:spcBef>
                <a:spcPts val="0"/>
              </a:spcBef>
              <a:spcAft>
                <a:spcPts val="0"/>
              </a:spcAft>
              <a:buNone/>
            </a:pPr>
            <a:r>
              <a:rPr lang="en" sz="800">
                <a:latin typeface="Times New Roman"/>
                <a:ea typeface="Times New Roman"/>
                <a:cs typeface="Times New Roman"/>
                <a:sym typeface="Times New Roman"/>
              </a:rPr>
              <a:t>// before starting the computation  </a:t>
            </a:r>
            <a:r>
              <a:rPr lang="en" sz="800">
                <a:solidFill>
                  <a:srgbClr val="FF0000"/>
                </a:solidFill>
                <a:latin typeface="Times New Roman"/>
                <a:ea typeface="Times New Roman"/>
                <a:cs typeface="Times New Roman"/>
                <a:sym typeface="Times New Roman"/>
              </a:rPr>
              <a:t>barrier(CLK_LOCAL_MEM_FENCE);</a:t>
            </a:r>
            <a:endParaRPr sz="800">
              <a:solidFill>
                <a:srgbClr val="FF0000"/>
              </a:solidFill>
              <a:latin typeface="Times New Roman"/>
              <a:ea typeface="Times New Roman"/>
              <a:cs typeface="Times New Roman"/>
              <a:sym typeface="Times New Roman"/>
            </a:endParaRPr>
          </a:p>
          <a:p>
            <a:pPr marL="12700" marR="658495" lvl="0" indent="0" algn="l" rtl="0">
              <a:spcBef>
                <a:spcPts val="0"/>
              </a:spcBef>
              <a:spcAft>
                <a:spcPts val="0"/>
              </a:spcAft>
              <a:buNone/>
            </a:pPr>
            <a:endParaRPr sz="800">
              <a:solidFill>
                <a:srgbClr val="FF0000"/>
              </a:solidFill>
              <a:latin typeface="Times New Roman"/>
              <a:ea typeface="Times New Roman"/>
              <a:cs typeface="Times New Roman"/>
              <a:sym typeface="Times New Roman"/>
            </a:endParaRPr>
          </a:p>
          <a:p>
            <a:pPr marL="12700" marR="447675" lvl="0" indent="0" algn="l" rtl="0">
              <a:spcBef>
                <a:spcPts val="0"/>
              </a:spcBef>
              <a:spcAft>
                <a:spcPts val="0"/>
              </a:spcAft>
              <a:buNone/>
            </a:pPr>
            <a:r>
              <a:rPr lang="en" sz="800">
                <a:latin typeface="Times New Roman"/>
                <a:ea typeface="Times New Roman"/>
                <a:cs typeface="Times New Roman"/>
                <a:sym typeface="Times New Roman"/>
              </a:rPr>
              <a:t>// Multiply Asub and Bsub together  </a:t>
            </a:r>
            <a:endParaRPr sz="800">
              <a:latin typeface="Times New Roman"/>
              <a:ea typeface="Times New Roman"/>
              <a:cs typeface="Times New Roman"/>
              <a:sym typeface="Times New Roman"/>
            </a:endParaRPr>
          </a:p>
          <a:p>
            <a:pPr marL="12700" marR="447675" lvl="0" indent="0" algn="l" rtl="0">
              <a:spcBef>
                <a:spcPts val="0"/>
              </a:spcBef>
              <a:spcAft>
                <a:spcPts val="0"/>
              </a:spcAft>
              <a:buNone/>
            </a:pPr>
            <a:r>
              <a:rPr lang="en" sz="800">
                <a:latin typeface="Times New Roman"/>
                <a:ea typeface="Times New Roman"/>
                <a:cs typeface="Times New Roman"/>
                <a:sym typeface="Times New Roman"/>
              </a:rPr>
              <a:t>for (int k = 0; k &lt; NB; ++k) {</a:t>
            </a:r>
            <a:endParaRPr sz="800">
              <a:latin typeface="Times New Roman"/>
              <a:ea typeface="Times New Roman"/>
              <a:cs typeface="Times New Roman"/>
              <a:sym typeface="Times New Roman"/>
            </a:endParaRPr>
          </a:p>
          <a:p>
            <a:pPr marL="88900" lvl="0" indent="0" algn="l" rtl="0">
              <a:spcBef>
                <a:spcPts val="5"/>
              </a:spcBef>
              <a:spcAft>
                <a:spcPts val="0"/>
              </a:spcAft>
              <a:buNone/>
            </a:pPr>
            <a:r>
              <a:rPr lang="en" sz="800">
                <a:solidFill>
                  <a:srgbClr val="333399"/>
                </a:solidFill>
                <a:latin typeface="Times New Roman"/>
                <a:ea typeface="Times New Roman"/>
                <a:cs typeface="Times New Roman"/>
                <a:sym typeface="Times New Roman"/>
              </a:rPr>
              <a:t>Cvalue += Asub[it][k] * Bsub[k][jt];</a:t>
            </a:r>
            <a:endParaRPr sz="800">
              <a:latin typeface="Times New Roman"/>
              <a:ea typeface="Times New Roman"/>
              <a:cs typeface="Times New Roman"/>
              <a:sym typeface="Times New Roman"/>
            </a:endParaRPr>
          </a:p>
          <a:p>
            <a:pPr marL="12700" lvl="0" indent="0" algn="l" rtl="0">
              <a:spcBef>
                <a:spcPts val="0"/>
              </a:spcBef>
              <a:spcAft>
                <a:spcPts val="0"/>
              </a:spcAft>
              <a:buNone/>
            </a:pPr>
            <a:r>
              <a:rPr lang="en" sz="800">
                <a:latin typeface="Times New Roman"/>
                <a:ea typeface="Times New Roman"/>
                <a:cs typeface="Times New Roman"/>
                <a:sym typeface="Times New Roman"/>
              </a:rPr>
              <a:t>}</a:t>
            </a:r>
            <a:endParaRPr sz="800">
              <a:latin typeface="Times New Roman"/>
              <a:ea typeface="Times New Roman"/>
              <a:cs typeface="Times New Roman"/>
              <a:sym typeface="Times New Roman"/>
            </a:endParaRPr>
          </a:p>
          <a:p>
            <a:pPr marL="12700" lvl="0" indent="0" algn="l" rtl="0">
              <a:spcBef>
                <a:spcPts val="0"/>
              </a:spcBef>
              <a:spcAft>
                <a:spcPts val="0"/>
              </a:spcAft>
              <a:buNone/>
            </a:pPr>
            <a:endParaRPr sz="800">
              <a:latin typeface="Times New Roman"/>
              <a:ea typeface="Times New Roman"/>
              <a:cs typeface="Times New Roman"/>
              <a:sym typeface="Times New Roman"/>
            </a:endParaRPr>
          </a:p>
          <a:p>
            <a:pPr marL="12700" lvl="0" indent="0" algn="l" rtl="0">
              <a:spcBef>
                <a:spcPts val="0"/>
              </a:spcBef>
              <a:spcAft>
                <a:spcPts val="0"/>
              </a:spcAft>
              <a:buNone/>
            </a:pPr>
            <a:r>
              <a:rPr lang="en" sz="800">
                <a:latin typeface="Times New Roman"/>
                <a:ea typeface="Times New Roman"/>
                <a:cs typeface="Times New Roman"/>
                <a:sym typeface="Times New Roman"/>
              </a:rPr>
              <a:t>// Synchronize to make sure that the preceding</a:t>
            </a:r>
            <a:endParaRPr sz="800">
              <a:latin typeface="Times New Roman"/>
              <a:ea typeface="Times New Roman"/>
              <a:cs typeface="Times New Roman"/>
              <a:sym typeface="Times New Roman"/>
            </a:endParaRPr>
          </a:p>
          <a:p>
            <a:pPr marL="12700" lvl="0" indent="0" algn="l" rtl="0">
              <a:spcBef>
                <a:spcPts val="0"/>
              </a:spcBef>
              <a:spcAft>
                <a:spcPts val="0"/>
              </a:spcAft>
              <a:buNone/>
            </a:pPr>
            <a:r>
              <a:rPr lang="en" sz="800">
                <a:latin typeface="Times New Roman"/>
                <a:ea typeface="Times New Roman"/>
                <a:cs typeface="Times New Roman"/>
                <a:sym typeface="Times New Roman"/>
              </a:rPr>
              <a:t>// computation is done</a:t>
            </a:r>
            <a:endParaRPr sz="800">
              <a:latin typeface="Times New Roman"/>
              <a:ea typeface="Times New Roman"/>
              <a:cs typeface="Times New Roman"/>
              <a:sym typeface="Times New Roman"/>
            </a:endParaRPr>
          </a:p>
          <a:p>
            <a:pPr marL="12700" lvl="0" indent="0" algn="l" rtl="0">
              <a:spcBef>
                <a:spcPts val="0"/>
              </a:spcBef>
              <a:spcAft>
                <a:spcPts val="0"/>
              </a:spcAft>
              <a:buNone/>
            </a:pPr>
            <a:r>
              <a:rPr lang="en" sz="800">
                <a:solidFill>
                  <a:srgbClr val="FF0000"/>
                </a:solidFill>
                <a:latin typeface="Times New Roman"/>
                <a:ea typeface="Times New Roman"/>
                <a:cs typeface="Times New Roman"/>
                <a:sym typeface="Times New Roman"/>
              </a:rPr>
              <a:t>barrier(CLK_LOCAL_MEM_FENCE);</a:t>
            </a:r>
            <a:endParaRPr sz="800">
              <a:latin typeface="Times New Roman"/>
              <a:ea typeface="Times New Roman"/>
              <a:cs typeface="Times New Roman"/>
              <a:sym typeface="Times New Roman"/>
            </a:endParaRPr>
          </a:p>
          <a:p>
            <a:pPr marL="36830" marR="484505" lvl="0" indent="0" algn="l" rtl="0">
              <a:spcBef>
                <a:spcPts val="0"/>
              </a:spcBef>
              <a:spcAft>
                <a:spcPts val="0"/>
              </a:spcAft>
              <a:buNone/>
            </a:pPr>
            <a:r>
              <a:rPr lang="en" sz="800">
                <a:latin typeface="Times New Roman"/>
                <a:ea typeface="Times New Roman"/>
                <a:cs typeface="Times New Roman"/>
                <a:sym typeface="Times New Roman"/>
              </a:rPr>
              <a:t>// Get the starting address (c_offset) of Csub  c</a:t>
            </a:r>
            <a:endParaRPr sz="800">
              <a:latin typeface="Times New Roman"/>
              <a:ea typeface="Times New Roman"/>
              <a:cs typeface="Times New Roman"/>
              <a:sym typeface="Times New Roman"/>
            </a:endParaRPr>
          </a:p>
          <a:p>
            <a:pPr marL="36830" marR="484505" lvl="0" indent="0" algn="l" rtl="0">
              <a:spcBef>
                <a:spcPts val="0"/>
              </a:spcBef>
              <a:spcAft>
                <a:spcPts val="0"/>
              </a:spcAft>
              <a:buNone/>
            </a:pPr>
            <a:r>
              <a:rPr lang="en" sz="800">
                <a:latin typeface="Times New Roman"/>
                <a:ea typeface="Times New Roman"/>
                <a:cs typeface="Times New Roman"/>
                <a:sym typeface="Times New Roman"/>
              </a:rPr>
              <a:t>_offset = get_offset (ib, jb, N);</a:t>
            </a:r>
            <a:endParaRPr sz="800">
              <a:latin typeface="Times New Roman"/>
              <a:ea typeface="Times New Roman"/>
              <a:cs typeface="Times New Roman"/>
              <a:sym typeface="Times New Roman"/>
            </a:endParaRPr>
          </a:p>
          <a:p>
            <a:pPr marL="12700" lvl="0" indent="0" algn="l" rtl="0">
              <a:spcBef>
                <a:spcPts val="0"/>
              </a:spcBef>
              <a:spcAft>
                <a:spcPts val="0"/>
              </a:spcAft>
              <a:buNone/>
            </a:pPr>
            <a:r>
              <a:rPr lang="en" sz="800">
                <a:latin typeface="Times New Roman"/>
                <a:ea typeface="Times New Roman"/>
                <a:cs typeface="Times New Roman"/>
                <a:sym typeface="Times New Roman"/>
              </a:rPr>
              <a:t>// Each thread block computes one sub-matrix Csub of C</a:t>
            </a:r>
            <a:endParaRPr sz="800">
              <a:latin typeface="Times New Roman"/>
              <a:ea typeface="Times New Roman"/>
              <a:cs typeface="Times New Roman"/>
              <a:sym typeface="Times New Roman"/>
            </a:endParaRPr>
          </a:p>
          <a:p>
            <a:pPr marL="36830" lvl="0" indent="0" algn="l" rtl="0">
              <a:spcBef>
                <a:spcPts val="0"/>
              </a:spcBef>
              <a:spcAft>
                <a:spcPts val="0"/>
              </a:spcAft>
              <a:buNone/>
            </a:pPr>
            <a:r>
              <a:rPr lang="en" sz="800">
                <a:latin typeface="Times New Roman"/>
                <a:ea typeface="Times New Roman"/>
                <a:cs typeface="Times New Roman"/>
                <a:sym typeface="Times New Roman"/>
              </a:rPr>
              <a:t>C[c_offset + it*N + jt] = Cvalue;</a:t>
            </a:r>
            <a:endParaRPr sz="800">
              <a:latin typeface="Times New Roman"/>
              <a:ea typeface="Times New Roman"/>
              <a:cs typeface="Times New Roman"/>
              <a:sym typeface="Times New Roman"/>
            </a:endParaRPr>
          </a:p>
          <a:p>
            <a:pPr marL="12700" lvl="0" indent="0" algn="l" rtl="0">
              <a:spcBef>
                <a:spcPts val="0"/>
              </a:spcBef>
              <a:spcAft>
                <a:spcPts val="0"/>
              </a:spcAft>
              <a:buNone/>
            </a:pPr>
            <a:endParaRPr sz="800">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endParaRPr sz="800">
              <a:latin typeface="Times New Roman"/>
              <a:ea typeface="Times New Roman"/>
              <a:cs typeface="Times New Roman"/>
              <a:sym typeface="Times New Roman"/>
            </a:endParaRPr>
          </a:p>
        </p:txBody>
      </p:sp>
      <p:sp>
        <p:nvSpPr>
          <p:cNvPr id="1659" name="Google Shape;1659;p110"/>
          <p:cNvSpPr txBox="1">
            <a:spLocks noGrp="1"/>
          </p:cNvSpPr>
          <p:nvPr>
            <p:ph type="title"/>
          </p:nvPr>
        </p:nvSpPr>
        <p:spPr>
          <a:xfrm>
            <a:off x="0" y="0"/>
            <a:ext cx="9144000" cy="9852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0" tIns="0" rIns="0" bIns="0" anchor="t" anchorCtr="0">
            <a:spAutoFit/>
          </a:bodyPr>
          <a:lstStyle/>
          <a:p>
            <a:pPr marL="0" lvl="0" indent="0" algn="l" rtl="0">
              <a:spcBef>
                <a:spcPts val="0"/>
              </a:spcBef>
              <a:spcAft>
                <a:spcPts val="0"/>
              </a:spcAft>
              <a:buNone/>
            </a:pPr>
            <a:r>
              <a:rPr lang="en" b="1">
                <a:solidFill>
                  <a:srgbClr val="073763"/>
                </a:solidFill>
              </a:rPr>
              <a:t>Matrix-matrix using Shared Memory: OpenCL Kernel</a:t>
            </a:r>
            <a:endParaRPr b="1">
              <a:solidFill>
                <a:srgbClr val="073763"/>
              </a:solidFill>
            </a:endParaRPr>
          </a:p>
        </p:txBody>
      </p:sp>
      <p:graphicFrame>
        <p:nvGraphicFramePr>
          <p:cNvPr id="1660" name="Google Shape;1660;p110"/>
          <p:cNvGraphicFramePr/>
          <p:nvPr/>
        </p:nvGraphicFramePr>
        <p:xfrm>
          <a:off x="189166" y="4279716"/>
          <a:ext cx="3000000" cy="3000000"/>
        </p:xfrm>
        <a:graphic>
          <a:graphicData uri="http://schemas.openxmlformats.org/drawingml/2006/table">
            <a:tbl>
              <a:tblPr firstRow="1" bandRow="1">
                <a:noFill/>
                <a:tableStyleId>{FB420127-9F0C-48E6-86BC-73934E5C1D83}</a:tableStyleId>
              </a:tblPr>
              <a:tblGrid>
                <a:gridCol w="2196475">
                  <a:extLst>
                    <a:ext uri="{9D8B030D-6E8A-4147-A177-3AD203B41FA5}">
                      <a16:colId xmlns:a16="http://schemas.microsoft.com/office/drawing/2014/main" val="20000"/>
                    </a:ext>
                  </a:extLst>
                </a:gridCol>
                <a:gridCol w="2196475">
                  <a:extLst>
                    <a:ext uri="{9D8B030D-6E8A-4147-A177-3AD203B41FA5}">
                      <a16:colId xmlns:a16="http://schemas.microsoft.com/office/drawing/2014/main" val="20001"/>
                    </a:ext>
                  </a:extLst>
                </a:gridCol>
                <a:gridCol w="2196475">
                  <a:extLst>
                    <a:ext uri="{9D8B030D-6E8A-4147-A177-3AD203B41FA5}">
                      <a16:colId xmlns:a16="http://schemas.microsoft.com/office/drawing/2014/main" val="20002"/>
                    </a:ext>
                  </a:extLst>
                </a:gridCol>
                <a:gridCol w="2196475">
                  <a:extLst>
                    <a:ext uri="{9D8B030D-6E8A-4147-A177-3AD203B41FA5}">
                      <a16:colId xmlns:a16="http://schemas.microsoft.com/office/drawing/2014/main" val="20003"/>
                    </a:ext>
                  </a:extLst>
                </a:gridCol>
              </a:tblGrid>
              <a:tr h="372850">
                <a:tc>
                  <a:txBody>
                    <a:bodyPr/>
                    <a:lstStyle/>
                    <a:p>
                      <a:pPr marL="63500" marR="0" lvl="0" indent="0" algn="l" rtl="0">
                        <a:lnSpc>
                          <a:spcPct val="100000"/>
                        </a:lnSpc>
                        <a:spcBef>
                          <a:spcPts val="0"/>
                        </a:spcBef>
                        <a:spcAft>
                          <a:spcPts val="0"/>
                        </a:spcAft>
                        <a:buNone/>
                      </a:pPr>
                      <a:r>
                        <a:rPr lang="en" sz="900" b="1" u="none" strike="noStrike" cap="none">
                          <a:solidFill>
                            <a:srgbClr val="FFFFFF"/>
                          </a:solidFill>
                          <a:latin typeface="Arial"/>
                          <a:ea typeface="Arial"/>
                          <a:cs typeface="Arial"/>
                          <a:sym typeface="Arial"/>
                        </a:rPr>
                        <a:t>Matrix Size</a:t>
                      </a:r>
                      <a:endParaRPr sz="900" u="none" strike="noStrike" cap="none">
                        <a:latin typeface="Arial"/>
                        <a:ea typeface="Arial"/>
                        <a:cs typeface="Arial"/>
                        <a:sym typeface="Arial"/>
                      </a:endParaRPr>
                    </a:p>
                  </a:txBody>
                  <a:tcPr marL="0" marR="0" marT="333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BADFE2"/>
                    </a:solidFill>
                  </a:tcPr>
                </a:tc>
                <a:tc>
                  <a:txBody>
                    <a:bodyPr/>
                    <a:lstStyle/>
                    <a:p>
                      <a:pPr marL="63500" marR="0" lvl="0" indent="0" algn="l" rtl="0">
                        <a:lnSpc>
                          <a:spcPct val="100000"/>
                        </a:lnSpc>
                        <a:spcBef>
                          <a:spcPts val="0"/>
                        </a:spcBef>
                        <a:spcAft>
                          <a:spcPts val="0"/>
                        </a:spcAft>
                        <a:buNone/>
                      </a:pPr>
                      <a:r>
                        <a:rPr lang="en" sz="900" b="1" u="none" strike="noStrike" cap="none">
                          <a:solidFill>
                            <a:srgbClr val="FFFFFF"/>
                          </a:solidFill>
                          <a:latin typeface="Arial"/>
                          <a:ea typeface="Arial"/>
                          <a:cs typeface="Arial"/>
                          <a:sym typeface="Arial"/>
                        </a:rPr>
                        <a:t>Platform</a:t>
                      </a:r>
                      <a:endParaRPr sz="900" u="none" strike="noStrike" cap="none">
                        <a:latin typeface="Arial"/>
                        <a:ea typeface="Arial"/>
                        <a:cs typeface="Arial"/>
                        <a:sym typeface="Arial"/>
                      </a:endParaRPr>
                    </a:p>
                  </a:txBody>
                  <a:tcPr marL="0" marR="0" marT="333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BADFE2"/>
                    </a:solidFill>
                  </a:tcPr>
                </a:tc>
                <a:tc>
                  <a:txBody>
                    <a:bodyPr/>
                    <a:lstStyle/>
                    <a:p>
                      <a:pPr marL="63500" marR="0" lvl="0" indent="0" algn="l" rtl="0">
                        <a:lnSpc>
                          <a:spcPct val="100000"/>
                        </a:lnSpc>
                        <a:spcBef>
                          <a:spcPts val="0"/>
                        </a:spcBef>
                        <a:spcAft>
                          <a:spcPts val="0"/>
                        </a:spcAft>
                        <a:buNone/>
                      </a:pPr>
                      <a:r>
                        <a:rPr lang="en" sz="900" b="1" u="none" strike="noStrike" cap="none">
                          <a:solidFill>
                            <a:srgbClr val="FFFFFF"/>
                          </a:solidFill>
                          <a:latin typeface="Arial"/>
                          <a:ea typeface="Arial"/>
                          <a:cs typeface="Arial"/>
                          <a:sym typeface="Arial"/>
                        </a:rPr>
                        <a:t>Kernel time (sec.)</a:t>
                      </a:r>
                      <a:endParaRPr sz="900" u="none" strike="noStrike" cap="none">
                        <a:latin typeface="Arial"/>
                        <a:ea typeface="Arial"/>
                        <a:cs typeface="Arial"/>
                        <a:sym typeface="Arial"/>
                      </a:endParaRPr>
                    </a:p>
                  </a:txBody>
                  <a:tcPr marL="0" marR="0" marT="333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BADFE2"/>
                    </a:solidFill>
                  </a:tcPr>
                </a:tc>
                <a:tc>
                  <a:txBody>
                    <a:bodyPr/>
                    <a:lstStyle/>
                    <a:p>
                      <a:pPr marL="76200" marR="0" lvl="0" indent="0" algn="l" rtl="0">
                        <a:lnSpc>
                          <a:spcPct val="100000"/>
                        </a:lnSpc>
                        <a:spcBef>
                          <a:spcPts val="0"/>
                        </a:spcBef>
                        <a:spcAft>
                          <a:spcPts val="0"/>
                        </a:spcAft>
                        <a:buNone/>
                      </a:pPr>
                      <a:r>
                        <a:rPr lang="en" sz="900" b="1" u="none" strike="noStrike" cap="none">
                          <a:solidFill>
                            <a:srgbClr val="FFFFFF"/>
                          </a:solidFill>
                          <a:latin typeface="Arial"/>
                          <a:ea typeface="Arial"/>
                          <a:cs typeface="Arial"/>
                          <a:sym typeface="Arial"/>
                        </a:rPr>
                        <a:t>GFLOP/s</a:t>
                      </a:r>
                      <a:endParaRPr sz="900" u="none" strike="noStrike" cap="none">
                        <a:latin typeface="Arial"/>
                        <a:ea typeface="Arial"/>
                        <a:cs typeface="Arial"/>
                        <a:sym typeface="Arial"/>
                      </a:endParaRPr>
                    </a:p>
                  </a:txBody>
                  <a:tcPr marL="0" marR="0" marT="333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BADFE2"/>
                    </a:solidFill>
                  </a:tcPr>
                </a:tc>
                <a:extLst>
                  <a:ext uri="{0D108BD9-81ED-4DB2-BD59-A6C34878D82A}">
                    <a16:rowId xmlns:a16="http://schemas.microsoft.com/office/drawing/2014/main" val="10000"/>
                  </a:ext>
                </a:extLst>
              </a:tr>
              <a:tr h="261025">
                <a:tc>
                  <a:txBody>
                    <a:bodyPr/>
                    <a:lstStyle/>
                    <a:p>
                      <a:pPr marL="63500" marR="0" lvl="0" indent="0" algn="l" rtl="0">
                        <a:lnSpc>
                          <a:spcPct val="100000"/>
                        </a:lnSpc>
                        <a:spcBef>
                          <a:spcPts val="0"/>
                        </a:spcBef>
                        <a:spcAft>
                          <a:spcPts val="0"/>
                        </a:spcAft>
                        <a:buNone/>
                      </a:pPr>
                      <a:r>
                        <a:rPr lang="en" sz="900" u="none" strike="noStrike" cap="none">
                          <a:latin typeface="Helvetica Neue"/>
                          <a:ea typeface="Helvetica Neue"/>
                          <a:cs typeface="Helvetica Neue"/>
                          <a:sym typeface="Helvetica Neue"/>
                        </a:rPr>
                        <a:t>2048</a:t>
                      </a:r>
                      <a:endParaRPr sz="900" u="none" strike="noStrike" cap="none">
                        <a:latin typeface="Helvetica Neue"/>
                        <a:ea typeface="Helvetica Neue"/>
                        <a:cs typeface="Helvetica Neue"/>
                        <a:sym typeface="Helvetica Neue"/>
                      </a:endParaRPr>
                    </a:p>
                  </a:txBody>
                  <a:tcPr marL="0" marR="0" marT="333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7F3F4"/>
                    </a:solidFill>
                  </a:tcPr>
                </a:tc>
                <a:tc>
                  <a:txBody>
                    <a:bodyPr/>
                    <a:lstStyle/>
                    <a:p>
                      <a:pPr marL="63500" marR="0" lvl="0" indent="0" algn="l" rtl="0">
                        <a:lnSpc>
                          <a:spcPct val="100000"/>
                        </a:lnSpc>
                        <a:spcBef>
                          <a:spcPts val="0"/>
                        </a:spcBef>
                        <a:spcAft>
                          <a:spcPts val="0"/>
                        </a:spcAft>
                        <a:buNone/>
                      </a:pPr>
                      <a:r>
                        <a:rPr lang="en" sz="900" u="none" strike="noStrike" cap="none">
                          <a:latin typeface="Helvetica Neue"/>
                          <a:ea typeface="Helvetica Neue"/>
                          <a:cs typeface="Helvetica Neue"/>
                          <a:sym typeface="Helvetica Neue"/>
                        </a:rPr>
                        <a:t>NVIDIA K20s</a:t>
                      </a:r>
                      <a:endParaRPr sz="900" u="none" strike="noStrike" cap="none">
                        <a:latin typeface="Helvetica Neue"/>
                        <a:ea typeface="Helvetica Neue"/>
                        <a:cs typeface="Helvetica Neue"/>
                        <a:sym typeface="Helvetica Neue"/>
                      </a:endParaRPr>
                    </a:p>
                  </a:txBody>
                  <a:tcPr marL="0" marR="0" marT="333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7F3F4"/>
                    </a:solidFill>
                  </a:tcPr>
                </a:tc>
                <a:tc>
                  <a:txBody>
                    <a:bodyPr/>
                    <a:lstStyle/>
                    <a:p>
                      <a:pPr marL="63500" marR="0" lvl="0" indent="0" algn="l" rtl="0">
                        <a:lnSpc>
                          <a:spcPct val="100000"/>
                        </a:lnSpc>
                        <a:spcBef>
                          <a:spcPts val="0"/>
                        </a:spcBef>
                        <a:spcAft>
                          <a:spcPts val="0"/>
                        </a:spcAft>
                        <a:buNone/>
                      </a:pPr>
                      <a:r>
                        <a:rPr lang="en" sz="900" u="none" strike="noStrike" cap="none">
                          <a:latin typeface="Helvetica Neue"/>
                          <a:ea typeface="Helvetica Neue"/>
                          <a:cs typeface="Helvetica Neue"/>
                          <a:sym typeface="Helvetica Neue"/>
                        </a:rPr>
                        <a:t>0.10</a:t>
                      </a:r>
                      <a:endParaRPr sz="900" u="none" strike="noStrike" cap="none">
                        <a:latin typeface="Helvetica Neue"/>
                        <a:ea typeface="Helvetica Neue"/>
                        <a:cs typeface="Helvetica Neue"/>
                        <a:sym typeface="Helvetica Neue"/>
                      </a:endParaRPr>
                    </a:p>
                  </a:txBody>
                  <a:tcPr marL="0" marR="0" marT="333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7F3F4"/>
                    </a:solidFill>
                  </a:tcPr>
                </a:tc>
                <a:tc>
                  <a:txBody>
                    <a:bodyPr/>
                    <a:lstStyle/>
                    <a:p>
                      <a:pPr marL="76200" marR="0" lvl="0" indent="0" algn="l" rtl="0">
                        <a:lnSpc>
                          <a:spcPct val="100000"/>
                        </a:lnSpc>
                        <a:spcBef>
                          <a:spcPts val="0"/>
                        </a:spcBef>
                        <a:spcAft>
                          <a:spcPts val="0"/>
                        </a:spcAft>
                        <a:buNone/>
                      </a:pPr>
                      <a:r>
                        <a:rPr lang="en" sz="900" u="none" strike="noStrike" cap="none">
                          <a:latin typeface="Helvetica Neue"/>
                          <a:ea typeface="Helvetica Neue"/>
                          <a:cs typeface="Helvetica Neue"/>
                          <a:sym typeface="Helvetica Neue"/>
                        </a:rPr>
                        <a:t>166</a:t>
                      </a:r>
                      <a:endParaRPr sz="900" u="none" strike="noStrike" cap="none">
                        <a:latin typeface="Helvetica Neue"/>
                        <a:ea typeface="Helvetica Neue"/>
                        <a:cs typeface="Helvetica Neue"/>
                        <a:sym typeface="Helvetica Neue"/>
                      </a:endParaRPr>
                    </a:p>
                  </a:txBody>
                  <a:tcPr marL="0" marR="0" marT="333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7F3F4"/>
                    </a:solidFill>
                  </a:tcPr>
                </a:tc>
                <a:extLst>
                  <a:ext uri="{0D108BD9-81ED-4DB2-BD59-A6C34878D82A}">
                    <a16:rowId xmlns:a16="http://schemas.microsoft.com/office/drawing/2014/main" val="10001"/>
                  </a:ext>
                </a:extLst>
              </a:tr>
              <a:tr h="208175">
                <a:tc>
                  <a:txBody>
                    <a:bodyPr/>
                    <a:lstStyle/>
                    <a:p>
                      <a:pPr marL="63500" marR="0" lvl="0" indent="0" algn="l" rtl="0">
                        <a:lnSpc>
                          <a:spcPct val="100000"/>
                        </a:lnSpc>
                        <a:spcBef>
                          <a:spcPts val="0"/>
                        </a:spcBef>
                        <a:spcAft>
                          <a:spcPts val="0"/>
                        </a:spcAft>
                        <a:buNone/>
                      </a:pPr>
                      <a:r>
                        <a:rPr lang="en" sz="900" u="none" strike="noStrike" cap="none">
                          <a:latin typeface="Helvetica Neue"/>
                          <a:ea typeface="Helvetica Neue"/>
                          <a:cs typeface="Helvetica Neue"/>
                          <a:sym typeface="Helvetica Neue"/>
                        </a:rPr>
                        <a:t>2048</a:t>
                      </a:r>
                      <a:endParaRPr sz="900" u="none" strike="noStrike" cap="none">
                        <a:latin typeface="Helvetica Neue"/>
                        <a:ea typeface="Helvetica Neue"/>
                        <a:cs typeface="Helvetica Neue"/>
                        <a:sym typeface="Helvetica Neue"/>
                      </a:endParaRPr>
                    </a:p>
                  </a:txBody>
                  <a:tcPr marL="0" marR="0" marT="338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3F8F9"/>
                    </a:solidFill>
                  </a:tcPr>
                </a:tc>
                <a:tc>
                  <a:txBody>
                    <a:bodyPr/>
                    <a:lstStyle/>
                    <a:p>
                      <a:pPr marL="63500" marR="0" lvl="0" indent="0" algn="l" rtl="0">
                        <a:lnSpc>
                          <a:spcPct val="100000"/>
                        </a:lnSpc>
                        <a:spcBef>
                          <a:spcPts val="0"/>
                        </a:spcBef>
                        <a:spcAft>
                          <a:spcPts val="0"/>
                        </a:spcAft>
                        <a:buNone/>
                      </a:pPr>
                      <a:r>
                        <a:rPr lang="en" sz="900" u="none" strike="noStrike" cap="none">
                          <a:latin typeface="Helvetica Neue"/>
                          <a:ea typeface="Helvetica Neue"/>
                          <a:cs typeface="Helvetica Neue"/>
                          <a:sym typeface="Helvetica Neue"/>
                        </a:rPr>
                        <a:t>Intel MIC</a:t>
                      </a:r>
                      <a:endParaRPr sz="900" u="none" strike="noStrike" cap="none">
                        <a:latin typeface="Helvetica Neue"/>
                        <a:ea typeface="Helvetica Neue"/>
                        <a:cs typeface="Helvetica Neue"/>
                        <a:sym typeface="Helvetica Neue"/>
                      </a:endParaRPr>
                    </a:p>
                  </a:txBody>
                  <a:tcPr marL="0" marR="0" marT="338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3F8F9"/>
                    </a:solidFill>
                  </a:tcPr>
                </a:tc>
                <a:tc>
                  <a:txBody>
                    <a:bodyPr/>
                    <a:lstStyle/>
                    <a:p>
                      <a:pPr marL="63500" marR="0" lvl="0" indent="0" algn="l" rtl="0">
                        <a:lnSpc>
                          <a:spcPct val="100000"/>
                        </a:lnSpc>
                        <a:spcBef>
                          <a:spcPts val="0"/>
                        </a:spcBef>
                        <a:spcAft>
                          <a:spcPts val="0"/>
                        </a:spcAft>
                        <a:buNone/>
                      </a:pPr>
                      <a:r>
                        <a:rPr lang="en" sz="900" u="none" strike="noStrike" cap="none">
                          <a:latin typeface="Helvetica Neue"/>
                          <a:ea typeface="Helvetica Neue"/>
                          <a:cs typeface="Helvetica Neue"/>
                          <a:sym typeface="Helvetica Neue"/>
                        </a:rPr>
                        <a:t>0.15</a:t>
                      </a:r>
                      <a:endParaRPr sz="900" u="none" strike="noStrike" cap="none">
                        <a:latin typeface="Helvetica Neue"/>
                        <a:ea typeface="Helvetica Neue"/>
                        <a:cs typeface="Helvetica Neue"/>
                        <a:sym typeface="Helvetica Neue"/>
                      </a:endParaRPr>
                    </a:p>
                  </a:txBody>
                  <a:tcPr marL="0" marR="0" marT="338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3F8F9"/>
                    </a:solidFill>
                  </a:tcPr>
                </a:tc>
                <a:tc>
                  <a:txBody>
                    <a:bodyPr/>
                    <a:lstStyle/>
                    <a:p>
                      <a:pPr marL="76200" marR="0" lvl="0" indent="0" algn="l" rtl="0">
                        <a:lnSpc>
                          <a:spcPct val="100000"/>
                        </a:lnSpc>
                        <a:spcBef>
                          <a:spcPts val="0"/>
                        </a:spcBef>
                        <a:spcAft>
                          <a:spcPts val="0"/>
                        </a:spcAft>
                        <a:buNone/>
                      </a:pPr>
                      <a:r>
                        <a:rPr lang="en" sz="900" u="none" strike="noStrike" cap="none">
                          <a:latin typeface="Helvetica Neue"/>
                          <a:ea typeface="Helvetica Neue"/>
                          <a:cs typeface="Helvetica Neue"/>
                          <a:sym typeface="Helvetica Neue"/>
                        </a:rPr>
                        <a:t>115</a:t>
                      </a:r>
                      <a:endParaRPr sz="900" u="none" strike="noStrike" cap="none">
                        <a:latin typeface="Helvetica Neue"/>
                        <a:ea typeface="Helvetica Neue"/>
                        <a:cs typeface="Helvetica Neue"/>
                        <a:sym typeface="Helvetica Neue"/>
                      </a:endParaRPr>
                    </a:p>
                  </a:txBody>
                  <a:tcPr marL="0" marR="0" marT="338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3F8F9"/>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Shape 1664"/>
        <p:cNvGrpSpPr/>
        <p:nvPr/>
      </p:nvGrpSpPr>
      <p:grpSpPr>
        <a:xfrm>
          <a:off x="0" y="0"/>
          <a:ext cx="0" cy="0"/>
          <a:chOff x="0" y="0"/>
          <a:chExt cx="0" cy="0"/>
        </a:xfrm>
      </p:grpSpPr>
      <p:sp>
        <p:nvSpPr>
          <p:cNvPr id="1665" name="Google Shape;1665;p111"/>
          <p:cNvSpPr txBox="1">
            <a:spLocks noGrp="1"/>
          </p:cNvSpPr>
          <p:nvPr>
            <p:ph type="title"/>
          </p:nvPr>
        </p:nvSpPr>
        <p:spPr>
          <a:xfrm>
            <a:off x="320141" y="70961"/>
            <a:ext cx="4701000" cy="751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 sz="2400">
                <a:solidFill>
                  <a:srgbClr val="000000"/>
                </a:solidFill>
                <a:latin typeface="Helvetica Neue"/>
                <a:ea typeface="Helvetica Neue"/>
                <a:cs typeface="Helvetica Neue"/>
                <a:sym typeface="Helvetica Neue"/>
              </a:rPr>
              <a:t>Matrix-matrix on Intel MIC (results)</a:t>
            </a:r>
            <a:endParaRPr sz="2400">
              <a:latin typeface="Helvetica Neue"/>
              <a:ea typeface="Helvetica Neue"/>
              <a:cs typeface="Helvetica Neue"/>
              <a:sym typeface="Helvetica Neue"/>
            </a:endParaRPr>
          </a:p>
        </p:txBody>
      </p:sp>
      <p:sp>
        <p:nvSpPr>
          <p:cNvPr id="1666" name="Google Shape;1666;p111"/>
          <p:cNvSpPr txBox="1"/>
          <p:nvPr/>
        </p:nvSpPr>
        <p:spPr>
          <a:xfrm>
            <a:off x="536244" y="1043684"/>
            <a:ext cx="8018100" cy="3435000"/>
          </a:xfrm>
          <a:prstGeom prst="rect">
            <a:avLst/>
          </a:prstGeom>
          <a:noFill/>
          <a:ln>
            <a:noFill/>
          </a:ln>
        </p:spPr>
        <p:txBody>
          <a:bodyPr spcFirstLastPara="1" wrap="square" lIns="0" tIns="46350" rIns="0" bIns="0" anchor="t" anchorCtr="0">
            <a:spAutoFit/>
          </a:bodyPr>
          <a:lstStyle/>
          <a:p>
            <a:pPr marL="12700" marR="0" lvl="0" indent="0" algn="l" rtl="0">
              <a:lnSpc>
                <a:spcPct val="100000"/>
              </a:lnSpc>
              <a:spcBef>
                <a:spcPts val="0"/>
              </a:spcBef>
              <a:spcAft>
                <a:spcPts val="0"/>
              </a:spcAft>
              <a:buNone/>
            </a:pPr>
            <a:r>
              <a:rPr lang="en" sz="1100" b="1" i="1">
                <a:latin typeface="Trebuchet MS"/>
                <a:ea typeface="Trebuchet MS"/>
                <a:cs typeface="Trebuchet MS"/>
                <a:sym typeface="Trebuchet MS"/>
              </a:rPr>
              <a:t>for i from 0 to NUM_OF_TILES_M-1</a:t>
            </a:r>
            <a:endParaRPr sz="1100">
              <a:latin typeface="Trebuchet MS"/>
              <a:ea typeface="Trebuchet MS"/>
              <a:cs typeface="Trebuchet MS"/>
              <a:sym typeface="Trebuchet MS"/>
            </a:endParaRPr>
          </a:p>
          <a:p>
            <a:pPr marL="424180" marR="0" lvl="0" indent="0" algn="l" rtl="0">
              <a:lnSpc>
                <a:spcPct val="100000"/>
              </a:lnSpc>
              <a:spcBef>
                <a:spcPts val="265"/>
              </a:spcBef>
              <a:spcAft>
                <a:spcPts val="0"/>
              </a:spcAft>
              <a:buNone/>
            </a:pPr>
            <a:r>
              <a:rPr lang="en" sz="1100" b="1" i="1">
                <a:latin typeface="Trebuchet MS"/>
                <a:ea typeface="Trebuchet MS"/>
                <a:cs typeface="Trebuchet MS"/>
                <a:sym typeface="Trebuchet MS"/>
              </a:rPr>
              <a:t>for j from 0 to NUM_OF_TILES_N-1</a:t>
            </a:r>
            <a:endParaRPr sz="1100">
              <a:latin typeface="Trebuchet MS"/>
              <a:ea typeface="Trebuchet MS"/>
              <a:cs typeface="Trebuchet MS"/>
              <a:sym typeface="Trebuchet MS"/>
            </a:endParaRPr>
          </a:p>
          <a:p>
            <a:pPr marL="762000" marR="0" lvl="0" indent="0" algn="l" rtl="0">
              <a:lnSpc>
                <a:spcPct val="100000"/>
              </a:lnSpc>
              <a:spcBef>
                <a:spcPts val="265"/>
              </a:spcBef>
              <a:spcAft>
                <a:spcPts val="0"/>
              </a:spcAft>
              <a:buNone/>
            </a:pPr>
            <a:r>
              <a:rPr lang="en" sz="1100" b="1" i="1">
                <a:latin typeface="Trebuchet MS"/>
                <a:ea typeface="Trebuchet MS"/>
                <a:cs typeface="Trebuchet MS"/>
                <a:sym typeface="Trebuchet MS"/>
              </a:rPr>
              <a:t>C_BLOCK = ZERO_MATRIX(TILE_SIZE_M, TILE_SIZE_N)</a:t>
            </a:r>
            <a:endParaRPr sz="1100">
              <a:latin typeface="Trebuchet MS"/>
              <a:ea typeface="Trebuchet MS"/>
              <a:cs typeface="Trebuchet MS"/>
              <a:sym typeface="Trebuchet MS"/>
            </a:endParaRPr>
          </a:p>
          <a:p>
            <a:pPr marL="762000" marR="0" lvl="0" indent="0" algn="l" rtl="0">
              <a:lnSpc>
                <a:spcPct val="100000"/>
              </a:lnSpc>
              <a:spcBef>
                <a:spcPts val="265"/>
              </a:spcBef>
              <a:spcAft>
                <a:spcPts val="0"/>
              </a:spcAft>
              <a:buNone/>
            </a:pPr>
            <a:r>
              <a:rPr lang="en" sz="1100" b="1" i="1">
                <a:latin typeface="Trebuchet MS"/>
                <a:ea typeface="Trebuchet MS"/>
                <a:cs typeface="Trebuchet MS"/>
                <a:sym typeface="Trebuchet MS"/>
              </a:rPr>
              <a:t>for k from 0 to size-1</a:t>
            </a:r>
            <a:endParaRPr sz="1100">
              <a:latin typeface="Trebuchet MS"/>
              <a:ea typeface="Trebuchet MS"/>
              <a:cs typeface="Trebuchet MS"/>
              <a:sym typeface="Trebuchet MS"/>
            </a:endParaRPr>
          </a:p>
          <a:p>
            <a:pPr marL="1174115" marR="0" lvl="0" indent="0" algn="l" rtl="0">
              <a:lnSpc>
                <a:spcPct val="100000"/>
              </a:lnSpc>
              <a:spcBef>
                <a:spcPts val="265"/>
              </a:spcBef>
              <a:spcAft>
                <a:spcPts val="0"/>
              </a:spcAft>
              <a:buNone/>
            </a:pPr>
            <a:r>
              <a:rPr lang="en" sz="1100" b="1" i="1">
                <a:latin typeface="Trebuchet MS"/>
                <a:ea typeface="Trebuchet MS"/>
                <a:cs typeface="Trebuchet MS"/>
                <a:sym typeface="Trebuchet MS"/>
              </a:rPr>
              <a:t>for ib = from 0 to TILE_SIZE_M-1</a:t>
            </a:r>
            <a:endParaRPr sz="1100">
              <a:latin typeface="Trebuchet MS"/>
              <a:ea typeface="Trebuchet MS"/>
              <a:cs typeface="Trebuchet MS"/>
              <a:sym typeface="Trebuchet MS"/>
            </a:endParaRPr>
          </a:p>
          <a:p>
            <a:pPr marL="1515110" marR="0" lvl="0" indent="0" algn="l" rtl="0">
              <a:lnSpc>
                <a:spcPct val="100000"/>
              </a:lnSpc>
              <a:spcBef>
                <a:spcPts val="265"/>
              </a:spcBef>
              <a:spcAft>
                <a:spcPts val="0"/>
              </a:spcAft>
              <a:buNone/>
            </a:pPr>
            <a:r>
              <a:rPr lang="en" sz="1100" b="1" i="1">
                <a:latin typeface="Trebuchet MS"/>
                <a:ea typeface="Trebuchet MS"/>
                <a:cs typeface="Trebuchet MS"/>
                <a:sym typeface="Trebuchet MS"/>
              </a:rPr>
              <a:t>for jb = from 0 to TILE_SIZE_N-1</a:t>
            </a:r>
            <a:endParaRPr sz="1100">
              <a:latin typeface="Trebuchet MS"/>
              <a:ea typeface="Trebuchet MS"/>
              <a:cs typeface="Trebuchet MS"/>
              <a:sym typeface="Trebuchet MS"/>
            </a:endParaRPr>
          </a:p>
          <a:p>
            <a:pPr marL="1927225" marR="0" lvl="0" indent="0" algn="l" rtl="0">
              <a:lnSpc>
                <a:spcPct val="100000"/>
              </a:lnSpc>
              <a:spcBef>
                <a:spcPts val="265"/>
              </a:spcBef>
              <a:spcAft>
                <a:spcPts val="0"/>
              </a:spcAft>
              <a:buNone/>
            </a:pPr>
            <a:r>
              <a:rPr lang="en" sz="1100" b="1" i="1">
                <a:latin typeface="Trebuchet MS"/>
                <a:ea typeface="Trebuchet MS"/>
                <a:cs typeface="Trebuchet MS"/>
                <a:sym typeface="Trebuchet MS"/>
              </a:rPr>
              <a:t>C_BLOCK(jb, ib) = C_BLOCK(ib, jb) + A(k, i*TILE_SIZE_M + ib)*B(j*TILE_SIZE_N + jb, k)</a:t>
            </a:r>
            <a:endParaRPr sz="1100">
              <a:latin typeface="Trebuchet MS"/>
              <a:ea typeface="Trebuchet MS"/>
              <a:cs typeface="Trebuchet MS"/>
              <a:sym typeface="Trebuchet MS"/>
            </a:endParaRPr>
          </a:p>
          <a:p>
            <a:pPr marL="1582420" marR="0" lvl="0" indent="0" algn="l" rtl="0">
              <a:lnSpc>
                <a:spcPct val="100000"/>
              </a:lnSpc>
              <a:spcBef>
                <a:spcPts val="265"/>
              </a:spcBef>
              <a:spcAft>
                <a:spcPts val="0"/>
              </a:spcAft>
              <a:buNone/>
            </a:pPr>
            <a:r>
              <a:rPr lang="en" sz="1100" b="1" i="1">
                <a:latin typeface="Trebuchet MS"/>
                <a:ea typeface="Trebuchet MS"/>
                <a:cs typeface="Trebuchet MS"/>
                <a:sym typeface="Trebuchet MS"/>
              </a:rPr>
              <a:t>end for jb</a:t>
            </a:r>
            <a:endParaRPr sz="1100">
              <a:latin typeface="Trebuchet MS"/>
              <a:ea typeface="Trebuchet MS"/>
              <a:cs typeface="Trebuchet MS"/>
              <a:sym typeface="Trebuchet MS"/>
            </a:endParaRPr>
          </a:p>
          <a:p>
            <a:pPr marL="762000" marR="6097905" lvl="0" indent="481964" algn="l" rtl="0">
              <a:lnSpc>
                <a:spcPct val="120000"/>
              </a:lnSpc>
              <a:spcBef>
                <a:spcPts val="0"/>
              </a:spcBef>
              <a:spcAft>
                <a:spcPts val="0"/>
              </a:spcAft>
              <a:buNone/>
            </a:pPr>
            <a:r>
              <a:rPr lang="en" sz="1100" b="1" i="1">
                <a:latin typeface="Trebuchet MS"/>
                <a:ea typeface="Trebuchet MS"/>
                <a:cs typeface="Trebuchet MS"/>
                <a:sym typeface="Trebuchet MS"/>
              </a:rPr>
              <a:t>end for ib  end for k</a:t>
            </a:r>
            <a:endParaRPr sz="1100">
              <a:latin typeface="Trebuchet MS"/>
              <a:ea typeface="Trebuchet MS"/>
              <a:cs typeface="Trebuchet MS"/>
              <a:sym typeface="Trebuchet MS"/>
            </a:endParaRPr>
          </a:p>
          <a:p>
            <a:pPr marL="762000" marR="0" lvl="0" indent="0" algn="l" rtl="0">
              <a:lnSpc>
                <a:spcPct val="100000"/>
              </a:lnSpc>
              <a:spcBef>
                <a:spcPts val="265"/>
              </a:spcBef>
              <a:spcAft>
                <a:spcPts val="0"/>
              </a:spcAft>
              <a:buNone/>
            </a:pPr>
            <a:r>
              <a:rPr lang="en" sz="1100" b="1" i="1">
                <a:latin typeface="Trebuchet MS"/>
                <a:ea typeface="Trebuchet MS"/>
                <a:cs typeface="Trebuchet MS"/>
                <a:sym typeface="Trebuchet MS"/>
              </a:rPr>
              <a:t>for ib = from 0 to TILE_SIZE_M-1</a:t>
            </a:r>
            <a:endParaRPr sz="1100">
              <a:latin typeface="Trebuchet MS"/>
              <a:ea typeface="Trebuchet MS"/>
              <a:cs typeface="Trebuchet MS"/>
              <a:sym typeface="Trebuchet MS"/>
            </a:endParaRPr>
          </a:p>
          <a:p>
            <a:pPr marL="1174115" marR="0" lvl="0" indent="0" algn="l" rtl="0">
              <a:lnSpc>
                <a:spcPct val="100000"/>
              </a:lnSpc>
              <a:spcBef>
                <a:spcPts val="265"/>
              </a:spcBef>
              <a:spcAft>
                <a:spcPts val="0"/>
              </a:spcAft>
              <a:buNone/>
            </a:pPr>
            <a:r>
              <a:rPr lang="en" sz="1100" b="1" i="1">
                <a:latin typeface="Trebuchet MS"/>
                <a:ea typeface="Trebuchet MS"/>
                <a:cs typeface="Trebuchet MS"/>
                <a:sym typeface="Trebuchet MS"/>
              </a:rPr>
              <a:t>for jb = from 0 to TILE_SIZE_N-1</a:t>
            </a:r>
            <a:endParaRPr sz="1100">
              <a:latin typeface="Trebuchet MS"/>
              <a:ea typeface="Trebuchet MS"/>
              <a:cs typeface="Trebuchet MS"/>
              <a:sym typeface="Trebuchet MS"/>
            </a:endParaRPr>
          </a:p>
          <a:p>
            <a:pPr marL="1174115" marR="2187575" lvl="0" indent="408305" algn="l" rtl="0">
              <a:lnSpc>
                <a:spcPct val="120000"/>
              </a:lnSpc>
              <a:spcBef>
                <a:spcPts val="0"/>
              </a:spcBef>
              <a:spcAft>
                <a:spcPts val="0"/>
              </a:spcAft>
              <a:buNone/>
            </a:pPr>
            <a:r>
              <a:rPr lang="en" sz="1100" b="1" i="1">
                <a:latin typeface="Trebuchet MS"/>
                <a:ea typeface="Trebuchet MS"/>
                <a:cs typeface="Trebuchet MS"/>
                <a:sym typeface="Trebuchet MS"/>
              </a:rPr>
              <a:t>C(j*TILE_SIZE_M + jb, i*TILE_SIZE_N + ib) = C_BLOCK(jb, ib)  end for jb</a:t>
            </a:r>
            <a:endParaRPr sz="1100">
              <a:latin typeface="Trebuchet MS"/>
              <a:ea typeface="Trebuchet MS"/>
              <a:cs typeface="Trebuchet MS"/>
              <a:sym typeface="Trebuchet MS"/>
            </a:endParaRPr>
          </a:p>
          <a:p>
            <a:pPr marL="762000" marR="0" lvl="0" indent="0" algn="l" rtl="0">
              <a:lnSpc>
                <a:spcPct val="100000"/>
              </a:lnSpc>
              <a:spcBef>
                <a:spcPts val="265"/>
              </a:spcBef>
              <a:spcAft>
                <a:spcPts val="0"/>
              </a:spcAft>
              <a:buNone/>
            </a:pPr>
            <a:r>
              <a:rPr lang="en" sz="1100" b="1" i="1">
                <a:latin typeface="Trebuchet MS"/>
                <a:ea typeface="Trebuchet MS"/>
                <a:cs typeface="Trebuchet MS"/>
                <a:sym typeface="Trebuchet MS"/>
              </a:rPr>
              <a:t>end for ib</a:t>
            </a:r>
            <a:endParaRPr sz="1100">
              <a:latin typeface="Trebuchet MS"/>
              <a:ea typeface="Trebuchet MS"/>
              <a:cs typeface="Trebuchet MS"/>
              <a:sym typeface="Trebuchet MS"/>
            </a:endParaRPr>
          </a:p>
          <a:p>
            <a:pPr marL="12700" marR="7002144" lvl="0" indent="411480" algn="l" rtl="0">
              <a:lnSpc>
                <a:spcPct val="120000"/>
              </a:lnSpc>
              <a:spcBef>
                <a:spcPts val="5"/>
              </a:spcBef>
              <a:spcAft>
                <a:spcPts val="0"/>
              </a:spcAft>
              <a:buNone/>
            </a:pPr>
            <a:r>
              <a:rPr lang="en" sz="1100" b="1" i="1">
                <a:latin typeface="Trebuchet MS"/>
                <a:ea typeface="Trebuchet MS"/>
                <a:cs typeface="Trebuchet MS"/>
                <a:sym typeface="Trebuchet MS"/>
              </a:rPr>
              <a:t>end for j  end for i</a:t>
            </a:r>
            <a:endParaRPr sz="1100">
              <a:latin typeface="Trebuchet MS"/>
              <a:ea typeface="Trebuchet MS"/>
              <a:cs typeface="Trebuchet MS"/>
              <a:sym typeface="Trebuchet MS"/>
            </a:endParaRPr>
          </a:p>
        </p:txBody>
      </p:sp>
      <p:graphicFrame>
        <p:nvGraphicFramePr>
          <p:cNvPr id="1667" name="Google Shape;1667;p111"/>
          <p:cNvGraphicFramePr/>
          <p:nvPr/>
        </p:nvGraphicFramePr>
        <p:xfrm>
          <a:off x="2120051" y="4224045"/>
          <a:ext cx="3000000" cy="3000000"/>
        </p:xfrm>
        <a:graphic>
          <a:graphicData uri="http://schemas.openxmlformats.org/drawingml/2006/table">
            <a:tbl>
              <a:tblPr firstRow="1" bandRow="1">
                <a:noFill/>
                <a:tableStyleId>{FB420127-9F0C-48E6-86BC-73934E5C1D83}</a:tableStyleId>
              </a:tblPr>
              <a:tblGrid>
                <a:gridCol w="2304425">
                  <a:extLst>
                    <a:ext uri="{9D8B030D-6E8A-4147-A177-3AD203B41FA5}">
                      <a16:colId xmlns:a16="http://schemas.microsoft.com/office/drawing/2014/main" val="20000"/>
                    </a:ext>
                  </a:extLst>
                </a:gridCol>
                <a:gridCol w="2304425">
                  <a:extLst>
                    <a:ext uri="{9D8B030D-6E8A-4147-A177-3AD203B41FA5}">
                      <a16:colId xmlns:a16="http://schemas.microsoft.com/office/drawing/2014/main" val="20001"/>
                    </a:ext>
                  </a:extLst>
                </a:gridCol>
                <a:gridCol w="2304425">
                  <a:extLst>
                    <a:ext uri="{9D8B030D-6E8A-4147-A177-3AD203B41FA5}">
                      <a16:colId xmlns:a16="http://schemas.microsoft.com/office/drawing/2014/main" val="20002"/>
                    </a:ext>
                  </a:extLst>
                </a:gridCol>
              </a:tblGrid>
              <a:tr h="480100">
                <a:tc>
                  <a:txBody>
                    <a:bodyPr/>
                    <a:lstStyle/>
                    <a:p>
                      <a:pPr marL="63500" marR="0" lvl="0" indent="0" algn="l" rtl="0">
                        <a:lnSpc>
                          <a:spcPct val="100000"/>
                        </a:lnSpc>
                        <a:spcBef>
                          <a:spcPts val="0"/>
                        </a:spcBef>
                        <a:spcAft>
                          <a:spcPts val="0"/>
                        </a:spcAft>
                        <a:buNone/>
                      </a:pPr>
                      <a:r>
                        <a:rPr lang="en" sz="1400" b="1" u="none" strike="noStrike" cap="none">
                          <a:solidFill>
                            <a:srgbClr val="FFFFFF"/>
                          </a:solidFill>
                          <a:latin typeface="Arial"/>
                          <a:ea typeface="Arial"/>
                          <a:cs typeface="Arial"/>
                          <a:sym typeface="Arial"/>
                        </a:rPr>
                        <a:t>Matrices Size</a:t>
                      </a:r>
                      <a:endParaRPr sz="1400" u="none" strike="noStrike" cap="none">
                        <a:latin typeface="Arial"/>
                        <a:ea typeface="Arial"/>
                        <a:cs typeface="Arial"/>
                        <a:sym typeface="Arial"/>
                      </a:endParaRPr>
                    </a:p>
                  </a:txBody>
                  <a:tcPr marL="0" marR="0" marT="314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BADFE2"/>
                    </a:solidFill>
                  </a:tcPr>
                </a:tc>
                <a:tc>
                  <a:txBody>
                    <a:bodyPr/>
                    <a:lstStyle/>
                    <a:p>
                      <a:pPr marL="63500" marR="0" lvl="0" indent="0" algn="l" rtl="0">
                        <a:lnSpc>
                          <a:spcPct val="100000"/>
                        </a:lnSpc>
                        <a:spcBef>
                          <a:spcPts val="0"/>
                        </a:spcBef>
                        <a:spcAft>
                          <a:spcPts val="0"/>
                        </a:spcAft>
                        <a:buNone/>
                      </a:pPr>
                      <a:r>
                        <a:rPr lang="en" sz="1400" b="1" u="none" strike="noStrike" cap="none">
                          <a:solidFill>
                            <a:srgbClr val="FFFFFF"/>
                          </a:solidFill>
                          <a:latin typeface="Arial"/>
                          <a:ea typeface="Arial"/>
                          <a:cs typeface="Arial"/>
                          <a:sym typeface="Arial"/>
                        </a:rPr>
                        <a:t>Kernel time (sec.)</a:t>
                      </a:r>
                      <a:endParaRPr sz="1400" u="none" strike="noStrike" cap="none">
                        <a:latin typeface="Arial"/>
                        <a:ea typeface="Arial"/>
                        <a:cs typeface="Arial"/>
                        <a:sym typeface="Arial"/>
                      </a:endParaRPr>
                    </a:p>
                  </a:txBody>
                  <a:tcPr marL="0" marR="0" marT="314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BADFE2"/>
                    </a:solidFill>
                  </a:tcPr>
                </a:tc>
                <a:tc>
                  <a:txBody>
                    <a:bodyPr/>
                    <a:lstStyle/>
                    <a:p>
                      <a:pPr marL="76200" marR="457200" lvl="0" indent="0" algn="l" rtl="0">
                        <a:lnSpc>
                          <a:spcPct val="100000"/>
                        </a:lnSpc>
                        <a:spcBef>
                          <a:spcPts val="0"/>
                        </a:spcBef>
                        <a:spcAft>
                          <a:spcPts val="0"/>
                        </a:spcAft>
                        <a:buNone/>
                      </a:pPr>
                      <a:r>
                        <a:rPr lang="en" sz="1400" b="1" u="none" strike="noStrike" cap="none">
                          <a:solidFill>
                            <a:srgbClr val="FFFFFF"/>
                          </a:solidFill>
                          <a:latin typeface="Arial"/>
                          <a:ea typeface="Arial"/>
                          <a:cs typeface="Arial"/>
                          <a:sym typeface="Arial"/>
                        </a:rPr>
                        <a:t>GFLOP/s (Intel  MIC)</a:t>
                      </a:r>
                      <a:endParaRPr sz="1400" u="none" strike="noStrike" cap="none">
                        <a:latin typeface="Arial"/>
                        <a:ea typeface="Arial"/>
                        <a:cs typeface="Arial"/>
                        <a:sym typeface="Arial"/>
                      </a:endParaRPr>
                    </a:p>
                  </a:txBody>
                  <a:tcPr marL="0" marR="0" marT="314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BADFE2"/>
                    </a:solidFill>
                  </a:tcPr>
                </a:tc>
                <a:extLst>
                  <a:ext uri="{0D108BD9-81ED-4DB2-BD59-A6C34878D82A}">
                    <a16:rowId xmlns:a16="http://schemas.microsoft.com/office/drawing/2014/main" val="10000"/>
                  </a:ext>
                </a:extLst>
              </a:tr>
              <a:tr h="309975">
                <a:tc>
                  <a:txBody>
                    <a:bodyPr/>
                    <a:lstStyle/>
                    <a:p>
                      <a:pPr marL="63500" marR="0" lvl="0" indent="0" algn="l" rtl="0">
                        <a:lnSpc>
                          <a:spcPct val="100000"/>
                        </a:lnSpc>
                        <a:spcBef>
                          <a:spcPts val="0"/>
                        </a:spcBef>
                        <a:spcAft>
                          <a:spcPts val="0"/>
                        </a:spcAft>
                        <a:buNone/>
                      </a:pPr>
                      <a:r>
                        <a:rPr lang="en" sz="1400" u="none" strike="noStrike" cap="none">
                          <a:latin typeface="Helvetica Neue"/>
                          <a:ea typeface="Helvetica Neue"/>
                          <a:cs typeface="Helvetica Neue"/>
                          <a:sym typeface="Helvetica Neue"/>
                        </a:rPr>
                        <a:t>3968</a:t>
                      </a:r>
                      <a:endParaRPr sz="1400" u="none" strike="noStrike" cap="none">
                        <a:latin typeface="Helvetica Neue"/>
                        <a:ea typeface="Helvetica Neue"/>
                        <a:cs typeface="Helvetica Neue"/>
                        <a:sym typeface="Helvetica Neue"/>
                      </a:endParaRPr>
                    </a:p>
                  </a:txBody>
                  <a:tcPr marL="0" marR="0" marT="314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7F3F4"/>
                    </a:solidFill>
                  </a:tcPr>
                </a:tc>
                <a:tc>
                  <a:txBody>
                    <a:bodyPr/>
                    <a:lstStyle/>
                    <a:p>
                      <a:pPr marL="63500" marR="0" lvl="0" indent="0" algn="l" rtl="0">
                        <a:lnSpc>
                          <a:spcPct val="100000"/>
                        </a:lnSpc>
                        <a:spcBef>
                          <a:spcPts val="0"/>
                        </a:spcBef>
                        <a:spcAft>
                          <a:spcPts val="0"/>
                        </a:spcAft>
                        <a:buNone/>
                      </a:pPr>
                      <a:r>
                        <a:rPr lang="en" sz="1400" u="none" strike="noStrike" cap="none">
                          <a:latin typeface="Helvetica Neue"/>
                          <a:ea typeface="Helvetica Neue"/>
                          <a:cs typeface="Helvetica Neue"/>
                          <a:sym typeface="Helvetica Neue"/>
                        </a:rPr>
                        <a:t>0.3</a:t>
                      </a:r>
                      <a:endParaRPr sz="1400" u="none" strike="noStrike" cap="none">
                        <a:latin typeface="Helvetica Neue"/>
                        <a:ea typeface="Helvetica Neue"/>
                        <a:cs typeface="Helvetica Neue"/>
                        <a:sym typeface="Helvetica Neue"/>
                      </a:endParaRPr>
                    </a:p>
                  </a:txBody>
                  <a:tcPr marL="0" marR="0" marT="314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7F3F4"/>
                    </a:solidFill>
                  </a:tcPr>
                </a:tc>
                <a:tc>
                  <a:txBody>
                    <a:bodyPr/>
                    <a:lstStyle/>
                    <a:p>
                      <a:pPr marL="76200" marR="0" lvl="0" indent="0" algn="l" rtl="0">
                        <a:lnSpc>
                          <a:spcPct val="100000"/>
                        </a:lnSpc>
                        <a:spcBef>
                          <a:spcPts val="0"/>
                        </a:spcBef>
                        <a:spcAft>
                          <a:spcPts val="0"/>
                        </a:spcAft>
                        <a:buNone/>
                      </a:pPr>
                      <a:r>
                        <a:rPr lang="en" sz="1400" u="none" strike="noStrike" cap="none">
                          <a:latin typeface="Helvetica Neue"/>
                          <a:ea typeface="Helvetica Neue"/>
                          <a:cs typeface="Helvetica Neue"/>
                          <a:sym typeface="Helvetica Neue"/>
                        </a:rPr>
                        <a:t>415</a:t>
                      </a:r>
                      <a:endParaRPr sz="1400" u="none" strike="noStrike" cap="none">
                        <a:latin typeface="Helvetica Neue"/>
                        <a:ea typeface="Helvetica Neue"/>
                        <a:cs typeface="Helvetica Neue"/>
                        <a:sym typeface="Helvetica Neue"/>
                      </a:endParaRPr>
                    </a:p>
                  </a:txBody>
                  <a:tcPr marL="0" marR="0" marT="314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7F3F4"/>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0" y="0"/>
            <a:ext cx="9144000" cy="5727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73763"/>
                </a:solidFill>
              </a:rPr>
              <a:t>GPU Technology</a:t>
            </a:r>
            <a:endParaRPr b="1">
              <a:solidFill>
                <a:srgbClr val="073763"/>
              </a:solidFill>
            </a:endParaRPr>
          </a:p>
        </p:txBody>
      </p:sp>
      <p:sp>
        <p:nvSpPr>
          <p:cNvPr id="206" name="Google Shape;206;p40"/>
          <p:cNvSpPr txBox="1">
            <a:spLocks noGrp="1"/>
          </p:cNvSpPr>
          <p:nvPr>
            <p:ph type="body" idx="1"/>
          </p:nvPr>
        </p:nvSpPr>
        <p:spPr>
          <a:xfrm>
            <a:off x="311700" y="793850"/>
            <a:ext cx="8520600" cy="4155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b="1">
                <a:solidFill>
                  <a:schemeClr val="dk1"/>
                </a:solidFill>
              </a:rPr>
              <a:t>G</a:t>
            </a:r>
            <a:r>
              <a:rPr lang="en">
                <a:solidFill>
                  <a:schemeClr val="dk1"/>
                </a:solidFill>
              </a:rPr>
              <a:t>raphics </a:t>
            </a:r>
            <a:r>
              <a:rPr lang="en" b="1">
                <a:solidFill>
                  <a:schemeClr val="dk1"/>
                </a:solidFill>
              </a:rPr>
              <a:t>P</a:t>
            </a:r>
            <a:r>
              <a:rPr lang="en">
                <a:solidFill>
                  <a:schemeClr val="dk1"/>
                </a:solidFill>
              </a:rPr>
              <a:t>rocessor </a:t>
            </a:r>
            <a:r>
              <a:rPr lang="en" b="1">
                <a:solidFill>
                  <a:schemeClr val="dk1"/>
                </a:solidFill>
              </a:rPr>
              <a:t>U</a:t>
            </a:r>
            <a:r>
              <a:rPr lang="en">
                <a:solidFill>
                  <a:schemeClr val="dk1"/>
                </a:solidFill>
              </a:rPr>
              <a:t>nit</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a device equipped with an  highly parallel microprocessor  (many-core) and a private  memory with very high  bandwidth</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born in response to the growing  demand for high definition 3D  rendering graphic applications</a:t>
            </a:r>
            <a:endParaRPr>
              <a:solidFill>
                <a:schemeClr val="dk1"/>
              </a:solidFill>
            </a:endParaRPr>
          </a:p>
        </p:txBody>
      </p:sp>
      <p:pic>
        <p:nvPicPr>
          <p:cNvPr id="207" name="Google Shape;207;p40"/>
          <p:cNvPicPr preferRelativeResize="0"/>
          <p:nvPr/>
        </p:nvPicPr>
        <p:blipFill rotWithShape="1">
          <a:blip r:embed="rId3">
            <a:alphaModFix/>
          </a:blip>
          <a:srcRect/>
          <a:stretch/>
        </p:blipFill>
        <p:spPr>
          <a:xfrm>
            <a:off x="2095500" y="1860799"/>
            <a:ext cx="4952999" cy="3358896"/>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671"/>
        <p:cNvGrpSpPr/>
        <p:nvPr/>
      </p:nvGrpSpPr>
      <p:grpSpPr>
        <a:xfrm>
          <a:off x="0" y="0"/>
          <a:ext cx="0" cy="0"/>
          <a:chOff x="0" y="0"/>
          <a:chExt cx="0" cy="0"/>
        </a:xfrm>
      </p:grpSpPr>
      <p:sp>
        <p:nvSpPr>
          <p:cNvPr id="1672" name="Google Shape;1672;p112"/>
          <p:cNvSpPr txBox="1">
            <a:spLocks noGrp="1"/>
          </p:cNvSpPr>
          <p:nvPr>
            <p:ph type="title"/>
          </p:nvPr>
        </p:nvSpPr>
        <p:spPr>
          <a:xfrm>
            <a:off x="549655" y="556832"/>
            <a:ext cx="8044800" cy="504000"/>
          </a:xfrm>
          <a:prstGeom prst="rect">
            <a:avLst/>
          </a:prstGeom>
          <a:noFill/>
          <a:ln>
            <a:noFill/>
          </a:ln>
        </p:spPr>
        <p:txBody>
          <a:bodyPr spcFirstLastPara="1" wrap="square" lIns="0" tIns="11425" rIns="0" bIns="0" anchor="t" anchorCtr="0">
            <a:spAutoFit/>
          </a:bodyPr>
          <a:lstStyle/>
          <a:p>
            <a:pPr marL="2073910" marR="5080" lvl="0" indent="-1174115" algn="l" rtl="0">
              <a:lnSpc>
                <a:spcPct val="100000"/>
              </a:lnSpc>
              <a:spcBef>
                <a:spcPts val="0"/>
              </a:spcBef>
              <a:spcAft>
                <a:spcPts val="0"/>
              </a:spcAft>
              <a:buNone/>
            </a:pPr>
            <a:r>
              <a:rPr lang="en">
                <a:latin typeface="Arial"/>
                <a:ea typeface="Arial"/>
                <a:cs typeface="Arial"/>
                <a:sym typeface="Arial"/>
              </a:rPr>
              <a:t>The future of Accelerator  Programming</a:t>
            </a:r>
            <a:endParaRPr>
              <a:latin typeface="Arial"/>
              <a:ea typeface="Arial"/>
              <a:cs typeface="Arial"/>
              <a:sym typeface="Arial"/>
            </a:endParaRPr>
          </a:p>
        </p:txBody>
      </p:sp>
      <p:sp>
        <p:nvSpPr>
          <p:cNvPr id="1673" name="Google Shape;1673;p112"/>
          <p:cNvSpPr txBox="1"/>
          <p:nvPr/>
        </p:nvSpPr>
        <p:spPr>
          <a:xfrm>
            <a:off x="185825" y="1686450"/>
            <a:ext cx="3862200" cy="1357800"/>
          </a:xfrm>
          <a:prstGeom prst="rect">
            <a:avLst/>
          </a:prstGeom>
          <a:noFill/>
          <a:ln>
            <a:noFill/>
          </a:ln>
        </p:spPr>
        <p:txBody>
          <a:bodyPr spcFirstLastPara="1" wrap="square" lIns="0" tIns="50150" rIns="0" bIns="0" anchor="t" anchorCtr="0">
            <a:spAutoFit/>
          </a:bodyPr>
          <a:lstStyle/>
          <a:p>
            <a:pPr marL="0" marR="127000" lvl="0" indent="0" algn="l" rtl="0">
              <a:lnSpc>
                <a:spcPct val="80100"/>
              </a:lnSpc>
              <a:spcBef>
                <a:spcPts val="385"/>
              </a:spcBef>
              <a:spcAft>
                <a:spcPts val="0"/>
              </a:spcAft>
              <a:buNone/>
            </a:pPr>
            <a:r>
              <a:rPr lang="en">
                <a:solidFill>
                  <a:schemeClr val="dk1"/>
                </a:solidFill>
              </a:rPr>
              <a:t>Most of the latest  supercomputers are based on  accelerators platform. This  huge adoption is the result of:</a:t>
            </a:r>
            <a:endParaRPr>
              <a:solidFill>
                <a:schemeClr val="dk1"/>
              </a:solidFill>
            </a:endParaRPr>
          </a:p>
          <a:p>
            <a:pPr marL="457200" marR="127000" lvl="0" indent="-317500" algn="l" rtl="0">
              <a:lnSpc>
                <a:spcPct val="80100"/>
              </a:lnSpc>
              <a:spcBef>
                <a:spcPts val="385"/>
              </a:spcBef>
              <a:spcAft>
                <a:spcPts val="0"/>
              </a:spcAft>
              <a:buClr>
                <a:schemeClr val="dk1"/>
              </a:buClr>
              <a:buSzPts val="1400"/>
              <a:buChar char="●"/>
            </a:pPr>
            <a:r>
              <a:rPr lang="en">
                <a:solidFill>
                  <a:schemeClr val="dk1"/>
                </a:solidFill>
              </a:rPr>
              <a:t>High (peak) performances</a:t>
            </a:r>
            <a:endParaRPr>
              <a:solidFill>
                <a:schemeClr val="dk1"/>
              </a:solidFill>
            </a:endParaRPr>
          </a:p>
          <a:p>
            <a:pPr marL="457200" marR="127000" lvl="0" indent="-317500" algn="l" rtl="0">
              <a:lnSpc>
                <a:spcPct val="80100"/>
              </a:lnSpc>
              <a:spcBef>
                <a:spcPts val="0"/>
              </a:spcBef>
              <a:spcAft>
                <a:spcPts val="0"/>
              </a:spcAft>
              <a:buClr>
                <a:schemeClr val="dk1"/>
              </a:buClr>
              <a:buSzPts val="1400"/>
              <a:buChar char="●"/>
            </a:pPr>
            <a:r>
              <a:rPr lang="en">
                <a:solidFill>
                  <a:schemeClr val="dk1"/>
                </a:solidFill>
              </a:rPr>
              <a:t>Good energy efficiency</a:t>
            </a:r>
            <a:endParaRPr>
              <a:solidFill>
                <a:schemeClr val="dk1"/>
              </a:solidFill>
            </a:endParaRPr>
          </a:p>
          <a:p>
            <a:pPr marL="457200" marR="127000" lvl="0" indent="-317500" algn="l" rtl="0">
              <a:lnSpc>
                <a:spcPct val="80100"/>
              </a:lnSpc>
              <a:spcBef>
                <a:spcPts val="0"/>
              </a:spcBef>
              <a:spcAft>
                <a:spcPts val="0"/>
              </a:spcAft>
              <a:buClr>
                <a:schemeClr val="dk1"/>
              </a:buClr>
              <a:buSzPts val="1400"/>
              <a:buChar char="●"/>
            </a:pPr>
            <a:r>
              <a:rPr lang="en">
                <a:solidFill>
                  <a:schemeClr val="dk1"/>
                </a:solidFill>
              </a:rPr>
              <a:t>Low price</a:t>
            </a:r>
            <a:endParaRPr>
              <a:solidFill>
                <a:schemeClr val="dk1"/>
              </a:solidFill>
            </a:endParaRPr>
          </a:p>
          <a:p>
            <a:pPr marL="0" marR="127000" lvl="0" indent="0" algn="l" rtl="0">
              <a:lnSpc>
                <a:spcPct val="80100"/>
              </a:lnSpc>
              <a:spcBef>
                <a:spcPts val="385"/>
              </a:spcBef>
              <a:spcAft>
                <a:spcPts val="0"/>
              </a:spcAft>
              <a:buNone/>
            </a:pPr>
            <a:endParaRPr>
              <a:solidFill>
                <a:schemeClr val="dk1"/>
              </a:solidFill>
            </a:endParaRPr>
          </a:p>
        </p:txBody>
      </p:sp>
      <p:sp>
        <p:nvSpPr>
          <p:cNvPr id="1674" name="Google Shape;1674;p112"/>
          <p:cNvSpPr txBox="1"/>
          <p:nvPr/>
        </p:nvSpPr>
        <p:spPr>
          <a:xfrm>
            <a:off x="1810257" y="4238091"/>
            <a:ext cx="7029600" cy="803100"/>
          </a:xfrm>
          <a:prstGeom prst="rect">
            <a:avLst/>
          </a:prstGeom>
          <a:noFill/>
          <a:ln>
            <a:noFill/>
          </a:ln>
        </p:spPr>
        <p:txBody>
          <a:bodyPr spcFirstLastPara="1" wrap="square" lIns="0" tIns="12700" rIns="0" bIns="0" anchor="t" anchorCtr="0">
            <a:spAutoFit/>
          </a:bodyPr>
          <a:lstStyle/>
          <a:p>
            <a:pPr marL="0" lvl="0" indent="0" algn="ctr" rtl="0">
              <a:lnSpc>
                <a:spcPct val="113958"/>
              </a:lnSpc>
              <a:spcBef>
                <a:spcPts val="0"/>
              </a:spcBef>
              <a:spcAft>
                <a:spcPts val="0"/>
              </a:spcAft>
              <a:buNone/>
            </a:pPr>
            <a:r>
              <a:rPr lang="en" sz="2400" b="1">
                <a:solidFill>
                  <a:schemeClr val="dk1"/>
                </a:solidFill>
              </a:rPr>
              <a:t>Accelerators should be used everywhere and all</a:t>
            </a:r>
            <a:endParaRPr sz="2400">
              <a:solidFill>
                <a:schemeClr val="dk1"/>
              </a:solidFill>
            </a:endParaRPr>
          </a:p>
          <a:p>
            <a:pPr marL="4445" lvl="0" indent="0" algn="ctr" rtl="0">
              <a:lnSpc>
                <a:spcPct val="113958"/>
              </a:lnSpc>
              <a:spcBef>
                <a:spcPts val="0"/>
              </a:spcBef>
              <a:spcAft>
                <a:spcPts val="0"/>
              </a:spcAft>
              <a:buNone/>
            </a:pPr>
            <a:r>
              <a:rPr lang="en" sz="2400" b="1">
                <a:solidFill>
                  <a:schemeClr val="dk1"/>
                </a:solidFill>
              </a:rPr>
              <a:t>the time. So, why aren’t there?</a:t>
            </a:r>
            <a:endParaRPr sz="2400" b="1"/>
          </a:p>
        </p:txBody>
      </p:sp>
      <p:pic>
        <p:nvPicPr>
          <p:cNvPr id="1675" name="Google Shape;1675;p112"/>
          <p:cNvPicPr preferRelativeResize="0"/>
          <p:nvPr/>
        </p:nvPicPr>
        <p:blipFill rotWithShape="1">
          <a:blip r:embed="rId3">
            <a:alphaModFix/>
          </a:blip>
          <a:srcRect/>
          <a:stretch/>
        </p:blipFill>
        <p:spPr>
          <a:xfrm>
            <a:off x="6586728" y="950975"/>
            <a:ext cx="1579626" cy="1577339"/>
          </a:xfrm>
          <a:prstGeom prst="rect">
            <a:avLst/>
          </a:prstGeom>
          <a:noFill/>
          <a:ln>
            <a:noFill/>
          </a:ln>
        </p:spPr>
      </p:pic>
      <p:pic>
        <p:nvPicPr>
          <p:cNvPr id="1676" name="Google Shape;1676;p112"/>
          <p:cNvPicPr preferRelativeResize="0"/>
          <p:nvPr/>
        </p:nvPicPr>
        <p:blipFill rotWithShape="1">
          <a:blip r:embed="rId4">
            <a:alphaModFix/>
          </a:blip>
          <a:srcRect/>
          <a:stretch/>
        </p:blipFill>
        <p:spPr>
          <a:xfrm>
            <a:off x="4285488" y="2608325"/>
            <a:ext cx="1963674" cy="1314450"/>
          </a:xfrm>
          <a:prstGeom prst="rect">
            <a:avLst/>
          </a:prstGeom>
          <a:noFill/>
          <a:ln>
            <a:noFill/>
          </a:ln>
        </p:spPr>
      </p:pic>
      <p:sp>
        <p:nvSpPr>
          <p:cNvPr id="1677" name="Google Shape;1677;p112"/>
          <p:cNvSpPr txBox="1">
            <a:spLocks noGrp="1"/>
          </p:cNvSpPr>
          <p:nvPr>
            <p:ph type="title"/>
          </p:nvPr>
        </p:nvSpPr>
        <p:spPr>
          <a:xfrm>
            <a:off x="0" y="0"/>
            <a:ext cx="9144000" cy="4926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0" tIns="0" rIns="0" bIns="0" anchor="t" anchorCtr="0">
            <a:spAutoFit/>
          </a:bodyPr>
          <a:lstStyle/>
          <a:p>
            <a:pPr marL="0" lvl="0" indent="0" algn="l" rtl="0">
              <a:spcBef>
                <a:spcPts val="0"/>
              </a:spcBef>
              <a:spcAft>
                <a:spcPts val="0"/>
              </a:spcAft>
              <a:buNone/>
            </a:pPr>
            <a:r>
              <a:rPr lang="en" b="1">
                <a:solidFill>
                  <a:srgbClr val="073763"/>
                </a:solidFill>
              </a:rPr>
              <a:t>Conclusions</a:t>
            </a:r>
            <a:endParaRPr b="1">
              <a:solidFill>
                <a:srgbClr val="073763"/>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681"/>
        <p:cNvGrpSpPr/>
        <p:nvPr/>
      </p:nvGrpSpPr>
      <p:grpSpPr>
        <a:xfrm>
          <a:off x="0" y="0"/>
          <a:ext cx="0" cy="0"/>
          <a:chOff x="0" y="0"/>
          <a:chExt cx="0" cy="0"/>
        </a:xfrm>
      </p:grpSpPr>
      <p:sp>
        <p:nvSpPr>
          <p:cNvPr id="1682" name="Google Shape;1682;p113"/>
          <p:cNvSpPr txBox="1">
            <a:spLocks noGrp="1"/>
          </p:cNvSpPr>
          <p:nvPr>
            <p:ph type="title"/>
          </p:nvPr>
        </p:nvSpPr>
        <p:spPr>
          <a:xfrm>
            <a:off x="549655" y="556832"/>
            <a:ext cx="8044800" cy="504000"/>
          </a:xfrm>
          <a:prstGeom prst="rect">
            <a:avLst/>
          </a:prstGeom>
          <a:noFill/>
          <a:ln>
            <a:noFill/>
          </a:ln>
        </p:spPr>
        <p:txBody>
          <a:bodyPr spcFirstLastPara="1" wrap="square" lIns="0" tIns="11425" rIns="0" bIns="0" anchor="t" anchorCtr="0">
            <a:spAutoFit/>
          </a:bodyPr>
          <a:lstStyle/>
          <a:p>
            <a:pPr marL="2073910" marR="5080" lvl="0" indent="-1174115" algn="l" rtl="0">
              <a:lnSpc>
                <a:spcPct val="100000"/>
              </a:lnSpc>
              <a:spcBef>
                <a:spcPts val="0"/>
              </a:spcBef>
              <a:spcAft>
                <a:spcPts val="0"/>
              </a:spcAft>
              <a:buNone/>
            </a:pPr>
            <a:r>
              <a:rPr lang="en">
                <a:latin typeface="Arial"/>
                <a:ea typeface="Arial"/>
                <a:cs typeface="Arial"/>
                <a:sym typeface="Arial"/>
              </a:rPr>
              <a:t>The future of Accelerator  Programming</a:t>
            </a:r>
            <a:endParaRPr>
              <a:latin typeface="Arial"/>
              <a:ea typeface="Arial"/>
              <a:cs typeface="Arial"/>
              <a:sym typeface="Arial"/>
            </a:endParaRPr>
          </a:p>
        </p:txBody>
      </p:sp>
      <p:sp>
        <p:nvSpPr>
          <p:cNvPr id="1683" name="Google Shape;1683;p113"/>
          <p:cNvSpPr txBox="1"/>
          <p:nvPr/>
        </p:nvSpPr>
        <p:spPr>
          <a:xfrm>
            <a:off x="178100" y="1165101"/>
            <a:ext cx="3862200" cy="1924800"/>
          </a:xfrm>
          <a:prstGeom prst="rect">
            <a:avLst/>
          </a:prstGeom>
          <a:noFill/>
          <a:ln>
            <a:noFill/>
          </a:ln>
        </p:spPr>
        <p:txBody>
          <a:bodyPr spcFirstLastPara="1" wrap="square" lIns="0" tIns="50150" rIns="0" bIns="0" anchor="t" anchorCtr="0">
            <a:spAutoFit/>
          </a:bodyPr>
          <a:lstStyle/>
          <a:p>
            <a:pPr marL="0" marR="127000" lvl="0" indent="0" algn="l" rtl="0">
              <a:lnSpc>
                <a:spcPct val="80100"/>
              </a:lnSpc>
              <a:spcBef>
                <a:spcPts val="385"/>
              </a:spcBef>
              <a:spcAft>
                <a:spcPts val="0"/>
              </a:spcAft>
              <a:buNone/>
            </a:pPr>
            <a:r>
              <a:rPr lang="en">
                <a:solidFill>
                  <a:schemeClr val="dk1"/>
                </a:solidFill>
              </a:rPr>
              <a:t>There are two main difficulties</a:t>
            </a:r>
            <a:endParaRPr>
              <a:solidFill>
                <a:schemeClr val="dk1"/>
              </a:solidFill>
            </a:endParaRPr>
          </a:p>
          <a:p>
            <a:pPr marL="0" marR="127000" lvl="0" indent="0" algn="l" rtl="0">
              <a:lnSpc>
                <a:spcPct val="80100"/>
              </a:lnSpc>
              <a:spcBef>
                <a:spcPts val="385"/>
              </a:spcBef>
              <a:spcAft>
                <a:spcPts val="0"/>
              </a:spcAft>
              <a:buNone/>
            </a:pPr>
            <a:r>
              <a:rPr lang="en">
                <a:solidFill>
                  <a:schemeClr val="dk1"/>
                </a:solidFill>
              </a:rPr>
              <a:t>with accelerators:</a:t>
            </a:r>
            <a:endParaRPr>
              <a:solidFill>
                <a:schemeClr val="dk1"/>
              </a:solidFill>
            </a:endParaRPr>
          </a:p>
          <a:p>
            <a:pPr marL="457200" marR="127000" lvl="0" indent="-317500" algn="l" rtl="0">
              <a:lnSpc>
                <a:spcPct val="80100"/>
              </a:lnSpc>
              <a:spcBef>
                <a:spcPts val="385"/>
              </a:spcBef>
              <a:spcAft>
                <a:spcPts val="0"/>
              </a:spcAft>
              <a:buClr>
                <a:schemeClr val="dk1"/>
              </a:buClr>
              <a:buSzPts val="1400"/>
              <a:buAutoNum type="arabicPeriod"/>
            </a:pPr>
            <a:r>
              <a:rPr lang="en">
                <a:solidFill>
                  <a:schemeClr val="dk1"/>
                </a:solidFill>
              </a:rPr>
              <a:t>They can only execute  certain type of programs  efficiently (high parallelism,  data reuse, regular control  flow and data access)</a:t>
            </a:r>
            <a:endParaRPr>
              <a:solidFill>
                <a:schemeClr val="dk1"/>
              </a:solidFill>
            </a:endParaRPr>
          </a:p>
          <a:p>
            <a:pPr marL="457200" marR="127000" lvl="0" indent="-317500" algn="l" rtl="0">
              <a:lnSpc>
                <a:spcPct val="80100"/>
              </a:lnSpc>
              <a:spcBef>
                <a:spcPts val="0"/>
              </a:spcBef>
              <a:spcAft>
                <a:spcPts val="0"/>
              </a:spcAft>
              <a:buClr>
                <a:schemeClr val="dk1"/>
              </a:buClr>
              <a:buSzPts val="1400"/>
              <a:buAutoNum type="arabicPeriod"/>
            </a:pPr>
            <a:r>
              <a:rPr lang="en">
                <a:solidFill>
                  <a:schemeClr val="dk1"/>
                </a:solidFill>
              </a:rPr>
              <a:t>Architectural disparity with  respect to CPU  (cumbersome  programming, portability is an issue)</a:t>
            </a:r>
            <a:endParaRPr>
              <a:solidFill>
                <a:schemeClr val="dk1"/>
              </a:solidFill>
            </a:endParaRPr>
          </a:p>
          <a:p>
            <a:pPr marL="0" marR="127000" lvl="0" indent="0" algn="l" rtl="0">
              <a:lnSpc>
                <a:spcPct val="80100"/>
              </a:lnSpc>
              <a:spcBef>
                <a:spcPts val="385"/>
              </a:spcBef>
              <a:spcAft>
                <a:spcPts val="0"/>
              </a:spcAft>
              <a:buNone/>
            </a:pPr>
            <a:endParaRPr>
              <a:solidFill>
                <a:schemeClr val="dk1"/>
              </a:solidFill>
            </a:endParaRPr>
          </a:p>
        </p:txBody>
      </p:sp>
      <p:sp>
        <p:nvSpPr>
          <p:cNvPr id="1684" name="Google Shape;1684;p113"/>
          <p:cNvSpPr txBox="1"/>
          <p:nvPr/>
        </p:nvSpPr>
        <p:spPr>
          <a:xfrm>
            <a:off x="1810257" y="4238091"/>
            <a:ext cx="7029600" cy="803100"/>
          </a:xfrm>
          <a:prstGeom prst="rect">
            <a:avLst/>
          </a:prstGeom>
          <a:noFill/>
          <a:ln>
            <a:noFill/>
          </a:ln>
        </p:spPr>
        <p:txBody>
          <a:bodyPr spcFirstLastPara="1" wrap="square" lIns="0" tIns="12700" rIns="0" bIns="0" anchor="t" anchorCtr="0">
            <a:spAutoFit/>
          </a:bodyPr>
          <a:lstStyle/>
          <a:p>
            <a:pPr marL="0" lvl="0" indent="0" algn="ctr" rtl="0">
              <a:lnSpc>
                <a:spcPct val="113958"/>
              </a:lnSpc>
              <a:spcBef>
                <a:spcPts val="0"/>
              </a:spcBef>
              <a:spcAft>
                <a:spcPts val="0"/>
              </a:spcAft>
              <a:buNone/>
            </a:pPr>
            <a:r>
              <a:rPr lang="en" sz="2400" b="1">
                <a:solidFill>
                  <a:schemeClr val="dk1"/>
                </a:solidFill>
              </a:rPr>
              <a:t>Accelerators should be used everywhere and all</a:t>
            </a:r>
            <a:endParaRPr sz="2400">
              <a:solidFill>
                <a:schemeClr val="dk1"/>
              </a:solidFill>
            </a:endParaRPr>
          </a:p>
          <a:p>
            <a:pPr marL="4445" lvl="0" indent="0" algn="ctr" rtl="0">
              <a:lnSpc>
                <a:spcPct val="113958"/>
              </a:lnSpc>
              <a:spcBef>
                <a:spcPts val="0"/>
              </a:spcBef>
              <a:spcAft>
                <a:spcPts val="0"/>
              </a:spcAft>
              <a:buNone/>
            </a:pPr>
            <a:r>
              <a:rPr lang="en" sz="2400" b="1">
                <a:solidFill>
                  <a:schemeClr val="dk1"/>
                </a:solidFill>
              </a:rPr>
              <a:t>the time. So, why aren’t there?</a:t>
            </a:r>
            <a:endParaRPr sz="2400" b="1"/>
          </a:p>
        </p:txBody>
      </p:sp>
      <p:pic>
        <p:nvPicPr>
          <p:cNvPr id="1685" name="Google Shape;1685;p113"/>
          <p:cNvPicPr preferRelativeResize="0"/>
          <p:nvPr/>
        </p:nvPicPr>
        <p:blipFill rotWithShape="1">
          <a:blip r:embed="rId3">
            <a:alphaModFix/>
          </a:blip>
          <a:srcRect/>
          <a:stretch/>
        </p:blipFill>
        <p:spPr>
          <a:xfrm>
            <a:off x="6586728" y="950975"/>
            <a:ext cx="1579626" cy="1577339"/>
          </a:xfrm>
          <a:prstGeom prst="rect">
            <a:avLst/>
          </a:prstGeom>
          <a:noFill/>
          <a:ln>
            <a:noFill/>
          </a:ln>
        </p:spPr>
      </p:pic>
      <p:pic>
        <p:nvPicPr>
          <p:cNvPr id="1686" name="Google Shape;1686;p113"/>
          <p:cNvPicPr preferRelativeResize="0"/>
          <p:nvPr/>
        </p:nvPicPr>
        <p:blipFill rotWithShape="1">
          <a:blip r:embed="rId4">
            <a:alphaModFix/>
          </a:blip>
          <a:srcRect/>
          <a:stretch/>
        </p:blipFill>
        <p:spPr>
          <a:xfrm>
            <a:off x="4285488" y="2608325"/>
            <a:ext cx="1963674" cy="1314450"/>
          </a:xfrm>
          <a:prstGeom prst="rect">
            <a:avLst/>
          </a:prstGeom>
          <a:noFill/>
          <a:ln>
            <a:noFill/>
          </a:ln>
        </p:spPr>
      </p:pic>
      <p:sp>
        <p:nvSpPr>
          <p:cNvPr id="1687" name="Google Shape;1687;p113"/>
          <p:cNvSpPr txBox="1">
            <a:spLocks noGrp="1"/>
          </p:cNvSpPr>
          <p:nvPr>
            <p:ph type="title"/>
          </p:nvPr>
        </p:nvSpPr>
        <p:spPr>
          <a:xfrm>
            <a:off x="0" y="0"/>
            <a:ext cx="9144000" cy="4926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0" tIns="0" rIns="0" bIns="0" anchor="t" anchorCtr="0">
            <a:spAutoFit/>
          </a:bodyPr>
          <a:lstStyle/>
          <a:p>
            <a:pPr marL="0" lvl="0" indent="0" algn="l" rtl="0">
              <a:spcBef>
                <a:spcPts val="0"/>
              </a:spcBef>
              <a:spcAft>
                <a:spcPts val="0"/>
              </a:spcAft>
              <a:buNone/>
            </a:pPr>
            <a:r>
              <a:rPr lang="en" b="1">
                <a:solidFill>
                  <a:srgbClr val="073763"/>
                </a:solidFill>
              </a:rPr>
              <a:t>Conclusions</a:t>
            </a:r>
            <a:endParaRPr b="1">
              <a:solidFill>
                <a:srgbClr val="073763"/>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691"/>
        <p:cNvGrpSpPr/>
        <p:nvPr/>
      </p:nvGrpSpPr>
      <p:grpSpPr>
        <a:xfrm>
          <a:off x="0" y="0"/>
          <a:ext cx="0" cy="0"/>
          <a:chOff x="0" y="0"/>
          <a:chExt cx="0" cy="0"/>
        </a:xfrm>
      </p:grpSpPr>
      <p:sp>
        <p:nvSpPr>
          <p:cNvPr id="1692" name="Google Shape;1692;p114"/>
          <p:cNvSpPr txBox="1">
            <a:spLocks noGrp="1"/>
          </p:cNvSpPr>
          <p:nvPr>
            <p:ph type="title"/>
          </p:nvPr>
        </p:nvSpPr>
        <p:spPr>
          <a:xfrm>
            <a:off x="549655" y="556832"/>
            <a:ext cx="8044800" cy="504000"/>
          </a:xfrm>
          <a:prstGeom prst="rect">
            <a:avLst/>
          </a:prstGeom>
          <a:noFill/>
          <a:ln>
            <a:noFill/>
          </a:ln>
        </p:spPr>
        <p:txBody>
          <a:bodyPr spcFirstLastPara="1" wrap="square" lIns="0" tIns="11425" rIns="0" bIns="0" anchor="t" anchorCtr="0">
            <a:spAutoFit/>
          </a:bodyPr>
          <a:lstStyle/>
          <a:p>
            <a:pPr marL="2073910" marR="5080" lvl="0" indent="-1174115" algn="l" rtl="0">
              <a:lnSpc>
                <a:spcPct val="100000"/>
              </a:lnSpc>
              <a:spcBef>
                <a:spcPts val="0"/>
              </a:spcBef>
              <a:spcAft>
                <a:spcPts val="0"/>
              </a:spcAft>
              <a:buNone/>
            </a:pPr>
            <a:r>
              <a:rPr lang="en">
                <a:latin typeface="Arial"/>
                <a:ea typeface="Arial"/>
                <a:cs typeface="Arial"/>
                <a:sym typeface="Arial"/>
              </a:rPr>
              <a:t>The future of Accelerator  Programming</a:t>
            </a:r>
            <a:endParaRPr>
              <a:latin typeface="Arial"/>
              <a:ea typeface="Arial"/>
              <a:cs typeface="Arial"/>
              <a:sym typeface="Arial"/>
            </a:endParaRPr>
          </a:p>
        </p:txBody>
      </p:sp>
      <p:sp>
        <p:nvSpPr>
          <p:cNvPr id="1693" name="Google Shape;1693;p114"/>
          <p:cNvSpPr txBox="1"/>
          <p:nvPr/>
        </p:nvSpPr>
        <p:spPr>
          <a:xfrm>
            <a:off x="178104" y="1165097"/>
            <a:ext cx="3862200" cy="2368800"/>
          </a:xfrm>
          <a:prstGeom prst="rect">
            <a:avLst/>
          </a:prstGeom>
          <a:noFill/>
          <a:ln>
            <a:noFill/>
          </a:ln>
        </p:spPr>
        <p:txBody>
          <a:bodyPr spcFirstLastPara="1" wrap="square" lIns="0" tIns="50150" rIns="0" bIns="0" anchor="t" anchorCtr="0">
            <a:spAutoFit/>
          </a:bodyPr>
          <a:lstStyle/>
          <a:p>
            <a:pPr marL="457200" marR="127000" lvl="0" indent="-317500" algn="l" rtl="0">
              <a:lnSpc>
                <a:spcPct val="80100"/>
              </a:lnSpc>
              <a:spcBef>
                <a:spcPts val="385"/>
              </a:spcBef>
              <a:spcAft>
                <a:spcPts val="0"/>
              </a:spcAft>
              <a:buClr>
                <a:schemeClr val="dk1"/>
              </a:buClr>
              <a:buSzPts val="1400"/>
              <a:buChar char="•"/>
            </a:pPr>
            <a:r>
              <a:rPr lang="en">
                <a:solidFill>
                  <a:schemeClr val="dk1"/>
                </a:solidFill>
              </a:rPr>
              <a:t>GPUs are now more general-  purpose computing devices  thanks to CUDA adoption. On the  other hand, the fact that CUDA is  a proprietary tool and its  complexity triggered the creation  of other programming  approaches:</a:t>
            </a:r>
            <a:br>
              <a:rPr lang="en">
                <a:solidFill>
                  <a:schemeClr val="dk1"/>
                </a:solidFill>
              </a:rPr>
            </a:br>
            <a:endParaRPr>
              <a:solidFill>
                <a:schemeClr val="dk1"/>
              </a:solidFill>
            </a:endParaRPr>
          </a:p>
          <a:p>
            <a:pPr marL="457200" marR="127000" lvl="0" indent="-317500" algn="l" rtl="0">
              <a:lnSpc>
                <a:spcPct val="80100"/>
              </a:lnSpc>
              <a:spcBef>
                <a:spcPts val="385"/>
              </a:spcBef>
              <a:spcAft>
                <a:spcPts val="0"/>
              </a:spcAft>
              <a:buClr>
                <a:schemeClr val="dk1"/>
              </a:buClr>
              <a:buSzPts val="1400"/>
              <a:buChar char="•"/>
            </a:pPr>
            <a:r>
              <a:rPr lang="en">
                <a:solidFill>
                  <a:schemeClr val="dk1"/>
                </a:solidFill>
              </a:rPr>
              <a:t>OpenCL</a:t>
            </a:r>
            <a:endParaRPr>
              <a:solidFill>
                <a:schemeClr val="dk1"/>
              </a:solidFill>
            </a:endParaRPr>
          </a:p>
          <a:p>
            <a:pPr marL="457200" marR="127000" lvl="0" indent="-317500" algn="l" rtl="0">
              <a:lnSpc>
                <a:spcPct val="80100"/>
              </a:lnSpc>
              <a:spcBef>
                <a:spcPts val="385"/>
              </a:spcBef>
              <a:spcAft>
                <a:spcPts val="0"/>
              </a:spcAft>
              <a:buClr>
                <a:schemeClr val="dk1"/>
              </a:buClr>
              <a:buSzPts val="1400"/>
              <a:buChar char="•"/>
            </a:pPr>
            <a:r>
              <a:rPr lang="en">
                <a:solidFill>
                  <a:schemeClr val="dk1"/>
                </a:solidFill>
              </a:rPr>
              <a:t>OpenAcc</a:t>
            </a:r>
            <a:endParaRPr>
              <a:solidFill>
                <a:schemeClr val="dk1"/>
              </a:solidFill>
            </a:endParaRPr>
          </a:p>
          <a:p>
            <a:pPr marL="457200" marR="127000" lvl="0" indent="-317500" algn="l" rtl="0">
              <a:lnSpc>
                <a:spcPct val="80100"/>
              </a:lnSpc>
              <a:spcBef>
                <a:spcPts val="385"/>
              </a:spcBef>
              <a:spcAft>
                <a:spcPts val="0"/>
              </a:spcAft>
              <a:buClr>
                <a:schemeClr val="dk1"/>
              </a:buClr>
              <a:buSzPts val="1400"/>
              <a:buChar char="•"/>
            </a:pPr>
            <a:r>
              <a:rPr lang="en">
                <a:solidFill>
                  <a:schemeClr val="dk1"/>
                </a:solidFill>
              </a:rPr>
              <a:t>…</a:t>
            </a:r>
            <a:endParaRPr>
              <a:solidFill>
                <a:schemeClr val="dk1"/>
              </a:solidFill>
            </a:endParaRPr>
          </a:p>
          <a:p>
            <a:pPr marL="457200" marR="127000" lvl="0" indent="-317500" algn="l" rtl="0">
              <a:lnSpc>
                <a:spcPct val="80100"/>
              </a:lnSpc>
              <a:spcBef>
                <a:spcPts val="385"/>
              </a:spcBef>
              <a:spcAft>
                <a:spcPts val="0"/>
              </a:spcAft>
              <a:buClr>
                <a:schemeClr val="dk1"/>
              </a:buClr>
              <a:buSzPts val="1400"/>
              <a:buChar char="•"/>
            </a:pPr>
            <a:r>
              <a:rPr lang="en">
                <a:solidFill>
                  <a:schemeClr val="dk1"/>
                </a:solidFill>
              </a:rPr>
              <a:t>…</a:t>
            </a:r>
            <a:endParaRPr>
              <a:solidFill>
                <a:schemeClr val="dk1"/>
              </a:solidFill>
            </a:endParaRPr>
          </a:p>
          <a:p>
            <a:pPr marL="0" marR="127000" lvl="0" indent="0" algn="l" rtl="0">
              <a:lnSpc>
                <a:spcPct val="80100"/>
              </a:lnSpc>
              <a:spcBef>
                <a:spcPts val="385"/>
              </a:spcBef>
              <a:spcAft>
                <a:spcPts val="0"/>
              </a:spcAft>
              <a:buNone/>
            </a:pPr>
            <a:endParaRPr>
              <a:solidFill>
                <a:schemeClr val="dk1"/>
              </a:solidFill>
            </a:endParaRPr>
          </a:p>
        </p:txBody>
      </p:sp>
      <p:sp>
        <p:nvSpPr>
          <p:cNvPr id="1694" name="Google Shape;1694;p114"/>
          <p:cNvSpPr txBox="1"/>
          <p:nvPr/>
        </p:nvSpPr>
        <p:spPr>
          <a:xfrm>
            <a:off x="1810257" y="4238091"/>
            <a:ext cx="7029600" cy="803100"/>
          </a:xfrm>
          <a:prstGeom prst="rect">
            <a:avLst/>
          </a:prstGeom>
          <a:noFill/>
          <a:ln>
            <a:noFill/>
          </a:ln>
        </p:spPr>
        <p:txBody>
          <a:bodyPr spcFirstLastPara="1" wrap="square" lIns="0" tIns="12700" rIns="0" bIns="0" anchor="t" anchorCtr="0">
            <a:spAutoFit/>
          </a:bodyPr>
          <a:lstStyle/>
          <a:p>
            <a:pPr marL="0" lvl="0" indent="0" algn="ctr" rtl="0">
              <a:lnSpc>
                <a:spcPct val="113958"/>
              </a:lnSpc>
              <a:spcBef>
                <a:spcPts val="0"/>
              </a:spcBef>
              <a:spcAft>
                <a:spcPts val="0"/>
              </a:spcAft>
              <a:buNone/>
            </a:pPr>
            <a:r>
              <a:rPr lang="en" sz="2400" b="1">
                <a:solidFill>
                  <a:schemeClr val="dk1"/>
                </a:solidFill>
              </a:rPr>
              <a:t>Accelerators should be used everywhere and all</a:t>
            </a:r>
            <a:endParaRPr sz="2400">
              <a:solidFill>
                <a:schemeClr val="dk1"/>
              </a:solidFill>
            </a:endParaRPr>
          </a:p>
          <a:p>
            <a:pPr marL="4445" lvl="0" indent="0" algn="ctr" rtl="0">
              <a:lnSpc>
                <a:spcPct val="113958"/>
              </a:lnSpc>
              <a:spcBef>
                <a:spcPts val="0"/>
              </a:spcBef>
              <a:spcAft>
                <a:spcPts val="0"/>
              </a:spcAft>
              <a:buNone/>
            </a:pPr>
            <a:r>
              <a:rPr lang="en" sz="2400" b="1">
                <a:solidFill>
                  <a:schemeClr val="dk1"/>
                </a:solidFill>
              </a:rPr>
              <a:t>the time. So, why aren’t there?</a:t>
            </a:r>
            <a:endParaRPr sz="2400" b="1"/>
          </a:p>
        </p:txBody>
      </p:sp>
      <p:pic>
        <p:nvPicPr>
          <p:cNvPr id="1695" name="Google Shape;1695;p114"/>
          <p:cNvPicPr preferRelativeResize="0"/>
          <p:nvPr/>
        </p:nvPicPr>
        <p:blipFill rotWithShape="1">
          <a:blip r:embed="rId3">
            <a:alphaModFix/>
          </a:blip>
          <a:srcRect/>
          <a:stretch/>
        </p:blipFill>
        <p:spPr>
          <a:xfrm>
            <a:off x="6586728" y="950975"/>
            <a:ext cx="1579626" cy="1577339"/>
          </a:xfrm>
          <a:prstGeom prst="rect">
            <a:avLst/>
          </a:prstGeom>
          <a:noFill/>
          <a:ln>
            <a:noFill/>
          </a:ln>
        </p:spPr>
      </p:pic>
      <p:pic>
        <p:nvPicPr>
          <p:cNvPr id="1696" name="Google Shape;1696;p114"/>
          <p:cNvPicPr preferRelativeResize="0"/>
          <p:nvPr/>
        </p:nvPicPr>
        <p:blipFill rotWithShape="1">
          <a:blip r:embed="rId4">
            <a:alphaModFix/>
          </a:blip>
          <a:srcRect/>
          <a:stretch/>
        </p:blipFill>
        <p:spPr>
          <a:xfrm>
            <a:off x="4285488" y="2608325"/>
            <a:ext cx="1963674" cy="1314450"/>
          </a:xfrm>
          <a:prstGeom prst="rect">
            <a:avLst/>
          </a:prstGeom>
          <a:noFill/>
          <a:ln>
            <a:noFill/>
          </a:ln>
        </p:spPr>
      </p:pic>
      <p:sp>
        <p:nvSpPr>
          <p:cNvPr id="1697" name="Google Shape;1697;p114"/>
          <p:cNvSpPr txBox="1">
            <a:spLocks noGrp="1"/>
          </p:cNvSpPr>
          <p:nvPr>
            <p:ph type="title"/>
          </p:nvPr>
        </p:nvSpPr>
        <p:spPr>
          <a:xfrm>
            <a:off x="0" y="0"/>
            <a:ext cx="9144000" cy="4926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0" tIns="0" rIns="0" bIns="0" anchor="t" anchorCtr="0">
            <a:spAutoFit/>
          </a:bodyPr>
          <a:lstStyle/>
          <a:p>
            <a:pPr marL="0" lvl="0" indent="0" algn="l" rtl="0">
              <a:spcBef>
                <a:spcPts val="0"/>
              </a:spcBef>
              <a:spcAft>
                <a:spcPts val="0"/>
              </a:spcAft>
              <a:buNone/>
            </a:pPr>
            <a:r>
              <a:rPr lang="en" b="1">
                <a:solidFill>
                  <a:srgbClr val="073763"/>
                </a:solidFill>
              </a:rPr>
              <a:t>Conclusions</a:t>
            </a:r>
            <a:endParaRPr b="1">
              <a:solidFill>
                <a:srgbClr val="073763"/>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701"/>
        <p:cNvGrpSpPr/>
        <p:nvPr/>
      </p:nvGrpSpPr>
      <p:grpSpPr>
        <a:xfrm>
          <a:off x="0" y="0"/>
          <a:ext cx="0" cy="0"/>
          <a:chOff x="0" y="0"/>
          <a:chExt cx="0" cy="0"/>
        </a:xfrm>
      </p:grpSpPr>
      <p:sp>
        <p:nvSpPr>
          <p:cNvPr id="1702" name="Google Shape;1702;p115"/>
          <p:cNvSpPr txBox="1">
            <a:spLocks noGrp="1"/>
          </p:cNvSpPr>
          <p:nvPr>
            <p:ph type="title"/>
          </p:nvPr>
        </p:nvSpPr>
        <p:spPr>
          <a:xfrm>
            <a:off x="549655" y="556832"/>
            <a:ext cx="8044800" cy="504000"/>
          </a:xfrm>
          <a:prstGeom prst="rect">
            <a:avLst/>
          </a:prstGeom>
          <a:noFill/>
          <a:ln>
            <a:noFill/>
          </a:ln>
        </p:spPr>
        <p:txBody>
          <a:bodyPr spcFirstLastPara="1" wrap="square" lIns="0" tIns="11425" rIns="0" bIns="0" anchor="t" anchorCtr="0">
            <a:spAutoFit/>
          </a:bodyPr>
          <a:lstStyle/>
          <a:p>
            <a:pPr marL="2073910" marR="5080" lvl="0" indent="-1174115" algn="l" rtl="0">
              <a:lnSpc>
                <a:spcPct val="100000"/>
              </a:lnSpc>
              <a:spcBef>
                <a:spcPts val="0"/>
              </a:spcBef>
              <a:spcAft>
                <a:spcPts val="0"/>
              </a:spcAft>
              <a:buNone/>
            </a:pPr>
            <a:r>
              <a:rPr lang="en">
                <a:latin typeface="Arial"/>
                <a:ea typeface="Arial"/>
                <a:cs typeface="Arial"/>
                <a:sym typeface="Arial"/>
              </a:rPr>
              <a:t>The future of Accelerator  Programming</a:t>
            </a:r>
            <a:endParaRPr>
              <a:latin typeface="Arial"/>
              <a:ea typeface="Arial"/>
              <a:cs typeface="Arial"/>
              <a:sym typeface="Arial"/>
            </a:endParaRPr>
          </a:p>
        </p:txBody>
      </p:sp>
      <p:sp>
        <p:nvSpPr>
          <p:cNvPr id="1703" name="Google Shape;1703;p115"/>
          <p:cNvSpPr txBox="1"/>
          <p:nvPr/>
        </p:nvSpPr>
        <p:spPr>
          <a:xfrm>
            <a:off x="178104" y="1165097"/>
            <a:ext cx="3862200" cy="2736300"/>
          </a:xfrm>
          <a:prstGeom prst="rect">
            <a:avLst/>
          </a:prstGeom>
          <a:noFill/>
          <a:ln>
            <a:noFill/>
          </a:ln>
        </p:spPr>
        <p:txBody>
          <a:bodyPr spcFirstLastPara="1" wrap="square" lIns="0" tIns="50150" rIns="0" bIns="0" anchor="t" anchorCtr="0">
            <a:spAutoFit/>
          </a:bodyPr>
          <a:lstStyle/>
          <a:p>
            <a:pPr marL="457200" marR="5080" lvl="0" indent="-317500" algn="l" rtl="0">
              <a:lnSpc>
                <a:spcPct val="80000"/>
              </a:lnSpc>
              <a:spcBef>
                <a:spcPts val="0"/>
              </a:spcBef>
              <a:spcAft>
                <a:spcPts val="0"/>
              </a:spcAft>
              <a:buClr>
                <a:schemeClr val="dk1"/>
              </a:buClr>
              <a:buSzPts val="1400"/>
              <a:buChar char="•"/>
            </a:pPr>
            <a:r>
              <a:rPr lang="en">
                <a:solidFill>
                  <a:schemeClr val="dk1"/>
                </a:solidFill>
              </a:rPr>
              <a:t>OpenCL is the non-proprietary  counterpart of CUDA (also supports  AMD GPUs, CPUs, MIC,  FPGAs….really portable!) but just like  CUDA , is very low level and require a  lot of programming skills to be used.</a:t>
            </a:r>
            <a:endParaRPr>
              <a:solidFill>
                <a:schemeClr val="dk1"/>
              </a:solidFill>
            </a:endParaRPr>
          </a:p>
          <a:p>
            <a:pPr marL="457200" marR="57150" lvl="0" indent="-317500" algn="l" rtl="0">
              <a:lnSpc>
                <a:spcPct val="80000"/>
              </a:lnSpc>
              <a:spcBef>
                <a:spcPts val="385"/>
              </a:spcBef>
              <a:spcAft>
                <a:spcPts val="0"/>
              </a:spcAft>
              <a:buClr>
                <a:schemeClr val="dk1"/>
              </a:buClr>
              <a:buSzPts val="1400"/>
              <a:buChar char="•"/>
            </a:pPr>
            <a:r>
              <a:rPr lang="en">
                <a:solidFill>
                  <a:schemeClr val="dk1"/>
                </a:solidFill>
              </a:rPr>
              <a:t>OpenACC is a very high-level  approach. Similar to OpenMP (they  should be merged in a near(?) future)  but still at its infancy and currently  supported by a few compilers</a:t>
            </a:r>
            <a:endParaRPr>
              <a:solidFill>
                <a:schemeClr val="dk1"/>
              </a:solidFill>
            </a:endParaRPr>
          </a:p>
          <a:p>
            <a:pPr marL="457200" marR="127000" lvl="0" indent="-317500" algn="l" rtl="0">
              <a:lnSpc>
                <a:spcPct val="80100"/>
              </a:lnSpc>
              <a:spcBef>
                <a:spcPts val="385"/>
              </a:spcBef>
              <a:spcAft>
                <a:spcPts val="0"/>
              </a:spcAft>
              <a:buClr>
                <a:schemeClr val="dk1"/>
              </a:buClr>
              <a:buSzPts val="1400"/>
              <a:buChar char="•"/>
            </a:pPr>
            <a:r>
              <a:rPr lang="en">
                <a:solidFill>
                  <a:schemeClr val="dk1"/>
                </a:solidFill>
              </a:rPr>
              <a:t>Other approaches like C++AMP only  tied to exhotic HPC environment  (Windows) and impractical for  standard HPC applications</a:t>
            </a:r>
            <a:endParaRPr sz="1100"/>
          </a:p>
        </p:txBody>
      </p:sp>
      <p:sp>
        <p:nvSpPr>
          <p:cNvPr id="1704" name="Google Shape;1704;p115"/>
          <p:cNvSpPr txBox="1"/>
          <p:nvPr/>
        </p:nvSpPr>
        <p:spPr>
          <a:xfrm>
            <a:off x="1810257" y="4238091"/>
            <a:ext cx="7029600" cy="803100"/>
          </a:xfrm>
          <a:prstGeom prst="rect">
            <a:avLst/>
          </a:prstGeom>
          <a:noFill/>
          <a:ln>
            <a:noFill/>
          </a:ln>
        </p:spPr>
        <p:txBody>
          <a:bodyPr spcFirstLastPara="1" wrap="square" lIns="0" tIns="12700" rIns="0" bIns="0" anchor="t" anchorCtr="0">
            <a:spAutoFit/>
          </a:bodyPr>
          <a:lstStyle/>
          <a:p>
            <a:pPr marL="0" lvl="0" indent="0" algn="ctr" rtl="0">
              <a:lnSpc>
                <a:spcPct val="113958"/>
              </a:lnSpc>
              <a:spcBef>
                <a:spcPts val="0"/>
              </a:spcBef>
              <a:spcAft>
                <a:spcPts val="0"/>
              </a:spcAft>
              <a:buClr>
                <a:schemeClr val="dk1"/>
              </a:buClr>
              <a:buFont typeface="Arial"/>
              <a:buNone/>
            </a:pPr>
            <a:r>
              <a:rPr lang="en" sz="2400" b="1">
                <a:solidFill>
                  <a:schemeClr val="dk1"/>
                </a:solidFill>
              </a:rPr>
              <a:t>Accelerators should be used everywhere and all</a:t>
            </a:r>
            <a:endParaRPr sz="2400">
              <a:solidFill>
                <a:schemeClr val="dk1"/>
              </a:solidFill>
            </a:endParaRPr>
          </a:p>
          <a:p>
            <a:pPr marL="4445" lvl="0" indent="0" algn="ctr" rtl="0">
              <a:lnSpc>
                <a:spcPct val="113958"/>
              </a:lnSpc>
              <a:spcBef>
                <a:spcPts val="0"/>
              </a:spcBef>
              <a:spcAft>
                <a:spcPts val="0"/>
              </a:spcAft>
              <a:buNone/>
            </a:pPr>
            <a:r>
              <a:rPr lang="en" sz="2400" b="1">
                <a:solidFill>
                  <a:schemeClr val="dk1"/>
                </a:solidFill>
              </a:rPr>
              <a:t>the time. So, why aren’t there?</a:t>
            </a:r>
            <a:endParaRPr sz="2400" b="1"/>
          </a:p>
        </p:txBody>
      </p:sp>
      <p:pic>
        <p:nvPicPr>
          <p:cNvPr id="1705" name="Google Shape;1705;p115"/>
          <p:cNvPicPr preferRelativeResize="0"/>
          <p:nvPr/>
        </p:nvPicPr>
        <p:blipFill rotWithShape="1">
          <a:blip r:embed="rId3">
            <a:alphaModFix/>
          </a:blip>
          <a:srcRect/>
          <a:stretch/>
        </p:blipFill>
        <p:spPr>
          <a:xfrm>
            <a:off x="6586728" y="950975"/>
            <a:ext cx="1579626" cy="1577339"/>
          </a:xfrm>
          <a:prstGeom prst="rect">
            <a:avLst/>
          </a:prstGeom>
          <a:noFill/>
          <a:ln>
            <a:noFill/>
          </a:ln>
        </p:spPr>
      </p:pic>
      <p:pic>
        <p:nvPicPr>
          <p:cNvPr id="1706" name="Google Shape;1706;p115"/>
          <p:cNvPicPr preferRelativeResize="0"/>
          <p:nvPr/>
        </p:nvPicPr>
        <p:blipFill rotWithShape="1">
          <a:blip r:embed="rId4">
            <a:alphaModFix/>
          </a:blip>
          <a:srcRect/>
          <a:stretch/>
        </p:blipFill>
        <p:spPr>
          <a:xfrm>
            <a:off x="4285488" y="2608325"/>
            <a:ext cx="1963674" cy="1314450"/>
          </a:xfrm>
          <a:prstGeom prst="rect">
            <a:avLst/>
          </a:prstGeom>
          <a:noFill/>
          <a:ln>
            <a:noFill/>
          </a:ln>
        </p:spPr>
      </p:pic>
      <p:sp>
        <p:nvSpPr>
          <p:cNvPr id="1707" name="Google Shape;1707;p115"/>
          <p:cNvSpPr txBox="1">
            <a:spLocks noGrp="1"/>
          </p:cNvSpPr>
          <p:nvPr>
            <p:ph type="title"/>
          </p:nvPr>
        </p:nvSpPr>
        <p:spPr>
          <a:xfrm>
            <a:off x="0" y="0"/>
            <a:ext cx="9144000" cy="4926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0" tIns="0" rIns="0" bIns="0" anchor="t" anchorCtr="0">
            <a:spAutoFit/>
          </a:bodyPr>
          <a:lstStyle/>
          <a:p>
            <a:pPr marL="0" lvl="0" indent="0" algn="l" rtl="0">
              <a:spcBef>
                <a:spcPts val="0"/>
              </a:spcBef>
              <a:spcAft>
                <a:spcPts val="0"/>
              </a:spcAft>
              <a:buNone/>
            </a:pPr>
            <a:r>
              <a:rPr lang="en" b="1">
                <a:solidFill>
                  <a:srgbClr val="073763"/>
                </a:solidFill>
              </a:rPr>
              <a:t>Conclusions</a:t>
            </a:r>
            <a:endParaRPr b="1">
              <a:solidFill>
                <a:srgbClr val="073763"/>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711"/>
        <p:cNvGrpSpPr/>
        <p:nvPr/>
      </p:nvGrpSpPr>
      <p:grpSpPr>
        <a:xfrm>
          <a:off x="0" y="0"/>
          <a:ext cx="0" cy="0"/>
          <a:chOff x="0" y="0"/>
          <a:chExt cx="0" cy="0"/>
        </a:xfrm>
      </p:grpSpPr>
      <p:sp>
        <p:nvSpPr>
          <p:cNvPr id="1712" name="Google Shape;1712;p116"/>
          <p:cNvSpPr txBox="1">
            <a:spLocks noGrp="1"/>
          </p:cNvSpPr>
          <p:nvPr>
            <p:ph type="title"/>
          </p:nvPr>
        </p:nvSpPr>
        <p:spPr>
          <a:xfrm>
            <a:off x="549655" y="556832"/>
            <a:ext cx="8044800" cy="504000"/>
          </a:xfrm>
          <a:prstGeom prst="rect">
            <a:avLst/>
          </a:prstGeom>
          <a:noFill/>
          <a:ln>
            <a:noFill/>
          </a:ln>
        </p:spPr>
        <p:txBody>
          <a:bodyPr spcFirstLastPara="1" wrap="square" lIns="0" tIns="11425" rIns="0" bIns="0" anchor="t" anchorCtr="0">
            <a:spAutoFit/>
          </a:bodyPr>
          <a:lstStyle/>
          <a:p>
            <a:pPr marL="2073910" marR="5080" lvl="0" indent="-1174115" algn="l" rtl="0">
              <a:lnSpc>
                <a:spcPct val="100000"/>
              </a:lnSpc>
              <a:spcBef>
                <a:spcPts val="0"/>
              </a:spcBef>
              <a:spcAft>
                <a:spcPts val="0"/>
              </a:spcAft>
              <a:buNone/>
            </a:pPr>
            <a:r>
              <a:rPr lang="en">
                <a:latin typeface="Arial"/>
                <a:ea typeface="Arial"/>
                <a:cs typeface="Arial"/>
                <a:sym typeface="Arial"/>
              </a:rPr>
              <a:t>The future of Accelerator  Programming</a:t>
            </a:r>
            <a:endParaRPr>
              <a:latin typeface="Arial"/>
              <a:ea typeface="Arial"/>
              <a:cs typeface="Arial"/>
              <a:sym typeface="Arial"/>
            </a:endParaRPr>
          </a:p>
        </p:txBody>
      </p:sp>
      <p:sp>
        <p:nvSpPr>
          <p:cNvPr id="1713" name="Google Shape;1713;p116"/>
          <p:cNvSpPr txBox="1"/>
          <p:nvPr/>
        </p:nvSpPr>
        <p:spPr>
          <a:xfrm>
            <a:off x="178100" y="1165100"/>
            <a:ext cx="3862200" cy="3336600"/>
          </a:xfrm>
          <a:prstGeom prst="rect">
            <a:avLst/>
          </a:prstGeom>
          <a:noFill/>
          <a:ln>
            <a:noFill/>
          </a:ln>
        </p:spPr>
        <p:txBody>
          <a:bodyPr spcFirstLastPara="1" wrap="square" lIns="0" tIns="50150" rIns="0" bIns="0" anchor="t" anchorCtr="0">
            <a:normAutofit lnSpcReduction="10000"/>
          </a:bodyPr>
          <a:lstStyle/>
          <a:p>
            <a:pPr marL="457200" marR="401320" lvl="0" indent="-311150" algn="l" rtl="0">
              <a:lnSpc>
                <a:spcPct val="96153"/>
              </a:lnSpc>
              <a:spcBef>
                <a:spcPts val="0"/>
              </a:spcBef>
              <a:spcAft>
                <a:spcPts val="0"/>
              </a:spcAft>
              <a:buSzPts val="1300"/>
              <a:buChar char="•"/>
            </a:pPr>
            <a:r>
              <a:rPr lang="en" sz="1300"/>
              <a:t>So, how to (efficiently) program actual and  future devices?</a:t>
            </a:r>
            <a:endParaRPr sz="1300"/>
          </a:p>
          <a:p>
            <a:pPr marL="457200" marR="401320" lvl="0" indent="-311150" algn="l" rtl="0">
              <a:lnSpc>
                <a:spcPct val="96153"/>
              </a:lnSpc>
              <a:spcBef>
                <a:spcPts val="0"/>
              </a:spcBef>
              <a:spcAft>
                <a:spcPts val="0"/>
              </a:spcAft>
              <a:buSzPts val="1300"/>
              <a:buChar char="•"/>
            </a:pPr>
            <a:r>
              <a:rPr lang="en" sz="1300"/>
              <a:t>A possible answer could be surprisingly simple  and similar to how today’s multicore (CPUs) are  used (including SIMD extensions,  accelerators,…)</a:t>
            </a:r>
            <a:endParaRPr sz="1300"/>
          </a:p>
          <a:p>
            <a:pPr marL="457200" marR="401320" lvl="0" indent="-311150" algn="l" rtl="0">
              <a:lnSpc>
                <a:spcPct val="96153"/>
              </a:lnSpc>
              <a:spcBef>
                <a:spcPts val="0"/>
              </a:spcBef>
              <a:spcAft>
                <a:spcPts val="0"/>
              </a:spcAft>
              <a:buSzPts val="1300"/>
              <a:buChar char="•"/>
            </a:pPr>
            <a:r>
              <a:rPr lang="en" sz="1300"/>
              <a:t>Basically, there are three levels:</a:t>
            </a:r>
            <a:endParaRPr sz="1300"/>
          </a:p>
          <a:p>
            <a:pPr marL="914400" marR="401320" lvl="1" indent="-311150" algn="l" rtl="0">
              <a:lnSpc>
                <a:spcPct val="96153"/>
              </a:lnSpc>
              <a:spcBef>
                <a:spcPts val="0"/>
              </a:spcBef>
              <a:spcAft>
                <a:spcPts val="0"/>
              </a:spcAft>
              <a:buSzPts val="1300"/>
              <a:buChar char="○"/>
            </a:pPr>
            <a:r>
              <a:rPr lang="en" sz="1300"/>
              <a:t>Libraries</a:t>
            </a:r>
            <a:endParaRPr sz="1300"/>
          </a:p>
          <a:p>
            <a:pPr marL="914400" marR="401320" lvl="1" indent="-311150" algn="l" rtl="0">
              <a:lnSpc>
                <a:spcPct val="96153"/>
              </a:lnSpc>
              <a:spcBef>
                <a:spcPts val="0"/>
              </a:spcBef>
              <a:spcAft>
                <a:spcPts val="0"/>
              </a:spcAft>
              <a:buSzPts val="1300"/>
              <a:buChar char="○"/>
            </a:pPr>
            <a:r>
              <a:rPr lang="en" sz="1300"/>
              <a:t>automated tools</a:t>
            </a:r>
            <a:endParaRPr sz="1300"/>
          </a:p>
          <a:p>
            <a:pPr marL="914400" marR="401320" lvl="1" indent="-311150" algn="l" rtl="0">
              <a:lnSpc>
                <a:spcPct val="96153"/>
              </a:lnSpc>
              <a:spcBef>
                <a:spcPts val="0"/>
              </a:spcBef>
              <a:spcAft>
                <a:spcPts val="0"/>
              </a:spcAft>
              <a:buSzPts val="1300"/>
              <a:buChar char="○"/>
            </a:pPr>
            <a:r>
              <a:rPr lang="en" sz="1300"/>
              <a:t>Do-it-yourself</a:t>
            </a:r>
            <a:endParaRPr sz="1300"/>
          </a:p>
          <a:p>
            <a:pPr marL="457200" marR="410844" lvl="0" indent="-311150" algn="just" rtl="0">
              <a:lnSpc>
                <a:spcPct val="80100"/>
              </a:lnSpc>
              <a:spcBef>
                <a:spcPts val="0"/>
              </a:spcBef>
              <a:spcAft>
                <a:spcPts val="0"/>
              </a:spcAft>
              <a:buSzPts val="1300"/>
              <a:buChar char="•"/>
            </a:pPr>
            <a:r>
              <a:rPr lang="en" sz="1300"/>
              <a:t>Programmers will employ library approach  whenever possible. In absence of efficient  libraries, tools could be used.</a:t>
            </a:r>
            <a:endParaRPr sz="1300"/>
          </a:p>
          <a:p>
            <a:pPr marL="457200" marR="410844" lvl="0" indent="-311150" algn="just" rtl="0">
              <a:lnSpc>
                <a:spcPct val="80100"/>
              </a:lnSpc>
              <a:spcBef>
                <a:spcPts val="0"/>
              </a:spcBef>
              <a:spcAft>
                <a:spcPts val="0"/>
              </a:spcAft>
              <a:buSzPts val="1300"/>
              <a:buChar char="•"/>
            </a:pPr>
            <a:r>
              <a:rPr lang="en" sz="1300"/>
              <a:t>For the remaining cases, the do-it-yourself  approach will have to be used (OpenCL or a  derivative of it should be preferred to  proprietary CUDA)</a:t>
            </a:r>
            <a:endParaRPr sz="1300"/>
          </a:p>
        </p:txBody>
      </p:sp>
      <p:sp>
        <p:nvSpPr>
          <p:cNvPr id="1714" name="Google Shape;1714;p116"/>
          <p:cNvSpPr txBox="1"/>
          <p:nvPr/>
        </p:nvSpPr>
        <p:spPr>
          <a:xfrm>
            <a:off x="1810257" y="4238091"/>
            <a:ext cx="7029600" cy="803100"/>
          </a:xfrm>
          <a:prstGeom prst="rect">
            <a:avLst/>
          </a:prstGeom>
          <a:noFill/>
          <a:ln>
            <a:noFill/>
          </a:ln>
        </p:spPr>
        <p:txBody>
          <a:bodyPr spcFirstLastPara="1" wrap="square" lIns="0" tIns="12700" rIns="0" bIns="0" anchor="t" anchorCtr="0">
            <a:spAutoFit/>
          </a:bodyPr>
          <a:lstStyle/>
          <a:p>
            <a:pPr marL="0" marR="0" lvl="0" indent="0" algn="ctr" rtl="0">
              <a:lnSpc>
                <a:spcPct val="113958"/>
              </a:lnSpc>
              <a:spcBef>
                <a:spcPts val="0"/>
              </a:spcBef>
              <a:spcAft>
                <a:spcPts val="0"/>
              </a:spcAft>
              <a:buNone/>
            </a:pPr>
            <a:r>
              <a:rPr lang="en" sz="2400" b="1"/>
              <a:t>Accelerators will be used everywhere and all the</a:t>
            </a:r>
            <a:endParaRPr sz="2400"/>
          </a:p>
          <a:p>
            <a:pPr marL="6350" marR="0" lvl="0" indent="0" algn="ctr" rtl="0">
              <a:lnSpc>
                <a:spcPct val="113958"/>
              </a:lnSpc>
              <a:spcBef>
                <a:spcPts val="0"/>
              </a:spcBef>
              <a:spcAft>
                <a:spcPts val="0"/>
              </a:spcAft>
              <a:buNone/>
            </a:pPr>
            <a:r>
              <a:rPr lang="en" sz="2400" b="1"/>
              <a:t>time. So, start to use them!</a:t>
            </a:r>
            <a:endParaRPr sz="2400"/>
          </a:p>
        </p:txBody>
      </p:sp>
      <p:pic>
        <p:nvPicPr>
          <p:cNvPr id="1715" name="Google Shape;1715;p116"/>
          <p:cNvPicPr preferRelativeResize="0"/>
          <p:nvPr/>
        </p:nvPicPr>
        <p:blipFill rotWithShape="1">
          <a:blip r:embed="rId3">
            <a:alphaModFix/>
          </a:blip>
          <a:srcRect/>
          <a:stretch/>
        </p:blipFill>
        <p:spPr>
          <a:xfrm>
            <a:off x="6586728" y="950975"/>
            <a:ext cx="1579626" cy="1577339"/>
          </a:xfrm>
          <a:prstGeom prst="rect">
            <a:avLst/>
          </a:prstGeom>
          <a:noFill/>
          <a:ln>
            <a:noFill/>
          </a:ln>
        </p:spPr>
      </p:pic>
      <p:pic>
        <p:nvPicPr>
          <p:cNvPr id="1716" name="Google Shape;1716;p116"/>
          <p:cNvPicPr preferRelativeResize="0"/>
          <p:nvPr/>
        </p:nvPicPr>
        <p:blipFill rotWithShape="1">
          <a:blip r:embed="rId4">
            <a:alphaModFix/>
          </a:blip>
          <a:srcRect/>
          <a:stretch/>
        </p:blipFill>
        <p:spPr>
          <a:xfrm>
            <a:off x="4285488" y="2608325"/>
            <a:ext cx="1963674" cy="1314450"/>
          </a:xfrm>
          <a:prstGeom prst="rect">
            <a:avLst/>
          </a:prstGeom>
          <a:noFill/>
          <a:ln>
            <a:noFill/>
          </a:ln>
        </p:spPr>
      </p:pic>
      <p:sp>
        <p:nvSpPr>
          <p:cNvPr id="1717" name="Google Shape;1717;p116"/>
          <p:cNvSpPr txBox="1">
            <a:spLocks noGrp="1"/>
          </p:cNvSpPr>
          <p:nvPr>
            <p:ph type="title"/>
          </p:nvPr>
        </p:nvSpPr>
        <p:spPr>
          <a:xfrm>
            <a:off x="0" y="0"/>
            <a:ext cx="9144000" cy="4926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0" tIns="0" rIns="0" bIns="0" anchor="t" anchorCtr="0">
            <a:spAutoFit/>
          </a:bodyPr>
          <a:lstStyle/>
          <a:p>
            <a:pPr marL="0" lvl="0" indent="0" algn="l" rtl="0">
              <a:spcBef>
                <a:spcPts val="0"/>
              </a:spcBef>
              <a:spcAft>
                <a:spcPts val="0"/>
              </a:spcAft>
              <a:buNone/>
            </a:pPr>
            <a:r>
              <a:rPr lang="en" b="1">
                <a:solidFill>
                  <a:srgbClr val="073763"/>
                </a:solidFill>
              </a:rPr>
              <a:t>Conclusions</a:t>
            </a:r>
            <a:endParaRPr b="1">
              <a:solidFill>
                <a:srgbClr val="07376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268935" y="0"/>
            <a:ext cx="4877400" cy="5040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None/>
            </a:pPr>
            <a:r>
              <a:rPr lang="en">
                <a:solidFill>
                  <a:srgbClr val="000000"/>
                </a:solidFill>
                <a:latin typeface="Helvetica Neue"/>
                <a:ea typeface="Helvetica Neue"/>
                <a:cs typeface="Helvetica Neue"/>
                <a:sym typeface="Helvetica Neue"/>
              </a:rPr>
              <a:t>CPU vs GPU Architecturs</a:t>
            </a:r>
            <a:endParaRPr/>
          </a:p>
        </p:txBody>
      </p:sp>
      <p:sp>
        <p:nvSpPr>
          <p:cNvPr id="213" name="Google Shape;213;p41"/>
          <p:cNvSpPr txBox="1"/>
          <p:nvPr/>
        </p:nvSpPr>
        <p:spPr>
          <a:xfrm>
            <a:off x="8847581" y="4894402"/>
            <a:ext cx="221700" cy="2271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 sz="1400" b="0" i="0" u="none" strike="noStrike" cap="none">
                <a:latin typeface="Helvetica Neue"/>
                <a:ea typeface="Helvetica Neue"/>
                <a:cs typeface="Helvetica Neue"/>
                <a:sym typeface="Helvetica Neue"/>
              </a:rPr>
              <a:t>17</a:t>
            </a:r>
            <a:endParaRPr sz="1400" b="0" i="0" u="none" strike="noStrike" cap="none">
              <a:latin typeface="Helvetica Neue"/>
              <a:ea typeface="Helvetica Neue"/>
              <a:cs typeface="Helvetica Neue"/>
              <a:sym typeface="Helvetica Neue"/>
            </a:endParaRPr>
          </a:p>
        </p:txBody>
      </p:sp>
      <p:grpSp>
        <p:nvGrpSpPr>
          <p:cNvPr id="214" name="Google Shape;214;p41"/>
          <p:cNvGrpSpPr/>
          <p:nvPr/>
        </p:nvGrpSpPr>
        <p:grpSpPr>
          <a:xfrm>
            <a:off x="1217675" y="3162681"/>
            <a:ext cx="2947670" cy="656272"/>
            <a:chOff x="1217675" y="4216908"/>
            <a:chExt cx="2947670" cy="875029"/>
          </a:xfrm>
        </p:grpSpPr>
        <p:sp>
          <p:nvSpPr>
            <p:cNvPr id="215" name="Google Shape;215;p41"/>
            <p:cNvSpPr/>
            <p:nvPr/>
          </p:nvSpPr>
          <p:spPr>
            <a:xfrm>
              <a:off x="1217675" y="4216908"/>
              <a:ext cx="2947670" cy="875029"/>
            </a:xfrm>
            <a:custGeom>
              <a:avLst/>
              <a:gdLst/>
              <a:ahLst/>
              <a:cxnLst/>
              <a:rect l="l" t="t" r="r" b="b"/>
              <a:pathLst>
                <a:path w="2947670" h="875029" extrusionOk="0">
                  <a:moveTo>
                    <a:pt x="2947416" y="0"/>
                  </a:moveTo>
                  <a:lnTo>
                    <a:pt x="0" y="0"/>
                  </a:lnTo>
                  <a:lnTo>
                    <a:pt x="0" y="874776"/>
                  </a:lnTo>
                  <a:lnTo>
                    <a:pt x="2947416" y="874776"/>
                  </a:lnTo>
                  <a:lnTo>
                    <a:pt x="2947416" y="0"/>
                  </a:lnTo>
                  <a:close/>
                </a:path>
              </a:pathLst>
            </a:custGeom>
            <a:solidFill>
              <a:srgbClr val="BADFE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16" name="Google Shape;216;p41"/>
            <p:cNvSpPr/>
            <p:nvPr/>
          </p:nvSpPr>
          <p:spPr>
            <a:xfrm>
              <a:off x="1217675" y="4216908"/>
              <a:ext cx="2947670" cy="875029"/>
            </a:xfrm>
            <a:custGeom>
              <a:avLst/>
              <a:gdLst/>
              <a:ahLst/>
              <a:cxnLst/>
              <a:rect l="l" t="t" r="r" b="b"/>
              <a:pathLst>
                <a:path w="2947670" h="875029" extrusionOk="0">
                  <a:moveTo>
                    <a:pt x="0" y="874776"/>
                  </a:moveTo>
                  <a:lnTo>
                    <a:pt x="2947416" y="874776"/>
                  </a:lnTo>
                  <a:lnTo>
                    <a:pt x="2947416" y="0"/>
                  </a:lnTo>
                  <a:lnTo>
                    <a:pt x="0" y="0"/>
                  </a:lnTo>
                  <a:lnTo>
                    <a:pt x="0" y="874776"/>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217" name="Google Shape;217;p41"/>
          <p:cNvSpPr txBox="1"/>
          <p:nvPr/>
        </p:nvSpPr>
        <p:spPr>
          <a:xfrm>
            <a:off x="2510027" y="3457860"/>
            <a:ext cx="371400" cy="155700"/>
          </a:xfrm>
          <a:prstGeom prst="rect">
            <a:avLst/>
          </a:prstGeom>
          <a:noFill/>
          <a:ln>
            <a:noFill/>
          </a:ln>
        </p:spPr>
        <p:txBody>
          <a:bodyPr spcFirstLastPara="1" wrap="square" lIns="0" tIns="17125" rIns="0" bIns="0" anchor="t" anchorCtr="0">
            <a:spAutoFit/>
          </a:bodyPr>
          <a:lstStyle/>
          <a:p>
            <a:pPr marL="0" marR="0" lvl="0" indent="0" algn="l" rtl="0">
              <a:lnSpc>
                <a:spcPct val="100000"/>
              </a:lnSpc>
              <a:spcBef>
                <a:spcPts val="0"/>
              </a:spcBef>
              <a:spcAft>
                <a:spcPts val="0"/>
              </a:spcAft>
              <a:buNone/>
            </a:pPr>
            <a:r>
              <a:rPr lang="en" sz="900" b="1">
                <a:solidFill>
                  <a:srgbClr val="FFFFFF"/>
                </a:solidFill>
                <a:latin typeface="Arial"/>
                <a:ea typeface="Arial"/>
                <a:cs typeface="Arial"/>
                <a:sym typeface="Arial"/>
              </a:rPr>
              <a:t>Cache</a:t>
            </a:r>
            <a:endParaRPr sz="900">
              <a:latin typeface="Arial"/>
              <a:ea typeface="Arial"/>
              <a:cs typeface="Arial"/>
              <a:sym typeface="Arial"/>
            </a:endParaRPr>
          </a:p>
        </p:txBody>
      </p:sp>
      <p:sp>
        <p:nvSpPr>
          <p:cNvPr id="218" name="Google Shape;218;p41"/>
          <p:cNvSpPr/>
          <p:nvPr/>
        </p:nvSpPr>
        <p:spPr>
          <a:xfrm>
            <a:off x="3476244" y="2422016"/>
            <a:ext cx="688975" cy="342900"/>
          </a:xfrm>
          <a:custGeom>
            <a:avLst/>
            <a:gdLst/>
            <a:ahLst/>
            <a:cxnLst/>
            <a:rect l="l" t="t" r="r" b="b"/>
            <a:pathLst>
              <a:path w="688975" h="457200" extrusionOk="0">
                <a:moveTo>
                  <a:pt x="0" y="457200"/>
                </a:moveTo>
                <a:lnTo>
                  <a:pt x="688848" y="457200"/>
                </a:lnTo>
                <a:lnTo>
                  <a:pt x="688848" y="0"/>
                </a:lnTo>
                <a:lnTo>
                  <a:pt x="0" y="0"/>
                </a:lnTo>
                <a:lnTo>
                  <a:pt x="0" y="457200"/>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19" name="Google Shape;219;p41"/>
          <p:cNvSpPr txBox="1"/>
          <p:nvPr/>
        </p:nvSpPr>
        <p:spPr>
          <a:xfrm>
            <a:off x="3462528" y="2425445"/>
            <a:ext cx="698400" cy="347100"/>
          </a:xfrm>
          <a:prstGeom prst="rect">
            <a:avLst/>
          </a:prstGeom>
          <a:solidFill>
            <a:srgbClr val="99FF66"/>
          </a:solidFill>
          <a:ln>
            <a:noFill/>
          </a:ln>
        </p:spPr>
        <p:txBody>
          <a:bodyPr spcFirstLastPara="1" wrap="square" lIns="0" tIns="625" rIns="0" bIns="0" anchor="t" anchorCtr="0">
            <a:spAutoFit/>
          </a:bodyPr>
          <a:lstStyle/>
          <a:p>
            <a:pPr marL="0" marR="0" lvl="0" indent="0" algn="l" rtl="0">
              <a:lnSpc>
                <a:spcPct val="100000"/>
              </a:lnSpc>
              <a:spcBef>
                <a:spcPts val="0"/>
              </a:spcBef>
              <a:spcAft>
                <a:spcPts val="0"/>
              </a:spcAft>
              <a:buNone/>
            </a:pPr>
            <a:endParaRPr sz="1350">
              <a:latin typeface="Times New Roman"/>
              <a:ea typeface="Times New Roman"/>
              <a:cs typeface="Times New Roman"/>
              <a:sym typeface="Times New Roman"/>
            </a:endParaRPr>
          </a:p>
          <a:p>
            <a:pPr marL="236853" marR="0" lvl="0" indent="0" algn="l" rtl="0">
              <a:lnSpc>
                <a:spcPct val="100000"/>
              </a:lnSpc>
              <a:spcBef>
                <a:spcPts val="0"/>
              </a:spcBef>
              <a:spcAft>
                <a:spcPts val="0"/>
              </a:spcAft>
              <a:buNone/>
            </a:pPr>
            <a:r>
              <a:rPr lang="en" sz="900" b="1">
                <a:solidFill>
                  <a:srgbClr val="FFFFFF"/>
                </a:solidFill>
                <a:latin typeface="Arial"/>
                <a:ea typeface="Arial"/>
                <a:cs typeface="Arial"/>
                <a:sym typeface="Arial"/>
              </a:rPr>
              <a:t>ALU</a:t>
            </a:r>
            <a:endParaRPr sz="900">
              <a:latin typeface="Arial"/>
              <a:ea typeface="Arial"/>
              <a:cs typeface="Arial"/>
              <a:sym typeface="Arial"/>
            </a:endParaRPr>
          </a:p>
        </p:txBody>
      </p:sp>
      <p:sp>
        <p:nvSpPr>
          <p:cNvPr id="220" name="Google Shape;220;p41"/>
          <p:cNvSpPr txBox="1"/>
          <p:nvPr/>
        </p:nvSpPr>
        <p:spPr>
          <a:xfrm>
            <a:off x="1217675" y="2422016"/>
            <a:ext cx="1460400" cy="602100"/>
          </a:xfrm>
          <a:prstGeom prst="rect">
            <a:avLst/>
          </a:prstGeom>
          <a:solidFill>
            <a:srgbClr val="FFC000"/>
          </a:solidFill>
          <a:ln w="9525" cap="flat" cmpd="sng">
            <a:solidFill>
              <a:srgbClr val="959595"/>
            </a:solidFill>
            <a:prstDash val="solid"/>
            <a:round/>
            <a:headEnd type="none" w="sm" len="sm"/>
            <a:tailEnd type="none" w="sm" len="sm"/>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10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000">
              <a:latin typeface="Times New Roman"/>
              <a:ea typeface="Times New Roman"/>
              <a:cs typeface="Times New Roman"/>
              <a:sym typeface="Times New Roman"/>
            </a:endParaRPr>
          </a:p>
          <a:p>
            <a:pPr marL="0" marR="0" lvl="0" indent="0" algn="l" rtl="0">
              <a:lnSpc>
                <a:spcPct val="100000"/>
              </a:lnSpc>
              <a:spcBef>
                <a:spcPts val="15"/>
              </a:spcBef>
              <a:spcAft>
                <a:spcPts val="0"/>
              </a:spcAft>
              <a:buNone/>
            </a:pPr>
            <a:endParaRPr sz="1000">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 sz="900" b="1">
                <a:solidFill>
                  <a:srgbClr val="FFFFFF"/>
                </a:solidFill>
                <a:latin typeface="Arial"/>
                <a:ea typeface="Arial"/>
                <a:cs typeface="Arial"/>
                <a:sym typeface="Arial"/>
              </a:rPr>
              <a:t>Control</a:t>
            </a:r>
            <a:endParaRPr sz="900">
              <a:latin typeface="Arial"/>
              <a:ea typeface="Arial"/>
              <a:cs typeface="Arial"/>
              <a:sym typeface="Arial"/>
            </a:endParaRPr>
          </a:p>
        </p:txBody>
      </p:sp>
      <p:sp>
        <p:nvSpPr>
          <p:cNvPr id="221" name="Google Shape;221;p41"/>
          <p:cNvSpPr/>
          <p:nvPr/>
        </p:nvSpPr>
        <p:spPr>
          <a:xfrm>
            <a:off x="3476244" y="2790063"/>
            <a:ext cx="688975" cy="342900"/>
          </a:xfrm>
          <a:custGeom>
            <a:avLst/>
            <a:gdLst/>
            <a:ahLst/>
            <a:cxnLst/>
            <a:rect l="l" t="t" r="r" b="b"/>
            <a:pathLst>
              <a:path w="688975" h="457200" extrusionOk="0">
                <a:moveTo>
                  <a:pt x="0" y="457200"/>
                </a:moveTo>
                <a:lnTo>
                  <a:pt x="688848" y="457200"/>
                </a:lnTo>
                <a:lnTo>
                  <a:pt x="688848" y="0"/>
                </a:lnTo>
                <a:lnTo>
                  <a:pt x="0" y="0"/>
                </a:lnTo>
                <a:lnTo>
                  <a:pt x="0" y="457200"/>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22" name="Google Shape;222;p41"/>
          <p:cNvSpPr txBox="1"/>
          <p:nvPr/>
        </p:nvSpPr>
        <p:spPr>
          <a:xfrm>
            <a:off x="3462528" y="2780918"/>
            <a:ext cx="698400" cy="363600"/>
          </a:xfrm>
          <a:prstGeom prst="rect">
            <a:avLst/>
          </a:prstGeom>
          <a:solidFill>
            <a:srgbClr val="99FF66"/>
          </a:solidFill>
          <a:ln>
            <a:noFill/>
          </a:ln>
        </p:spPr>
        <p:txBody>
          <a:bodyPr spcFirstLastPara="1" wrap="square" lIns="0" tIns="1250" rIns="0" bIns="0" anchor="t" anchorCtr="0">
            <a:spAutoFit/>
          </a:bodyPr>
          <a:lstStyle/>
          <a:p>
            <a:pPr marL="0" marR="0" lvl="0" indent="0" algn="l" rtl="0">
              <a:lnSpc>
                <a:spcPct val="100000"/>
              </a:lnSpc>
              <a:spcBef>
                <a:spcPts val="0"/>
              </a:spcBef>
              <a:spcAft>
                <a:spcPts val="0"/>
              </a:spcAft>
              <a:buNone/>
            </a:pPr>
            <a:endParaRPr sz="1450">
              <a:latin typeface="Times New Roman"/>
              <a:ea typeface="Times New Roman"/>
              <a:cs typeface="Times New Roman"/>
              <a:sym typeface="Times New Roman"/>
            </a:endParaRPr>
          </a:p>
          <a:p>
            <a:pPr marL="236853" marR="0" lvl="0" indent="0" algn="l" rtl="0">
              <a:lnSpc>
                <a:spcPct val="100000"/>
              </a:lnSpc>
              <a:spcBef>
                <a:spcPts val="5"/>
              </a:spcBef>
              <a:spcAft>
                <a:spcPts val="0"/>
              </a:spcAft>
              <a:buNone/>
            </a:pPr>
            <a:r>
              <a:rPr lang="en" sz="900" b="1">
                <a:solidFill>
                  <a:srgbClr val="FFFFFF"/>
                </a:solidFill>
                <a:latin typeface="Arial"/>
                <a:ea typeface="Arial"/>
                <a:cs typeface="Arial"/>
                <a:sym typeface="Arial"/>
              </a:rPr>
              <a:t>ALU</a:t>
            </a:r>
            <a:endParaRPr sz="900">
              <a:latin typeface="Arial"/>
              <a:ea typeface="Arial"/>
              <a:cs typeface="Arial"/>
              <a:sym typeface="Arial"/>
            </a:endParaRPr>
          </a:p>
        </p:txBody>
      </p:sp>
      <p:sp>
        <p:nvSpPr>
          <p:cNvPr id="223" name="Google Shape;223;p41"/>
          <p:cNvSpPr/>
          <p:nvPr/>
        </p:nvSpPr>
        <p:spPr>
          <a:xfrm>
            <a:off x="2750820" y="2422016"/>
            <a:ext cx="688975" cy="342900"/>
          </a:xfrm>
          <a:custGeom>
            <a:avLst/>
            <a:gdLst/>
            <a:ahLst/>
            <a:cxnLst/>
            <a:rect l="l" t="t" r="r" b="b"/>
            <a:pathLst>
              <a:path w="688975" h="457200" extrusionOk="0">
                <a:moveTo>
                  <a:pt x="0" y="457200"/>
                </a:moveTo>
                <a:lnTo>
                  <a:pt x="688847" y="457200"/>
                </a:lnTo>
                <a:lnTo>
                  <a:pt x="688847" y="0"/>
                </a:lnTo>
                <a:lnTo>
                  <a:pt x="0" y="0"/>
                </a:lnTo>
                <a:lnTo>
                  <a:pt x="0" y="457200"/>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24" name="Google Shape;224;p41"/>
          <p:cNvSpPr txBox="1"/>
          <p:nvPr/>
        </p:nvSpPr>
        <p:spPr>
          <a:xfrm>
            <a:off x="2755392" y="2425445"/>
            <a:ext cx="698400" cy="347100"/>
          </a:xfrm>
          <a:prstGeom prst="rect">
            <a:avLst/>
          </a:prstGeom>
          <a:solidFill>
            <a:srgbClr val="99FF66"/>
          </a:solidFill>
          <a:ln>
            <a:noFill/>
          </a:ln>
        </p:spPr>
        <p:txBody>
          <a:bodyPr spcFirstLastPara="1" wrap="square" lIns="0" tIns="625" rIns="0" bIns="0" anchor="t" anchorCtr="0">
            <a:spAutoFit/>
          </a:bodyPr>
          <a:lstStyle/>
          <a:p>
            <a:pPr marL="0" marR="0" lvl="0" indent="0" algn="l" rtl="0">
              <a:lnSpc>
                <a:spcPct val="100000"/>
              </a:lnSpc>
              <a:spcBef>
                <a:spcPts val="0"/>
              </a:spcBef>
              <a:spcAft>
                <a:spcPts val="0"/>
              </a:spcAft>
              <a:buNone/>
            </a:pPr>
            <a:endParaRPr sz="1350">
              <a:latin typeface="Times New Roman"/>
              <a:ea typeface="Times New Roman"/>
              <a:cs typeface="Times New Roman"/>
              <a:sym typeface="Times New Roman"/>
            </a:endParaRPr>
          </a:p>
          <a:p>
            <a:pPr marL="219075" marR="0" lvl="0" indent="0" algn="l" rtl="0">
              <a:lnSpc>
                <a:spcPct val="100000"/>
              </a:lnSpc>
              <a:spcBef>
                <a:spcPts val="0"/>
              </a:spcBef>
              <a:spcAft>
                <a:spcPts val="0"/>
              </a:spcAft>
              <a:buNone/>
            </a:pPr>
            <a:r>
              <a:rPr lang="en" sz="900" b="1">
                <a:solidFill>
                  <a:srgbClr val="FFFFFF"/>
                </a:solidFill>
                <a:latin typeface="Arial"/>
                <a:ea typeface="Arial"/>
                <a:cs typeface="Arial"/>
                <a:sym typeface="Arial"/>
              </a:rPr>
              <a:t>ALU</a:t>
            </a:r>
            <a:endParaRPr sz="900">
              <a:latin typeface="Arial"/>
              <a:ea typeface="Arial"/>
              <a:cs typeface="Arial"/>
              <a:sym typeface="Arial"/>
            </a:endParaRPr>
          </a:p>
        </p:txBody>
      </p:sp>
      <p:sp>
        <p:nvSpPr>
          <p:cNvPr id="225" name="Google Shape;225;p41"/>
          <p:cNvSpPr/>
          <p:nvPr/>
        </p:nvSpPr>
        <p:spPr>
          <a:xfrm>
            <a:off x="2750820" y="2790063"/>
            <a:ext cx="688975" cy="342900"/>
          </a:xfrm>
          <a:custGeom>
            <a:avLst/>
            <a:gdLst/>
            <a:ahLst/>
            <a:cxnLst/>
            <a:rect l="l" t="t" r="r" b="b"/>
            <a:pathLst>
              <a:path w="688975" h="457200" extrusionOk="0">
                <a:moveTo>
                  <a:pt x="0" y="457200"/>
                </a:moveTo>
                <a:lnTo>
                  <a:pt x="688847" y="457200"/>
                </a:lnTo>
                <a:lnTo>
                  <a:pt x="688847" y="0"/>
                </a:lnTo>
                <a:lnTo>
                  <a:pt x="0" y="0"/>
                </a:lnTo>
                <a:lnTo>
                  <a:pt x="0" y="457200"/>
                </a:lnTo>
                <a:close/>
              </a:path>
            </a:pathLst>
          </a:custGeom>
          <a:noFill/>
          <a:ln w="9525" cap="flat" cmpd="sng">
            <a:solidFill>
              <a:srgbClr val="9595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26" name="Google Shape;226;p41"/>
          <p:cNvSpPr txBox="1"/>
          <p:nvPr/>
        </p:nvSpPr>
        <p:spPr>
          <a:xfrm>
            <a:off x="2755392" y="2780918"/>
            <a:ext cx="698400" cy="363600"/>
          </a:xfrm>
          <a:prstGeom prst="rect">
            <a:avLst/>
          </a:prstGeom>
          <a:solidFill>
            <a:srgbClr val="99FF66"/>
          </a:solidFill>
          <a:ln>
            <a:noFill/>
          </a:ln>
        </p:spPr>
        <p:txBody>
          <a:bodyPr spcFirstLastPara="1" wrap="square" lIns="0" tIns="1250" rIns="0" bIns="0" anchor="t" anchorCtr="0">
            <a:spAutoFit/>
          </a:bodyPr>
          <a:lstStyle/>
          <a:p>
            <a:pPr marL="0" marR="0" lvl="0" indent="0" algn="l" rtl="0">
              <a:lnSpc>
                <a:spcPct val="100000"/>
              </a:lnSpc>
              <a:spcBef>
                <a:spcPts val="0"/>
              </a:spcBef>
              <a:spcAft>
                <a:spcPts val="0"/>
              </a:spcAft>
              <a:buNone/>
            </a:pPr>
            <a:endParaRPr sz="1450">
              <a:latin typeface="Times New Roman"/>
              <a:ea typeface="Times New Roman"/>
              <a:cs typeface="Times New Roman"/>
              <a:sym typeface="Times New Roman"/>
            </a:endParaRPr>
          </a:p>
          <a:p>
            <a:pPr marL="219075" marR="0" lvl="0" indent="0" algn="l" rtl="0">
              <a:lnSpc>
                <a:spcPct val="100000"/>
              </a:lnSpc>
              <a:spcBef>
                <a:spcPts val="5"/>
              </a:spcBef>
              <a:spcAft>
                <a:spcPts val="0"/>
              </a:spcAft>
              <a:buNone/>
            </a:pPr>
            <a:r>
              <a:rPr lang="en" sz="900" b="1">
                <a:solidFill>
                  <a:srgbClr val="FFFFFF"/>
                </a:solidFill>
                <a:latin typeface="Arial"/>
                <a:ea typeface="Arial"/>
                <a:cs typeface="Arial"/>
                <a:sym typeface="Arial"/>
              </a:rPr>
              <a:t>ALU</a:t>
            </a:r>
            <a:endParaRPr sz="900">
              <a:latin typeface="Arial"/>
              <a:ea typeface="Arial"/>
              <a:cs typeface="Arial"/>
              <a:sym typeface="Arial"/>
            </a:endParaRPr>
          </a:p>
        </p:txBody>
      </p:sp>
      <p:sp>
        <p:nvSpPr>
          <p:cNvPr id="227" name="Google Shape;227;p41"/>
          <p:cNvSpPr txBox="1"/>
          <p:nvPr/>
        </p:nvSpPr>
        <p:spPr>
          <a:xfrm>
            <a:off x="1214627" y="3955923"/>
            <a:ext cx="2950800" cy="317400"/>
          </a:xfrm>
          <a:prstGeom prst="rect">
            <a:avLst/>
          </a:prstGeom>
          <a:solidFill>
            <a:srgbClr val="FF6600"/>
          </a:solidFill>
          <a:ln w="9525" cap="flat" cmpd="sng">
            <a:solidFill>
              <a:srgbClr val="959595"/>
            </a:solidFill>
            <a:prstDash val="solid"/>
            <a:round/>
            <a:headEnd type="none" w="sm" len="sm"/>
            <a:tailEnd type="none" w="sm" len="sm"/>
          </a:ln>
        </p:spPr>
        <p:txBody>
          <a:bodyPr spcFirstLastPara="1" wrap="square" lIns="0" tIns="1900" rIns="0" bIns="0" anchor="t" anchorCtr="0">
            <a:spAutoFit/>
          </a:bodyPr>
          <a:lstStyle/>
          <a:p>
            <a:pPr marL="0" marR="0" lvl="0" indent="0" algn="l" rtl="0">
              <a:lnSpc>
                <a:spcPct val="100000"/>
              </a:lnSpc>
              <a:spcBef>
                <a:spcPts val="0"/>
              </a:spcBef>
              <a:spcAft>
                <a:spcPts val="0"/>
              </a:spcAft>
              <a:buNone/>
            </a:pPr>
            <a:endParaRPr sz="1250">
              <a:latin typeface="Times New Roman"/>
              <a:ea typeface="Times New Roman"/>
              <a:cs typeface="Times New Roman"/>
              <a:sym typeface="Times New Roman"/>
            </a:endParaRPr>
          </a:p>
          <a:p>
            <a:pPr marL="91440" marR="0" lvl="0" indent="0" algn="l" rtl="0">
              <a:lnSpc>
                <a:spcPct val="100000"/>
              </a:lnSpc>
              <a:spcBef>
                <a:spcPts val="0"/>
              </a:spcBef>
              <a:spcAft>
                <a:spcPts val="0"/>
              </a:spcAft>
              <a:buNone/>
            </a:pPr>
            <a:r>
              <a:rPr lang="en" sz="800" b="1">
                <a:solidFill>
                  <a:srgbClr val="FFFFFF"/>
                </a:solidFill>
                <a:latin typeface="Arial"/>
                <a:ea typeface="Arial"/>
                <a:cs typeface="Arial"/>
                <a:sym typeface="Arial"/>
              </a:rPr>
              <a:t>DRAM</a:t>
            </a:r>
            <a:endParaRPr sz="800">
              <a:latin typeface="Arial"/>
              <a:ea typeface="Arial"/>
              <a:cs typeface="Arial"/>
              <a:sym typeface="Arial"/>
            </a:endParaRPr>
          </a:p>
        </p:txBody>
      </p:sp>
      <p:sp>
        <p:nvSpPr>
          <p:cNvPr id="228" name="Google Shape;228;p41"/>
          <p:cNvSpPr txBox="1"/>
          <p:nvPr/>
        </p:nvSpPr>
        <p:spPr>
          <a:xfrm>
            <a:off x="4948428" y="3955923"/>
            <a:ext cx="3020700" cy="317400"/>
          </a:xfrm>
          <a:prstGeom prst="rect">
            <a:avLst/>
          </a:prstGeom>
          <a:solidFill>
            <a:srgbClr val="FF6600"/>
          </a:solidFill>
          <a:ln w="9525" cap="flat" cmpd="sng">
            <a:solidFill>
              <a:srgbClr val="959595"/>
            </a:solidFill>
            <a:prstDash val="solid"/>
            <a:round/>
            <a:headEnd type="none" w="sm" len="sm"/>
            <a:tailEnd type="none" w="sm" len="sm"/>
          </a:ln>
        </p:spPr>
        <p:txBody>
          <a:bodyPr spcFirstLastPara="1" wrap="square" lIns="0" tIns="1900" rIns="0" bIns="0" anchor="t" anchorCtr="0">
            <a:spAutoFit/>
          </a:bodyPr>
          <a:lstStyle/>
          <a:p>
            <a:pPr marL="0" marR="0" lvl="0" indent="0" algn="l" rtl="0">
              <a:lnSpc>
                <a:spcPct val="100000"/>
              </a:lnSpc>
              <a:spcBef>
                <a:spcPts val="0"/>
              </a:spcBef>
              <a:spcAft>
                <a:spcPts val="0"/>
              </a:spcAft>
              <a:buNone/>
            </a:pPr>
            <a:endParaRPr sz="1250">
              <a:latin typeface="Times New Roman"/>
              <a:ea typeface="Times New Roman"/>
              <a:cs typeface="Times New Roman"/>
              <a:sym typeface="Times New Roman"/>
            </a:endParaRPr>
          </a:p>
          <a:p>
            <a:pPr marL="92710" marR="0" lvl="0" indent="0" algn="l" rtl="0">
              <a:lnSpc>
                <a:spcPct val="100000"/>
              </a:lnSpc>
              <a:spcBef>
                <a:spcPts val="0"/>
              </a:spcBef>
              <a:spcAft>
                <a:spcPts val="0"/>
              </a:spcAft>
              <a:buNone/>
            </a:pPr>
            <a:r>
              <a:rPr lang="en" sz="800" b="1">
                <a:solidFill>
                  <a:srgbClr val="FFFFFF"/>
                </a:solidFill>
                <a:latin typeface="Arial"/>
                <a:ea typeface="Arial"/>
                <a:cs typeface="Arial"/>
                <a:sym typeface="Arial"/>
              </a:rPr>
              <a:t>DRAM</a:t>
            </a:r>
            <a:endParaRPr sz="800">
              <a:latin typeface="Arial"/>
              <a:ea typeface="Arial"/>
              <a:cs typeface="Arial"/>
              <a:sym typeface="Arial"/>
            </a:endParaRPr>
          </a:p>
        </p:txBody>
      </p:sp>
      <p:grpSp>
        <p:nvGrpSpPr>
          <p:cNvPr id="229" name="Google Shape;229;p41"/>
          <p:cNvGrpSpPr/>
          <p:nvPr/>
        </p:nvGrpSpPr>
        <p:grpSpPr>
          <a:xfrm>
            <a:off x="4946903" y="2418587"/>
            <a:ext cx="198120" cy="1399032"/>
            <a:chOff x="4946903" y="3224783"/>
            <a:chExt cx="198120" cy="1865376"/>
          </a:xfrm>
        </p:grpSpPr>
        <p:pic>
          <p:nvPicPr>
            <p:cNvPr id="230" name="Google Shape;230;p41"/>
            <p:cNvPicPr preferRelativeResize="0"/>
            <p:nvPr/>
          </p:nvPicPr>
          <p:blipFill rotWithShape="1">
            <a:blip r:embed="rId3">
              <a:alphaModFix/>
            </a:blip>
            <a:srcRect/>
            <a:stretch/>
          </p:blipFill>
          <p:spPr>
            <a:xfrm>
              <a:off x="4946903" y="3224783"/>
              <a:ext cx="198120" cy="207263"/>
            </a:xfrm>
            <a:prstGeom prst="rect">
              <a:avLst/>
            </a:prstGeom>
            <a:noFill/>
            <a:ln>
              <a:noFill/>
            </a:ln>
          </p:spPr>
        </p:pic>
        <p:pic>
          <p:nvPicPr>
            <p:cNvPr id="231" name="Google Shape;231;p41"/>
            <p:cNvPicPr preferRelativeResize="0"/>
            <p:nvPr/>
          </p:nvPicPr>
          <p:blipFill rotWithShape="1">
            <a:blip r:embed="rId3">
              <a:alphaModFix/>
            </a:blip>
            <a:srcRect/>
            <a:stretch/>
          </p:blipFill>
          <p:spPr>
            <a:xfrm>
              <a:off x="4946903" y="3462527"/>
              <a:ext cx="198120" cy="207264"/>
            </a:xfrm>
            <a:prstGeom prst="rect">
              <a:avLst/>
            </a:prstGeom>
            <a:noFill/>
            <a:ln>
              <a:noFill/>
            </a:ln>
          </p:spPr>
        </p:pic>
        <p:pic>
          <p:nvPicPr>
            <p:cNvPr id="232" name="Google Shape;232;p41"/>
            <p:cNvPicPr preferRelativeResize="0"/>
            <p:nvPr/>
          </p:nvPicPr>
          <p:blipFill rotWithShape="1">
            <a:blip r:embed="rId3">
              <a:alphaModFix/>
            </a:blip>
            <a:srcRect/>
            <a:stretch/>
          </p:blipFill>
          <p:spPr>
            <a:xfrm>
              <a:off x="4946903" y="3697223"/>
              <a:ext cx="198120" cy="207264"/>
            </a:xfrm>
            <a:prstGeom prst="rect">
              <a:avLst/>
            </a:prstGeom>
            <a:noFill/>
            <a:ln>
              <a:noFill/>
            </a:ln>
          </p:spPr>
        </p:pic>
        <p:pic>
          <p:nvPicPr>
            <p:cNvPr id="233" name="Google Shape;233;p41"/>
            <p:cNvPicPr preferRelativeResize="0"/>
            <p:nvPr/>
          </p:nvPicPr>
          <p:blipFill rotWithShape="1">
            <a:blip r:embed="rId3">
              <a:alphaModFix/>
            </a:blip>
            <a:srcRect/>
            <a:stretch/>
          </p:blipFill>
          <p:spPr>
            <a:xfrm>
              <a:off x="4946903" y="3934967"/>
              <a:ext cx="198120" cy="207264"/>
            </a:xfrm>
            <a:prstGeom prst="rect">
              <a:avLst/>
            </a:prstGeom>
            <a:noFill/>
            <a:ln>
              <a:noFill/>
            </a:ln>
          </p:spPr>
        </p:pic>
        <p:pic>
          <p:nvPicPr>
            <p:cNvPr id="234" name="Google Shape;234;p41"/>
            <p:cNvPicPr preferRelativeResize="0"/>
            <p:nvPr/>
          </p:nvPicPr>
          <p:blipFill rotWithShape="1">
            <a:blip r:embed="rId3">
              <a:alphaModFix/>
            </a:blip>
            <a:srcRect/>
            <a:stretch/>
          </p:blipFill>
          <p:spPr>
            <a:xfrm>
              <a:off x="4946903" y="4172711"/>
              <a:ext cx="198120" cy="207264"/>
            </a:xfrm>
            <a:prstGeom prst="rect">
              <a:avLst/>
            </a:prstGeom>
            <a:noFill/>
            <a:ln>
              <a:noFill/>
            </a:ln>
          </p:spPr>
        </p:pic>
        <p:pic>
          <p:nvPicPr>
            <p:cNvPr id="235" name="Google Shape;235;p41"/>
            <p:cNvPicPr preferRelativeResize="0"/>
            <p:nvPr/>
          </p:nvPicPr>
          <p:blipFill rotWithShape="1">
            <a:blip r:embed="rId4">
              <a:alphaModFix/>
            </a:blip>
            <a:srcRect/>
            <a:stretch/>
          </p:blipFill>
          <p:spPr>
            <a:xfrm>
              <a:off x="4946903" y="4410455"/>
              <a:ext cx="198120" cy="204216"/>
            </a:xfrm>
            <a:prstGeom prst="rect">
              <a:avLst/>
            </a:prstGeom>
            <a:noFill/>
            <a:ln>
              <a:noFill/>
            </a:ln>
          </p:spPr>
        </p:pic>
        <p:pic>
          <p:nvPicPr>
            <p:cNvPr id="236" name="Google Shape;236;p41"/>
            <p:cNvPicPr preferRelativeResize="0"/>
            <p:nvPr/>
          </p:nvPicPr>
          <p:blipFill rotWithShape="1">
            <a:blip r:embed="rId3">
              <a:alphaModFix/>
            </a:blip>
            <a:srcRect/>
            <a:stretch/>
          </p:blipFill>
          <p:spPr>
            <a:xfrm>
              <a:off x="4946903" y="4645151"/>
              <a:ext cx="198120" cy="207264"/>
            </a:xfrm>
            <a:prstGeom prst="rect">
              <a:avLst/>
            </a:prstGeom>
            <a:noFill/>
            <a:ln>
              <a:noFill/>
            </a:ln>
          </p:spPr>
        </p:pic>
        <p:pic>
          <p:nvPicPr>
            <p:cNvPr id="237" name="Google Shape;237;p41"/>
            <p:cNvPicPr preferRelativeResize="0"/>
            <p:nvPr/>
          </p:nvPicPr>
          <p:blipFill rotWithShape="1">
            <a:blip r:embed="rId3">
              <a:alphaModFix/>
            </a:blip>
            <a:srcRect/>
            <a:stretch/>
          </p:blipFill>
          <p:spPr>
            <a:xfrm>
              <a:off x="4946903" y="4882895"/>
              <a:ext cx="198120" cy="207264"/>
            </a:xfrm>
            <a:prstGeom prst="rect">
              <a:avLst/>
            </a:prstGeom>
            <a:noFill/>
            <a:ln>
              <a:noFill/>
            </a:ln>
          </p:spPr>
        </p:pic>
      </p:grpSp>
      <p:graphicFrame>
        <p:nvGraphicFramePr>
          <p:cNvPr id="238" name="Google Shape;238;p41"/>
          <p:cNvGraphicFramePr/>
          <p:nvPr/>
        </p:nvGraphicFramePr>
        <p:xfrm>
          <a:off x="5163311" y="2423159"/>
          <a:ext cx="3000000" cy="3000000"/>
        </p:xfrm>
        <a:graphic>
          <a:graphicData uri="http://schemas.openxmlformats.org/drawingml/2006/table">
            <a:tbl>
              <a:tblPr firstRow="1" bandRow="1">
                <a:noFill/>
                <a:tableStyleId>{FB420127-9F0C-48E6-86BC-73934E5C1D83}</a:tableStyleId>
              </a:tblPr>
              <a:tblGrid>
                <a:gridCol w="174000">
                  <a:extLst>
                    <a:ext uri="{9D8B030D-6E8A-4147-A177-3AD203B41FA5}">
                      <a16:colId xmlns:a16="http://schemas.microsoft.com/office/drawing/2014/main" val="20000"/>
                    </a:ext>
                  </a:extLst>
                </a:gridCol>
                <a:gridCol w="174000">
                  <a:extLst>
                    <a:ext uri="{9D8B030D-6E8A-4147-A177-3AD203B41FA5}">
                      <a16:colId xmlns:a16="http://schemas.microsoft.com/office/drawing/2014/main" val="20001"/>
                    </a:ext>
                  </a:extLst>
                </a:gridCol>
                <a:gridCol w="177175">
                  <a:extLst>
                    <a:ext uri="{9D8B030D-6E8A-4147-A177-3AD203B41FA5}">
                      <a16:colId xmlns:a16="http://schemas.microsoft.com/office/drawing/2014/main" val="20002"/>
                    </a:ext>
                  </a:extLst>
                </a:gridCol>
                <a:gridCol w="174000">
                  <a:extLst>
                    <a:ext uri="{9D8B030D-6E8A-4147-A177-3AD203B41FA5}">
                      <a16:colId xmlns:a16="http://schemas.microsoft.com/office/drawing/2014/main" val="20003"/>
                    </a:ext>
                  </a:extLst>
                </a:gridCol>
                <a:gridCol w="174000">
                  <a:extLst>
                    <a:ext uri="{9D8B030D-6E8A-4147-A177-3AD203B41FA5}">
                      <a16:colId xmlns:a16="http://schemas.microsoft.com/office/drawing/2014/main" val="20004"/>
                    </a:ext>
                  </a:extLst>
                </a:gridCol>
                <a:gridCol w="177175">
                  <a:extLst>
                    <a:ext uri="{9D8B030D-6E8A-4147-A177-3AD203B41FA5}">
                      <a16:colId xmlns:a16="http://schemas.microsoft.com/office/drawing/2014/main" val="20005"/>
                    </a:ext>
                  </a:extLst>
                </a:gridCol>
                <a:gridCol w="175900">
                  <a:extLst>
                    <a:ext uri="{9D8B030D-6E8A-4147-A177-3AD203B41FA5}">
                      <a16:colId xmlns:a16="http://schemas.microsoft.com/office/drawing/2014/main" val="20006"/>
                    </a:ext>
                  </a:extLst>
                </a:gridCol>
                <a:gridCol w="175900">
                  <a:extLst>
                    <a:ext uri="{9D8B030D-6E8A-4147-A177-3AD203B41FA5}">
                      <a16:colId xmlns:a16="http://schemas.microsoft.com/office/drawing/2014/main" val="20007"/>
                    </a:ext>
                  </a:extLst>
                </a:gridCol>
                <a:gridCol w="174625">
                  <a:extLst>
                    <a:ext uri="{9D8B030D-6E8A-4147-A177-3AD203B41FA5}">
                      <a16:colId xmlns:a16="http://schemas.microsoft.com/office/drawing/2014/main" val="20008"/>
                    </a:ext>
                  </a:extLst>
                </a:gridCol>
                <a:gridCol w="175900">
                  <a:extLst>
                    <a:ext uri="{9D8B030D-6E8A-4147-A177-3AD203B41FA5}">
                      <a16:colId xmlns:a16="http://schemas.microsoft.com/office/drawing/2014/main" val="20009"/>
                    </a:ext>
                  </a:extLst>
                </a:gridCol>
                <a:gridCol w="175900">
                  <a:extLst>
                    <a:ext uri="{9D8B030D-6E8A-4147-A177-3AD203B41FA5}">
                      <a16:colId xmlns:a16="http://schemas.microsoft.com/office/drawing/2014/main" val="20010"/>
                    </a:ext>
                  </a:extLst>
                </a:gridCol>
                <a:gridCol w="174625">
                  <a:extLst>
                    <a:ext uri="{9D8B030D-6E8A-4147-A177-3AD203B41FA5}">
                      <a16:colId xmlns:a16="http://schemas.microsoft.com/office/drawing/2014/main" val="20011"/>
                    </a:ext>
                  </a:extLst>
                </a:gridCol>
                <a:gridCol w="177800">
                  <a:extLst>
                    <a:ext uri="{9D8B030D-6E8A-4147-A177-3AD203B41FA5}">
                      <a16:colId xmlns:a16="http://schemas.microsoft.com/office/drawing/2014/main" val="20012"/>
                    </a:ext>
                  </a:extLst>
                </a:gridCol>
                <a:gridCol w="174625">
                  <a:extLst>
                    <a:ext uri="{9D8B030D-6E8A-4147-A177-3AD203B41FA5}">
                      <a16:colId xmlns:a16="http://schemas.microsoft.com/office/drawing/2014/main" val="20013"/>
                    </a:ext>
                  </a:extLst>
                </a:gridCol>
                <a:gridCol w="175900">
                  <a:extLst>
                    <a:ext uri="{9D8B030D-6E8A-4147-A177-3AD203B41FA5}">
                      <a16:colId xmlns:a16="http://schemas.microsoft.com/office/drawing/2014/main" val="20014"/>
                    </a:ext>
                  </a:extLst>
                </a:gridCol>
                <a:gridCol w="175900">
                  <a:extLst>
                    <a:ext uri="{9D8B030D-6E8A-4147-A177-3AD203B41FA5}">
                      <a16:colId xmlns:a16="http://schemas.microsoft.com/office/drawing/2014/main" val="20015"/>
                    </a:ext>
                  </a:extLst>
                </a:gridCol>
              </a:tblGrid>
              <a:tr h="163450">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12700"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12700"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12700"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12700"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12700"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12700"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extLst>
                  <a:ext uri="{0D108BD9-81ED-4DB2-BD59-A6C34878D82A}">
                    <a16:rowId xmlns:a16="http://schemas.microsoft.com/office/drawing/2014/main" val="10000"/>
                  </a:ext>
                </a:extLst>
              </a:tr>
              <a:tr h="176025">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12700"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12700"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12700"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12700"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12700"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12700"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extLst>
                  <a:ext uri="{0D108BD9-81ED-4DB2-BD59-A6C34878D82A}">
                    <a16:rowId xmlns:a16="http://schemas.microsoft.com/office/drawing/2014/main" val="10001"/>
                  </a:ext>
                </a:extLst>
              </a:tr>
              <a:tr h="178325">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12700"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12700"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12700"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12700"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12700"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12700"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extLst>
                  <a:ext uri="{0D108BD9-81ED-4DB2-BD59-A6C34878D82A}">
                    <a16:rowId xmlns:a16="http://schemas.microsoft.com/office/drawing/2014/main" val="10002"/>
                  </a:ext>
                </a:extLst>
              </a:tr>
              <a:tr h="177175">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12700"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12700"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12700"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12700"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12700"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12700"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extLst>
                  <a:ext uri="{0D108BD9-81ED-4DB2-BD59-A6C34878D82A}">
                    <a16:rowId xmlns:a16="http://schemas.microsoft.com/office/drawing/2014/main" val="10003"/>
                  </a:ext>
                </a:extLst>
              </a:tr>
              <a:tr h="178325">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12700"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12700"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12700"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12700"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12700"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12700"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extLst>
                  <a:ext uri="{0D108BD9-81ED-4DB2-BD59-A6C34878D82A}">
                    <a16:rowId xmlns:a16="http://schemas.microsoft.com/office/drawing/2014/main" val="10004"/>
                  </a:ext>
                </a:extLst>
              </a:tr>
              <a:tr h="177175">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12700"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12700"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12700"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12700"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12700"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12700"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extLst>
                  <a:ext uri="{0D108BD9-81ED-4DB2-BD59-A6C34878D82A}">
                    <a16:rowId xmlns:a16="http://schemas.microsoft.com/office/drawing/2014/main" val="10005"/>
                  </a:ext>
                </a:extLst>
              </a:tr>
              <a:tr h="178325">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12700"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12700"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12700"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12700"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12700"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12700"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extLst>
                  <a:ext uri="{0D108BD9-81ED-4DB2-BD59-A6C34878D82A}">
                    <a16:rowId xmlns:a16="http://schemas.microsoft.com/office/drawing/2014/main" val="10006"/>
                  </a:ext>
                </a:extLst>
              </a:tr>
              <a:tr h="163450">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12700"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12700"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12700"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12700"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9525" cap="flat" cmpd="sng">
                      <a:solidFill>
                        <a:srgbClr val="959595"/>
                      </a:solidFill>
                      <a:prstDash val="solid"/>
                      <a:round/>
                      <a:headEnd type="none" w="sm" len="sm"/>
                      <a:tailEnd type="none" w="sm" len="sm"/>
                    </a:lnL>
                    <a:lnR w="12700"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tc>
                  <a:txBody>
                    <a:bodyPr/>
                    <a:lstStyle/>
                    <a:p>
                      <a:pPr marL="0" marR="0" lvl="0" indent="0" algn="l" rtl="0">
                        <a:lnSpc>
                          <a:spcPct val="100000"/>
                        </a:lnSpc>
                        <a:spcBef>
                          <a:spcPts val="0"/>
                        </a:spcBef>
                        <a:spcAft>
                          <a:spcPts val="0"/>
                        </a:spcAft>
                        <a:buNone/>
                      </a:pPr>
                      <a:endParaRPr sz="1000" u="none" strike="noStrike" cap="none">
                        <a:latin typeface="Times New Roman"/>
                        <a:ea typeface="Times New Roman"/>
                        <a:cs typeface="Times New Roman"/>
                        <a:sym typeface="Times New Roman"/>
                      </a:endParaRPr>
                    </a:p>
                  </a:txBody>
                  <a:tcPr marL="0" marR="0" marT="0" marB="0">
                    <a:lnL w="12700" cap="flat" cmpd="sng">
                      <a:solidFill>
                        <a:srgbClr val="959595"/>
                      </a:solidFill>
                      <a:prstDash val="solid"/>
                      <a:round/>
                      <a:headEnd type="none" w="sm" len="sm"/>
                      <a:tailEnd type="none" w="sm" len="sm"/>
                    </a:lnL>
                    <a:lnR w="9525" cap="flat" cmpd="sng">
                      <a:solidFill>
                        <a:srgbClr val="959595"/>
                      </a:solidFill>
                      <a:prstDash val="solid"/>
                      <a:round/>
                      <a:headEnd type="none" w="sm" len="sm"/>
                      <a:tailEnd type="none" w="sm" len="sm"/>
                    </a:lnR>
                    <a:lnT w="9525" cap="flat" cmpd="sng">
                      <a:solidFill>
                        <a:srgbClr val="959595"/>
                      </a:solidFill>
                      <a:prstDash val="solid"/>
                      <a:round/>
                      <a:headEnd type="none" w="sm" len="sm"/>
                      <a:tailEnd type="none" w="sm" len="sm"/>
                    </a:lnT>
                    <a:lnB w="9525" cap="flat" cmpd="sng">
                      <a:solidFill>
                        <a:srgbClr val="959595"/>
                      </a:solidFill>
                      <a:prstDash val="solid"/>
                      <a:round/>
                      <a:headEnd type="none" w="sm" len="sm"/>
                      <a:tailEnd type="none" w="sm" len="sm"/>
                    </a:lnB>
                    <a:solidFill>
                      <a:srgbClr val="99FF66"/>
                    </a:solidFill>
                  </a:tcPr>
                </a:tc>
                <a:extLst>
                  <a:ext uri="{0D108BD9-81ED-4DB2-BD59-A6C34878D82A}">
                    <a16:rowId xmlns:a16="http://schemas.microsoft.com/office/drawing/2014/main" val="10007"/>
                  </a:ext>
                </a:extLst>
              </a:tr>
            </a:tbl>
          </a:graphicData>
        </a:graphic>
      </p:graphicFrame>
      <p:sp>
        <p:nvSpPr>
          <p:cNvPr id="239" name="Google Shape;239;p41"/>
          <p:cNvSpPr txBox="1"/>
          <p:nvPr/>
        </p:nvSpPr>
        <p:spPr>
          <a:xfrm>
            <a:off x="178699" y="698476"/>
            <a:ext cx="8388900" cy="1357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 sz="1800"/>
              <a:t>GPU hardware is specialized for problems which can be classified as </a:t>
            </a:r>
            <a:r>
              <a:rPr lang="en" sz="1800" i="1"/>
              <a:t>intense data-</a:t>
            </a:r>
            <a:endParaRPr sz="1800"/>
          </a:p>
          <a:p>
            <a:pPr marL="12700" marR="0" lvl="0" indent="0" algn="l" rtl="0">
              <a:lnSpc>
                <a:spcPct val="100000"/>
              </a:lnSpc>
              <a:spcBef>
                <a:spcPts val="0"/>
              </a:spcBef>
              <a:spcAft>
                <a:spcPts val="0"/>
              </a:spcAft>
              <a:buNone/>
            </a:pPr>
            <a:r>
              <a:rPr lang="en" sz="1800" i="1"/>
              <a:t>parallel computations</a:t>
            </a:r>
            <a:endParaRPr sz="1800"/>
          </a:p>
          <a:p>
            <a:pPr marL="469900" marR="0" lvl="0" indent="0" algn="l" rtl="0">
              <a:lnSpc>
                <a:spcPct val="100000"/>
              </a:lnSpc>
              <a:spcBef>
                <a:spcPts val="455"/>
              </a:spcBef>
              <a:spcAft>
                <a:spcPts val="0"/>
              </a:spcAft>
              <a:buNone/>
            </a:pPr>
            <a:r>
              <a:rPr lang="en" sz="1200"/>
              <a:t>the same set of operation is executed many times in parallel on different data</a:t>
            </a:r>
            <a:endParaRPr sz="1200"/>
          </a:p>
          <a:p>
            <a:pPr marL="469900" marR="0" lvl="0" indent="0" algn="l" rtl="0">
              <a:lnSpc>
                <a:spcPct val="100000"/>
              </a:lnSpc>
              <a:spcBef>
                <a:spcPts val="0"/>
              </a:spcBef>
              <a:spcAft>
                <a:spcPts val="0"/>
              </a:spcAft>
              <a:buNone/>
            </a:pPr>
            <a:r>
              <a:rPr lang="en" sz="1200"/>
              <a:t>designed such that more transistors are devoted to data processing rather than data caching and flow control</a:t>
            </a:r>
            <a:endParaRPr sz="1200"/>
          </a:p>
          <a:p>
            <a:pPr marL="0" marR="0" lvl="0" indent="0" algn="l" rtl="0">
              <a:lnSpc>
                <a:spcPct val="100000"/>
              </a:lnSpc>
              <a:spcBef>
                <a:spcPts val="5"/>
              </a:spcBef>
              <a:spcAft>
                <a:spcPts val="0"/>
              </a:spcAft>
              <a:buNone/>
            </a:pPr>
            <a:endParaRPr sz="1150"/>
          </a:p>
          <a:p>
            <a:pPr marL="0" marR="0" lvl="0" indent="0" algn="l" rtl="0">
              <a:lnSpc>
                <a:spcPct val="100000"/>
              </a:lnSpc>
              <a:spcBef>
                <a:spcPts val="0"/>
              </a:spcBef>
              <a:spcAft>
                <a:spcPts val="0"/>
              </a:spcAft>
              <a:buNone/>
            </a:pPr>
            <a:endParaRPr sz="1200"/>
          </a:p>
        </p:txBody>
      </p:sp>
      <p:sp>
        <p:nvSpPr>
          <p:cNvPr id="240" name="Google Shape;240;p41"/>
          <p:cNvSpPr txBox="1"/>
          <p:nvPr/>
        </p:nvSpPr>
        <p:spPr>
          <a:xfrm>
            <a:off x="2755411" y="4694011"/>
            <a:ext cx="3365400" cy="341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 sz="1050" i="1">
                <a:latin typeface="Arial"/>
                <a:ea typeface="Arial"/>
                <a:cs typeface="Arial"/>
                <a:sym typeface="Arial"/>
              </a:rPr>
              <a:t>“The GPU devotes more transistors to Data Processing”</a:t>
            </a:r>
            <a:endParaRPr sz="1050">
              <a:latin typeface="Arial"/>
              <a:ea typeface="Arial"/>
              <a:cs typeface="Arial"/>
              <a:sym typeface="Arial"/>
            </a:endParaRPr>
          </a:p>
          <a:p>
            <a:pPr marL="12700" marR="0" lvl="0" indent="0" algn="l" rtl="0">
              <a:lnSpc>
                <a:spcPct val="100000"/>
              </a:lnSpc>
              <a:spcBef>
                <a:spcPts val="35"/>
              </a:spcBef>
              <a:spcAft>
                <a:spcPts val="0"/>
              </a:spcAft>
              <a:buNone/>
            </a:pPr>
            <a:r>
              <a:rPr lang="en" sz="1050">
                <a:latin typeface="Helvetica Neue"/>
                <a:ea typeface="Helvetica Neue"/>
                <a:cs typeface="Helvetica Neue"/>
                <a:sym typeface="Helvetica Neue"/>
              </a:rPr>
              <a:t>(NVIDIA CUDA Programming Guide)</a:t>
            </a:r>
            <a:endParaRPr sz="1050">
              <a:latin typeface="Helvetica Neue"/>
              <a:ea typeface="Helvetica Neue"/>
              <a:cs typeface="Helvetica Neue"/>
              <a:sym typeface="Helvetica Neue"/>
            </a:endParaRPr>
          </a:p>
        </p:txBody>
      </p:sp>
      <p:sp>
        <p:nvSpPr>
          <p:cNvPr id="241" name="Google Shape;241;p41"/>
          <p:cNvSpPr txBox="1">
            <a:spLocks noGrp="1"/>
          </p:cNvSpPr>
          <p:nvPr>
            <p:ph type="title"/>
          </p:nvPr>
        </p:nvSpPr>
        <p:spPr>
          <a:xfrm>
            <a:off x="0" y="0"/>
            <a:ext cx="9144000" cy="492600"/>
          </a:xfrm>
          <a:prstGeom prst="rect">
            <a:avLst/>
          </a:prstGeom>
          <a:solidFill>
            <a:srgbClr val="9FC5E8"/>
          </a:solidFill>
          <a:ln w="9525" cap="flat" cmpd="sng">
            <a:solidFill>
              <a:srgbClr val="1C4587"/>
            </a:solidFill>
            <a:prstDash val="solid"/>
            <a:round/>
            <a:headEnd type="none" w="sm" len="sm"/>
            <a:tailEnd type="none" w="sm" len="sm"/>
          </a:ln>
        </p:spPr>
        <p:txBody>
          <a:bodyPr spcFirstLastPara="1" wrap="square" lIns="0" tIns="0" rIns="0" bIns="0" anchor="t" anchorCtr="0">
            <a:spAutoFit/>
          </a:bodyPr>
          <a:lstStyle/>
          <a:p>
            <a:pPr marL="0" lvl="0" indent="0" algn="l" rtl="0">
              <a:spcBef>
                <a:spcPts val="0"/>
              </a:spcBef>
              <a:spcAft>
                <a:spcPts val="0"/>
              </a:spcAft>
              <a:buNone/>
            </a:pPr>
            <a:r>
              <a:rPr lang="en" b="1">
                <a:solidFill>
                  <a:srgbClr val="073763"/>
                </a:solidFill>
              </a:rPr>
              <a:t>CPU vs GPU Architecture</a:t>
            </a:r>
            <a:endParaRPr b="1">
              <a:solidFill>
                <a:srgbClr val="073763"/>
              </a:solidFill>
            </a:endParaRPr>
          </a:p>
        </p:txBody>
      </p:sp>
      <p:sp>
        <p:nvSpPr>
          <p:cNvPr id="242" name="Google Shape;242;p41"/>
          <p:cNvSpPr txBox="1"/>
          <p:nvPr/>
        </p:nvSpPr>
        <p:spPr>
          <a:xfrm>
            <a:off x="1217686" y="2152973"/>
            <a:ext cx="3365400" cy="1752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35"/>
              </a:spcBef>
              <a:spcAft>
                <a:spcPts val="0"/>
              </a:spcAft>
              <a:buNone/>
            </a:pPr>
            <a:r>
              <a:rPr lang="en" sz="1050" i="1"/>
              <a:t>CPU</a:t>
            </a:r>
            <a:endParaRPr sz="1050">
              <a:latin typeface="Helvetica Neue"/>
              <a:ea typeface="Helvetica Neue"/>
              <a:cs typeface="Helvetica Neue"/>
              <a:sym typeface="Helvetica Neue"/>
            </a:endParaRPr>
          </a:p>
        </p:txBody>
      </p:sp>
      <p:sp>
        <p:nvSpPr>
          <p:cNvPr id="243" name="Google Shape;243;p41"/>
          <p:cNvSpPr txBox="1"/>
          <p:nvPr/>
        </p:nvSpPr>
        <p:spPr>
          <a:xfrm>
            <a:off x="4946911" y="2151811"/>
            <a:ext cx="3365400" cy="1752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35"/>
              </a:spcBef>
              <a:spcAft>
                <a:spcPts val="0"/>
              </a:spcAft>
              <a:buNone/>
            </a:pPr>
            <a:r>
              <a:rPr lang="en" sz="1050" i="1"/>
              <a:t>GPU</a:t>
            </a:r>
            <a:endParaRPr sz="1050">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10866</Words>
  <Application>Microsoft Office PowerPoint</Application>
  <PresentationFormat>Presentazione su schermo (16:9)</PresentationFormat>
  <Paragraphs>1530</Paragraphs>
  <Slides>84</Slides>
  <Notes>84</Notes>
  <HiddenSlides>3</HiddenSlides>
  <MMClips>0</MMClips>
  <ScaleCrop>false</ScaleCrop>
  <HeadingPairs>
    <vt:vector size="6" baseType="variant">
      <vt:variant>
        <vt:lpstr>Caratteri utilizzati</vt:lpstr>
      </vt:variant>
      <vt:variant>
        <vt:i4>9</vt:i4>
      </vt:variant>
      <vt:variant>
        <vt:lpstr>Tema</vt:lpstr>
      </vt:variant>
      <vt:variant>
        <vt:i4>2</vt:i4>
      </vt:variant>
      <vt:variant>
        <vt:lpstr>Titoli diapositive</vt:lpstr>
      </vt:variant>
      <vt:variant>
        <vt:i4>84</vt:i4>
      </vt:variant>
    </vt:vector>
  </HeadingPairs>
  <TitlesOfParts>
    <vt:vector size="95" baseType="lpstr">
      <vt:lpstr>Arial</vt:lpstr>
      <vt:lpstr>Open Sans</vt:lpstr>
      <vt:lpstr>PT Sans Narrow</vt:lpstr>
      <vt:lpstr>Times New Roman</vt:lpstr>
      <vt:lpstr>Calibri</vt:lpstr>
      <vt:lpstr>Verdana</vt:lpstr>
      <vt:lpstr>Trebuchet MS</vt:lpstr>
      <vt:lpstr>Courier New</vt:lpstr>
      <vt:lpstr>Helvetica Neue</vt:lpstr>
      <vt:lpstr>Simple Light</vt:lpstr>
      <vt:lpstr>Tropic</vt:lpstr>
      <vt:lpstr>FCAPP - Future Programming Paradigms: Parallel Programming Models</vt:lpstr>
      <vt:lpstr>Motivation</vt:lpstr>
      <vt:lpstr>GPU and many core computing: a view from the top</vt:lpstr>
      <vt:lpstr>NVIDIA GPU Technology</vt:lpstr>
      <vt:lpstr>NVIDIA GPU Technology</vt:lpstr>
      <vt:lpstr>NVIDIA GPU Technology</vt:lpstr>
      <vt:lpstr>INTEL MIC TECHNOLOGY</vt:lpstr>
      <vt:lpstr>GPU Technology</vt:lpstr>
      <vt:lpstr>CPU vs GPU Architecturs</vt:lpstr>
      <vt:lpstr>CPU vs GPU Architecture</vt:lpstr>
      <vt:lpstr>CUDA Programming Model</vt:lpstr>
      <vt:lpstr>CUDA Execution Model</vt:lpstr>
      <vt:lpstr>More on the CUDA Execution Model</vt:lpstr>
      <vt:lpstr>Trasparent Scalability</vt:lpstr>
      <vt:lpstr>CUDA syntax extensions to the C language</vt:lpstr>
      <vt:lpstr>A simple CUDA program</vt:lpstr>
      <vt:lpstr>CUDA Threads</vt:lpstr>
      <vt:lpstr>Simple 1D CUDA vector add</vt:lpstr>
      <vt:lpstr>Composing 2D CUDA Thread Indexing</vt:lpstr>
      <vt:lpstr>2D array element-wise add  (matrix add)</vt:lpstr>
      <vt:lpstr>Memory allocation on GPU device</vt:lpstr>
      <vt:lpstr>Memory Initialization on GPU device</vt:lpstr>
      <vt:lpstr>Memory copy between CPU and GPU</vt:lpstr>
      <vt:lpstr>Three steps for a CUDA porting</vt:lpstr>
      <vt:lpstr>Vector Sum: 1) identify data-parallel, computational intensive portions</vt:lpstr>
      <vt:lpstr>Vector Sum: 2) translate the identified data-parallel portions into CUDA kernel</vt:lpstr>
      <vt:lpstr>Vector Sum: 2) translate the identified data-parallel portions into CUDA kernel</vt:lpstr>
      <vt:lpstr>Vector Sum: 3) manage memory transfers and kernel calls</vt:lpstr>
      <vt:lpstr>Heterogeneous High Performance Programming framework</vt:lpstr>
      <vt:lpstr>Heterogeneous High Performance Programming framework</vt:lpstr>
      <vt:lpstr>Microprocessor trends</vt:lpstr>
      <vt:lpstr>Industry Standards for Programming Heterogeneous  Platforms</vt:lpstr>
      <vt:lpstr>OpenCL Working Group within  Khronos</vt:lpstr>
      <vt:lpstr>OpenCL Platform Model</vt:lpstr>
      <vt:lpstr>OpenCL Platform Example</vt:lpstr>
      <vt:lpstr>Example: vector addition</vt:lpstr>
      <vt:lpstr>Vector Addition – Host</vt:lpstr>
      <vt:lpstr>Vector Addition – Host Program</vt:lpstr>
      <vt:lpstr>OpenCL C for Compute Kernels</vt:lpstr>
      <vt:lpstr>OpenCL C for Compute Kernels</vt:lpstr>
      <vt:lpstr>OpenCL C Language Highlights</vt:lpstr>
      <vt:lpstr>Host programs can be “ugly”</vt:lpstr>
      <vt:lpstr>PORTING CUDA TO OPENCL</vt:lpstr>
      <vt:lpstr>Allocating and copying memory</vt:lpstr>
      <vt:lpstr>Allocating and copying memory</vt:lpstr>
      <vt:lpstr>Declaring dynamic local/shared memory</vt:lpstr>
      <vt:lpstr>Declaring dynamic local/shared memory</vt:lpstr>
      <vt:lpstr>Dividing up the work</vt:lpstr>
      <vt:lpstr>Enqueue a kernel (C)</vt:lpstr>
      <vt:lpstr>Enqueue a kernel (C++)</vt:lpstr>
      <vt:lpstr>Indexing work</vt:lpstr>
      <vt:lpstr>Differences in kernels</vt:lpstr>
      <vt:lpstr>Host Code</vt:lpstr>
      <vt:lpstr>Thread Synchronization</vt:lpstr>
      <vt:lpstr>Translation from CUDA to OpenCL</vt:lpstr>
      <vt:lpstr>Exercise</vt:lpstr>
      <vt:lpstr>Matrix-Matrix product: HOST</vt:lpstr>
      <vt:lpstr>Matrix-Matrix product: launch grid</vt:lpstr>
      <vt:lpstr>Matrix-Matrix product: CUDA Kernel</vt:lpstr>
      <vt:lpstr>OpenCL Memory model</vt:lpstr>
      <vt:lpstr>OpenCL Memory model</vt:lpstr>
      <vt:lpstr>OpenCL mapping</vt:lpstr>
      <vt:lpstr>OpenCL mapping (again)</vt:lpstr>
      <vt:lpstr>Matrix multiplication: OpenCL kernel</vt:lpstr>
      <vt:lpstr>Matrix multiplication: OpenCL kernel</vt:lpstr>
      <vt:lpstr>Matrix multiplication: OpenCL kernel improved</vt:lpstr>
      <vt:lpstr>Matrix multiplication: OpenCL kernel improved</vt:lpstr>
      <vt:lpstr>Matrix-Matrix product: selecting optimum thread block size</vt:lpstr>
      <vt:lpstr>Matrix-Matrix product: selecting optimum thread block size</vt:lpstr>
      <vt:lpstr>Matrix-Matrix product: selecting optimum thread block size</vt:lpstr>
      <vt:lpstr>Matrix-Matrix product: check inside matrix  borders</vt:lpstr>
      <vt:lpstr>Local Memory</vt:lpstr>
      <vt:lpstr>Local Memory</vt:lpstr>
      <vt:lpstr>Using Local/Shared Memory for Thread  Cooperation</vt:lpstr>
      <vt:lpstr>Matrix-matrix using Shared Memory</vt:lpstr>
      <vt:lpstr>Matrix-matrix using Shared Memory: OpenCL Kernel</vt:lpstr>
      <vt:lpstr>Matrix-matrix using Shared Memory: OpenCL Kernel</vt:lpstr>
      <vt:lpstr>Matrix-matrix using Shared Memory: OpenCL Kernel</vt:lpstr>
      <vt:lpstr>Matrix-matrix on Intel MIC (results)</vt:lpstr>
      <vt:lpstr>The future of Accelerator  Programming</vt:lpstr>
      <vt:lpstr>The future of Accelerator  Programming</vt:lpstr>
      <vt:lpstr>The future of Accelerator  Programming</vt:lpstr>
      <vt:lpstr>The future of Accelerator  Programming</vt:lpstr>
      <vt:lpstr>The future of Accelerator  Programming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LUIGI PUCA</cp:lastModifiedBy>
  <cp:revision>1</cp:revision>
  <dcterms:modified xsi:type="dcterms:W3CDTF">2025-05-05T13:39:21Z</dcterms:modified>
</cp:coreProperties>
</file>