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f4e90fcc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f4e90fcc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c6e4f56c00_0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c6e4f56c00_0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c6e4f56c00_0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2c6e4f56c00_0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c6e4f56c00_0_1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6e4f56c00_0_1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2c6e4f56c00_0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c6e4f56c00_0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c6e4f56c00_0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c6e4f56c00_0_1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2c6e4f56c00_0_1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c6e4f56c00_0_2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2c6e4f56c00_0_2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2c6e4f56c00_0_2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c6e4f56c00_0_2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2c6e4f56c00_0_2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2c6e4f56c00_0_2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c6e4f56c00_0_2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2c6e4f56c00_0_2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2c6e4f56c00_0_2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c6e4f56c00_0_2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2c6e4f56c00_0_2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2c6e4f56c00_0_2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c6e4f56c00_0_3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2c6e4f56c00_0_3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f4e90fcc4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f4e90fcc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c6e4f56c00_0_3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2c6e4f56c00_0_3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2c6e4f56c00_0_3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c6e4f56c00_0_3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g2c6e4f56c00_0_3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2c6e4f56c00_0_3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c6e4f56c00_0_3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g2c6e4f56c00_0_3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2c6e4f56c00_0_3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c6e4f56c00_0_3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g2c6e4f56c00_0_3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2c6e4f56c00_0_3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c6e4f56c00_0_3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2c6e4f56c00_0_3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c6e4f56c00_0_3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2c6e4f56c00_0_3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c6e4f56c00_0_3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g2c6e4f56c00_0_3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c6e4f56c00_0_3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g2c6e4f56c00_0_3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work we conside SPMD iterative ….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application is running with MPI and Flex-MPI library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 interval: evaluation interval … we evaluate if the aplication fulfills the performande requirements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not, we perform a reconfiguration action   …. That is related to malleability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Criterion -&gt; craitirion</a:t>
            </a:r>
            <a:endParaRPr/>
          </a:p>
        </p:txBody>
      </p:sp>
      <p:sp>
        <p:nvSpPr>
          <p:cNvPr id="444" name="Google Shape;444;g2c6e4f56c00_0_3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c6e4f56c00_0_4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g2c6e4f56c00_0_4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thing is that there are many option for creating and scheduling processes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particular case, is an execution scenario</a:t>
            </a:r>
            <a:endParaRPr/>
          </a:p>
        </p:txBody>
      </p:sp>
      <p:sp>
        <p:nvSpPr>
          <p:cNvPr id="488" name="Google Shape;488;g2c6e4f56c00_0_4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c6e4f56c00_0_4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g2c6e4f56c00_0_4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processes in order to meet the performance constraints</a:t>
            </a:r>
            <a:endParaRPr/>
          </a:p>
        </p:txBody>
      </p:sp>
      <p:sp>
        <p:nvSpPr>
          <p:cNvPr id="537" name="Google Shape;537;g2c6e4f56c00_0_4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6e4f56c0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6e4f56c0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c6e4f56c00_0_5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6" name="Google Shape;606;g2c6e4f56c00_0_5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processes in order to meet the performance constraints</a:t>
            </a:r>
            <a:endParaRPr/>
          </a:p>
        </p:txBody>
      </p:sp>
      <p:sp>
        <p:nvSpPr>
          <p:cNvPr id="607" name="Google Shape;607;g2c6e4f56c00_0_5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c6e4f56c00_0_5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g2c6e4f56c00_0_5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c6e4f56c00_0_6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g2c6e4f56c00_0_6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c6e4f56c00_0_6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g2c6e4f56c00_0_6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2c6e4f56c00_0_6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g2c6e4f56c00_0_6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2c6e4f56c00_0_6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0" name="Google Shape;700;g2c6e4f56c00_0_6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g2c6e4f56c00_0_6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2c6e4f56c00_0_6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g2c6e4f56c00_0_6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2c6e4f56c00_0_6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g2c6e4f56c00_0_6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2c6e4f56c00_0_6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g2c6e4f56c00_0_6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c6e4f56c00_0_7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g2c6e4f56c00_0_7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6e4f56c00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2c6e4f56c00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c6e4f56c00_0_7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g2c6e4f56c00_0_7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2c6e4f56c00_0_7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g2c6e4f56c00_0_7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2c6e4f56c00_0_7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8" name="Google Shape;758;g2c6e4f56c00_0_7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g2c6e4f56c00_0_7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2c6e4f56c00_0_7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g2c6e4f56c00_0_7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2c6e4f56c00_0_7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g2c6e4f56c00_0_7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2c6e4f56c00_0_7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g2c6e4f56c00_0_7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2c6e4f56c00_0_7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g2c6e4f56c00_0_7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2c6e4f56c00_0_7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g2c6e4f56c00_0_7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2c6e4f56c00_0_7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g2c6e4f56c00_0_7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2c6e4f56c00_0_8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g2c6e4f56c00_0_8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6e4f56c00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2c6e4f56c00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2c6e4f56c00_0_8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g2c6e4f56c00_0_8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2c6e4f56c00_0_8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g2c6e4f56c00_0_8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2c6e4f56c00_0_8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g2c6e4f56c00_0_8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6e4f56c00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c6e4f56c00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6e4f56c00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c6e4f56c00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6e4f56c00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c6e4f56c00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6e4f56c00_0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c6e4f56c00_0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301460" y="0"/>
            <a:ext cx="79377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b="1"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09700" y="954130"/>
            <a:ext cx="8289300" cy="3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Noto Sans Symbols"/>
              <a:buChar char="❑"/>
              <a:defRPr>
                <a:solidFill>
                  <a:srgbClr val="3F3F3F"/>
                </a:solidFill>
              </a:defRPr>
            </a:lvl1pPr>
            <a:lvl2pPr indent="-3429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○"/>
              <a:defRPr>
                <a:solidFill>
                  <a:srgbClr val="3F3F3F"/>
                </a:solidFill>
              </a:defRPr>
            </a:lvl2pPr>
            <a:lvl3pPr indent="-32385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Char char="■"/>
              <a:defRPr>
                <a:solidFill>
                  <a:srgbClr val="3F3F3F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●"/>
              <a:defRPr>
                <a:solidFill>
                  <a:srgbClr val="3F3F3F"/>
                </a:solidFill>
              </a:defRPr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○"/>
              <a:defRPr>
                <a:solidFill>
                  <a:srgbClr val="3F3F3F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2708315" y="4821404"/>
            <a:ext cx="3973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7889708" y="4821404"/>
            <a:ext cx="809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Imagen que contiene Logotipo&#10;&#10;Descripción generada automáticamente" id="55" name="Google Shape;5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299" y="203967"/>
            <a:ext cx="1159650" cy="3668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" name="Google Shape;56;p13"/>
          <p:cNvCxnSpPr/>
          <p:nvPr/>
        </p:nvCxnSpPr>
        <p:spPr>
          <a:xfrm>
            <a:off x="29324" y="831745"/>
            <a:ext cx="9144000" cy="0"/>
          </a:xfrm>
          <a:prstGeom prst="straightConnector1">
            <a:avLst/>
          </a:prstGeom>
          <a:noFill/>
          <a:ln cap="flat" cmpd="sng" w="76200">
            <a:solidFill>
              <a:srgbClr val="2DABD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Imagen que contiene Gráfico&#10;&#10;Descripción generada automáticamente"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699" y="4671070"/>
            <a:ext cx="897789" cy="44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ítulo y objetos">
  <p:cSld name="2_Título y objeto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1354747" y="0"/>
            <a:ext cx="78525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b="1" sz="2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2752848" y="4821404"/>
            <a:ext cx="3973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7889708" y="4821404"/>
            <a:ext cx="809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b="1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2" name="Google Shape;62;p14"/>
          <p:cNvCxnSpPr/>
          <p:nvPr/>
        </p:nvCxnSpPr>
        <p:spPr>
          <a:xfrm>
            <a:off x="0" y="773657"/>
            <a:ext cx="9144000" cy="0"/>
          </a:xfrm>
          <a:prstGeom prst="straightConnector1">
            <a:avLst/>
          </a:prstGeom>
          <a:noFill/>
          <a:ln cap="flat" cmpd="sng" w="76200">
            <a:solidFill>
              <a:srgbClr val="2DABD5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Imagen que contiene Logotipo&#10;&#10;Descripción generada automáticamente" id="63" name="Google Shape;6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850" y="221780"/>
            <a:ext cx="1159650" cy="3668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Gráfico&#10;&#10;Descripción generada automáticamente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699" y="4671070"/>
            <a:ext cx="897789" cy="44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raffaelemontella.it" TargetMode="External"/><Relationship Id="rId4" Type="http://schemas.openxmlformats.org/officeDocument/2006/relationships/hyperlink" Target="mailto:raffaele.montella@uniparthenope.it" TargetMode="External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arcos.inf.uc3m.es/epigraph/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9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lab.arcos.inf.uc3m.es:8380/desingh/FlexMPI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0" y="353075"/>
            <a:ext cx="9144000" cy="24441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73763"/>
                </a:solidFill>
              </a:rPr>
              <a:t>FCAPP - Future Programming Paradigms:</a:t>
            </a:r>
            <a:endParaRPr b="1" sz="4200"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73763"/>
                </a:solidFill>
              </a:rPr>
              <a:t>Computational Malleability: meet FlexMPI</a:t>
            </a:r>
            <a:endParaRPr b="1" sz="4200">
              <a:solidFill>
                <a:srgbClr val="073763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0" y="2910325"/>
            <a:ext cx="9144000" cy="9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/>
              <a:t>Prof. Raffaele Montella</a:t>
            </a:r>
            <a:endParaRPr b="1" i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http://raffaelemontella.it</a:t>
            </a:r>
            <a:r>
              <a:rPr i="1" lang="en" sz="1500"/>
              <a:t> </a:t>
            </a:r>
            <a:r>
              <a:rPr i="1" lang="en" sz="1500" u="sng">
                <a:solidFill>
                  <a:schemeClr val="hlink"/>
                </a:solidFill>
                <a:hlinkClick r:id="rId4"/>
              </a:rPr>
              <a:t>raffaele.montella@uniparthenope.it</a:t>
            </a:r>
            <a:endParaRPr i="1" sz="15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095473"/>
            <a:ext cx="9144002" cy="10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/>
          <p:nvPr/>
        </p:nvSpPr>
        <p:spPr>
          <a:xfrm>
            <a:off x="520817" y="1634683"/>
            <a:ext cx="8380500" cy="2872500"/>
          </a:xfrm>
          <a:prstGeom prst="roundRect">
            <a:avLst>
              <a:gd fmla="val 16667" name="adj"/>
            </a:avLst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4"/>
          <p:cNvSpPr txBox="1"/>
          <p:nvPr>
            <p:ph idx="1" type="body"/>
          </p:nvPr>
        </p:nvSpPr>
        <p:spPr>
          <a:xfrm>
            <a:off x="311700" y="771475"/>
            <a:ext cx="8520600" cy="43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" sz="1800">
                <a:solidFill>
                  <a:schemeClr val="dk1"/>
                </a:solidFill>
              </a:rPr>
              <a:t>FLEX-MPI development started in 2012</a:t>
            </a:r>
            <a:endParaRPr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" sz="1800">
                <a:solidFill>
                  <a:schemeClr val="dk1"/>
                </a:solidFill>
              </a:rPr>
              <a:t>Initial version released in 2015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LIMITLESS – LIght-weight MonItoring Tool for multicriteria scheduling. </a:t>
            </a:r>
            <a:r>
              <a:rPr b="1" lang="en" sz="1200">
                <a:solidFill>
                  <a:schemeClr val="dk1"/>
                </a:solidFill>
              </a:rPr>
              <a:t>Microprocessors and Microsystems. </a:t>
            </a:r>
            <a:r>
              <a:rPr lang="en" sz="1200">
                <a:solidFill>
                  <a:schemeClr val="dk1"/>
                </a:solidFill>
              </a:rPr>
              <a:t>(under review)</a:t>
            </a:r>
            <a:endParaRPr>
              <a:solidFill>
                <a:schemeClr val="dk1"/>
              </a:solidFill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LIMITLESS - LIght-weight MonItoring Tool for LargE Scale Systems. </a:t>
            </a:r>
            <a:r>
              <a:rPr b="1" lang="en" sz="1200">
                <a:solidFill>
                  <a:schemeClr val="dk1"/>
                </a:solidFill>
              </a:rPr>
              <a:t>29th Euromicro International Conference on Parallel, Distributed and Network-based Processing (PDP 2021). </a:t>
            </a:r>
            <a:r>
              <a:rPr lang="en" sz="1200">
                <a:solidFill>
                  <a:schemeClr val="dk1"/>
                </a:solidFill>
              </a:rPr>
              <a:t>2021.</a:t>
            </a:r>
            <a:endParaRPr>
              <a:solidFill>
                <a:schemeClr val="dk1"/>
              </a:solidFill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Performance-aware scheduling of parallel applications on non-dedicated clusters. </a:t>
            </a:r>
            <a:r>
              <a:rPr b="1" lang="en" sz="1200">
                <a:solidFill>
                  <a:schemeClr val="dk1"/>
                </a:solidFill>
              </a:rPr>
              <a:t>Electronics</a:t>
            </a:r>
            <a:r>
              <a:rPr lang="en" sz="1200">
                <a:solidFill>
                  <a:schemeClr val="dk1"/>
                </a:solidFill>
              </a:rPr>
              <a:t>. 2019. </a:t>
            </a:r>
            <a:endParaRPr>
              <a:solidFill>
                <a:schemeClr val="dk1"/>
              </a:solidFill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Combining malleability and I/O control mechanisms to enhance the execution of multiple applications. </a:t>
            </a:r>
            <a:r>
              <a:rPr b="1" lang="en" sz="1200">
                <a:solidFill>
                  <a:schemeClr val="dk1"/>
                </a:solidFill>
              </a:rPr>
              <a:t>Journal of Systems and Software</a:t>
            </a:r>
            <a:r>
              <a:rPr lang="en" sz="1200">
                <a:solidFill>
                  <a:schemeClr val="dk1"/>
                </a:solidFill>
              </a:rPr>
              <a:t>. 2019.</a:t>
            </a:r>
            <a:endParaRPr>
              <a:solidFill>
                <a:schemeClr val="dk1"/>
              </a:solidFill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Improving the energy efficiency of MPI applications by means of malleability. 24th </a:t>
            </a:r>
            <a:r>
              <a:rPr b="1" lang="en" sz="1200">
                <a:solidFill>
                  <a:schemeClr val="dk1"/>
                </a:solidFill>
              </a:rPr>
              <a:t>Euromicro International Conference on Parallel, Distributed and Network-based Processing (PDP). </a:t>
            </a:r>
            <a:r>
              <a:rPr lang="en" sz="1200">
                <a:solidFill>
                  <a:schemeClr val="dk1"/>
                </a:solidFill>
              </a:rPr>
              <a:t>2016.</a:t>
            </a:r>
            <a:endParaRPr>
              <a:solidFill>
                <a:schemeClr val="dk1"/>
              </a:solidFill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Enhancing the performance of malleable MPI applications by using performance-aware dynamic reconfiguration. </a:t>
            </a:r>
            <a:r>
              <a:rPr b="1" lang="en" sz="1200">
                <a:solidFill>
                  <a:schemeClr val="dk1"/>
                </a:solidFill>
              </a:rPr>
              <a:t>Parallel Computing</a:t>
            </a:r>
            <a:r>
              <a:rPr lang="en" sz="1200">
                <a:solidFill>
                  <a:schemeClr val="dk1"/>
                </a:solidFill>
              </a:rPr>
              <a:t>. 2015.</a:t>
            </a:r>
            <a:endParaRPr>
              <a:solidFill>
                <a:schemeClr val="dk1"/>
              </a:solidFill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FLEX-MPI: an MPI extension for supporting dynamic load balancing on heterogeneous non-dedicated systems. </a:t>
            </a:r>
            <a:r>
              <a:rPr b="1" lang="en" sz="1200">
                <a:solidFill>
                  <a:schemeClr val="dk1"/>
                </a:solidFill>
              </a:rPr>
              <a:t>European Conference on Parallel Computing (EUROPAR).</a:t>
            </a:r>
            <a:r>
              <a:rPr lang="en" sz="1200">
                <a:solidFill>
                  <a:schemeClr val="dk1"/>
                </a:solidFill>
              </a:rPr>
              <a:t> 2013.</a:t>
            </a:r>
            <a:endParaRPr>
              <a:solidFill>
                <a:schemeClr val="dk1"/>
              </a:solidFill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Runtime support for adaptive resource provisioning in MPI applications. </a:t>
            </a:r>
            <a:r>
              <a:rPr b="1" lang="en" sz="1200">
                <a:solidFill>
                  <a:schemeClr val="dk1"/>
                </a:solidFill>
              </a:rPr>
              <a:t>The 19th European MPI Users’ Group Meeting - EuroMPI</a:t>
            </a:r>
            <a:r>
              <a:rPr lang="en" sz="1200">
                <a:solidFill>
                  <a:schemeClr val="dk1"/>
                </a:solidFill>
              </a:rPr>
              <a:t>. 2012.</a:t>
            </a:r>
            <a:endParaRPr>
              <a:solidFill>
                <a:schemeClr val="dk1"/>
              </a:solidFill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2413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Noto Sans Symbols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87" name="Google Shape;187;p2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FlexMPI overview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" sz="1800">
                <a:solidFill>
                  <a:schemeClr val="dk1"/>
                </a:solidFill>
              </a:rPr>
              <a:t>FlexMPI features</a:t>
            </a:r>
            <a:endParaRPr>
              <a:solidFill>
                <a:schemeClr val="dk1"/>
              </a:solidFill>
            </a:endParaRPr>
          </a:p>
          <a:p>
            <a:pPr indent="-1841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Provide </a:t>
            </a:r>
            <a:r>
              <a:rPr lang="en" sz="1700" u="sng">
                <a:solidFill>
                  <a:schemeClr val="dk1"/>
                </a:solidFill>
              </a:rPr>
              <a:t>malleable</a:t>
            </a:r>
            <a:r>
              <a:rPr lang="en" sz="1700">
                <a:solidFill>
                  <a:schemeClr val="dk1"/>
                </a:solidFill>
              </a:rPr>
              <a:t> capabilities to MPI applications</a:t>
            </a:r>
            <a:endParaRPr>
              <a:solidFill>
                <a:schemeClr val="dk1"/>
              </a:solidFill>
            </a:endParaRPr>
          </a:p>
          <a:p>
            <a:pPr indent="-1841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Provide </a:t>
            </a:r>
            <a:r>
              <a:rPr lang="en" sz="1700" u="sng">
                <a:solidFill>
                  <a:schemeClr val="dk1"/>
                </a:solidFill>
              </a:rPr>
              <a:t>adaptive</a:t>
            </a:r>
            <a:r>
              <a:rPr lang="en" sz="1700">
                <a:solidFill>
                  <a:schemeClr val="dk1"/>
                </a:solidFill>
              </a:rPr>
              <a:t> capabilities to MPI applications with different policies:</a:t>
            </a:r>
            <a:endParaRPr>
              <a:solidFill>
                <a:schemeClr val="dk1"/>
              </a:solidFill>
            </a:endParaRPr>
          </a:p>
          <a:p>
            <a:pPr indent="0" lvl="2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</a:pPr>
            <a:r>
              <a:rPr lang="en">
                <a:solidFill>
                  <a:schemeClr val="dk1"/>
                </a:solidFill>
              </a:rPr>
              <a:t>Strict malleability</a:t>
            </a:r>
            <a:endParaRPr>
              <a:solidFill>
                <a:schemeClr val="dk1"/>
              </a:solidFill>
            </a:endParaRPr>
          </a:p>
          <a:p>
            <a:pPr indent="0" lvl="2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</a:pPr>
            <a:r>
              <a:rPr lang="en">
                <a:solidFill>
                  <a:schemeClr val="dk1"/>
                </a:solidFill>
              </a:rPr>
              <a:t>High-performance</a:t>
            </a:r>
            <a:endParaRPr>
              <a:solidFill>
                <a:schemeClr val="dk1"/>
              </a:solidFill>
            </a:endParaRPr>
          </a:p>
          <a:p>
            <a:pPr indent="0" lvl="2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</a:pPr>
            <a:r>
              <a:rPr lang="en">
                <a:solidFill>
                  <a:schemeClr val="dk1"/>
                </a:solidFill>
              </a:rPr>
              <a:t>Adaptive policies: efficiency, cost, and energy. </a:t>
            </a:r>
            <a:endParaRPr>
              <a:solidFill>
                <a:schemeClr val="dk1"/>
              </a:solidFill>
            </a:endParaRPr>
          </a:p>
          <a:p>
            <a:pPr indent="0" lvl="2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</a:pPr>
            <a:r>
              <a:rPr lang="en">
                <a:solidFill>
                  <a:schemeClr val="dk1"/>
                </a:solidFill>
              </a:rPr>
              <a:t>User-defined actions</a:t>
            </a:r>
            <a:endParaRPr>
              <a:solidFill>
                <a:schemeClr val="dk1"/>
              </a:solidFill>
            </a:endParaRPr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Load balance for both dedicated and non-dedicated platforms</a:t>
            </a:r>
            <a:endParaRPr>
              <a:solidFill>
                <a:schemeClr val="dk1"/>
              </a:solidFill>
            </a:endParaRPr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Application run-time monitoring -using hardware counters-</a:t>
            </a:r>
            <a:endParaRPr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" sz="1800">
                <a:solidFill>
                  <a:schemeClr val="dk1"/>
                </a:solidFill>
              </a:rPr>
              <a:t>Controller features</a:t>
            </a:r>
            <a:endParaRPr sz="1800">
              <a:solidFill>
                <a:schemeClr val="dk1"/>
              </a:solidFill>
            </a:endParaRPr>
          </a:p>
          <a:p>
            <a:pPr indent="-1841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Application scheduling</a:t>
            </a:r>
            <a:endParaRPr>
              <a:solidFill>
                <a:schemeClr val="dk1"/>
              </a:solidFill>
            </a:endParaRPr>
          </a:p>
          <a:p>
            <a:pPr indent="-1841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I/O scheduling (with CLARISSE support)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4" name="Google Shape;194;p2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FlexMPI overview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26"/>
          <p:cNvGrpSpPr/>
          <p:nvPr/>
        </p:nvGrpSpPr>
        <p:grpSpPr>
          <a:xfrm>
            <a:off x="1692353" y="1041158"/>
            <a:ext cx="6291428" cy="3727072"/>
            <a:chOff x="1586507" y="687587"/>
            <a:chExt cx="9026439" cy="5697145"/>
          </a:xfrm>
        </p:grpSpPr>
        <p:cxnSp>
          <p:nvCxnSpPr>
            <p:cNvPr id="200" name="Google Shape;200;p26"/>
            <p:cNvCxnSpPr/>
            <p:nvPr/>
          </p:nvCxnSpPr>
          <p:spPr>
            <a:xfrm rot="10800000">
              <a:off x="6689566" y="4749887"/>
              <a:ext cx="0" cy="64290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201" name="Google Shape;201;p26"/>
            <p:cNvSpPr/>
            <p:nvPr/>
          </p:nvSpPr>
          <p:spPr>
            <a:xfrm>
              <a:off x="1586507" y="5393532"/>
              <a:ext cx="7728600" cy="991200"/>
            </a:xfrm>
            <a:prstGeom prst="roundRect">
              <a:avLst>
                <a:gd fmla="val 13514" name="adj"/>
              </a:avLst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MPI library</a:t>
              </a:r>
              <a:endParaRPr sz="1100"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3361946" y="2018110"/>
              <a:ext cx="7251000" cy="2751900"/>
            </a:xfrm>
            <a:prstGeom prst="roundRect">
              <a:avLst>
                <a:gd fmla="val 4867" name="adj"/>
              </a:avLst>
            </a:prstGeom>
            <a:gradFill>
              <a:gsLst>
                <a:gs pos="0">
                  <a:srgbClr val="0365C0"/>
                </a:gs>
                <a:gs pos="100000">
                  <a:srgbClr val="407CE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3" name="Google Shape;203;p26"/>
            <p:cNvCxnSpPr/>
            <p:nvPr/>
          </p:nvCxnSpPr>
          <p:spPr>
            <a:xfrm rot="10800000">
              <a:off x="2095499" y="1285931"/>
              <a:ext cx="0" cy="41076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04" name="Google Shape;204;p26"/>
            <p:cNvCxnSpPr/>
            <p:nvPr/>
          </p:nvCxnSpPr>
          <p:spPr>
            <a:xfrm rot="10800000">
              <a:off x="3205235" y="1286044"/>
              <a:ext cx="0" cy="41073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05" name="Google Shape;205;p26"/>
            <p:cNvCxnSpPr/>
            <p:nvPr/>
          </p:nvCxnSpPr>
          <p:spPr>
            <a:xfrm rot="10800000">
              <a:off x="5235281" y="1276815"/>
              <a:ext cx="0" cy="73410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206" name="Google Shape;206;p26"/>
            <p:cNvSpPr/>
            <p:nvPr/>
          </p:nvSpPr>
          <p:spPr>
            <a:xfrm>
              <a:off x="2117201" y="1501351"/>
              <a:ext cx="782100" cy="3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MPI calls</a:t>
              </a:r>
              <a:endParaRPr sz="1100"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3230899" y="1496887"/>
              <a:ext cx="1539600" cy="3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MPI wrapped calls</a:t>
              </a:r>
              <a:endParaRPr sz="1100"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5336541" y="1505816"/>
              <a:ext cx="884700" cy="3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XMPI calls</a:t>
              </a:r>
              <a:endParaRPr sz="1100"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6310935" y="2008080"/>
              <a:ext cx="2119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FlexMPI library</a:t>
              </a:r>
              <a:endParaRPr sz="1100"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2899172" y="5393532"/>
              <a:ext cx="3418500" cy="375000"/>
            </a:xfrm>
            <a:prstGeom prst="roundRect">
              <a:avLst>
                <a:gd fmla="val 35714" name="adj"/>
              </a:avLst>
            </a:prstGeom>
            <a:solidFill>
              <a:srgbClr val="FEF42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PMPI interface</a:t>
              </a:r>
              <a:endParaRPr sz="1100"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1622227" y="687587"/>
              <a:ext cx="4423200" cy="598200"/>
            </a:xfrm>
            <a:prstGeom prst="roundRect">
              <a:avLst>
                <a:gd fmla="val 22388" name="adj"/>
              </a:avLst>
            </a:prstGeom>
            <a:solidFill>
              <a:srgbClr val="D4F4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MPI application</a:t>
              </a:r>
              <a:endParaRPr sz="1100"/>
            </a:p>
          </p:txBody>
        </p:sp>
        <p:cxnSp>
          <p:nvCxnSpPr>
            <p:cNvPr id="212" name="Google Shape;212;p26"/>
            <p:cNvCxnSpPr/>
            <p:nvPr/>
          </p:nvCxnSpPr>
          <p:spPr>
            <a:xfrm rot="10800000">
              <a:off x="3202781" y="5362773"/>
              <a:ext cx="0" cy="6417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13" name="Google Shape;213;p26"/>
            <p:cNvCxnSpPr/>
            <p:nvPr/>
          </p:nvCxnSpPr>
          <p:spPr>
            <a:xfrm>
              <a:off x="3193853" y="5981699"/>
              <a:ext cx="45870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14" name="Google Shape;214;p26"/>
            <p:cNvCxnSpPr/>
            <p:nvPr/>
          </p:nvCxnSpPr>
          <p:spPr>
            <a:xfrm rot="10800000">
              <a:off x="3622477" y="5357859"/>
              <a:ext cx="0" cy="6417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15" name="Google Shape;215;p26"/>
            <p:cNvCxnSpPr/>
            <p:nvPr/>
          </p:nvCxnSpPr>
          <p:spPr>
            <a:xfrm>
              <a:off x="3622477" y="4761210"/>
              <a:ext cx="0" cy="611700"/>
            </a:xfrm>
            <a:prstGeom prst="straightConnector1">
              <a:avLst/>
            </a:prstGeom>
            <a:noFill/>
            <a:ln>
              <a:noFill/>
            </a:ln>
          </p:spPr>
        </p:cxnSp>
      </p:grpSp>
      <p:sp>
        <p:nvSpPr>
          <p:cNvPr id="216" name="Google Shape;216;p2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FlexMPI structure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27"/>
          <p:cNvGrpSpPr/>
          <p:nvPr/>
        </p:nvGrpSpPr>
        <p:grpSpPr>
          <a:xfrm>
            <a:off x="1913044" y="966494"/>
            <a:ext cx="6046811" cy="3822590"/>
            <a:chOff x="1586507" y="672554"/>
            <a:chExt cx="9026439" cy="5712178"/>
          </a:xfrm>
        </p:grpSpPr>
        <p:cxnSp>
          <p:nvCxnSpPr>
            <p:cNvPr id="222" name="Google Shape;222;p27"/>
            <p:cNvCxnSpPr/>
            <p:nvPr/>
          </p:nvCxnSpPr>
          <p:spPr>
            <a:xfrm rot="10800000">
              <a:off x="10012157" y="4790267"/>
              <a:ext cx="0" cy="6429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23" name="Google Shape;223;p27"/>
            <p:cNvCxnSpPr/>
            <p:nvPr/>
          </p:nvCxnSpPr>
          <p:spPr>
            <a:xfrm rot="10800000">
              <a:off x="6689566" y="4749887"/>
              <a:ext cx="0" cy="64290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224" name="Google Shape;224;p27"/>
            <p:cNvSpPr/>
            <p:nvPr/>
          </p:nvSpPr>
          <p:spPr>
            <a:xfrm>
              <a:off x="1586507" y="5393532"/>
              <a:ext cx="7728600" cy="991200"/>
            </a:xfrm>
            <a:prstGeom prst="roundRect">
              <a:avLst>
                <a:gd fmla="val 13514" name="adj"/>
              </a:avLst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MPI library</a:t>
              </a:r>
              <a:endParaRPr sz="1100"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3361946" y="2018110"/>
              <a:ext cx="7251000" cy="2751900"/>
            </a:xfrm>
            <a:prstGeom prst="roundRect">
              <a:avLst>
                <a:gd fmla="val 4867" name="adj"/>
              </a:avLst>
            </a:prstGeom>
            <a:gradFill>
              <a:gsLst>
                <a:gs pos="0">
                  <a:srgbClr val="0365C0"/>
                </a:gs>
                <a:gs pos="100000">
                  <a:srgbClr val="407CE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6" name="Google Shape;226;p27"/>
            <p:cNvCxnSpPr/>
            <p:nvPr/>
          </p:nvCxnSpPr>
          <p:spPr>
            <a:xfrm rot="10800000">
              <a:off x="2095499" y="1285931"/>
              <a:ext cx="0" cy="41076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>
              <a:off x="3205235" y="1286044"/>
              <a:ext cx="0" cy="41073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28" name="Google Shape;228;p27"/>
            <p:cNvCxnSpPr/>
            <p:nvPr/>
          </p:nvCxnSpPr>
          <p:spPr>
            <a:xfrm rot="10800000">
              <a:off x="5235281" y="1276815"/>
              <a:ext cx="0" cy="73410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229" name="Google Shape;229;p27"/>
            <p:cNvSpPr/>
            <p:nvPr/>
          </p:nvSpPr>
          <p:spPr>
            <a:xfrm>
              <a:off x="2117201" y="1501351"/>
              <a:ext cx="782100" cy="3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MPI calls</a:t>
              </a:r>
              <a:endParaRPr sz="1100"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3230899" y="1496887"/>
              <a:ext cx="1539600" cy="3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MPI wrapped calls</a:t>
              </a:r>
              <a:endParaRPr sz="1100"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5336541" y="1505816"/>
              <a:ext cx="884700" cy="3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XMPI calls</a:t>
              </a:r>
              <a:endParaRPr sz="1100"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6295980" y="2013456"/>
              <a:ext cx="210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FlexMPI library</a:t>
              </a:r>
              <a:endParaRPr sz="1100"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9538883" y="5393532"/>
              <a:ext cx="946500" cy="991200"/>
            </a:xfrm>
            <a:prstGeom prst="roundRect">
              <a:avLst>
                <a:gd fmla="val 14151" name="adj"/>
              </a:avLst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PAPI library</a:t>
              </a:r>
              <a:endParaRPr sz="1100"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3562077" y="3601219"/>
              <a:ext cx="1661700" cy="991200"/>
            </a:xfrm>
            <a:prstGeom prst="roundRect">
              <a:avLst>
                <a:gd fmla="val 13514" name="adj"/>
              </a:avLst>
            </a:prstGeom>
            <a:solidFill>
              <a:srgbClr val="9CC2E5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Load balancing</a:t>
              </a:r>
              <a:endParaRPr sz="1100"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2899172" y="5393532"/>
              <a:ext cx="3418500" cy="375000"/>
            </a:xfrm>
            <a:prstGeom prst="roundRect">
              <a:avLst>
                <a:gd fmla="val 35714" name="adj"/>
              </a:avLst>
            </a:prstGeom>
            <a:solidFill>
              <a:srgbClr val="FEF42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PMPI interface</a:t>
              </a:r>
              <a:endParaRPr sz="1100"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1622227" y="687587"/>
              <a:ext cx="4423200" cy="598200"/>
            </a:xfrm>
            <a:prstGeom prst="roundRect">
              <a:avLst>
                <a:gd fmla="val 22388" name="adj"/>
              </a:avLst>
            </a:prstGeom>
            <a:solidFill>
              <a:srgbClr val="D4F4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MPI application</a:t>
              </a:r>
              <a:endParaRPr sz="1100"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5345663" y="3606769"/>
              <a:ext cx="1661700" cy="991200"/>
            </a:xfrm>
            <a:prstGeom prst="roundRect">
              <a:avLst>
                <a:gd fmla="val 13514" name="adj"/>
              </a:avLst>
            </a:prstGeom>
            <a:solidFill>
              <a:srgbClr val="9CC2E5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Dynamic process management</a:t>
              </a:r>
              <a:endParaRPr sz="1100"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7108613" y="3606769"/>
              <a:ext cx="1661700" cy="991200"/>
            </a:xfrm>
            <a:prstGeom prst="roundRect">
              <a:avLst>
                <a:gd fmla="val 13514" name="adj"/>
              </a:avLst>
            </a:prstGeom>
            <a:solidFill>
              <a:srgbClr val="9CC2E5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redistribution</a:t>
              </a:r>
              <a:endParaRPr sz="1100"/>
            </a:p>
          </p:txBody>
        </p:sp>
        <p:cxnSp>
          <p:nvCxnSpPr>
            <p:cNvPr id="239" name="Google Shape;239;p27"/>
            <p:cNvCxnSpPr/>
            <p:nvPr/>
          </p:nvCxnSpPr>
          <p:spPr>
            <a:xfrm rot="10800000">
              <a:off x="3202781" y="5362773"/>
              <a:ext cx="0" cy="6417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40" name="Google Shape;240;p27"/>
            <p:cNvCxnSpPr/>
            <p:nvPr/>
          </p:nvCxnSpPr>
          <p:spPr>
            <a:xfrm>
              <a:off x="3193853" y="5981699"/>
              <a:ext cx="45870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41" name="Google Shape;241;p27"/>
            <p:cNvCxnSpPr/>
            <p:nvPr/>
          </p:nvCxnSpPr>
          <p:spPr>
            <a:xfrm rot="10800000">
              <a:off x="3622477" y="5357859"/>
              <a:ext cx="0" cy="6417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42" name="Google Shape;242;p27"/>
            <p:cNvCxnSpPr/>
            <p:nvPr/>
          </p:nvCxnSpPr>
          <p:spPr>
            <a:xfrm>
              <a:off x="3622477" y="4761210"/>
              <a:ext cx="0" cy="61170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243" name="Google Shape;243;p27"/>
            <p:cNvSpPr/>
            <p:nvPr/>
          </p:nvSpPr>
          <p:spPr>
            <a:xfrm>
              <a:off x="9384663" y="672554"/>
              <a:ext cx="1166700" cy="991200"/>
            </a:xfrm>
            <a:prstGeom prst="roundRect">
              <a:avLst>
                <a:gd fmla="val 13514" name="adj"/>
              </a:avLst>
            </a:prstGeom>
            <a:gradFill>
              <a:gsLst>
                <a:gs pos="0">
                  <a:srgbClr val="FFA020"/>
                </a:gs>
                <a:gs pos="100000">
                  <a:srgbClr val="DF7F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Resource Management</a:t>
              </a:r>
              <a:endParaRPr sz="1100"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</a:t>
              </a:r>
              <a:endParaRPr sz="1100"/>
            </a:p>
          </p:txBody>
        </p:sp>
        <p:cxnSp>
          <p:nvCxnSpPr>
            <p:cNvPr id="244" name="Google Shape;244;p27"/>
            <p:cNvCxnSpPr/>
            <p:nvPr/>
          </p:nvCxnSpPr>
          <p:spPr>
            <a:xfrm rot="10800000">
              <a:off x="9943928" y="1658544"/>
              <a:ext cx="0" cy="352800"/>
            </a:xfrm>
            <a:prstGeom prst="straightConnector1">
              <a:avLst/>
            </a:prstGeom>
            <a:noFill/>
            <a:ln>
              <a:noFill/>
            </a:ln>
          </p:spPr>
        </p:cxnSp>
      </p:grpSp>
      <p:sp>
        <p:nvSpPr>
          <p:cNvPr id="245" name="Google Shape;245;p2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FlexMPI structure: </a:t>
            </a:r>
            <a:r>
              <a:rPr b="1" lang="en">
                <a:solidFill>
                  <a:srgbClr val="073763"/>
                </a:solidFill>
              </a:rPr>
              <a:t>malleable</a:t>
            </a:r>
            <a:r>
              <a:rPr b="1" lang="en">
                <a:solidFill>
                  <a:srgbClr val="073763"/>
                </a:solidFill>
              </a:rPr>
              <a:t> configuration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28"/>
          <p:cNvGrpSpPr/>
          <p:nvPr/>
        </p:nvGrpSpPr>
        <p:grpSpPr>
          <a:xfrm>
            <a:off x="1913044" y="964603"/>
            <a:ext cx="6046811" cy="3824481"/>
            <a:chOff x="1586507" y="669728"/>
            <a:chExt cx="9026439" cy="5715004"/>
          </a:xfrm>
        </p:grpSpPr>
        <p:cxnSp>
          <p:nvCxnSpPr>
            <p:cNvPr id="251" name="Google Shape;251;p28"/>
            <p:cNvCxnSpPr/>
            <p:nvPr/>
          </p:nvCxnSpPr>
          <p:spPr>
            <a:xfrm rot="10800000">
              <a:off x="10012157" y="4790267"/>
              <a:ext cx="0" cy="6429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52" name="Google Shape;252;p28"/>
            <p:cNvCxnSpPr/>
            <p:nvPr/>
          </p:nvCxnSpPr>
          <p:spPr>
            <a:xfrm rot="10800000">
              <a:off x="6689566" y="4749887"/>
              <a:ext cx="0" cy="64290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253" name="Google Shape;253;p28"/>
            <p:cNvSpPr/>
            <p:nvPr/>
          </p:nvSpPr>
          <p:spPr>
            <a:xfrm>
              <a:off x="1586507" y="5393532"/>
              <a:ext cx="7728600" cy="991200"/>
            </a:xfrm>
            <a:prstGeom prst="roundRect">
              <a:avLst>
                <a:gd fmla="val 13514" name="adj"/>
              </a:avLst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MPI library</a:t>
              </a:r>
              <a:endParaRPr sz="1100"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3361946" y="2018110"/>
              <a:ext cx="7251000" cy="2751900"/>
            </a:xfrm>
            <a:prstGeom prst="roundRect">
              <a:avLst>
                <a:gd fmla="val 4867" name="adj"/>
              </a:avLst>
            </a:prstGeom>
            <a:gradFill>
              <a:gsLst>
                <a:gs pos="0">
                  <a:srgbClr val="0365C0"/>
                </a:gs>
                <a:gs pos="100000">
                  <a:srgbClr val="407CE5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5" name="Google Shape;255;p28"/>
            <p:cNvCxnSpPr/>
            <p:nvPr/>
          </p:nvCxnSpPr>
          <p:spPr>
            <a:xfrm rot="10800000">
              <a:off x="2095499" y="1285931"/>
              <a:ext cx="0" cy="41076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56" name="Google Shape;256;p28"/>
            <p:cNvCxnSpPr/>
            <p:nvPr/>
          </p:nvCxnSpPr>
          <p:spPr>
            <a:xfrm rot="10800000">
              <a:off x="3205235" y="1286044"/>
              <a:ext cx="0" cy="41073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57" name="Google Shape;257;p28"/>
            <p:cNvCxnSpPr/>
            <p:nvPr/>
          </p:nvCxnSpPr>
          <p:spPr>
            <a:xfrm rot="10800000">
              <a:off x="5235281" y="1276815"/>
              <a:ext cx="0" cy="73410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258" name="Google Shape;258;p28"/>
            <p:cNvSpPr/>
            <p:nvPr/>
          </p:nvSpPr>
          <p:spPr>
            <a:xfrm>
              <a:off x="2117201" y="1501351"/>
              <a:ext cx="782100" cy="3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MPI calls</a:t>
              </a:r>
              <a:endParaRPr sz="1100"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3230899" y="1496887"/>
              <a:ext cx="1539600" cy="3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MPI wrapped calls</a:t>
              </a:r>
              <a:endParaRPr sz="1100"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5336541" y="1505816"/>
              <a:ext cx="884700" cy="3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XMPI calls</a:t>
              </a:r>
              <a:endParaRPr sz="1100"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6295980" y="2013455"/>
              <a:ext cx="210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FlexMPI library</a:t>
              </a:r>
              <a:endParaRPr sz="1100"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9538883" y="5393532"/>
              <a:ext cx="946500" cy="991200"/>
            </a:xfrm>
            <a:prstGeom prst="roundRect">
              <a:avLst>
                <a:gd fmla="val 14151" name="adj"/>
              </a:avLst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PAPI library</a:t>
              </a:r>
              <a:endParaRPr sz="1100"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6501045" y="669728"/>
              <a:ext cx="1401900" cy="986700"/>
            </a:xfrm>
            <a:prstGeom prst="roundRect">
              <a:avLst>
                <a:gd fmla="val 13575" name="adj"/>
              </a:avLst>
            </a:prstGeom>
            <a:gradFill>
              <a:gsLst>
                <a:gs pos="0">
                  <a:srgbClr val="A9A9A9"/>
                </a:gs>
                <a:gs pos="8280">
                  <a:srgbClr val="BFBFBF"/>
                </a:gs>
                <a:gs pos="32060">
                  <a:srgbClr val="D6D6D6"/>
                </a:gs>
                <a:gs pos="100000">
                  <a:srgbClr val="D6D6D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Performance objective and constraints</a:t>
              </a:r>
              <a:endParaRPr sz="1100"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3582712" y="3607936"/>
              <a:ext cx="1661700" cy="991200"/>
            </a:xfrm>
            <a:prstGeom prst="roundRect">
              <a:avLst>
                <a:gd fmla="val 13514" name="adj"/>
              </a:avLst>
            </a:prstGeom>
            <a:solidFill>
              <a:srgbClr val="9CC2E5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Load balancing</a:t>
              </a:r>
              <a:endParaRPr sz="1100"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5336541" y="2414243"/>
              <a:ext cx="1661700" cy="991200"/>
            </a:xfrm>
            <a:prstGeom prst="roundRect">
              <a:avLst>
                <a:gd fmla="val 13514" name="adj"/>
              </a:avLst>
            </a:prstGeom>
            <a:solidFill>
              <a:srgbClr val="D5DBE5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Computational prediction model</a:t>
              </a:r>
              <a:endParaRPr sz="1100"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7108613" y="2414243"/>
              <a:ext cx="1661700" cy="991200"/>
            </a:xfrm>
            <a:prstGeom prst="roundRect">
              <a:avLst>
                <a:gd fmla="val 13514" name="adj"/>
              </a:avLst>
            </a:prstGeom>
            <a:solidFill>
              <a:srgbClr val="D5DBE5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Reconfiguring policy</a:t>
              </a:r>
              <a:endParaRPr sz="1100"/>
            </a:p>
          </p:txBody>
        </p:sp>
        <p:cxnSp>
          <p:nvCxnSpPr>
            <p:cNvPr id="267" name="Google Shape;267;p28"/>
            <p:cNvCxnSpPr/>
            <p:nvPr/>
          </p:nvCxnSpPr>
          <p:spPr>
            <a:xfrm rot="10800000">
              <a:off x="7200434" y="1653470"/>
              <a:ext cx="0" cy="3528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68" name="Google Shape;268;p28"/>
            <p:cNvCxnSpPr/>
            <p:nvPr/>
          </p:nvCxnSpPr>
          <p:spPr>
            <a:xfrm rot="10800000">
              <a:off x="8678162" y="1653470"/>
              <a:ext cx="0" cy="35280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269" name="Google Shape;269;p28"/>
            <p:cNvSpPr/>
            <p:nvPr/>
          </p:nvSpPr>
          <p:spPr>
            <a:xfrm>
              <a:off x="2899172" y="5393532"/>
              <a:ext cx="3418500" cy="375000"/>
            </a:xfrm>
            <a:prstGeom prst="roundRect">
              <a:avLst>
                <a:gd fmla="val 35714" name="adj"/>
              </a:avLst>
            </a:prstGeom>
            <a:solidFill>
              <a:srgbClr val="FEF42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PMPI interface</a:t>
              </a:r>
              <a:endParaRPr sz="1100"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1622227" y="687587"/>
              <a:ext cx="4423200" cy="598200"/>
            </a:xfrm>
            <a:prstGeom prst="roundRect">
              <a:avLst>
                <a:gd fmla="val 22388" name="adj"/>
              </a:avLst>
            </a:prstGeom>
            <a:solidFill>
              <a:srgbClr val="D4F4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MPI application</a:t>
              </a:r>
              <a:endParaRPr sz="1100"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3569642" y="2414448"/>
              <a:ext cx="1661700" cy="991200"/>
            </a:xfrm>
            <a:prstGeom prst="roundRect">
              <a:avLst>
                <a:gd fmla="val 13514" name="adj"/>
              </a:avLst>
            </a:prstGeom>
            <a:solidFill>
              <a:srgbClr val="D5DBE5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Monitoring</a:t>
              </a:r>
              <a:endParaRPr sz="1100"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5345663" y="3606769"/>
              <a:ext cx="1661700" cy="991200"/>
            </a:xfrm>
            <a:prstGeom prst="roundRect">
              <a:avLst>
                <a:gd fmla="val 13514" name="adj"/>
              </a:avLst>
            </a:prstGeom>
            <a:solidFill>
              <a:srgbClr val="9CC2E5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Dynamic process management</a:t>
              </a:r>
              <a:endParaRPr sz="1100"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7108613" y="3606769"/>
              <a:ext cx="1661700" cy="991200"/>
            </a:xfrm>
            <a:prstGeom prst="roundRect">
              <a:avLst>
                <a:gd fmla="val 13514" name="adj"/>
              </a:avLst>
            </a:prstGeom>
            <a:solidFill>
              <a:srgbClr val="9CC2E5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redistribution</a:t>
              </a:r>
              <a:endParaRPr sz="1100"/>
            </a:p>
          </p:txBody>
        </p:sp>
        <p:cxnSp>
          <p:nvCxnSpPr>
            <p:cNvPr id="274" name="Google Shape;274;p28"/>
            <p:cNvCxnSpPr/>
            <p:nvPr/>
          </p:nvCxnSpPr>
          <p:spPr>
            <a:xfrm rot="10800000">
              <a:off x="3202781" y="5362773"/>
              <a:ext cx="0" cy="6417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75" name="Google Shape;275;p28"/>
            <p:cNvCxnSpPr/>
            <p:nvPr/>
          </p:nvCxnSpPr>
          <p:spPr>
            <a:xfrm>
              <a:off x="3193853" y="5981699"/>
              <a:ext cx="45870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76" name="Google Shape;276;p28"/>
            <p:cNvCxnSpPr/>
            <p:nvPr/>
          </p:nvCxnSpPr>
          <p:spPr>
            <a:xfrm rot="10800000">
              <a:off x="3622477" y="5357859"/>
              <a:ext cx="0" cy="6417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77" name="Google Shape;277;p28"/>
            <p:cNvCxnSpPr/>
            <p:nvPr/>
          </p:nvCxnSpPr>
          <p:spPr>
            <a:xfrm>
              <a:off x="3622477" y="4761210"/>
              <a:ext cx="0" cy="61170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278" name="Google Shape;278;p28"/>
            <p:cNvSpPr/>
            <p:nvPr/>
          </p:nvSpPr>
          <p:spPr>
            <a:xfrm>
              <a:off x="8860732" y="2414243"/>
              <a:ext cx="1661700" cy="991200"/>
            </a:xfrm>
            <a:prstGeom prst="roundRect">
              <a:avLst>
                <a:gd fmla="val 13514" name="adj"/>
              </a:avLst>
            </a:prstGeom>
            <a:solidFill>
              <a:srgbClr val="D5DBE5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Power</a:t>
              </a:r>
              <a:endParaRPr sz="11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prediction model</a:t>
              </a:r>
              <a:endParaRPr sz="1100"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9384663" y="672554"/>
              <a:ext cx="1166700" cy="991200"/>
            </a:xfrm>
            <a:prstGeom prst="roundRect">
              <a:avLst>
                <a:gd fmla="val 13514" name="adj"/>
              </a:avLst>
            </a:prstGeom>
            <a:gradFill>
              <a:gsLst>
                <a:gs pos="0">
                  <a:srgbClr val="FFA020"/>
                </a:gs>
                <a:gs pos="100000">
                  <a:srgbClr val="DF7F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Resource Management</a:t>
              </a:r>
              <a:endParaRPr sz="1100"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System</a:t>
              </a:r>
              <a:endParaRPr sz="1100"/>
            </a:p>
          </p:txBody>
        </p:sp>
        <p:cxnSp>
          <p:nvCxnSpPr>
            <p:cNvPr id="280" name="Google Shape;280;p28"/>
            <p:cNvCxnSpPr/>
            <p:nvPr/>
          </p:nvCxnSpPr>
          <p:spPr>
            <a:xfrm rot="10800000">
              <a:off x="9943928" y="1658544"/>
              <a:ext cx="0" cy="35280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281" name="Google Shape;281;p28"/>
            <p:cNvSpPr/>
            <p:nvPr/>
          </p:nvSpPr>
          <p:spPr>
            <a:xfrm>
              <a:off x="8010521" y="669728"/>
              <a:ext cx="1304700" cy="986700"/>
            </a:xfrm>
            <a:prstGeom prst="roundRect">
              <a:avLst>
                <a:gd fmla="val 13575" name="adj"/>
              </a:avLst>
            </a:prstGeom>
            <a:gradFill>
              <a:gsLst>
                <a:gs pos="0">
                  <a:srgbClr val="A9A9A9"/>
                </a:gs>
                <a:gs pos="8280">
                  <a:srgbClr val="BFBFBF"/>
                </a:gs>
                <a:gs pos="32060">
                  <a:srgbClr val="D6D6D6"/>
                </a:gs>
                <a:gs pos="100000">
                  <a:srgbClr val="D6D6D6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Power profile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8860732" y="3605155"/>
              <a:ext cx="1661700" cy="991200"/>
            </a:xfrm>
            <a:prstGeom prst="roundRect">
              <a:avLst>
                <a:gd fmla="val 13514" name="adj"/>
              </a:avLst>
            </a:prstGeom>
            <a:solidFill>
              <a:srgbClr val="D5DBE5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 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scheduler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3" name="Google Shape;283;p2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FlexMPI structure: adaptive configuration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/>
          <p:nvPr/>
        </p:nvSpPr>
        <p:spPr>
          <a:xfrm>
            <a:off x="5411913" y="1017213"/>
            <a:ext cx="2404200" cy="15321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node 2</a:t>
            </a:r>
            <a:endParaRPr sz="1100"/>
          </a:p>
        </p:txBody>
      </p:sp>
      <p:sp>
        <p:nvSpPr>
          <p:cNvPr id="290" name="Google Shape;290;p29"/>
          <p:cNvSpPr/>
          <p:nvPr/>
        </p:nvSpPr>
        <p:spPr>
          <a:xfrm>
            <a:off x="1196939" y="1019111"/>
            <a:ext cx="3999300" cy="15321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node 1</a:t>
            </a:r>
            <a:endParaRPr sz="1100"/>
          </a:p>
        </p:txBody>
      </p:sp>
      <p:sp>
        <p:nvSpPr>
          <p:cNvPr id="291" name="Google Shape;291;p29"/>
          <p:cNvSpPr/>
          <p:nvPr/>
        </p:nvSpPr>
        <p:spPr>
          <a:xfrm>
            <a:off x="2847204" y="1947871"/>
            <a:ext cx="1134300" cy="452400"/>
          </a:xfrm>
          <a:prstGeom prst="roundRect">
            <a:avLst>
              <a:gd fmla="val 4867" name="adj"/>
            </a:avLst>
          </a:prstGeom>
          <a:gradFill>
            <a:gsLst>
              <a:gs pos="0">
                <a:srgbClr val="0365C0"/>
              </a:gs>
              <a:gs pos="100000">
                <a:srgbClr val="407CE5"/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FlexMPI 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9"/>
          <p:cNvSpPr/>
          <p:nvPr/>
        </p:nvSpPr>
        <p:spPr>
          <a:xfrm>
            <a:off x="2847204" y="1499155"/>
            <a:ext cx="1134300" cy="448500"/>
          </a:xfrm>
          <a:prstGeom prst="roundRect">
            <a:avLst>
              <a:gd fmla="val 22388" name="adj"/>
            </a:avLst>
          </a:prstGeom>
          <a:solidFill>
            <a:srgbClr val="D4F4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MPI application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Proc. 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9"/>
          <p:cNvSpPr/>
          <p:nvPr/>
        </p:nvSpPr>
        <p:spPr>
          <a:xfrm>
            <a:off x="2106465" y="1947871"/>
            <a:ext cx="740700" cy="452400"/>
          </a:xfrm>
          <a:prstGeom prst="roundRect">
            <a:avLst>
              <a:gd fmla="val 4867" name="adj"/>
            </a:avLst>
          </a:prstGeom>
          <a:gradFill>
            <a:gsLst>
              <a:gs pos="0">
                <a:srgbClr val="0365C0"/>
              </a:gs>
              <a:gs pos="100000">
                <a:srgbClr val="407CE5"/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FlexMPI listener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9"/>
          <p:cNvSpPr/>
          <p:nvPr/>
        </p:nvSpPr>
        <p:spPr>
          <a:xfrm>
            <a:off x="3995077" y="1947871"/>
            <a:ext cx="1134300" cy="452400"/>
          </a:xfrm>
          <a:prstGeom prst="roundRect">
            <a:avLst>
              <a:gd fmla="val 4867" name="adj"/>
            </a:avLst>
          </a:prstGeom>
          <a:gradFill>
            <a:gsLst>
              <a:gs pos="0">
                <a:srgbClr val="0365C0"/>
              </a:gs>
              <a:gs pos="100000">
                <a:srgbClr val="407CE5"/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FlexMPI 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9"/>
          <p:cNvSpPr/>
          <p:nvPr/>
        </p:nvSpPr>
        <p:spPr>
          <a:xfrm>
            <a:off x="3995077" y="1499155"/>
            <a:ext cx="1134300" cy="448500"/>
          </a:xfrm>
          <a:prstGeom prst="roundRect">
            <a:avLst>
              <a:gd fmla="val 22388" name="adj"/>
            </a:avLst>
          </a:prstGeom>
          <a:solidFill>
            <a:srgbClr val="D4F4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MPI application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Proc. 1</a:t>
            </a:r>
            <a:endParaRPr sz="1100"/>
          </a:p>
        </p:txBody>
      </p:sp>
      <p:sp>
        <p:nvSpPr>
          <p:cNvPr id="296" name="Google Shape;296;p29"/>
          <p:cNvSpPr/>
          <p:nvPr/>
        </p:nvSpPr>
        <p:spPr>
          <a:xfrm>
            <a:off x="5481991" y="1947871"/>
            <a:ext cx="1134300" cy="452400"/>
          </a:xfrm>
          <a:prstGeom prst="roundRect">
            <a:avLst>
              <a:gd fmla="val 4867" name="adj"/>
            </a:avLst>
          </a:prstGeom>
          <a:gradFill>
            <a:gsLst>
              <a:gs pos="0">
                <a:srgbClr val="0365C0"/>
              </a:gs>
              <a:gs pos="100000">
                <a:srgbClr val="407CE5"/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FlexMPI 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9"/>
          <p:cNvSpPr/>
          <p:nvPr/>
        </p:nvSpPr>
        <p:spPr>
          <a:xfrm>
            <a:off x="5481991" y="1499155"/>
            <a:ext cx="1134300" cy="448500"/>
          </a:xfrm>
          <a:prstGeom prst="roundRect">
            <a:avLst>
              <a:gd fmla="val 22388" name="adj"/>
            </a:avLst>
          </a:prstGeom>
          <a:solidFill>
            <a:srgbClr val="D4F4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MPI application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Proc. 2</a:t>
            </a:r>
            <a:endParaRPr sz="1100"/>
          </a:p>
        </p:txBody>
      </p:sp>
      <p:sp>
        <p:nvSpPr>
          <p:cNvPr id="298" name="Google Shape;298;p29"/>
          <p:cNvSpPr/>
          <p:nvPr/>
        </p:nvSpPr>
        <p:spPr>
          <a:xfrm>
            <a:off x="1909556" y="3706361"/>
            <a:ext cx="1134300" cy="452400"/>
          </a:xfrm>
          <a:prstGeom prst="roundRect">
            <a:avLst>
              <a:gd fmla="val 48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Controller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9"/>
          <p:cNvSpPr txBox="1"/>
          <p:nvPr>
            <p:ph idx="1" type="body"/>
          </p:nvPr>
        </p:nvSpPr>
        <p:spPr>
          <a:xfrm>
            <a:off x="3661550" y="2721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" sz="1800">
                <a:solidFill>
                  <a:schemeClr val="dk1"/>
                </a:solidFill>
              </a:rPr>
              <a:t>FlexMPI communication API</a:t>
            </a:r>
            <a:endParaRPr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" sz="1800">
                <a:solidFill>
                  <a:schemeClr val="dk1"/>
                </a:solidFill>
              </a:rPr>
              <a:t>Controller</a:t>
            </a:r>
            <a:endParaRPr>
              <a:solidFill>
                <a:schemeClr val="dk1"/>
              </a:solidFill>
            </a:endParaRPr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Executes multiple applications</a:t>
            </a:r>
            <a:endParaRPr>
              <a:solidFill>
                <a:schemeClr val="dk1"/>
              </a:solidFill>
            </a:endParaRPr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Sends configuration commands</a:t>
            </a:r>
            <a:endParaRPr>
              <a:solidFill>
                <a:schemeClr val="dk1"/>
              </a:solidFill>
            </a:endParaRPr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Receives and displays monitoring data</a:t>
            </a:r>
            <a:endParaRPr>
              <a:solidFill>
                <a:schemeClr val="dk1"/>
              </a:solidFill>
            </a:endParaRPr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Terminates the applications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0" name="Google Shape;300;p2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FlexMPI controller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"/>
          <p:cNvSpPr/>
          <p:nvPr/>
        </p:nvSpPr>
        <p:spPr>
          <a:xfrm>
            <a:off x="5411913" y="1003992"/>
            <a:ext cx="2404200" cy="15321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node 2</a:t>
            </a:r>
            <a:endParaRPr sz="1100"/>
          </a:p>
        </p:txBody>
      </p:sp>
      <p:sp>
        <p:nvSpPr>
          <p:cNvPr id="307" name="Google Shape;307;p30"/>
          <p:cNvSpPr/>
          <p:nvPr/>
        </p:nvSpPr>
        <p:spPr>
          <a:xfrm>
            <a:off x="1196939" y="1005890"/>
            <a:ext cx="3999300" cy="15321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node 1</a:t>
            </a:r>
            <a:endParaRPr sz="1100"/>
          </a:p>
        </p:txBody>
      </p:sp>
      <p:sp>
        <p:nvSpPr>
          <p:cNvPr id="308" name="Google Shape;308;p30"/>
          <p:cNvSpPr txBox="1"/>
          <p:nvPr>
            <p:ph idx="1" type="body"/>
          </p:nvPr>
        </p:nvSpPr>
        <p:spPr>
          <a:xfrm>
            <a:off x="4572000" y="25717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lang="en" sz="1400">
                <a:solidFill>
                  <a:schemeClr val="dk1"/>
                </a:solidFill>
              </a:rPr>
              <a:t>API command list:</a:t>
            </a:r>
            <a:endParaRPr>
              <a:solidFill>
                <a:schemeClr val="dk1"/>
              </a:solidFill>
            </a:endParaRPr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1: Change adaptive policy</a:t>
            </a:r>
            <a:endParaRPr>
              <a:solidFill>
                <a:schemeClr val="dk1"/>
              </a:solidFill>
            </a:endParaRPr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2: Perform load balancing</a:t>
            </a:r>
            <a:endParaRPr>
              <a:solidFill>
                <a:schemeClr val="dk1"/>
              </a:solidFill>
            </a:endParaRPr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3: Display last sampling interval</a:t>
            </a:r>
            <a:endParaRPr>
              <a:solidFill>
                <a:schemeClr val="dk1"/>
              </a:solidFill>
            </a:endParaRPr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4: Activate/deactivate monitoring service</a:t>
            </a:r>
            <a:endParaRPr>
              <a:solidFill>
                <a:schemeClr val="dk1"/>
              </a:solidFill>
            </a:endParaRPr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5: Terminate application</a:t>
            </a:r>
            <a:endParaRPr>
              <a:solidFill>
                <a:schemeClr val="dk1"/>
              </a:solidFill>
            </a:endParaRPr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6: Triggered malleability</a:t>
            </a:r>
            <a:endParaRPr>
              <a:solidFill>
                <a:schemeClr val="dk1"/>
              </a:solidFill>
            </a:endParaRPr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7: Define performance counter for monitoring</a:t>
            </a:r>
            <a:endParaRPr>
              <a:solidFill>
                <a:schemeClr val="dk1"/>
              </a:solidFill>
            </a:endParaRPr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8: Core binding</a:t>
            </a:r>
            <a:endParaRPr>
              <a:solidFill>
                <a:schemeClr val="dk1"/>
              </a:solidFill>
            </a:endParaRPr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9: Delay I/O phase</a:t>
            </a:r>
            <a:endParaRPr>
              <a:solidFill>
                <a:schemeClr val="dk1"/>
              </a:solidFill>
            </a:endParaRPr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10: Unlock I/O</a:t>
            </a:r>
            <a:endParaRPr>
              <a:solidFill>
                <a:schemeClr val="dk1"/>
              </a:solidFill>
            </a:endParaRPr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11: Delayed malleability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09" name="Google Shape;309;p30"/>
          <p:cNvSpPr/>
          <p:nvPr/>
        </p:nvSpPr>
        <p:spPr>
          <a:xfrm>
            <a:off x="2847204" y="1934650"/>
            <a:ext cx="1134300" cy="452400"/>
          </a:xfrm>
          <a:prstGeom prst="roundRect">
            <a:avLst>
              <a:gd fmla="val 4867" name="adj"/>
            </a:avLst>
          </a:prstGeom>
          <a:gradFill>
            <a:gsLst>
              <a:gs pos="0">
                <a:srgbClr val="0365C0"/>
              </a:gs>
              <a:gs pos="100000">
                <a:srgbClr val="407CE5"/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FlexMPI 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0"/>
          <p:cNvSpPr/>
          <p:nvPr/>
        </p:nvSpPr>
        <p:spPr>
          <a:xfrm>
            <a:off x="2847204" y="1485934"/>
            <a:ext cx="1134300" cy="448500"/>
          </a:xfrm>
          <a:prstGeom prst="roundRect">
            <a:avLst>
              <a:gd fmla="val 22388" name="adj"/>
            </a:avLst>
          </a:prstGeom>
          <a:solidFill>
            <a:srgbClr val="D4F4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MPI application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Proc. 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0"/>
          <p:cNvSpPr/>
          <p:nvPr/>
        </p:nvSpPr>
        <p:spPr>
          <a:xfrm>
            <a:off x="2106465" y="1934650"/>
            <a:ext cx="740700" cy="452400"/>
          </a:xfrm>
          <a:prstGeom prst="roundRect">
            <a:avLst>
              <a:gd fmla="val 4867" name="adj"/>
            </a:avLst>
          </a:prstGeom>
          <a:gradFill>
            <a:gsLst>
              <a:gs pos="0">
                <a:srgbClr val="0365C0"/>
              </a:gs>
              <a:gs pos="100000">
                <a:srgbClr val="407CE5"/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FlexMPI listener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0"/>
          <p:cNvSpPr/>
          <p:nvPr/>
        </p:nvSpPr>
        <p:spPr>
          <a:xfrm>
            <a:off x="3995077" y="1934650"/>
            <a:ext cx="1134300" cy="452400"/>
          </a:xfrm>
          <a:prstGeom prst="roundRect">
            <a:avLst>
              <a:gd fmla="val 4867" name="adj"/>
            </a:avLst>
          </a:prstGeom>
          <a:gradFill>
            <a:gsLst>
              <a:gs pos="0">
                <a:srgbClr val="0365C0"/>
              </a:gs>
              <a:gs pos="100000">
                <a:srgbClr val="407CE5"/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FlexMPI 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0"/>
          <p:cNvSpPr/>
          <p:nvPr/>
        </p:nvSpPr>
        <p:spPr>
          <a:xfrm>
            <a:off x="3995077" y="1485934"/>
            <a:ext cx="1134300" cy="448500"/>
          </a:xfrm>
          <a:prstGeom prst="roundRect">
            <a:avLst>
              <a:gd fmla="val 22388" name="adj"/>
            </a:avLst>
          </a:prstGeom>
          <a:solidFill>
            <a:srgbClr val="D4F4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MPI application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Proc. 1</a:t>
            </a:r>
            <a:endParaRPr sz="1100"/>
          </a:p>
        </p:txBody>
      </p:sp>
      <p:sp>
        <p:nvSpPr>
          <p:cNvPr id="314" name="Google Shape;314;p30"/>
          <p:cNvSpPr/>
          <p:nvPr/>
        </p:nvSpPr>
        <p:spPr>
          <a:xfrm>
            <a:off x="5481991" y="1934650"/>
            <a:ext cx="1134300" cy="452400"/>
          </a:xfrm>
          <a:prstGeom prst="roundRect">
            <a:avLst>
              <a:gd fmla="val 4867" name="adj"/>
            </a:avLst>
          </a:prstGeom>
          <a:gradFill>
            <a:gsLst>
              <a:gs pos="0">
                <a:srgbClr val="0365C0"/>
              </a:gs>
              <a:gs pos="100000">
                <a:srgbClr val="407CE5"/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FlexMPI 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0"/>
          <p:cNvSpPr/>
          <p:nvPr/>
        </p:nvSpPr>
        <p:spPr>
          <a:xfrm>
            <a:off x="5481991" y="1485934"/>
            <a:ext cx="1134300" cy="448500"/>
          </a:xfrm>
          <a:prstGeom prst="roundRect">
            <a:avLst>
              <a:gd fmla="val 22388" name="adj"/>
            </a:avLst>
          </a:prstGeom>
          <a:solidFill>
            <a:srgbClr val="D4F4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MPI application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Proc. 2</a:t>
            </a:r>
            <a:endParaRPr sz="1100"/>
          </a:p>
        </p:txBody>
      </p:sp>
      <p:sp>
        <p:nvSpPr>
          <p:cNvPr id="316" name="Google Shape;316;p30"/>
          <p:cNvSpPr/>
          <p:nvPr/>
        </p:nvSpPr>
        <p:spPr>
          <a:xfrm>
            <a:off x="1909556" y="3693140"/>
            <a:ext cx="1134300" cy="452400"/>
          </a:xfrm>
          <a:prstGeom prst="roundRect">
            <a:avLst>
              <a:gd fmla="val 48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Controller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7" name="Google Shape;317;p30"/>
          <p:cNvCxnSpPr/>
          <p:nvPr/>
        </p:nvCxnSpPr>
        <p:spPr>
          <a:xfrm rot="10800000">
            <a:off x="2476619" y="2381729"/>
            <a:ext cx="0" cy="12960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18" name="Google Shape;318;p30"/>
          <p:cNvSpPr/>
          <p:nvPr/>
        </p:nvSpPr>
        <p:spPr>
          <a:xfrm>
            <a:off x="6622157" y="1934650"/>
            <a:ext cx="1134300" cy="452400"/>
          </a:xfrm>
          <a:prstGeom prst="roundRect">
            <a:avLst>
              <a:gd fmla="val 4867" name="adj"/>
            </a:avLst>
          </a:prstGeom>
          <a:gradFill>
            <a:gsLst>
              <a:gs pos="0">
                <a:srgbClr val="0365C0"/>
              </a:gs>
              <a:gs pos="100000">
                <a:srgbClr val="407CE5"/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FlexMPI 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0"/>
          <p:cNvSpPr/>
          <p:nvPr/>
        </p:nvSpPr>
        <p:spPr>
          <a:xfrm>
            <a:off x="6622157" y="1485934"/>
            <a:ext cx="1134300" cy="448500"/>
          </a:xfrm>
          <a:prstGeom prst="roundRect">
            <a:avLst>
              <a:gd fmla="val 22388" name="adj"/>
            </a:avLst>
          </a:prstGeom>
          <a:solidFill>
            <a:srgbClr val="D4F4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MPI application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Proc. 3</a:t>
            </a:r>
            <a:endParaRPr sz="1100"/>
          </a:p>
        </p:txBody>
      </p:sp>
      <p:sp>
        <p:nvSpPr>
          <p:cNvPr id="320" name="Google Shape;320;p30"/>
          <p:cNvSpPr txBox="1"/>
          <p:nvPr/>
        </p:nvSpPr>
        <p:spPr>
          <a:xfrm>
            <a:off x="2524867" y="2983331"/>
            <a:ext cx="14703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6: spawn 1 process</a:t>
            </a:r>
            <a:endParaRPr sz="1100"/>
          </a:p>
        </p:txBody>
      </p:sp>
      <p:sp>
        <p:nvSpPr>
          <p:cNvPr id="321" name="Google Shape;321;p3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FlexMPI controller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"/>
          <p:cNvSpPr/>
          <p:nvPr/>
        </p:nvSpPr>
        <p:spPr>
          <a:xfrm>
            <a:off x="5411913" y="1018430"/>
            <a:ext cx="2404200" cy="15321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node 2</a:t>
            </a:r>
            <a:endParaRPr sz="1100"/>
          </a:p>
        </p:txBody>
      </p:sp>
      <p:sp>
        <p:nvSpPr>
          <p:cNvPr id="328" name="Google Shape;328;p31"/>
          <p:cNvSpPr/>
          <p:nvPr/>
        </p:nvSpPr>
        <p:spPr>
          <a:xfrm>
            <a:off x="1196939" y="1020328"/>
            <a:ext cx="3999300" cy="15321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node 1</a:t>
            </a:r>
            <a:endParaRPr sz="1100"/>
          </a:p>
        </p:txBody>
      </p:sp>
      <p:sp>
        <p:nvSpPr>
          <p:cNvPr id="329" name="Google Shape;329;p31"/>
          <p:cNvSpPr/>
          <p:nvPr/>
        </p:nvSpPr>
        <p:spPr>
          <a:xfrm>
            <a:off x="2847204" y="1949087"/>
            <a:ext cx="1134300" cy="452400"/>
          </a:xfrm>
          <a:prstGeom prst="roundRect">
            <a:avLst>
              <a:gd fmla="val 4867" name="adj"/>
            </a:avLst>
          </a:prstGeom>
          <a:gradFill>
            <a:gsLst>
              <a:gs pos="0">
                <a:srgbClr val="0365C0"/>
              </a:gs>
              <a:gs pos="100000">
                <a:srgbClr val="407CE5"/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FlexMPI 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1"/>
          <p:cNvSpPr/>
          <p:nvPr/>
        </p:nvSpPr>
        <p:spPr>
          <a:xfrm>
            <a:off x="2847204" y="1500371"/>
            <a:ext cx="1134300" cy="448500"/>
          </a:xfrm>
          <a:prstGeom prst="roundRect">
            <a:avLst>
              <a:gd fmla="val 22388" name="adj"/>
            </a:avLst>
          </a:prstGeom>
          <a:solidFill>
            <a:srgbClr val="D4F4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MPI application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Proc. 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1"/>
          <p:cNvSpPr/>
          <p:nvPr/>
        </p:nvSpPr>
        <p:spPr>
          <a:xfrm>
            <a:off x="2106465" y="1949087"/>
            <a:ext cx="740700" cy="452400"/>
          </a:xfrm>
          <a:prstGeom prst="roundRect">
            <a:avLst>
              <a:gd fmla="val 4867" name="adj"/>
            </a:avLst>
          </a:prstGeom>
          <a:gradFill>
            <a:gsLst>
              <a:gs pos="0">
                <a:srgbClr val="0365C0"/>
              </a:gs>
              <a:gs pos="100000">
                <a:srgbClr val="407CE5"/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FlexMPI listener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1"/>
          <p:cNvSpPr/>
          <p:nvPr/>
        </p:nvSpPr>
        <p:spPr>
          <a:xfrm>
            <a:off x="3995077" y="1949087"/>
            <a:ext cx="1134300" cy="452400"/>
          </a:xfrm>
          <a:prstGeom prst="roundRect">
            <a:avLst>
              <a:gd fmla="val 4867" name="adj"/>
            </a:avLst>
          </a:prstGeom>
          <a:gradFill>
            <a:gsLst>
              <a:gs pos="0">
                <a:srgbClr val="0365C0"/>
              </a:gs>
              <a:gs pos="100000">
                <a:srgbClr val="407CE5"/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FlexMPI 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1"/>
          <p:cNvSpPr/>
          <p:nvPr/>
        </p:nvSpPr>
        <p:spPr>
          <a:xfrm>
            <a:off x="3995077" y="1500371"/>
            <a:ext cx="1134300" cy="448500"/>
          </a:xfrm>
          <a:prstGeom prst="roundRect">
            <a:avLst>
              <a:gd fmla="val 22388" name="adj"/>
            </a:avLst>
          </a:prstGeom>
          <a:solidFill>
            <a:srgbClr val="D4F4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MPI application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Proc. 1</a:t>
            </a:r>
            <a:endParaRPr sz="1100"/>
          </a:p>
        </p:txBody>
      </p:sp>
      <p:sp>
        <p:nvSpPr>
          <p:cNvPr id="334" name="Google Shape;334;p31"/>
          <p:cNvSpPr/>
          <p:nvPr/>
        </p:nvSpPr>
        <p:spPr>
          <a:xfrm>
            <a:off x="5481991" y="1949087"/>
            <a:ext cx="1134300" cy="452400"/>
          </a:xfrm>
          <a:prstGeom prst="roundRect">
            <a:avLst>
              <a:gd fmla="val 4867" name="adj"/>
            </a:avLst>
          </a:prstGeom>
          <a:gradFill>
            <a:gsLst>
              <a:gs pos="0">
                <a:srgbClr val="0365C0"/>
              </a:gs>
              <a:gs pos="100000">
                <a:srgbClr val="407CE5"/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FlexMPI 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1"/>
          <p:cNvSpPr/>
          <p:nvPr/>
        </p:nvSpPr>
        <p:spPr>
          <a:xfrm>
            <a:off x="5481991" y="1500371"/>
            <a:ext cx="1134300" cy="448500"/>
          </a:xfrm>
          <a:prstGeom prst="roundRect">
            <a:avLst>
              <a:gd fmla="val 22388" name="adj"/>
            </a:avLst>
          </a:prstGeom>
          <a:solidFill>
            <a:srgbClr val="D4F4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MPI application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Proc. 2</a:t>
            </a:r>
            <a:endParaRPr sz="1100"/>
          </a:p>
        </p:txBody>
      </p:sp>
      <p:sp>
        <p:nvSpPr>
          <p:cNvPr id="336" name="Google Shape;336;p31"/>
          <p:cNvSpPr/>
          <p:nvPr/>
        </p:nvSpPr>
        <p:spPr>
          <a:xfrm>
            <a:off x="1909556" y="3707578"/>
            <a:ext cx="1134300" cy="452400"/>
          </a:xfrm>
          <a:prstGeom prst="roundRect">
            <a:avLst>
              <a:gd fmla="val 48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Controller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7" name="Google Shape;337;p31"/>
          <p:cNvCxnSpPr/>
          <p:nvPr/>
        </p:nvCxnSpPr>
        <p:spPr>
          <a:xfrm rot="10800000">
            <a:off x="2476619" y="2411578"/>
            <a:ext cx="0" cy="12960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38" name="Google Shape;338;p31"/>
          <p:cNvSpPr/>
          <p:nvPr/>
        </p:nvSpPr>
        <p:spPr>
          <a:xfrm>
            <a:off x="1250878" y="3707578"/>
            <a:ext cx="647400" cy="452400"/>
          </a:xfrm>
          <a:prstGeom prst="roundRect">
            <a:avLst>
              <a:gd fmla="val 48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Monitor</a:t>
            </a:r>
            <a:endParaRPr sz="1100"/>
          </a:p>
        </p:txBody>
      </p:sp>
      <p:sp>
        <p:nvSpPr>
          <p:cNvPr id="339" name="Google Shape;339;p31"/>
          <p:cNvSpPr/>
          <p:nvPr/>
        </p:nvSpPr>
        <p:spPr>
          <a:xfrm>
            <a:off x="1250878" y="1949087"/>
            <a:ext cx="841800" cy="452400"/>
          </a:xfrm>
          <a:prstGeom prst="roundRect">
            <a:avLst>
              <a:gd fmla="val 4867" name="adj"/>
            </a:avLst>
          </a:prstGeom>
          <a:gradFill>
            <a:gsLst>
              <a:gs pos="0">
                <a:srgbClr val="0365C0"/>
              </a:gs>
              <a:gs pos="100000">
                <a:srgbClr val="407CE5"/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FlexMPI Monitor</a:t>
            </a:r>
            <a:endParaRPr sz="1100"/>
          </a:p>
        </p:txBody>
      </p:sp>
      <p:cxnSp>
        <p:nvCxnSpPr>
          <p:cNvPr id="340" name="Google Shape;340;p31"/>
          <p:cNvCxnSpPr/>
          <p:nvPr/>
        </p:nvCxnSpPr>
        <p:spPr>
          <a:xfrm>
            <a:off x="1610613" y="2411578"/>
            <a:ext cx="0" cy="12960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1" name="Google Shape;341;p31"/>
          <p:cNvSpPr/>
          <p:nvPr/>
        </p:nvSpPr>
        <p:spPr>
          <a:xfrm>
            <a:off x="6622157" y="1934650"/>
            <a:ext cx="1134300" cy="452400"/>
          </a:xfrm>
          <a:prstGeom prst="roundRect">
            <a:avLst>
              <a:gd fmla="val 4867" name="adj"/>
            </a:avLst>
          </a:prstGeom>
          <a:gradFill>
            <a:gsLst>
              <a:gs pos="0">
                <a:srgbClr val="0365C0"/>
              </a:gs>
              <a:gs pos="100000">
                <a:srgbClr val="407CE5"/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FlexMPI 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1"/>
          <p:cNvSpPr/>
          <p:nvPr/>
        </p:nvSpPr>
        <p:spPr>
          <a:xfrm>
            <a:off x="6622157" y="1485934"/>
            <a:ext cx="1134300" cy="448500"/>
          </a:xfrm>
          <a:prstGeom prst="roundRect">
            <a:avLst>
              <a:gd fmla="val 22388" name="adj"/>
            </a:avLst>
          </a:prstGeom>
          <a:solidFill>
            <a:srgbClr val="D4F4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MPI application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Proc. 3</a:t>
            </a:r>
            <a:endParaRPr sz="1100"/>
          </a:p>
        </p:txBody>
      </p:sp>
      <p:sp>
        <p:nvSpPr>
          <p:cNvPr id="343" name="Google Shape;343;p31"/>
          <p:cNvSpPr txBox="1"/>
          <p:nvPr/>
        </p:nvSpPr>
        <p:spPr>
          <a:xfrm>
            <a:off x="2524867" y="2983331"/>
            <a:ext cx="1686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4: activate monitoring</a:t>
            </a:r>
            <a:endParaRPr sz="1100"/>
          </a:p>
        </p:txBody>
      </p:sp>
      <p:sp>
        <p:nvSpPr>
          <p:cNvPr id="344" name="Google Shape;344;p31"/>
          <p:cNvSpPr txBox="1"/>
          <p:nvPr/>
        </p:nvSpPr>
        <p:spPr>
          <a:xfrm>
            <a:off x="591543" y="2845606"/>
            <a:ext cx="1000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 data</a:t>
            </a:r>
            <a:endParaRPr sz="1100"/>
          </a:p>
        </p:txBody>
      </p:sp>
      <p:sp>
        <p:nvSpPr>
          <p:cNvPr id="345" name="Google Shape;345;p31"/>
          <p:cNvSpPr txBox="1"/>
          <p:nvPr>
            <p:ph idx="1" type="body"/>
          </p:nvPr>
        </p:nvSpPr>
        <p:spPr>
          <a:xfrm>
            <a:off x="4426500" y="26559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lang="en" sz="1400">
                <a:solidFill>
                  <a:schemeClr val="dk1"/>
                </a:solidFill>
              </a:rPr>
              <a:t>API command list:</a:t>
            </a:r>
            <a:endParaRPr>
              <a:solidFill>
                <a:schemeClr val="dk1"/>
              </a:solidFill>
            </a:endParaRPr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1: Change adaptive policy</a:t>
            </a:r>
            <a:endParaRPr>
              <a:solidFill>
                <a:schemeClr val="dk1"/>
              </a:solidFill>
            </a:endParaRPr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2: Perform load balancing</a:t>
            </a:r>
            <a:endParaRPr>
              <a:solidFill>
                <a:schemeClr val="dk1"/>
              </a:solidFill>
            </a:endParaRPr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3: Display last sampling interval</a:t>
            </a:r>
            <a:endParaRPr>
              <a:solidFill>
                <a:schemeClr val="dk1"/>
              </a:solidFill>
            </a:endParaRPr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4: Activate/deactivate monitoring service</a:t>
            </a:r>
            <a:endParaRPr>
              <a:solidFill>
                <a:schemeClr val="dk1"/>
              </a:solidFill>
            </a:endParaRPr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5: Terminate application</a:t>
            </a:r>
            <a:endParaRPr>
              <a:solidFill>
                <a:schemeClr val="dk1"/>
              </a:solidFill>
            </a:endParaRPr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6: Triggered malleability</a:t>
            </a:r>
            <a:endParaRPr>
              <a:solidFill>
                <a:schemeClr val="dk1"/>
              </a:solidFill>
            </a:endParaRPr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7: Define performance counter for monitoring</a:t>
            </a:r>
            <a:endParaRPr>
              <a:solidFill>
                <a:schemeClr val="dk1"/>
              </a:solidFill>
            </a:endParaRPr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8: Core binding</a:t>
            </a:r>
            <a:endParaRPr>
              <a:solidFill>
                <a:schemeClr val="dk1"/>
              </a:solidFill>
            </a:endParaRPr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9: Delay I/O phase</a:t>
            </a:r>
            <a:endParaRPr>
              <a:solidFill>
                <a:schemeClr val="dk1"/>
              </a:solidFill>
            </a:endParaRPr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10: Unlock I/O</a:t>
            </a:r>
            <a:endParaRPr>
              <a:solidFill>
                <a:schemeClr val="dk1"/>
              </a:solidFill>
            </a:endParaRPr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11: Delayed malleability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46" name="Google Shape;346;p3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FlexMPI controller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"/>
          <p:cNvSpPr/>
          <p:nvPr/>
        </p:nvSpPr>
        <p:spPr>
          <a:xfrm>
            <a:off x="5411913" y="1018430"/>
            <a:ext cx="2404200" cy="15321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node 2</a:t>
            </a:r>
            <a:endParaRPr sz="1100"/>
          </a:p>
        </p:txBody>
      </p:sp>
      <p:sp>
        <p:nvSpPr>
          <p:cNvPr id="353" name="Google Shape;353;p32"/>
          <p:cNvSpPr/>
          <p:nvPr/>
        </p:nvSpPr>
        <p:spPr>
          <a:xfrm>
            <a:off x="1196939" y="1020328"/>
            <a:ext cx="3999300" cy="1532100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node 1</a:t>
            </a:r>
            <a:endParaRPr sz="1100"/>
          </a:p>
        </p:txBody>
      </p:sp>
      <p:sp>
        <p:nvSpPr>
          <p:cNvPr id="354" name="Google Shape;354;p32"/>
          <p:cNvSpPr/>
          <p:nvPr/>
        </p:nvSpPr>
        <p:spPr>
          <a:xfrm>
            <a:off x="2847204" y="1949087"/>
            <a:ext cx="1134300" cy="452400"/>
          </a:xfrm>
          <a:prstGeom prst="roundRect">
            <a:avLst>
              <a:gd fmla="val 4867" name="adj"/>
            </a:avLst>
          </a:prstGeom>
          <a:gradFill>
            <a:gsLst>
              <a:gs pos="0">
                <a:srgbClr val="0365C0"/>
              </a:gs>
              <a:gs pos="100000">
                <a:srgbClr val="407CE5"/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FlexMPI 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2"/>
          <p:cNvSpPr/>
          <p:nvPr/>
        </p:nvSpPr>
        <p:spPr>
          <a:xfrm>
            <a:off x="2847204" y="1500371"/>
            <a:ext cx="1134300" cy="448500"/>
          </a:xfrm>
          <a:prstGeom prst="roundRect">
            <a:avLst>
              <a:gd fmla="val 22388" name="adj"/>
            </a:avLst>
          </a:prstGeom>
          <a:solidFill>
            <a:srgbClr val="D4F4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MPI application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Proc. 0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2"/>
          <p:cNvSpPr/>
          <p:nvPr/>
        </p:nvSpPr>
        <p:spPr>
          <a:xfrm>
            <a:off x="2106465" y="1949087"/>
            <a:ext cx="740700" cy="452400"/>
          </a:xfrm>
          <a:prstGeom prst="roundRect">
            <a:avLst>
              <a:gd fmla="val 4867" name="adj"/>
            </a:avLst>
          </a:prstGeom>
          <a:gradFill>
            <a:gsLst>
              <a:gs pos="0">
                <a:srgbClr val="0365C0"/>
              </a:gs>
              <a:gs pos="100000">
                <a:srgbClr val="407CE5"/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FlexMPI listener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2"/>
          <p:cNvSpPr/>
          <p:nvPr/>
        </p:nvSpPr>
        <p:spPr>
          <a:xfrm>
            <a:off x="3995077" y="1949087"/>
            <a:ext cx="1134300" cy="452400"/>
          </a:xfrm>
          <a:prstGeom prst="roundRect">
            <a:avLst>
              <a:gd fmla="val 4867" name="adj"/>
            </a:avLst>
          </a:prstGeom>
          <a:gradFill>
            <a:gsLst>
              <a:gs pos="0">
                <a:srgbClr val="0365C0"/>
              </a:gs>
              <a:gs pos="100000">
                <a:srgbClr val="407CE5"/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FlexMPI 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2"/>
          <p:cNvSpPr/>
          <p:nvPr/>
        </p:nvSpPr>
        <p:spPr>
          <a:xfrm>
            <a:off x="3995077" y="1500371"/>
            <a:ext cx="1134300" cy="448500"/>
          </a:xfrm>
          <a:prstGeom prst="roundRect">
            <a:avLst>
              <a:gd fmla="val 22388" name="adj"/>
            </a:avLst>
          </a:prstGeom>
          <a:solidFill>
            <a:srgbClr val="D4F4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MPI application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Proc. 1</a:t>
            </a:r>
            <a:endParaRPr sz="1100"/>
          </a:p>
        </p:txBody>
      </p:sp>
      <p:sp>
        <p:nvSpPr>
          <p:cNvPr id="359" name="Google Shape;359;p32"/>
          <p:cNvSpPr/>
          <p:nvPr/>
        </p:nvSpPr>
        <p:spPr>
          <a:xfrm>
            <a:off x="5481991" y="1949087"/>
            <a:ext cx="1134300" cy="452400"/>
          </a:xfrm>
          <a:prstGeom prst="roundRect">
            <a:avLst>
              <a:gd fmla="val 4867" name="adj"/>
            </a:avLst>
          </a:prstGeom>
          <a:gradFill>
            <a:gsLst>
              <a:gs pos="0">
                <a:srgbClr val="0365C0"/>
              </a:gs>
              <a:gs pos="100000">
                <a:srgbClr val="407CE5"/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FlexMPI 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2"/>
          <p:cNvSpPr/>
          <p:nvPr/>
        </p:nvSpPr>
        <p:spPr>
          <a:xfrm>
            <a:off x="5481991" y="1500371"/>
            <a:ext cx="1134300" cy="448500"/>
          </a:xfrm>
          <a:prstGeom prst="roundRect">
            <a:avLst>
              <a:gd fmla="val 22388" name="adj"/>
            </a:avLst>
          </a:prstGeom>
          <a:solidFill>
            <a:srgbClr val="D4F4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MPI application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Proc. 2</a:t>
            </a:r>
            <a:endParaRPr sz="1100"/>
          </a:p>
        </p:txBody>
      </p:sp>
      <p:sp>
        <p:nvSpPr>
          <p:cNvPr id="361" name="Google Shape;361;p32"/>
          <p:cNvSpPr/>
          <p:nvPr/>
        </p:nvSpPr>
        <p:spPr>
          <a:xfrm>
            <a:off x="1909556" y="3707578"/>
            <a:ext cx="1134300" cy="452400"/>
          </a:xfrm>
          <a:prstGeom prst="roundRect">
            <a:avLst>
              <a:gd fmla="val 48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Controller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2" name="Google Shape;362;p32"/>
          <p:cNvCxnSpPr/>
          <p:nvPr/>
        </p:nvCxnSpPr>
        <p:spPr>
          <a:xfrm rot="10800000">
            <a:off x="2476619" y="2411578"/>
            <a:ext cx="0" cy="12960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3" name="Google Shape;363;p32"/>
          <p:cNvSpPr/>
          <p:nvPr/>
        </p:nvSpPr>
        <p:spPr>
          <a:xfrm>
            <a:off x="1250878" y="3707578"/>
            <a:ext cx="647400" cy="452400"/>
          </a:xfrm>
          <a:prstGeom prst="roundRect">
            <a:avLst>
              <a:gd fmla="val 48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Monitor</a:t>
            </a:r>
            <a:endParaRPr sz="1100"/>
          </a:p>
        </p:txBody>
      </p:sp>
      <p:sp>
        <p:nvSpPr>
          <p:cNvPr id="364" name="Google Shape;364;p32"/>
          <p:cNvSpPr/>
          <p:nvPr/>
        </p:nvSpPr>
        <p:spPr>
          <a:xfrm>
            <a:off x="1250878" y="1949087"/>
            <a:ext cx="841800" cy="452400"/>
          </a:xfrm>
          <a:prstGeom prst="roundRect">
            <a:avLst>
              <a:gd fmla="val 4867" name="adj"/>
            </a:avLst>
          </a:prstGeom>
          <a:gradFill>
            <a:gsLst>
              <a:gs pos="0">
                <a:srgbClr val="0365C0"/>
              </a:gs>
              <a:gs pos="100000">
                <a:srgbClr val="407CE5"/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FlexMPI Monitor</a:t>
            </a:r>
            <a:endParaRPr sz="1100"/>
          </a:p>
        </p:txBody>
      </p:sp>
      <p:cxnSp>
        <p:nvCxnSpPr>
          <p:cNvPr id="365" name="Google Shape;365;p32"/>
          <p:cNvCxnSpPr/>
          <p:nvPr/>
        </p:nvCxnSpPr>
        <p:spPr>
          <a:xfrm>
            <a:off x="1610613" y="2411578"/>
            <a:ext cx="0" cy="12960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66" name="Google Shape;366;p32"/>
          <p:cNvSpPr/>
          <p:nvPr/>
        </p:nvSpPr>
        <p:spPr>
          <a:xfrm>
            <a:off x="6622157" y="1934650"/>
            <a:ext cx="1134300" cy="452400"/>
          </a:xfrm>
          <a:prstGeom prst="roundRect">
            <a:avLst>
              <a:gd fmla="val 4867" name="adj"/>
            </a:avLst>
          </a:prstGeom>
          <a:gradFill>
            <a:gsLst>
              <a:gs pos="0">
                <a:srgbClr val="0365C0"/>
              </a:gs>
              <a:gs pos="100000">
                <a:srgbClr val="407CE5"/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FlexMPI 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2"/>
          <p:cNvSpPr/>
          <p:nvPr/>
        </p:nvSpPr>
        <p:spPr>
          <a:xfrm>
            <a:off x="6622157" y="1485934"/>
            <a:ext cx="1134300" cy="448500"/>
          </a:xfrm>
          <a:prstGeom prst="roundRect">
            <a:avLst>
              <a:gd fmla="val 22388" name="adj"/>
            </a:avLst>
          </a:prstGeom>
          <a:solidFill>
            <a:srgbClr val="D4F4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MPI application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Proc. 3</a:t>
            </a:r>
            <a:endParaRPr sz="1100"/>
          </a:p>
        </p:txBody>
      </p:sp>
      <p:sp>
        <p:nvSpPr>
          <p:cNvPr id="368" name="Google Shape;368;p32"/>
          <p:cNvSpPr txBox="1"/>
          <p:nvPr/>
        </p:nvSpPr>
        <p:spPr>
          <a:xfrm>
            <a:off x="2524867" y="2983331"/>
            <a:ext cx="16866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4: activate monitoring</a:t>
            </a:r>
            <a:endParaRPr sz="1100"/>
          </a:p>
        </p:txBody>
      </p:sp>
      <p:sp>
        <p:nvSpPr>
          <p:cNvPr id="369" name="Google Shape;369;p32"/>
          <p:cNvSpPr txBox="1"/>
          <p:nvPr/>
        </p:nvSpPr>
        <p:spPr>
          <a:xfrm>
            <a:off x="591543" y="2845606"/>
            <a:ext cx="1000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 data</a:t>
            </a:r>
            <a:endParaRPr sz="1100"/>
          </a:p>
        </p:txBody>
      </p:sp>
      <p:sp>
        <p:nvSpPr>
          <p:cNvPr id="370" name="Google Shape;370;p32"/>
          <p:cNvSpPr txBox="1"/>
          <p:nvPr/>
        </p:nvSpPr>
        <p:spPr>
          <a:xfrm>
            <a:off x="4824954" y="2619041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❑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command list:</a:t>
            </a:r>
            <a:endParaRPr sz="1100">
              <a:solidFill>
                <a:schemeClr val="dk1"/>
              </a:solidFill>
            </a:endParaRPr>
          </a:p>
          <a:p>
            <a:pPr indent="-17145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Change adaptive policy</a:t>
            </a:r>
            <a:endParaRPr sz="1100">
              <a:solidFill>
                <a:schemeClr val="dk1"/>
              </a:solidFill>
            </a:endParaRPr>
          </a:p>
          <a:p>
            <a:pPr indent="-17145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Perform load balancing</a:t>
            </a:r>
            <a:endParaRPr sz="1100">
              <a:solidFill>
                <a:schemeClr val="dk1"/>
              </a:solidFill>
            </a:endParaRPr>
          </a:p>
          <a:p>
            <a:pPr indent="-17145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Display last sampling interval</a:t>
            </a:r>
            <a:endParaRPr sz="1100">
              <a:solidFill>
                <a:schemeClr val="dk1"/>
              </a:solidFill>
            </a:endParaRPr>
          </a:p>
          <a:p>
            <a:pPr indent="-17145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4: Activate/deactivate monitoring service</a:t>
            </a:r>
            <a:endParaRPr sz="1100">
              <a:solidFill>
                <a:schemeClr val="dk1"/>
              </a:solidFill>
            </a:endParaRPr>
          </a:p>
          <a:p>
            <a:pPr indent="-17145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5: Terminate application</a:t>
            </a:r>
            <a:endParaRPr sz="1100">
              <a:solidFill>
                <a:schemeClr val="dk1"/>
              </a:solidFill>
            </a:endParaRPr>
          </a:p>
          <a:p>
            <a:pPr indent="-17145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6: Triggered malleability</a:t>
            </a:r>
            <a:endParaRPr sz="1100">
              <a:solidFill>
                <a:schemeClr val="dk1"/>
              </a:solidFill>
            </a:endParaRPr>
          </a:p>
          <a:p>
            <a:pPr indent="-17145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7: Define performance counter for monitoring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8: Core binding</a:t>
            </a:r>
            <a:endParaRPr sz="1100">
              <a:solidFill>
                <a:schemeClr val="dk1"/>
              </a:solidFill>
            </a:endParaRPr>
          </a:p>
          <a:p>
            <a:pPr indent="-17145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9: Delay I/O phase</a:t>
            </a:r>
            <a:endParaRPr sz="1100">
              <a:solidFill>
                <a:schemeClr val="dk1"/>
              </a:solidFill>
            </a:endParaRPr>
          </a:p>
          <a:p>
            <a:pPr indent="-17145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10: Unlock I/O</a:t>
            </a:r>
            <a:endParaRPr sz="1100">
              <a:solidFill>
                <a:schemeClr val="dk1"/>
              </a:solidFill>
            </a:endParaRPr>
          </a:p>
          <a:p>
            <a:pPr indent="-17145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11: Delayed malleability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71" name="Google Shape;371;p3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FlexMPI controller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"/>
          <p:cNvSpPr txBox="1"/>
          <p:nvPr>
            <p:ph idx="11" type="ftr"/>
          </p:nvPr>
        </p:nvSpPr>
        <p:spPr>
          <a:xfrm>
            <a:off x="2708315" y="4821404"/>
            <a:ext cx="3973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Malleability workshop: FlexMPI runtime</a:t>
            </a:r>
            <a:endParaRPr/>
          </a:p>
        </p:txBody>
      </p:sp>
      <p:pic>
        <p:nvPicPr>
          <p:cNvPr id="377" name="Google Shape;37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8283" y="572701"/>
            <a:ext cx="5172892" cy="4308474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FlexMPI controlflow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rgbClr val="073763"/>
                </a:solidFill>
              </a:rPr>
              <a:t>Overview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61625" y="863325"/>
            <a:ext cx="5823900" cy="3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3F3F3F"/>
                </a:solidFill>
              </a:rPr>
              <a:t>Introduction</a:t>
            </a:r>
            <a:endParaRPr sz="2400">
              <a:solidFill>
                <a:srgbClr val="3F3F3F"/>
              </a:solidFill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3F3F3F"/>
                </a:solidFill>
              </a:rPr>
              <a:t>FlexMPI overview</a:t>
            </a:r>
            <a:endParaRPr sz="2400">
              <a:solidFill>
                <a:srgbClr val="3F3F3F"/>
              </a:solidFill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3F3F3F"/>
                </a:solidFill>
              </a:rPr>
              <a:t>Examples</a:t>
            </a:r>
            <a:endParaRPr sz="2400">
              <a:solidFill>
                <a:srgbClr val="3F3F3F"/>
              </a:solidFill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3F3F3F"/>
                </a:solidFill>
              </a:rPr>
              <a:t>FlexMPI internals</a:t>
            </a:r>
            <a:endParaRPr sz="2400">
              <a:solidFill>
                <a:srgbClr val="3F3F3F"/>
              </a:solidFill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3F3F3F"/>
                </a:solidFill>
              </a:rPr>
              <a:t>IC integration</a:t>
            </a:r>
            <a:endParaRPr sz="2400">
              <a:solidFill>
                <a:srgbClr val="3F3F3F"/>
              </a:solidFill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3F3F3F"/>
                </a:solidFill>
              </a:rPr>
              <a:t>Demo</a:t>
            </a:r>
            <a:endParaRPr sz="2400">
              <a:solidFill>
                <a:srgbClr val="3F3F3F"/>
              </a:solidFill>
            </a:endParaRPr>
          </a:p>
          <a:p>
            <a:pPr indent="-279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3775" y="689200"/>
            <a:ext cx="7016251" cy="428047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4"/>
          <p:cNvSpPr/>
          <p:nvPr/>
        </p:nvSpPr>
        <p:spPr>
          <a:xfrm>
            <a:off x="2044817" y="4372991"/>
            <a:ext cx="2527200" cy="528000"/>
          </a:xfrm>
          <a:prstGeom prst="rect">
            <a:avLst/>
          </a:prstGeom>
          <a:solidFill>
            <a:srgbClr val="FF0000">
              <a:alpha val="24710"/>
            </a:srgbClr>
          </a:solidFill>
          <a:ln cap="flat" cmpd="sng" w="889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3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FlexMPI Integration with CLARISSE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0603" y="572700"/>
            <a:ext cx="7369422" cy="42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3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Integration with system monitoring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6"/>
          <p:cNvSpPr txBox="1"/>
          <p:nvPr>
            <p:ph idx="1" type="body"/>
          </p:nvPr>
        </p:nvSpPr>
        <p:spPr>
          <a:xfrm>
            <a:off x="311700" y="734150"/>
            <a:ext cx="8520600" cy="41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" sz="1800">
                <a:solidFill>
                  <a:schemeClr val="dk1"/>
                </a:solidFill>
              </a:rPr>
              <a:t>Kernels</a:t>
            </a:r>
            <a:endParaRPr>
              <a:solidFill>
                <a:schemeClr val="dk1"/>
              </a:solidFill>
            </a:endParaRPr>
          </a:p>
          <a:p>
            <a:pPr indent="-1841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Jacobi-method kernel</a:t>
            </a:r>
            <a:endParaRPr>
              <a:solidFill>
                <a:schemeClr val="dk1"/>
              </a:solidFill>
            </a:endParaRPr>
          </a:p>
          <a:p>
            <a:pPr indent="0" lvl="2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</a:pPr>
            <a:r>
              <a:rPr lang="en" sz="1400">
                <a:solidFill>
                  <a:schemeClr val="dk1"/>
                </a:solidFill>
              </a:rPr>
              <a:t>CPU intensive, MPI communications, no I/O</a:t>
            </a:r>
            <a:endParaRPr>
              <a:solidFill>
                <a:schemeClr val="dk1"/>
              </a:solidFill>
            </a:endParaRPr>
          </a:p>
          <a:p>
            <a:pPr indent="0" lvl="2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</a:pPr>
            <a:r>
              <a:rPr lang="en" sz="1400">
                <a:solidFill>
                  <a:schemeClr val="dk1"/>
                </a:solidFill>
              </a:rPr>
              <a:t>Dense matrices</a:t>
            </a:r>
            <a:endParaRPr>
              <a:solidFill>
                <a:schemeClr val="dk1"/>
              </a:solidFill>
            </a:endParaRPr>
          </a:p>
          <a:p>
            <a:pPr indent="0" lvl="2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</a:pPr>
            <a:r>
              <a:rPr lang="en" sz="1400">
                <a:solidFill>
                  <a:schemeClr val="dk1"/>
                </a:solidFill>
              </a:rPr>
              <a:t>Good data locality</a:t>
            </a:r>
            <a:endParaRPr>
              <a:solidFill>
                <a:schemeClr val="dk1"/>
              </a:solidFill>
            </a:endParaRPr>
          </a:p>
          <a:p>
            <a:pPr indent="-1841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Conjugate Gradient kernel</a:t>
            </a:r>
            <a:endParaRPr>
              <a:solidFill>
                <a:schemeClr val="dk1"/>
              </a:solidFill>
            </a:endParaRPr>
          </a:p>
          <a:p>
            <a:pPr indent="0" lvl="2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</a:pPr>
            <a:r>
              <a:rPr lang="en">
                <a:solidFill>
                  <a:schemeClr val="dk1"/>
                </a:solidFill>
              </a:rPr>
              <a:t>CPU intensive</a:t>
            </a:r>
            <a:r>
              <a:rPr lang="en" sz="1500">
                <a:solidFill>
                  <a:schemeClr val="dk1"/>
                </a:solidFill>
              </a:rPr>
              <a:t>, MPI communications, no I/O</a:t>
            </a:r>
            <a:endParaRPr>
              <a:solidFill>
                <a:schemeClr val="dk1"/>
              </a:solidFill>
            </a:endParaRPr>
          </a:p>
          <a:p>
            <a:pPr indent="0" lvl="2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</a:pPr>
            <a:r>
              <a:rPr lang="en">
                <a:solidFill>
                  <a:schemeClr val="dk1"/>
                </a:solidFill>
              </a:rPr>
              <a:t>Sparce matrices</a:t>
            </a:r>
            <a:endParaRPr>
              <a:solidFill>
                <a:schemeClr val="dk1"/>
              </a:solidFill>
            </a:endParaRPr>
          </a:p>
          <a:p>
            <a:pPr indent="0" lvl="2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</a:pPr>
            <a:r>
              <a:rPr lang="en">
                <a:solidFill>
                  <a:schemeClr val="dk1"/>
                </a:solidFill>
              </a:rPr>
              <a:t>Poor data locality</a:t>
            </a:r>
            <a:endParaRPr>
              <a:solidFill>
                <a:schemeClr val="dk1"/>
              </a:solidFill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>
                <a:solidFill>
                  <a:schemeClr val="dk1"/>
                </a:solidFill>
              </a:rPr>
              <a:t>Synthetic kernel</a:t>
            </a:r>
            <a:endParaRPr>
              <a:solidFill>
                <a:schemeClr val="dk1"/>
              </a:solidFill>
            </a:endParaRPr>
          </a:p>
          <a:p>
            <a:pPr indent="0" lvl="2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</a:pPr>
            <a:r>
              <a:rPr lang="en">
                <a:solidFill>
                  <a:schemeClr val="dk1"/>
                </a:solidFill>
              </a:rPr>
              <a:t>Alternates CPU phases (Jacobi), communication and I/O phases</a:t>
            </a:r>
            <a:endParaRPr>
              <a:solidFill>
                <a:schemeClr val="dk1"/>
              </a:solidFill>
            </a:endParaRPr>
          </a:p>
          <a:p>
            <a:pPr indent="0" lvl="2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</a:pPr>
            <a:r>
              <a:rPr lang="en">
                <a:solidFill>
                  <a:schemeClr val="dk1"/>
                </a:solidFill>
              </a:rPr>
              <a:t>Phase intensities are parametrized</a:t>
            </a:r>
            <a:endParaRPr>
              <a:solidFill>
                <a:schemeClr val="dk1"/>
              </a:solidFill>
            </a:endParaRPr>
          </a:p>
          <a:p>
            <a:pPr indent="0" lvl="2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</a:pPr>
            <a:r>
              <a:rPr lang="en">
                <a:solidFill>
                  <a:schemeClr val="dk1"/>
                </a:solidFill>
              </a:rPr>
              <a:t>I/O access pattern can be parametrized (use of MPI views)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400" name="Google Shape;400;p3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Applications (I)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7"/>
          <p:cNvSpPr txBox="1"/>
          <p:nvPr>
            <p:ph idx="1" type="body"/>
          </p:nvPr>
        </p:nvSpPr>
        <p:spPr>
          <a:xfrm>
            <a:off x="311700" y="707775"/>
            <a:ext cx="8520600" cy="3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334327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❑"/>
            </a:pPr>
            <a:r>
              <a:rPr lang="en" sz="1800">
                <a:solidFill>
                  <a:schemeClr val="dk1"/>
                </a:solidFill>
              </a:rPr>
              <a:t>Real application</a:t>
            </a:r>
            <a:endParaRPr>
              <a:solidFill>
                <a:schemeClr val="dk1"/>
              </a:solidFill>
            </a:endParaRPr>
          </a:p>
          <a:p>
            <a:pPr indent="-176053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700">
                <a:solidFill>
                  <a:schemeClr val="dk1"/>
                </a:solidFill>
              </a:rPr>
              <a:t>EpiGraph: influenza and COVID-19 propagation simulator</a:t>
            </a:r>
            <a:endParaRPr sz="1700">
              <a:solidFill>
                <a:schemeClr val="dk1"/>
              </a:solidFill>
            </a:endParaRPr>
          </a:p>
          <a:p>
            <a:pPr indent="-178911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https://www.arcos.inf.uc3m.es/epigraph/</a:t>
            </a:r>
            <a:endParaRPr sz="1100">
              <a:solidFill>
                <a:schemeClr val="dk1"/>
              </a:solidFill>
            </a:endParaRPr>
          </a:p>
          <a:p>
            <a:pPr indent="-176053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700">
                <a:solidFill>
                  <a:schemeClr val="dk1"/>
                </a:solidFill>
              </a:rPr>
              <a:t>Communication-intensive application</a:t>
            </a:r>
            <a:endParaRPr>
              <a:solidFill>
                <a:schemeClr val="dk1"/>
              </a:solidFill>
            </a:endParaRPr>
          </a:p>
          <a:p>
            <a:pPr indent="-176053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700">
                <a:solidFill>
                  <a:schemeClr val="dk1"/>
                </a:solidFill>
              </a:rPr>
              <a:t>Sparse data structures</a:t>
            </a:r>
            <a:endParaRPr>
              <a:solidFill>
                <a:schemeClr val="dk1"/>
              </a:solidFill>
            </a:endParaRPr>
          </a:p>
          <a:p>
            <a:pPr indent="-176053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700">
                <a:solidFill>
                  <a:schemeClr val="dk1"/>
                </a:solidFill>
              </a:rPr>
              <a:t>CPU and communication phases have variable intensities</a:t>
            </a:r>
            <a:endParaRPr sz="1400">
              <a:solidFill>
                <a:schemeClr val="dk1"/>
              </a:solidFill>
            </a:endParaRPr>
          </a:p>
          <a:p>
            <a:pPr indent="-1143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2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7142"/>
              <a:buFont typeface="Calibri"/>
              <a:buNone/>
            </a:pPr>
            <a:r>
              <a:t/>
            </a:r>
            <a:endParaRPr/>
          </a:p>
          <a:p>
            <a:pPr indent="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ct val="116666"/>
              <a:buNone/>
            </a:pPr>
            <a:r>
              <a:t/>
            </a:r>
            <a:endParaRPr/>
          </a:p>
          <a:p>
            <a:pPr indent="0" lvl="2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t/>
            </a:r>
            <a:endParaRPr sz="1200"/>
          </a:p>
          <a:p>
            <a:pPr indent="-762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t/>
            </a:r>
            <a:endParaRPr sz="1500"/>
          </a:p>
          <a:p>
            <a:pPr indent="-762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t/>
            </a:r>
            <a:endParaRPr sz="1500"/>
          </a:p>
          <a:p>
            <a:pPr indent="-762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t/>
            </a:r>
            <a:endParaRPr sz="1500"/>
          </a:p>
          <a:p>
            <a:pPr indent="-762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t/>
            </a:r>
            <a:endParaRPr sz="1500"/>
          </a:p>
          <a:p>
            <a:pPr indent="-2286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None/>
            </a:pPr>
            <a:r>
              <a:t/>
            </a:r>
            <a:endParaRPr sz="1800"/>
          </a:p>
          <a:p>
            <a:pPr indent="-2286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None/>
            </a:pPr>
            <a:r>
              <a:t/>
            </a:r>
            <a:endParaRPr sz="1800"/>
          </a:p>
          <a:p>
            <a:pPr indent="-2413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None/>
            </a:pPr>
            <a:r>
              <a:t/>
            </a:r>
            <a:endParaRPr sz="1500"/>
          </a:p>
        </p:txBody>
      </p:sp>
      <p:pic>
        <p:nvPicPr>
          <p:cNvPr id="407" name="Google Shape;407;p37"/>
          <p:cNvPicPr preferRelativeResize="0"/>
          <p:nvPr/>
        </p:nvPicPr>
        <p:blipFill rotWithShape="1">
          <a:blip r:embed="rId4">
            <a:alphaModFix/>
          </a:blip>
          <a:srcRect b="0" l="0" r="50445" t="0"/>
          <a:stretch/>
        </p:blipFill>
        <p:spPr>
          <a:xfrm>
            <a:off x="5317741" y="2762162"/>
            <a:ext cx="2805980" cy="2178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43032" y="2762162"/>
            <a:ext cx="2497130" cy="1988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Applications (II)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8"/>
          <p:cNvSpPr/>
          <p:nvPr/>
        </p:nvSpPr>
        <p:spPr>
          <a:xfrm>
            <a:off x="663907" y="1647790"/>
            <a:ext cx="2918400" cy="23376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cap="none" strike="noStrike">
                <a:solidFill>
                  <a:srgbClr val="FF2600"/>
                </a:solidFill>
                <a:latin typeface="Consolas"/>
                <a:ea typeface="Consolas"/>
                <a:cs typeface="Consolas"/>
                <a:sym typeface="Consolas"/>
              </a:rPr>
              <a:t>MPI_Init(...);</a:t>
            </a:r>
            <a:endParaRPr sz="1100"/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cap="none" strike="noStrike">
                <a:solidFill>
                  <a:srgbClr val="FF2600"/>
                </a:solidFill>
                <a:latin typeface="Consolas"/>
                <a:ea typeface="Consolas"/>
                <a:cs typeface="Consolas"/>
                <a:sym typeface="Consolas"/>
              </a:rPr>
              <a:t>MPI_Comm_rank(...);</a:t>
            </a:r>
            <a:endParaRPr sz="1100"/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cap="none" strike="noStrike">
                <a:solidFill>
                  <a:srgbClr val="FF2600"/>
                </a:solidFill>
                <a:latin typeface="Consolas"/>
                <a:ea typeface="Consolas"/>
                <a:cs typeface="Consolas"/>
                <a:sym typeface="Consolas"/>
              </a:rPr>
              <a:t>MPI_Comm_size(...);</a:t>
            </a:r>
            <a:endParaRPr sz="1100"/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900" u="none" cap="none" strike="noStrike">
              <a:solidFill>
                <a:srgbClr val="FF26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(it=0; it &lt; itmax; it++) {</a:t>
            </a:r>
            <a:endParaRPr sz="1100"/>
          </a:p>
          <a:p>
            <a:pPr indent="177800" lvl="2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177800" lvl="2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(i=0; i &lt; count; i ++) {</a:t>
            </a:r>
            <a:endParaRPr sz="1100"/>
          </a:p>
          <a:p>
            <a:pPr indent="355600" lvl="3" marL="1028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//Parallel computation</a:t>
            </a:r>
            <a:endParaRPr sz="1100"/>
          </a:p>
          <a:p>
            <a:pPr indent="177800" lvl="2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/>
          </a:p>
          <a:p>
            <a:pPr indent="177800" lvl="2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cap="none" strike="noStrike">
                <a:solidFill>
                  <a:srgbClr val="FF2600"/>
                </a:solidFill>
                <a:latin typeface="Consolas"/>
                <a:ea typeface="Consolas"/>
                <a:cs typeface="Consolas"/>
                <a:sym typeface="Consolas"/>
              </a:rPr>
              <a:t>   MPI_Allreduce (...);</a:t>
            </a:r>
            <a:endParaRPr sz="1100"/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/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cap="none" strike="noStrike">
                <a:solidFill>
                  <a:srgbClr val="FF2600"/>
                </a:solidFill>
                <a:latin typeface="Consolas"/>
                <a:ea typeface="Consolas"/>
                <a:cs typeface="Consolas"/>
                <a:sym typeface="Consolas"/>
              </a:rPr>
              <a:t>MPI_Finalize ();</a:t>
            </a:r>
            <a:endParaRPr sz="1100"/>
          </a:p>
        </p:txBody>
      </p:sp>
      <p:sp>
        <p:nvSpPr>
          <p:cNvPr id="415" name="Google Shape;415;p38"/>
          <p:cNvSpPr/>
          <p:nvPr/>
        </p:nvSpPr>
        <p:spPr>
          <a:xfrm>
            <a:off x="1290502" y="1315700"/>
            <a:ext cx="17823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Legacy code (MPI)</a:t>
            </a:r>
            <a:endParaRPr sz="1100"/>
          </a:p>
        </p:txBody>
      </p:sp>
      <p:grpSp>
        <p:nvGrpSpPr>
          <p:cNvPr id="416" name="Google Shape;416;p38"/>
          <p:cNvGrpSpPr/>
          <p:nvPr/>
        </p:nvGrpSpPr>
        <p:grpSpPr>
          <a:xfrm>
            <a:off x="5075194" y="787418"/>
            <a:ext cx="3326027" cy="4226075"/>
            <a:chOff x="6555879" y="611924"/>
            <a:chExt cx="3891000" cy="5634767"/>
          </a:xfrm>
        </p:grpSpPr>
        <p:sp>
          <p:nvSpPr>
            <p:cNvPr id="417" name="Google Shape;417;p38"/>
            <p:cNvSpPr/>
            <p:nvPr/>
          </p:nvSpPr>
          <p:spPr>
            <a:xfrm>
              <a:off x="6555879" y="987091"/>
              <a:ext cx="3891000" cy="5259600"/>
            </a:xfrm>
            <a:prstGeom prst="rect">
              <a:avLst/>
            </a:prstGeom>
            <a:solidFill>
              <a:srgbClr val="E9E9E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1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900" u="none" cap="none" strike="noStrike">
                  <a:solidFill>
                    <a:srgbClr val="7030A0"/>
                  </a:solidFill>
                  <a:latin typeface="Consolas"/>
                  <a:ea typeface="Consolas"/>
                  <a:cs typeface="Consolas"/>
                  <a:sym typeface="Consolas"/>
                </a:rPr>
                <a:t>MPI_init (...);</a:t>
              </a:r>
              <a:endParaRPr sz="1100"/>
            </a:p>
            <a:p>
              <a:pPr indent="0" lvl="1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900" u="none" cap="none" strike="noStrike">
                  <a:solidFill>
                    <a:srgbClr val="FF2600"/>
                  </a:solidFill>
                  <a:latin typeface="Consolas"/>
                  <a:ea typeface="Consolas"/>
                  <a:cs typeface="Consolas"/>
                  <a:sym typeface="Consolas"/>
                </a:rPr>
                <a:t>MPI_Comm_rank(...);</a:t>
              </a:r>
              <a:endParaRPr sz="1100"/>
            </a:p>
            <a:p>
              <a:pPr indent="0" lvl="1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900" u="none" cap="none" strike="noStrike">
                  <a:solidFill>
                    <a:srgbClr val="FF2600"/>
                  </a:solidFill>
                  <a:latin typeface="Consolas"/>
                  <a:ea typeface="Consolas"/>
                  <a:cs typeface="Consolas"/>
                  <a:sym typeface="Consolas"/>
                </a:rPr>
                <a:t>MPI_Comm_size(...);</a:t>
              </a:r>
              <a:endParaRPr sz="1100"/>
            </a:p>
            <a:p>
              <a:pPr indent="0" lvl="1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1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900" u="none" cap="none" strike="noStrike">
                  <a:solidFill>
                    <a:srgbClr val="0070C0"/>
                  </a:solidFill>
                  <a:latin typeface="Consolas"/>
                  <a:ea typeface="Consolas"/>
                  <a:cs typeface="Consolas"/>
                  <a:sym typeface="Consolas"/>
                </a:rPr>
                <a:t>EMPI_Get_wsize (...);</a:t>
              </a:r>
              <a:endParaRPr sz="1100"/>
            </a:p>
            <a:p>
              <a:pPr indent="0" lvl="1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900" u="none" cap="none" strike="noStrike">
                  <a:solidFill>
                    <a:srgbClr val="0070C0"/>
                  </a:solidFill>
                  <a:latin typeface="Consolas"/>
                  <a:ea typeface="Consolas"/>
                  <a:cs typeface="Consolas"/>
                  <a:sym typeface="Consolas"/>
                </a:rPr>
                <a:t>EMPI_Get_type (&amp;type);</a:t>
              </a:r>
              <a:endParaRPr sz="1100"/>
            </a:p>
            <a:p>
              <a:pPr indent="0" lvl="1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900" u="none" cap="none" strike="noStrike">
                  <a:solidFill>
                    <a:srgbClr val="0070C0"/>
                  </a:solidFill>
                  <a:latin typeface="Consolas"/>
                  <a:ea typeface="Consolas"/>
                  <a:cs typeface="Consolas"/>
                  <a:sym typeface="Consolas"/>
                </a:rPr>
                <a:t>if (type == EMPI_NATIVE) {</a:t>
              </a:r>
              <a:endParaRPr sz="1100"/>
            </a:p>
            <a:p>
              <a:pPr indent="0" lvl="1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9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… original initialization…</a:t>
              </a:r>
              <a:endParaRPr sz="1100"/>
            </a:p>
            <a:p>
              <a:pPr indent="0" lvl="1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9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100"/>
            </a:p>
            <a:p>
              <a:pPr indent="0" lvl="1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9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else{</a:t>
              </a:r>
              <a:endParaRPr sz="1100"/>
            </a:p>
            <a:p>
              <a:pPr indent="0" lvl="1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9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	</a:t>
              </a:r>
              <a:r>
                <a:rPr b="1" i="0" lang="en" sz="900" u="none" cap="none" strike="noStrike">
                  <a:solidFill>
                    <a:srgbClr val="2E75B5"/>
                  </a:solidFill>
                  <a:latin typeface="Consolas"/>
                  <a:ea typeface="Consolas"/>
                  <a:cs typeface="Consolas"/>
                  <a:sym typeface="Consolas"/>
                </a:rPr>
                <a:t>EMPI_Get_shared(&amp;it)</a:t>
              </a:r>
              <a:endParaRPr sz="1100"/>
            </a:p>
            <a:p>
              <a:pPr indent="0" lvl="1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9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1" i="0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1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9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for (it; it &lt; itmax; it++) {</a:t>
              </a:r>
              <a:endParaRPr sz="1100"/>
            </a:p>
            <a:p>
              <a:pPr indent="177800" lvl="2" marL="6858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900" u="none" cap="none" strike="noStrike">
                  <a:solidFill>
                    <a:srgbClr val="008F00"/>
                  </a:solidFill>
                  <a:latin typeface="Consolas"/>
                  <a:ea typeface="Consolas"/>
                  <a:cs typeface="Consolas"/>
                  <a:sym typeface="Consolas"/>
                </a:rPr>
                <a:t>EMPI_Monitor_init ();</a:t>
              </a:r>
              <a:endParaRPr sz="1100"/>
            </a:p>
            <a:p>
              <a:pPr indent="177800" lvl="2" marL="6858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9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for (i=</a:t>
              </a:r>
              <a:r>
                <a:rPr b="1" i="0" lang="en" sz="900" u="none" cap="none" strike="noStrike">
                  <a:solidFill>
                    <a:srgbClr val="548135"/>
                  </a:solidFill>
                  <a:latin typeface="Consolas"/>
                  <a:ea typeface="Consolas"/>
                  <a:cs typeface="Consolas"/>
                  <a:sym typeface="Consolas"/>
                </a:rPr>
                <a:t>despl</a:t>
              </a:r>
              <a:r>
                <a:rPr b="1" i="0" lang="en" sz="9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; i &lt; count; i ++) {</a:t>
              </a:r>
              <a:endParaRPr sz="1100"/>
            </a:p>
            <a:p>
              <a:pPr indent="355600" lvl="3" marL="10287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9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//Parallel computation</a:t>
              </a:r>
              <a:endParaRPr sz="1100"/>
            </a:p>
            <a:p>
              <a:pPr indent="177800" lvl="2" marL="6858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9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100"/>
            </a:p>
            <a:p>
              <a:pPr indent="177800" lvl="2" marL="6858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900" u="none" cap="none" strike="noStrike">
                  <a:solidFill>
                    <a:srgbClr val="7030A0"/>
                  </a:solidFill>
                  <a:latin typeface="Consolas"/>
                  <a:ea typeface="Consolas"/>
                  <a:cs typeface="Consolas"/>
                  <a:sym typeface="Consolas"/>
                </a:rPr>
                <a:t>MPI_Allreduce (...);</a:t>
              </a:r>
              <a:endParaRPr sz="1100"/>
            </a:p>
            <a:p>
              <a:pPr indent="177800" lvl="2" marL="6858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177800" lvl="2" marL="6858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900" u="none" cap="none" strike="noStrike">
                  <a:solidFill>
                    <a:srgbClr val="008F00"/>
                  </a:solidFill>
                  <a:latin typeface="Consolas"/>
                  <a:ea typeface="Consolas"/>
                  <a:cs typeface="Consolas"/>
                  <a:sym typeface="Consolas"/>
                </a:rPr>
                <a:t>EMPI_Monitor_end(...);</a:t>
              </a:r>
              <a:endParaRPr sz="1100"/>
            </a:p>
            <a:p>
              <a:pPr indent="177800" lvl="2" marL="6858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177800" lvl="2" marL="6858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900" u="none" cap="none" strike="noStrike">
                  <a:solidFill>
                    <a:srgbClr val="0070C0"/>
                  </a:solidFill>
                  <a:latin typeface="Consolas"/>
                  <a:ea typeface="Consolas"/>
                  <a:cs typeface="Consolas"/>
                  <a:sym typeface="Consolas"/>
                </a:rPr>
                <a:t>EMPI_Get_process_status (...);</a:t>
              </a:r>
              <a:endParaRPr sz="1100"/>
            </a:p>
            <a:p>
              <a:pPr indent="177800" lvl="2" marL="6858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177800" lvl="2" marL="6858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9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if (status == EMPI_REMOVED) break;</a:t>
              </a:r>
              <a:endParaRPr sz="1100"/>
            </a:p>
            <a:p>
              <a:pPr indent="0" lvl="1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9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100"/>
            </a:p>
            <a:p>
              <a:pPr indent="0" lvl="1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900" u="none" cap="none" strike="noStrike">
                  <a:solidFill>
                    <a:srgbClr val="7030A0"/>
                  </a:solidFill>
                  <a:latin typeface="Consolas"/>
                  <a:ea typeface="Consolas"/>
                  <a:cs typeface="Consolas"/>
                  <a:sym typeface="Consolas"/>
                </a:rPr>
                <a:t>MPI_Finalize ();</a:t>
              </a:r>
              <a:endParaRPr sz="1100"/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7337294" y="611924"/>
              <a:ext cx="30495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Instrumented code (FlexMPI)</a:t>
              </a:r>
              <a:endParaRPr sz="1100"/>
            </a:p>
          </p:txBody>
        </p:sp>
      </p:grpSp>
      <p:sp>
        <p:nvSpPr>
          <p:cNvPr id="419" name="Google Shape;419;p3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FlexMPI internals: code example (I)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9"/>
          <p:cNvSpPr/>
          <p:nvPr/>
        </p:nvSpPr>
        <p:spPr>
          <a:xfrm>
            <a:off x="5075495" y="1059339"/>
            <a:ext cx="3326100" cy="36816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MPI_init (...);</a:t>
            </a:r>
            <a:endParaRPr sz="1100"/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FF2600"/>
                </a:solidFill>
                <a:latin typeface="Consolas"/>
                <a:ea typeface="Consolas"/>
                <a:cs typeface="Consolas"/>
                <a:sym typeface="Consolas"/>
              </a:rPr>
              <a:t>MPI_Comm_rank(...);</a:t>
            </a:r>
            <a:endParaRPr sz="1100"/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FF2600"/>
                </a:solidFill>
                <a:latin typeface="Consolas"/>
                <a:ea typeface="Consolas"/>
                <a:cs typeface="Consolas"/>
                <a:sym typeface="Consolas"/>
              </a:rPr>
              <a:t>MPI_Comm_size(...);</a:t>
            </a:r>
            <a:endParaRPr sz="1100"/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EMPI_Get_wsize (...);</a:t>
            </a:r>
            <a:endParaRPr sz="1100"/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EMPI_Register (“matrix”,A, EMPI_DISJOINT);</a:t>
            </a:r>
            <a:endParaRPr sz="1100"/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EMPI_Get_type (&amp;type);</a:t>
            </a:r>
            <a:endParaRPr sz="1100"/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 (type == EMPI_NATIVE) {</a:t>
            </a:r>
            <a:endParaRPr sz="1100"/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 = init();</a:t>
            </a:r>
            <a:endParaRPr sz="1100"/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008F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/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008F00"/>
                </a:solidFill>
                <a:latin typeface="Consolas"/>
                <a:ea typeface="Consolas"/>
                <a:cs typeface="Consolas"/>
                <a:sym typeface="Consolas"/>
              </a:rPr>
              <a:t>else{</a:t>
            </a:r>
            <a:endParaRPr sz="1100"/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008F00"/>
                </a:solidFill>
                <a:latin typeface="Consolas"/>
                <a:ea typeface="Consolas"/>
                <a:cs typeface="Consolas"/>
                <a:sym typeface="Consolas"/>
              </a:rPr>
              <a:t>	EMPI_Get_shared(&amp;it)</a:t>
            </a:r>
            <a:endParaRPr sz="1100"/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008F00"/>
                </a:solidFill>
                <a:latin typeface="Consolas"/>
                <a:ea typeface="Consolas"/>
                <a:cs typeface="Consolas"/>
                <a:sym typeface="Consolas"/>
              </a:rPr>
              <a:t>	A = EMPI_Get_addr("matrix");</a:t>
            </a:r>
            <a:endParaRPr sz="1100"/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008F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(it; it &lt; itmax; it++) {</a:t>
            </a:r>
            <a:endParaRPr sz="1100"/>
          </a:p>
          <a:p>
            <a:pPr indent="177800" lvl="2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008F00"/>
                </a:solidFill>
                <a:latin typeface="Consolas"/>
                <a:ea typeface="Consolas"/>
                <a:cs typeface="Consolas"/>
                <a:sym typeface="Consolas"/>
              </a:rPr>
              <a:t>EMPI_Monitor_init ();</a:t>
            </a:r>
            <a:endParaRPr sz="1100"/>
          </a:p>
          <a:p>
            <a:pPr indent="177800" lvl="2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(i=</a:t>
            </a:r>
            <a:r>
              <a:rPr b="1" i="0" lang="en" sz="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despl</a:t>
            </a:r>
            <a:r>
              <a:rPr b="1" i="0" lang="en" sz="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i &lt; count; i ++) {</a:t>
            </a:r>
            <a:endParaRPr sz="1100"/>
          </a:p>
          <a:p>
            <a:pPr indent="355600" lvl="3" marL="1028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//Parallel computation</a:t>
            </a:r>
            <a:endParaRPr b="1" i="0" sz="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55600" lvl="3" marL="1028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...A[i]...</a:t>
            </a:r>
            <a:endParaRPr sz="1100"/>
          </a:p>
          <a:p>
            <a:pPr indent="177800" lvl="2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/>
          </a:p>
          <a:p>
            <a:pPr indent="177800" lvl="2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MPI_Allreduce (...);</a:t>
            </a:r>
            <a:endParaRPr sz="1100"/>
          </a:p>
          <a:p>
            <a:pPr indent="177800" lvl="2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177800" lvl="2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008F00"/>
                </a:solidFill>
                <a:latin typeface="Consolas"/>
                <a:ea typeface="Consolas"/>
                <a:cs typeface="Consolas"/>
                <a:sym typeface="Consolas"/>
              </a:rPr>
              <a:t>EMPI_Monitor_end(...);</a:t>
            </a:r>
            <a:endParaRPr sz="1100"/>
          </a:p>
          <a:p>
            <a:pPr indent="177800" lvl="2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177800" lvl="2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EMPI_Get_process_status (...);</a:t>
            </a:r>
            <a:endParaRPr sz="1100"/>
          </a:p>
          <a:p>
            <a:pPr indent="177800" lvl="2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(status == EMPI_REMOVED) break;</a:t>
            </a:r>
            <a:endParaRPr sz="1100"/>
          </a:p>
          <a:p>
            <a:pPr indent="177800" lvl="2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008F00"/>
                </a:solidFill>
                <a:latin typeface="Consolas"/>
                <a:ea typeface="Consolas"/>
                <a:cs typeface="Consolas"/>
                <a:sym typeface="Consolas"/>
              </a:rPr>
              <a:t>A = EMPI_Get_addr("matrix");</a:t>
            </a:r>
            <a:endParaRPr b="1" i="0" sz="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/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MPI_Finalize ();</a:t>
            </a:r>
            <a:endParaRPr sz="1100"/>
          </a:p>
        </p:txBody>
      </p:sp>
      <p:sp>
        <p:nvSpPr>
          <p:cNvPr id="425" name="Google Shape;425;p39"/>
          <p:cNvSpPr/>
          <p:nvPr/>
        </p:nvSpPr>
        <p:spPr>
          <a:xfrm>
            <a:off x="5529800" y="793563"/>
            <a:ext cx="26124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Instrumented code with data structures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6" name="Google Shape;426;p39"/>
          <p:cNvCxnSpPr/>
          <p:nvPr/>
        </p:nvCxnSpPr>
        <p:spPr>
          <a:xfrm>
            <a:off x="4857226" y="2139877"/>
            <a:ext cx="4971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7" name="Google Shape;427;p39"/>
          <p:cNvCxnSpPr/>
          <p:nvPr/>
        </p:nvCxnSpPr>
        <p:spPr>
          <a:xfrm>
            <a:off x="4857226" y="2643164"/>
            <a:ext cx="4971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8" name="Google Shape;428;p39"/>
          <p:cNvCxnSpPr/>
          <p:nvPr/>
        </p:nvCxnSpPr>
        <p:spPr>
          <a:xfrm>
            <a:off x="4857226" y="4434317"/>
            <a:ext cx="4971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9" name="Google Shape;429;p39"/>
          <p:cNvCxnSpPr/>
          <p:nvPr/>
        </p:nvCxnSpPr>
        <p:spPr>
          <a:xfrm>
            <a:off x="4863950" y="1769105"/>
            <a:ext cx="4971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0" name="Google Shape;430;p39"/>
          <p:cNvSpPr/>
          <p:nvPr/>
        </p:nvSpPr>
        <p:spPr>
          <a:xfrm>
            <a:off x="663907" y="1567000"/>
            <a:ext cx="2918400" cy="24990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cap="none" strike="noStrike">
                <a:solidFill>
                  <a:srgbClr val="FF2600"/>
                </a:solidFill>
                <a:latin typeface="Consolas"/>
                <a:ea typeface="Consolas"/>
                <a:cs typeface="Consolas"/>
                <a:sym typeface="Consolas"/>
              </a:rPr>
              <a:t>MPI_Init(...);</a:t>
            </a:r>
            <a:endParaRPr sz="1100"/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cap="none" strike="noStrike">
                <a:solidFill>
                  <a:srgbClr val="FF2600"/>
                </a:solidFill>
                <a:latin typeface="Consolas"/>
                <a:ea typeface="Consolas"/>
                <a:cs typeface="Consolas"/>
                <a:sym typeface="Consolas"/>
              </a:rPr>
              <a:t>MPI_Comm_rank(...);</a:t>
            </a:r>
            <a:endParaRPr sz="1100"/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cap="none" strike="noStrike">
                <a:solidFill>
                  <a:srgbClr val="FF2600"/>
                </a:solidFill>
                <a:latin typeface="Consolas"/>
                <a:ea typeface="Consolas"/>
                <a:cs typeface="Consolas"/>
                <a:sym typeface="Consolas"/>
              </a:rPr>
              <a:t>MPI_Comm_size(...);</a:t>
            </a:r>
            <a:endParaRPr sz="1100"/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init();</a:t>
            </a:r>
            <a:endParaRPr b="1" i="0" sz="900" u="none" cap="none" strike="noStrike">
              <a:solidFill>
                <a:srgbClr val="FF26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(it=0; it &lt; itmax; it++) {</a:t>
            </a:r>
            <a:endParaRPr sz="1100"/>
          </a:p>
          <a:p>
            <a:pPr indent="177800" lvl="2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177800" lvl="2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(i=0; i &lt; count; i ++) {</a:t>
            </a:r>
            <a:endParaRPr sz="1100"/>
          </a:p>
          <a:p>
            <a:pPr indent="355600" lvl="3" marL="1028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//Parallel computation</a:t>
            </a:r>
            <a:endParaRPr b="1" i="0" sz="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355600" lvl="3" marL="1028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...A[i]...</a:t>
            </a:r>
            <a:endParaRPr sz="1100"/>
          </a:p>
          <a:p>
            <a:pPr indent="177800" lvl="2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/>
          </a:p>
          <a:p>
            <a:pPr indent="177800" lvl="2" marL="6858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cap="none" strike="noStrike">
                <a:solidFill>
                  <a:srgbClr val="FF2600"/>
                </a:solidFill>
                <a:latin typeface="Consolas"/>
                <a:ea typeface="Consolas"/>
                <a:cs typeface="Consolas"/>
                <a:sym typeface="Consolas"/>
              </a:rPr>
              <a:t>   MPI_Allreduce (...);</a:t>
            </a:r>
            <a:endParaRPr sz="1100"/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/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cap="none" strike="noStrike">
                <a:solidFill>
                  <a:srgbClr val="FF2600"/>
                </a:solidFill>
                <a:latin typeface="Consolas"/>
                <a:ea typeface="Consolas"/>
                <a:cs typeface="Consolas"/>
                <a:sym typeface="Consolas"/>
              </a:rPr>
              <a:t>MPI_Finalize ();</a:t>
            </a:r>
            <a:endParaRPr sz="1100"/>
          </a:p>
        </p:txBody>
      </p:sp>
      <p:sp>
        <p:nvSpPr>
          <p:cNvPr id="431" name="Google Shape;431;p39"/>
          <p:cNvSpPr/>
          <p:nvPr/>
        </p:nvSpPr>
        <p:spPr>
          <a:xfrm>
            <a:off x="1290492" y="1315688"/>
            <a:ext cx="14508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Legacy code (MPI)</a:t>
            </a:r>
            <a:endParaRPr sz="1100"/>
          </a:p>
        </p:txBody>
      </p:sp>
      <p:cxnSp>
        <p:nvCxnSpPr>
          <p:cNvPr id="432" name="Google Shape;432;p39"/>
          <p:cNvCxnSpPr/>
          <p:nvPr/>
        </p:nvCxnSpPr>
        <p:spPr>
          <a:xfrm>
            <a:off x="264934" y="2238775"/>
            <a:ext cx="4971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3" name="Google Shape;433;p39"/>
          <p:cNvCxnSpPr/>
          <p:nvPr/>
        </p:nvCxnSpPr>
        <p:spPr>
          <a:xfrm>
            <a:off x="264934" y="3167722"/>
            <a:ext cx="4971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4" name="Google Shape;434;p3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FlexMPI internals: code example (II)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40"/>
          <p:cNvPicPr preferRelativeResize="0"/>
          <p:nvPr/>
        </p:nvPicPr>
        <p:blipFill rotWithShape="1">
          <a:blip r:embed="rId3">
            <a:alphaModFix/>
          </a:blip>
          <a:srcRect b="0" l="0" r="0" t="11684"/>
          <a:stretch/>
        </p:blipFill>
        <p:spPr>
          <a:xfrm>
            <a:off x="1388786" y="767875"/>
            <a:ext cx="6366425" cy="388327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4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Flex-MPI low-level interfaces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lang="en">
                <a:solidFill>
                  <a:schemeClr val="dk1"/>
                </a:solidFill>
              </a:rPr>
              <a:t>FlexMPI is used with</a:t>
            </a:r>
            <a:endParaRPr>
              <a:solidFill>
                <a:schemeClr val="dk1"/>
              </a:solidFill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>
                <a:solidFill>
                  <a:schemeClr val="dk1"/>
                </a:solidFill>
              </a:rPr>
              <a:t>Iterative SPMD MPI applications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032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Noto Sans Symbols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47" name="Google Shape;447;p41"/>
          <p:cNvSpPr/>
          <p:nvPr/>
        </p:nvSpPr>
        <p:spPr>
          <a:xfrm>
            <a:off x="3602675" y="2403639"/>
            <a:ext cx="3970800" cy="189000"/>
          </a:xfrm>
          <a:prstGeom prst="roundRect">
            <a:avLst>
              <a:gd fmla="val 5000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Flex-MPI</a:t>
            </a:r>
            <a:endParaRPr sz="1100"/>
          </a:p>
        </p:txBody>
      </p:sp>
      <p:sp>
        <p:nvSpPr>
          <p:cNvPr id="448" name="Google Shape;448;p41"/>
          <p:cNvSpPr/>
          <p:nvPr/>
        </p:nvSpPr>
        <p:spPr>
          <a:xfrm>
            <a:off x="3599892" y="2797137"/>
            <a:ext cx="3973800" cy="189000"/>
          </a:xfrm>
          <a:prstGeom prst="roundRect">
            <a:avLst>
              <a:gd fmla="val 5000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38100" rotWithShape="0" dir="5400000" dist="25400">
              <a:srgbClr val="000000">
                <a:alpha val="4980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MPI application</a:t>
            </a:r>
            <a:endParaRPr sz="1100"/>
          </a:p>
        </p:txBody>
      </p:sp>
      <p:cxnSp>
        <p:nvCxnSpPr>
          <p:cNvPr id="449" name="Google Shape;449;p41"/>
          <p:cNvCxnSpPr/>
          <p:nvPr/>
        </p:nvCxnSpPr>
        <p:spPr>
          <a:xfrm rot="10800000">
            <a:off x="4702266" y="2602898"/>
            <a:ext cx="0" cy="1842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50" name="Google Shape;450;p41"/>
          <p:cNvCxnSpPr/>
          <p:nvPr/>
        </p:nvCxnSpPr>
        <p:spPr>
          <a:xfrm rot="10800000">
            <a:off x="4900257" y="2602898"/>
            <a:ext cx="0" cy="1842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51" name="Google Shape;451;p41"/>
          <p:cNvCxnSpPr/>
          <p:nvPr/>
        </p:nvCxnSpPr>
        <p:spPr>
          <a:xfrm rot="10800000">
            <a:off x="5692221" y="2602898"/>
            <a:ext cx="0" cy="1842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52" name="Google Shape;452;p41"/>
          <p:cNvCxnSpPr/>
          <p:nvPr/>
        </p:nvCxnSpPr>
        <p:spPr>
          <a:xfrm rot="10800000">
            <a:off x="5494229" y="2602898"/>
            <a:ext cx="0" cy="1842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53" name="Google Shape;453;p41"/>
          <p:cNvCxnSpPr/>
          <p:nvPr/>
        </p:nvCxnSpPr>
        <p:spPr>
          <a:xfrm rot="10800000">
            <a:off x="5296239" y="2602898"/>
            <a:ext cx="0" cy="1842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54" name="Google Shape;454;p41"/>
          <p:cNvCxnSpPr/>
          <p:nvPr/>
        </p:nvCxnSpPr>
        <p:spPr>
          <a:xfrm rot="10800000">
            <a:off x="5098248" y="2602898"/>
            <a:ext cx="0" cy="1842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55" name="Google Shape;455;p41"/>
          <p:cNvCxnSpPr/>
          <p:nvPr/>
        </p:nvCxnSpPr>
        <p:spPr>
          <a:xfrm rot="10800000">
            <a:off x="5877230" y="2600807"/>
            <a:ext cx="0" cy="1842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56" name="Google Shape;456;p41"/>
          <p:cNvCxnSpPr/>
          <p:nvPr/>
        </p:nvCxnSpPr>
        <p:spPr>
          <a:xfrm rot="10800000">
            <a:off x="4504275" y="2600807"/>
            <a:ext cx="0" cy="1842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57" name="Google Shape;457;p41"/>
          <p:cNvCxnSpPr/>
          <p:nvPr/>
        </p:nvCxnSpPr>
        <p:spPr>
          <a:xfrm rot="10800000">
            <a:off x="6086944" y="2600807"/>
            <a:ext cx="0" cy="1842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58" name="Google Shape;458;p41"/>
          <p:cNvCxnSpPr/>
          <p:nvPr/>
        </p:nvCxnSpPr>
        <p:spPr>
          <a:xfrm rot="10800000">
            <a:off x="6286193" y="2601736"/>
            <a:ext cx="0" cy="1842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59" name="Google Shape;459;p41"/>
          <p:cNvCxnSpPr/>
          <p:nvPr/>
        </p:nvCxnSpPr>
        <p:spPr>
          <a:xfrm rot="10800000">
            <a:off x="6482925" y="2600807"/>
            <a:ext cx="0" cy="1842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60" name="Google Shape;460;p41"/>
          <p:cNvCxnSpPr/>
          <p:nvPr/>
        </p:nvCxnSpPr>
        <p:spPr>
          <a:xfrm rot="10800000">
            <a:off x="6679657" y="2600807"/>
            <a:ext cx="0" cy="1842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61" name="Google Shape;461;p41"/>
          <p:cNvCxnSpPr/>
          <p:nvPr/>
        </p:nvCxnSpPr>
        <p:spPr>
          <a:xfrm rot="10800000">
            <a:off x="6878907" y="2600807"/>
            <a:ext cx="0" cy="1842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62" name="Google Shape;462;p41"/>
          <p:cNvCxnSpPr/>
          <p:nvPr/>
        </p:nvCxnSpPr>
        <p:spPr>
          <a:xfrm rot="10800000">
            <a:off x="7088621" y="2600807"/>
            <a:ext cx="0" cy="1842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63" name="Google Shape;463;p41"/>
          <p:cNvCxnSpPr/>
          <p:nvPr/>
        </p:nvCxnSpPr>
        <p:spPr>
          <a:xfrm rot="10800000">
            <a:off x="4321370" y="2600807"/>
            <a:ext cx="0" cy="1842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64" name="Google Shape;464;p41"/>
          <p:cNvCxnSpPr/>
          <p:nvPr/>
        </p:nvCxnSpPr>
        <p:spPr>
          <a:xfrm>
            <a:off x="3991567" y="3435611"/>
            <a:ext cx="3472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65" name="Google Shape;465;p41"/>
          <p:cNvCxnSpPr/>
          <p:nvPr/>
        </p:nvCxnSpPr>
        <p:spPr>
          <a:xfrm rot="10800000">
            <a:off x="3998833" y="3261174"/>
            <a:ext cx="0" cy="1842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66" name="Google Shape;466;p41"/>
          <p:cNvCxnSpPr/>
          <p:nvPr/>
        </p:nvCxnSpPr>
        <p:spPr>
          <a:xfrm rot="10800000">
            <a:off x="4674002" y="3257759"/>
            <a:ext cx="0" cy="1842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67" name="Google Shape;467;p41"/>
          <p:cNvCxnSpPr/>
          <p:nvPr/>
        </p:nvCxnSpPr>
        <p:spPr>
          <a:xfrm rot="10800000">
            <a:off x="5388743" y="3257759"/>
            <a:ext cx="0" cy="1842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68" name="Google Shape;468;p41"/>
          <p:cNvCxnSpPr/>
          <p:nvPr/>
        </p:nvCxnSpPr>
        <p:spPr>
          <a:xfrm rot="10800000">
            <a:off x="6094847" y="3257759"/>
            <a:ext cx="0" cy="1842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69" name="Google Shape;469;p41"/>
          <p:cNvCxnSpPr/>
          <p:nvPr/>
        </p:nvCxnSpPr>
        <p:spPr>
          <a:xfrm rot="10800000">
            <a:off x="6778653" y="3257759"/>
            <a:ext cx="0" cy="1842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70" name="Google Shape;470;p41"/>
          <p:cNvCxnSpPr/>
          <p:nvPr/>
        </p:nvCxnSpPr>
        <p:spPr>
          <a:xfrm rot="10800000">
            <a:off x="7462460" y="3257759"/>
            <a:ext cx="0" cy="1842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71" name="Google Shape;471;p41"/>
          <p:cNvSpPr/>
          <p:nvPr/>
        </p:nvSpPr>
        <p:spPr>
          <a:xfrm>
            <a:off x="3999551" y="3467267"/>
            <a:ext cx="641628" cy="141128"/>
          </a:xfrm>
          <a:custGeom>
            <a:rect b="b" l="l" r="r" t="t"/>
            <a:pathLst>
              <a:path extrusionOk="0" h="16203" w="21600">
                <a:moveTo>
                  <a:pt x="21600" y="918"/>
                </a:moveTo>
                <a:cubicBezTo>
                  <a:pt x="14418" y="21600"/>
                  <a:pt x="7218" y="21294"/>
                  <a:pt x="0" y="0"/>
                </a:cubicBezTo>
              </a:path>
            </a:pathLst>
          </a:cu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41"/>
          <p:cNvSpPr/>
          <p:nvPr/>
        </p:nvSpPr>
        <p:spPr>
          <a:xfrm>
            <a:off x="3237971" y="3541728"/>
            <a:ext cx="146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Sampling interval</a:t>
            </a:r>
            <a:endParaRPr sz="1100"/>
          </a:p>
        </p:txBody>
      </p:sp>
      <p:cxnSp>
        <p:nvCxnSpPr>
          <p:cNvPr id="473" name="Google Shape;473;p41"/>
          <p:cNvCxnSpPr/>
          <p:nvPr/>
        </p:nvCxnSpPr>
        <p:spPr>
          <a:xfrm rot="10800000">
            <a:off x="4680012" y="3407785"/>
            <a:ext cx="0" cy="8346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74" name="Google Shape;474;p41"/>
          <p:cNvSpPr/>
          <p:nvPr/>
        </p:nvSpPr>
        <p:spPr>
          <a:xfrm>
            <a:off x="3863667" y="4259067"/>
            <a:ext cx="188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Reconfiguration action</a:t>
            </a:r>
            <a:endParaRPr sz="1100"/>
          </a:p>
        </p:txBody>
      </p:sp>
      <p:sp>
        <p:nvSpPr>
          <p:cNvPr id="475" name="Google Shape;475;p41"/>
          <p:cNvSpPr/>
          <p:nvPr/>
        </p:nvSpPr>
        <p:spPr>
          <a:xfrm>
            <a:off x="3932729" y="3067486"/>
            <a:ext cx="1647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/>
          </a:p>
        </p:txBody>
      </p:sp>
      <p:sp>
        <p:nvSpPr>
          <p:cNvPr id="476" name="Google Shape;476;p41"/>
          <p:cNvSpPr/>
          <p:nvPr/>
        </p:nvSpPr>
        <p:spPr>
          <a:xfrm>
            <a:off x="4537826" y="3065395"/>
            <a:ext cx="340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sz="1000"/>
          </a:p>
        </p:txBody>
      </p:sp>
      <p:sp>
        <p:nvSpPr>
          <p:cNvPr id="477" name="Google Shape;477;p41"/>
          <p:cNvSpPr/>
          <p:nvPr/>
        </p:nvSpPr>
        <p:spPr>
          <a:xfrm>
            <a:off x="5232780" y="3065395"/>
            <a:ext cx="340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</a:t>
            </a:r>
            <a:endParaRPr sz="1000"/>
          </a:p>
        </p:txBody>
      </p:sp>
      <p:sp>
        <p:nvSpPr>
          <p:cNvPr id="478" name="Google Shape;478;p41"/>
          <p:cNvSpPr/>
          <p:nvPr/>
        </p:nvSpPr>
        <p:spPr>
          <a:xfrm>
            <a:off x="5927735" y="3065395"/>
            <a:ext cx="340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300</a:t>
            </a:r>
            <a:endParaRPr sz="1000"/>
          </a:p>
        </p:txBody>
      </p:sp>
      <p:sp>
        <p:nvSpPr>
          <p:cNvPr id="479" name="Google Shape;479;p41"/>
          <p:cNvSpPr/>
          <p:nvPr/>
        </p:nvSpPr>
        <p:spPr>
          <a:xfrm>
            <a:off x="6626219" y="3065395"/>
            <a:ext cx="340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400</a:t>
            </a:r>
            <a:endParaRPr sz="1000"/>
          </a:p>
        </p:txBody>
      </p:sp>
      <p:sp>
        <p:nvSpPr>
          <p:cNvPr id="480" name="Google Shape;480;p41"/>
          <p:cNvSpPr/>
          <p:nvPr/>
        </p:nvSpPr>
        <p:spPr>
          <a:xfrm>
            <a:off x="7317646" y="3065395"/>
            <a:ext cx="340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500</a:t>
            </a:r>
            <a:endParaRPr sz="1000"/>
          </a:p>
        </p:txBody>
      </p:sp>
      <p:cxnSp>
        <p:nvCxnSpPr>
          <p:cNvPr id="481" name="Google Shape;481;p41"/>
          <p:cNvCxnSpPr/>
          <p:nvPr/>
        </p:nvCxnSpPr>
        <p:spPr>
          <a:xfrm rot="10800000">
            <a:off x="4110812" y="2600807"/>
            <a:ext cx="0" cy="1842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82" name="Google Shape;482;p41"/>
          <p:cNvCxnSpPr/>
          <p:nvPr/>
        </p:nvCxnSpPr>
        <p:spPr>
          <a:xfrm>
            <a:off x="5789394" y="3675998"/>
            <a:ext cx="1434900" cy="0"/>
          </a:xfrm>
          <a:prstGeom prst="straightConnector1">
            <a:avLst/>
          </a:prstGeom>
          <a:noFill/>
          <a:ln cap="flat" cmpd="sng" w="412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83" name="Google Shape;483;p41"/>
          <p:cNvSpPr txBox="1"/>
          <p:nvPr/>
        </p:nvSpPr>
        <p:spPr>
          <a:xfrm>
            <a:off x="6176978" y="3686628"/>
            <a:ext cx="5340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sz="1100"/>
          </a:p>
        </p:txBody>
      </p:sp>
      <p:sp>
        <p:nvSpPr>
          <p:cNvPr id="484" name="Google Shape;484;p4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FlexMPI internals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2"/>
          <p:cNvSpPr txBox="1"/>
          <p:nvPr>
            <p:ph idx="4294967295" type="body"/>
          </p:nvPr>
        </p:nvSpPr>
        <p:spPr>
          <a:xfrm>
            <a:off x="396325" y="1005154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>
                <a:solidFill>
                  <a:schemeClr val="dk1"/>
                </a:solidFill>
              </a:rPr>
              <a:t>Different policies</a:t>
            </a:r>
            <a:endParaRPr>
              <a:solidFill>
                <a:schemeClr val="dk1"/>
              </a:solidFill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>
                <a:solidFill>
                  <a:schemeClr val="dk1"/>
                </a:solidFill>
              </a:rPr>
              <a:t>Performance-oriented reconfiguration</a:t>
            </a:r>
            <a:endParaRPr>
              <a:solidFill>
                <a:schemeClr val="dk1"/>
              </a:solidFill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>
                <a:solidFill>
                  <a:schemeClr val="dk1"/>
                </a:solidFill>
              </a:rPr>
              <a:t>Triggered reconfiguration</a:t>
            </a:r>
            <a:endParaRPr>
              <a:solidFill>
                <a:schemeClr val="dk1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635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491" name="Google Shape;491;p42"/>
          <p:cNvCxnSpPr/>
          <p:nvPr/>
        </p:nvCxnSpPr>
        <p:spPr>
          <a:xfrm flipH="1" rot="10800000">
            <a:off x="4684529" y="3942650"/>
            <a:ext cx="468900" cy="31440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2" name="Google Shape;492;p42"/>
          <p:cNvCxnSpPr/>
          <p:nvPr/>
        </p:nvCxnSpPr>
        <p:spPr>
          <a:xfrm>
            <a:off x="4682421" y="4252277"/>
            <a:ext cx="4731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493" name="Google Shape;493;p42"/>
          <p:cNvCxnSpPr/>
          <p:nvPr/>
        </p:nvCxnSpPr>
        <p:spPr>
          <a:xfrm>
            <a:off x="4684699" y="4250432"/>
            <a:ext cx="442500" cy="3147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94" name="Google Shape;494;p42"/>
          <p:cNvSpPr/>
          <p:nvPr/>
        </p:nvSpPr>
        <p:spPr>
          <a:xfrm>
            <a:off x="5232380" y="3765100"/>
            <a:ext cx="2904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Adaptive reconfiguration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42"/>
          <p:cNvSpPr/>
          <p:nvPr/>
        </p:nvSpPr>
        <p:spPr>
          <a:xfrm>
            <a:off x="5226954" y="4093225"/>
            <a:ext cx="3108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Malleable reconfiguration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42"/>
          <p:cNvSpPr/>
          <p:nvPr/>
        </p:nvSpPr>
        <p:spPr>
          <a:xfrm>
            <a:off x="5218354" y="4421325"/>
            <a:ext cx="3380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Triggered reconfiguration</a:t>
            </a:r>
            <a:endParaRPr sz="1100"/>
          </a:p>
        </p:txBody>
      </p:sp>
      <p:grpSp>
        <p:nvGrpSpPr>
          <p:cNvPr id="497" name="Google Shape;497;p42"/>
          <p:cNvGrpSpPr/>
          <p:nvPr/>
        </p:nvGrpSpPr>
        <p:grpSpPr>
          <a:xfrm>
            <a:off x="2661973" y="2403476"/>
            <a:ext cx="4996122" cy="2002412"/>
            <a:chOff x="2221654" y="3140968"/>
            <a:chExt cx="8722280" cy="4036307"/>
          </a:xfrm>
        </p:grpSpPr>
        <p:sp>
          <p:nvSpPr>
            <p:cNvPr id="498" name="Google Shape;498;p42"/>
            <p:cNvSpPr/>
            <p:nvPr/>
          </p:nvSpPr>
          <p:spPr>
            <a:xfrm>
              <a:off x="3863623" y="3140968"/>
              <a:ext cx="6933300" cy="381000"/>
            </a:xfrm>
            <a:prstGeom prst="roundRect">
              <a:avLst>
                <a:gd fmla="val 50000" name="adj"/>
              </a:avLst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49800"/>
                </a:srgbClr>
              </a:outerShdw>
            </a:effectLst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Flex-MPI</a:t>
              </a:r>
              <a:endParaRPr sz="1100"/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3858764" y="3934068"/>
              <a:ext cx="6938100" cy="381000"/>
            </a:xfrm>
            <a:prstGeom prst="roundRect">
              <a:avLst>
                <a:gd fmla="val 50000" name="adj"/>
              </a:avLst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  <a:effectLst>
              <a:outerShdw blurRad="38100" rotWithShape="0" dir="5400000" dist="25400">
                <a:srgbClr val="000000">
                  <a:alpha val="49800"/>
                </a:srgbClr>
              </a:outerShdw>
            </a:effectLst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MPI application</a:t>
              </a:r>
              <a:endParaRPr sz="1100"/>
            </a:p>
          </p:txBody>
        </p:sp>
        <p:cxnSp>
          <p:nvCxnSpPr>
            <p:cNvPr id="500" name="Google Shape;500;p42"/>
            <p:cNvCxnSpPr/>
            <p:nvPr/>
          </p:nvCxnSpPr>
          <p:spPr>
            <a:xfrm rot="10800000">
              <a:off x="5783500" y="3542134"/>
              <a:ext cx="0" cy="3717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01" name="Google Shape;501;p42"/>
            <p:cNvCxnSpPr/>
            <p:nvPr/>
          </p:nvCxnSpPr>
          <p:spPr>
            <a:xfrm rot="10800000">
              <a:off x="6129191" y="3542134"/>
              <a:ext cx="0" cy="3717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02" name="Google Shape;502;p42"/>
            <p:cNvCxnSpPr/>
            <p:nvPr/>
          </p:nvCxnSpPr>
          <p:spPr>
            <a:xfrm rot="10800000">
              <a:off x="7511953" y="3542134"/>
              <a:ext cx="0" cy="3717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03" name="Google Shape;503;p42"/>
            <p:cNvCxnSpPr/>
            <p:nvPr/>
          </p:nvCxnSpPr>
          <p:spPr>
            <a:xfrm rot="10800000">
              <a:off x="7166262" y="3542134"/>
              <a:ext cx="0" cy="3717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04" name="Google Shape;504;p42"/>
            <p:cNvCxnSpPr/>
            <p:nvPr/>
          </p:nvCxnSpPr>
          <p:spPr>
            <a:xfrm rot="10800000">
              <a:off x="6820572" y="3542134"/>
              <a:ext cx="0" cy="3717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05" name="Google Shape;505;p42"/>
            <p:cNvCxnSpPr/>
            <p:nvPr/>
          </p:nvCxnSpPr>
          <p:spPr>
            <a:xfrm rot="10800000">
              <a:off x="6474881" y="3542134"/>
              <a:ext cx="0" cy="3717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06" name="Google Shape;506;p42"/>
            <p:cNvCxnSpPr/>
            <p:nvPr/>
          </p:nvCxnSpPr>
          <p:spPr>
            <a:xfrm rot="10800000">
              <a:off x="7834977" y="3537920"/>
              <a:ext cx="0" cy="3717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07" name="Google Shape;507;p42"/>
            <p:cNvCxnSpPr/>
            <p:nvPr/>
          </p:nvCxnSpPr>
          <p:spPr>
            <a:xfrm rot="10800000">
              <a:off x="5437809" y="3537920"/>
              <a:ext cx="0" cy="3717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08" name="Google Shape;508;p42"/>
            <p:cNvCxnSpPr/>
            <p:nvPr/>
          </p:nvCxnSpPr>
          <p:spPr>
            <a:xfrm rot="10800000">
              <a:off x="8201136" y="3537920"/>
              <a:ext cx="0" cy="3717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09" name="Google Shape;509;p42"/>
            <p:cNvCxnSpPr/>
            <p:nvPr/>
          </p:nvCxnSpPr>
          <p:spPr>
            <a:xfrm rot="10800000">
              <a:off x="8549025" y="3539790"/>
              <a:ext cx="0" cy="3717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10" name="Google Shape;510;p42"/>
            <p:cNvCxnSpPr/>
            <p:nvPr/>
          </p:nvCxnSpPr>
          <p:spPr>
            <a:xfrm rot="10800000">
              <a:off x="8892517" y="3537920"/>
              <a:ext cx="0" cy="3717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11" name="Google Shape;511;p42"/>
            <p:cNvCxnSpPr/>
            <p:nvPr/>
          </p:nvCxnSpPr>
          <p:spPr>
            <a:xfrm rot="10800000">
              <a:off x="9236009" y="3537920"/>
              <a:ext cx="0" cy="3717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12" name="Google Shape;512;p42"/>
            <p:cNvCxnSpPr/>
            <p:nvPr/>
          </p:nvCxnSpPr>
          <p:spPr>
            <a:xfrm rot="10800000">
              <a:off x="9583898" y="3537920"/>
              <a:ext cx="0" cy="3717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13" name="Google Shape;513;p42"/>
            <p:cNvCxnSpPr/>
            <p:nvPr/>
          </p:nvCxnSpPr>
          <p:spPr>
            <a:xfrm rot="10800000">
              <a:off x="9950057" y="3537920"/>
              <a:ext cx="0" cy="3717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14" name="Google Shape;514;p42"/>
            <p:cNvCxnSpPr/>
            <p:nvPr/>
          </p:nvCxnSpPr>
          <p:spPr>
            <a:xfrm rot="10800000">
              <a:off x="5118459" y="3537920"/>
              <a:ext cx="0" cy="3717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15" name="Google Shape;515;p42"/>
            <p:cNvCxnSpPr/>
            <p:nvPr/>
          </p:nvCxnSpPr>
          <p:spPr>
            <a:xfrm>
              <a:off x="4542624" y="5220918"/>
              <a:ext cx="606390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16" name="Google Shape;516;p42"/>
            <p:cNvCxnSpPr/>
            <p:nvPr/>
          </p:nvCxnSpPr>
          <p:spPr>
            <a:xfrm rot="10800000">
              <a:off x="4555311" y="4868897"/>
              <a:ext cx="0" cy="3717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17" name="Google Shape;517;p42"/>
            <p:cNvCxnSpPr/>
            <p:nvPr/>
          </p:nvCxnSpPr>
          <p:spPr>
            <a:xfrm rot="10800000">
              <a:off x="5734150" y="4862013"/>
              <a:ext cx="0" cy="3717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18" name="Google Shape;518;p42"/>
            <p:cNvCxnSpPr/>
            <p:nvPr/>
          </p:nvCxnSpPr>
          <p:spPr>
            <a:xfrm rot="10800000">
              <a:off x="6982084" y="4862013"/>
              <a:ext cx="0" cy="3717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19" name="Google Shape;519;p42"/>
            <p:cNvCxnSpPr/>
            <p:nvPr/>
          </p:nvCxnSpPr>
          <p:spPr>
            <a:xfrm rot="10800000">
              <a:off x="8214935" y="4862013"/>
              <a:ext cx="0" cy="3717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20" name="Google Shape;520;p42"/>
            <p:cNvCxnSpPr/>
            <p:nvPr/>
          </p:nvCxnSpPr>
          <p:spPr>
            <a:xfrm rot="10800000">
              <a:off x="9408856" y="4862013"/>
              <a:ext cx="0" cy="3717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21" name="Google Shape;521;p42"/>
            <p:cNvCxnSpPr/>
            <p:nvPr/>
          </p:nvCxnSpPr>
          <p:spPr>
            <a:xfrm rot="10800000">
              <a:off x="10602777" y="4862013"/>
              <a:ext cx="0" cy="37170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522" name="Google Shape;522;p42"/>
            <p:cNvSpPr/>
            <p:nvPr/>
          </p:nvSpPr>
          <p:spPr>
            <a:xfrm>
              <a:off x="4556565" y="5284724"/>
              <a:ext cx="1120230" cy="284403"/>
            </a:xfrm>
            <a:custGeom>
              <a:rect b="b" l="l" r="r" t="t"/>
              <a:pathLst>
                <a:path extrusionOk="0" h="16203" w="21600">
                  <a:moveTo>
                    <a:pt x="21600" y="918"/>
                  </a:moveTo>
                  <a:cubicBezTo>
                    <a:pt x="14418" y="21600"/>
                    <a:pt x="7218" y="21294"/>
                    <a:pt x="0" y="0"/>
                  </a:cubicBezTo>
                </a:path>
              </a:pathLst>
            </a:cu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42"/>
            <p:cNvSpPr/>
            <p:nvPr/>
          </p:nvSpPr>
          <p:spPr>
            <a:xfrm>
              <a:off x="3188167" y="5415276"/>
              <a:ext cx="2558100" cy="62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Sampling interval</a:t>
              </a:r>
              <a:endParaRPr sz="1100"/>
            </a:p>
          </p:txBody>
        </p:sp>
        <p:cxnSp>
          <p:nvCxnSpPr>
            <p:cNvPr id="524" name="Google Shape;524;p42"/>
            <p:cNvCxnSpPr/>
            <p:nvPr/>
          </p:nvCxnSpPr>
          <p:spPr>
            <a:xfrm rot="10800000">
              <a:off x="5735240" y="5164883"/>
              <a:ext cx="0" cy="168210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525" name="Google Shape;525;p42"/>
            <p:cNvSpPr/>
            <p:nvPr/>
          </p:nvSpPr>
          <p:spPr>
            <a:xfrm>
              <a:off x="2221654" y="6556875"/>
              <a:ext cx="3289200" cy="62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Reconfiguration action</a:t>
              </a:r>
              <a:endParaRPr sz="1100"/>
            </a:p>
          </p:txBody>
        </p:sp>
        <p:sp>
          <p:nvSpPr>
            <p:cNvPr id="526" name="Google Shape;526;p42"/>
            <p:cNvSpPr/>
            <p:nvPr/>
          </p:nvSpPr>
          <p:spPr>
            <a:xfrm>
              <a:off x="4439896" y="4478958"/>
              <a:ext cx="287700" cy="5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1100"/>
            </a:p>
          </p:txBody>
        </p:sp>
        <p:sp>
          <p:nvSpPr>
            <p:cNvPr id="527" name="Google Shape;527;p42"/>
            <p:cNvSpPr/>
            <p:nvPr/>
          </p:nvSpPr>
          <p:spPr>
            <a:xfrm>
              <a:off x="5496389" y="4474743"/>
              <a:ext cx="594000" cy="5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  <a:endParaRPr sz="1000"/>
            </a:p>
          </p:txBody>
        </p:sp>
        <p:sp>
          <p:nvSpPr>
            <p:cNvPr id="528" name="Google Shape;528;p42"/>
            <p:cNvSpPr/>
            <p:nvPr/>
          </p:nvSpPr>
          <p:spPr>
            <a:xfrm>
              <a:off x="6709774" y="4474743"/>
              <a:ext cx="594000" cy="5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200</a:t>
              </a:r>
              <a:endParaRPr sz="1000"/>
            </a:p>
          </p:txBody>
        </p:sp>
        <p:sp>
          <p:nvSpPr>
            <p:cNvPr id="529" name="Google Shape;529;p42"/>
            <p:cNvSpPr/>
            <p:nvPr/>
          </p:nvSpPr>
          <p:spPr>
            <a:xfrm>
              <a:off x="7923161" y="4474743"/>
              <a:ext cx="594000" cy="5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300</a:t>
              </a:r>
              <a:endParaRPr sz="1000"/>
            </a:p>
          </p:txBody>
        </p:sp>
        <p:sp>
          <p:nvSpPr>
            <p:cNvPr id="530" name="Google Shape;530;p42"/>
            <p:cNvSpPr/>
            <p:nvPr/>
          </p:nvSpPr>
          <p:spPr>
            <a:xfrm>
              <a:off x="9142709" y="4474743"/>
              <a:ext cx="594000" cy="5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400</a:t>
              </a:r>
              <a:endParaRPr sz="1000"/>
            </a:p>
          </p:txBody>
        </p:sp>
        <p:sp>
          <p:nvSpPr>
            <p:cNvPr id="531" name="Google Shape;531;p42"/>
            <p:cNvSpPr/>
            <p:nvPr/>
          </p:nvSpPr>
          <p:spPr>
            <a:xfrm>
              <a:off x="10349934" y="4474743"/>
              <a:ext cx="594000" cy="57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500</a:t>
              </a:r>
              <a:endParaRPr sz="1000"/>
            </a:p>
          </p:txBody>
        </p:sp>
        <p:cxnSp>
          <p:nvCxnSpPr>
            <p:cNvPr id="532" name="Google Shape;532;p42"/>
            <p:cNvCxnSpPr/>
            <p:nvPr/>
          </p:nvCxnSpPr>
          <p:spPr>
            <a:xfrm rot="10800000">
              <a:off x="4750825" y="3537920"/>
              <a:ext cx="0" cy="371700"/>
            </a:xfrm>
            <a:prstGeom prst="straightConnector1">
              <a:avLst/>
            </a:prstGeom>
            <a:noFill/>
            <a:ln>
              <a:noFill/>
            </a:ln>
          </p:spPr>
        </p:cxnSp>
      </p:grpSp>
      <p:sp>
        <p:nvSpPr>
          <p:cNvPr id="533" name="Google Shape;533;p4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FlexMPI internals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" name="Google Shape;539;p43"/>
          <p:cNvGrpSpPr/>
          <p:nvPr/>
        </p:nvGrpSpPr>
        <p:grpSpPr>
          <a:xfrm>
            <a:off x="1366464" y="893856"/>
            <a:ext cx="6445897" cy="3976392"/>
            <a:chOff x="76200" y="101600"/>
            <a:chExt cx="11455300" cy="9588600"/>
          </a:xfrm>
        </p:grpSpPr>
        <p:sp>
          <p:nvSpPr>
            <p:cNvPr id="540" name="Google Shape;540;p43"/>
            <p:cNvSpPr/>
            <p:nvPr/>
          </p:nvSpPr>
          <p:spPr>
            <a:xfrm>
              <a:off x="5270500" y="2527300"/>
              <a:ext cx="2298600" cy="2057400"/>
            </a:xfrm>
            <a:prstGeom prst="roundRect">
              <a:avLst>
                <a:gd fmla="val 9259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43"/>
            <p:cNvSpPr/>
            <p:nvPr/>
          </p:nvSpPr>
          <p:spPr>
            <a:xfrm>
              <a:off x="5435600" y="4445000"/>
              <a:ext cx="1993800" cy="330300"/>
            </a:xfrm>
            <a:prstGeom prst="rect">
              <a:avLst/>
            </a:prstGeom>
            <a:solidFill>
              <a:srgbClr val="EBEAE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remote_comm</a:t>
              </a:r>
              <a:endParaRPr sz="1100"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7607300" y="520700"/>
              <a:ext cx="1447800" cy="1435200"/>
            </a:xfrm>
            <a:prstGeom prst="roundRect">
              <a:avLst>
                <a:gd fmla="val 13274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7327900" y="304800"/>
              <a:ext cx="1993800" cy="330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MPI_COMM_WORLD</a:t>
              </a:r>
              <a:endParaRPr sz="1100"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1308100" y="101600"/>
              <a:ext cx="3467100" cy="2057400"/>
            </a:xfrm>
            <a:prstGeom prst="roundRect">
              <a:avLst>
                <a:gd fmla="val 9259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1549400" y="457200"/>
              <a:ext cx="2997300" cy="1435200"/>
            </a:xfrm>
            <a:prstGeom prst="roundRect">
              <a:avLst>
                <a:gd fmla="val 13274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1752600" y="711200"/>
              <a:ext cx="863700" cy="1054200"/>
            </a:xfrm>
            <a:prstGeom prst="rect">
              <a:avLst/>
            </a:prstGeom>
            <a:gradFill>
              <a:gsLst>
                <a:gs pos="0">
                  <a:srgbClr val="51A7F9"/>
                </a:gs>
                <a:gs pos="100000">
                  <a:srgbClr val="0365C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P0</a:t>
              </a:r>
              <a:endParaRPr sz="1100"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2616200" y="711200"/>
              <a:ext cx="863700" cy="1054200"/>
            </a:xfrm>
            <a:prstGeom prst="rect">
              <a:avLst/>
            </a:prstGeom>
            <a:gradFill>
              <a:gsLst>
                <a:gs pos="0">
                  <a:srgbClr val="51A7F9"/>
                </a:gs>
                <a:gs pos="100000">
                  <a:srgbClr val="0365C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P1</a:t>
              </a:r>
              <a:endParaRPr sz="1100"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3479800" y="711200"/>
              <a:ext cx="863700" cy="1054200"/>
            </a:xfrm>
            <a:prstGeom prst="rect">
              <a:avLst/>
            </a:prstGeom>
            <a:gradFill>
              <a:gsLst>
                <a:gs pos="0">
                  <a:srgbClr val="51A7F9"/>
                </a:gs>
                <a:gs pos="100000">
                  <a:srgbClr val="0365C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P2</a:t>
              </a:r>
              <a:endParaRPr sz="1100"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2044700" y="279400"/>
              <a:ext cx="1993800" cy="330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MPI_COMM_WORLD</a:t>
              </a:r>
              <a:endParaRPr sz="1100"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1976523" y="1965869"/>
              <a:ext cx="2142900" cy="330300"/>
            </a:xfrm>
            <a:prstGeom prst="rect">
              <a:avLst/>
            </a:prstGeom>
            <a:solidFill>
              <a:srgbClr val="EBEAE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XMPI_COMM_WORLD</a:t>
              </a:r>
              <a:endParaRPr sz="1100"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7912100" y="736600"/>
              <a:ext cx="863700" cy="1054200"/>
            </a:xfrm>
            <a:prstGeom prst="rect">
              <a:avLst/>
            </a:prstGeom>
            <a:gradFill>
              <a:gsLst>
                <a:gs pos="0">
                  <a:srgbClr val="51A7F9">
                    <a:alpha val="49803"/>
                  </a:srgbClr>
                </a:gs>
                <a:gs pos="100000">
                  <a:srgbClr val="0365C0">
                    <a:alpha val="49803"/>
                  </a:srgbClr>
                </a:gs>
              </a:gsLst>
              <a:lin ang="5400012" scaled="0"/>
            </a:gradFill>
            <a:ln cap="flat" cmpd="sng" w="25400">
              <a:solidFill>
                <a:srgbClr val="000000">
                  <a:alpha val="4980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P*</a:t>
              </a:r>
              <a:endParaRPr sz="1100"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9817100" y="520700"/>
              <a:ext cx="1447800" cy="1435200"/>
            </a:xfrm>
            <a:prstGeom prst="roundRect">
              <a:avLst>
                <a:gd fmla="val 13274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9537700" y="304800"/>
              <a:ext cx="1993800" cy="330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MPI_COMM_WORLD</a:t>
              </a:r>
              <a:endParaRPr sz="1100"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10121900" y="736600"/>
              <a:ext cx="863700" cy="1054200"/>
            </a:xfrm>
            <a:prstGeom prst="rect">
              <a:avLst/>
            </a:prstGeom>
            <a:gradFill>
              <a:gsLst>
                <a:gs pos="0">
                  <a:srgbClr val="51A7F9">
                    <a:alpha val="49803"/>
                  </a:srgbClr>
                </a:gs>
                <a:gs pos="100000">
                  <a:srgbClr val="0365C0">
                    <a:alpha val="49803"/>
                  </a:srgbClr>
                </a:gs>
              </a:gsLst>
              <a:lin ang="5400012" scaled="0"/>
            </a:gradFill>
            <a:ln cap="flat" cmpd="sng" w="25400">
              <a:solidFill>
                <a:srgbClr val="000000">
                  <a:alpha val="4980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P*</a:t>
              </a:r>
              <a:endParaRPr sz="1100"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4877514" y="892957"/>
              <a:ext cx="2670300" cy="74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Spawn (nprocs=2)</a:t>
              </a:r>
              <a:endParaRPr sz="1100"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5689600" y="2921000"/>
              <a:ext cx="1447800" cy="1435200"/>
            </a:xfrm>
            <a:prstGeom prst="roundRect">
              <a:avLst>
                <a:gd fmla="val 13274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5410200" y="2705100"/>
              <a:ext cx="1993800" cy="330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MPI_COMM_WORLD</a:t>
              </a:r>
              <a:endParaRPr sz="1100"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5994400" y="3136900"/>
              <a:ext cx="863700" cy="1054200"/>
            </a:xfrm>
            <a:prstGeom prst="rect">
              <a:avLst/>
            </a:prstGeom>
            <a:gradFill>
              <a:gsLst>
                <a:gs pos="0">
                  <a:srgbClr val="51A7F9">
                    <a:alpha val="49803"/>
                  </a:srgbClr>
                </a:gs>
                <a:gs pos="100000">
                  <a:srgbClr val="0365C0">
                    <a:alpha val="49803"/>
                  </a:srgbClr>
                </a:gs>
              </a:gsLst>
              <a:lin ang="5400012" scaled="0"/>
            </a:gradFill>
            <a:ln cap="flat" cmpd="sng" w="25400">
              <a:solidFill>
                <a:srgbClr val="000000">
                  <a:alpha val="4980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P*</a:t>
              </a:r>
              <a:endParaRPr sz="1100"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1308100" y="4991100"/>
              <a:ext cx="5613300" cy="2057400"/>
            </a:xfrm>
            <a:prstGeom prst="roundRect">
              <a:avLst>
                <a:gd fmla="val 9259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1549400" y="5346700"/>
              <a:ext cx="2997300" cy="1435200"/>
            </a:xfrm>
            <a:prstGeom prst="roundRect">
              <a:avLst>
                <a:gd fmla="val 13274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1752600" y="5600700"/>
              <a:ext cx="863700" cy="1054200"/>
            </a:xfrm>
            <a:prstGeom prst="rect">
              <a:avLst/>
            </a:prstGeom>
            <a:gradFill>
              <a:gsLst>
                <a:gs pos="0">
                  <a:srgbClr val="51A7F9"/>
                </a:gs>
                <a:gs pos="100000">
                  <a:srgbClr val="0365C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P0</a:t>
              </a:r>
              <a:endParaRPr sz="1100"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2616200" y="5600700"/>
              <a:ext cx="863700" cy="1054200"/>
            </a:xfrm>
            <a:prstGeom prst="rect">
              <a:avLst/>
            </a:prstGeom>
            <a:gradFill>
              <a:gsLst>
                <a:gs pos="0">
                  <a:srgbClr val="51A7F9"/>
                </a:gs>
                <a:gs pos="100000">
                  <a:srgbClr val="0365C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P1</a:t>
              </a:r>
              <a:endParaRPr sz="1100"/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479800" y="5600700"/>
              <a:ext cx="863700" cy="1054200"/>
            </a:xfrm>
            <a:prstGeom prst="rect">
              <a:avLst/>
            </a:prstGeom>
            <a:gradFill>
              <a:gsLst>
                <a:gs pos="0">
                  <a:srgbClr val="51A7F9"/>
                </a:gs>
                <a:gs pos="100000">
                  <a:srgbClr val="0365C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P2</a:t>
              </a:r>
              <a:endParaRPr sz="1100"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2044700" y="5168900"/>
              <a:ext cx="1993800" cy="330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MPI_COMM_WORLD</a:t>
              </a:r>
              <a:endParaRPr sz="1100"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051450" y="6899819"/>
              <a:ext cx="2126700" cy="330300"/>
            </a:xfrm>
            <a:prstGeom prst="rect">
              <a:avLst/>
            </a:prstGeom>
            <a:solidFill>
              <a:srgbClr val="EBEAE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XMPI_COMM_WORLD</a:t>
              </a:r>
              <a:endParaRPr sz="1100"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5016500" y="5410200"/>
              <a:ext cx="1447800" cy="1371600"/>
            </a:xfrm>
            <a:prstGeom prst="roundRect">
              <a:avLst>
                <a:gd fmla="val 13889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4737100" y="5194300"/>
              <a:ext cx="1993800" cy="330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MPI_COMM_WORLD</a:t>
              </a:r>
              <a:endParaRPr sz="1100"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5321300" y="5626100"/>
              <a:ext cx="863700" cy="1054200"/>
            </a:xfrm>
            <a:prstGeom prst="rect">
              <a:avLst/>
            </a:prstGeom>
            <a:gradFill>
              <a:gsLst>
                <a:gs pos="0">
                  <a:srgbClr val="51A7F9"/>
                </a:gs>
                <a:gs pos="100000">
                  <a:srgbClr val="0365C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P3</a:t>
              </a:r>
              <a:endParaRPr sz="1100"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1308100" y="2501900"/>
              <a:ext cx="3467100" cy="2057400"/>
            </a:xfrm>
            <a:prstGeom prst="roundRect">
              <a:avLst>
                <a:gd fmla="val 9259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1549400" y="2857500"/>
              <a:ext cx="2997300" cy="1435200"/>
            </a:xfrm>
            <a:prstGeom prst="roundRect">
              <a:avLst>
                <a:gd fmla="val 13274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1752600" y="3111500"/>
              <a:ext cx="863700" cy="1054200"/>
            </a:xfrm>
            <a:prstGeom prst="rect">
              <a:avLst/>
            </a:prstGeom>
            <a:gradFill>
              <a:gsLst>
                <a:gs pos="0">
                  <a:srgbClr val="51A7F9"/>
                </a:gs>
                <a:gs pos="100000">
                  <a:srgbClr val="0365C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P0</a:t>
              </a:r>
              <a:endParaRPr sz="1100"/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616200" y="3111500"/>
              <a:ext cx="863700" cy="1054200"/>
            </a:xfrm>
            <a:prstGeom prst="rect">
              <a:avLst/>
            </a:prstGeom>
            <a:gradFill>
              <a:gsLst>
                <a:gs pos="0">
                  <a:srgbClr val="51A7F9"/>
                </a:gs>
                <a:gs pos="100000">
                  <a:srgbClr val="0365C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P1</a:t>
              </a:r>
              <a:endParaRPr sz="1100"/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3479800" y="3111500"/>
              <a:ext cx="863700" cy="1054200"/>
            </a:xfrm>
            <a:prstGeom prst="rect">
              <a:avLst/>
            </a:prstGeom>
            <a:gradFill>
              <a:gsLst>
                <a:gs pos="0">
                  <a:srgbClr val="51A7F9"/>
                </a:gs>
                <a:gs pos="100000">
                  <a:srgbClr val="0365C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P2</a:t>
              </a:r>
              <a:endParaRPr sz="1100"/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044700" y="2679700"/>
              <a:ext cx="1993800" cy="330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MPI_COMM_WORLD</a:t>
              </a:r>
              <a:endParaRPr sz="1100"/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1984650" y="4394200"/>
              <a:ext cx="2126700" cy="330300"/>
            </a:xfrm>
            <a:prstGeom prst="rect">
              <a:avLst/>
            </a:prstGeom>
            <a:solidFill>
              <a:srgbClr val="EBEAE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XMPI_COMM_WORLD</a:t>
              </a:r>
              <a:endParaRPr sz="1100"/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8255000" y="2527300"/>
              <a:ext cx="2298600" cy="2057400"/>
            </a:xfrm>
            <a:prstGeom prst="roundRect">
              <a:avLst>
                <a:gd fmla="val 9259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8420100" y="4445000"/>
              <a:ext cx="1993800" cy="330300"/>
            </a:xfrm>
            <a:prstGeom prst="rect">
              <a:avLst/>
            </a:prstGeom>
            <a:solidFill>
              <a:srgbClr val="EBEAE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remote_comm</a:t>
              </a:r>
              <a:endParaRPr sz="1100"/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8674100" y="2921000"/>
              <a:ext cx="1447800" cy="1435200"/>
            </a:xfrm>
            <a:prstGeom prst="roundRect">
              <a:avLst>
                <a:gd fmla="val 13274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8394700" y="2705100"/>
              <a:ext cx="1993800" cy="330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MPI_COMM_WORLD</a:t>
              </a:r>
              <a:endParaRPr sz="1100"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8978900" y="3136900"/>
              <a:ext cx="863700" cy="1054200"/>
            </a:xfrm>
            <a:prstGeom prst="rect">
              <a:avLst/>
            </a:prstGeom>
            <a:gradFill>
              <a:gsLst>
                <a:gs pos="0">
                  <a:srgbClr val="51A7F9">
                    <a:alpha val="49803"/>
                  </a:srgbClr>
                </a:gs>
                <a:gs pos="100000">
                  <a:srgbClr val="0365C0">
                    <a:alpha val="49803"/>
                  </a:srgbClr>
                </a:gs>
              </a:gsLst>
              <a:lin ang="5400012" scaled="0"/>
            </a:gradFill>
            <a:ln cap="flat" cmpd="sng" w="25400">
              <a:solidFill>
                <a:srgbClr val="000000">
                  <a:alpha val="4980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P*</a:t>
              </a:r>
              <a:endParaRPr sz="1100"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1308100" y="7480300"/>
              <a:ext cx="7899300" cy="2057400"/>
            </a:xfrm>
            <a:prstGeom prst="roundRect">
              <a:avLst>
                <a:gd fmla="val 9259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1549400" y="7835900"/>
              <a:ext cx="2997300" cy="1435200"/>
            </a:xfrm>
            <a:prstGeom prst="roundRect">
              <a:avLst>
                <a:gd fmla="val 13274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1752600" y="8089900"/>
              <a:ext cx="863700" cy="1054200"/>
            </a:xfrm>
            <a:prstGeom prst="rect">
              <a:avLst/>
            </a:prstGeom>
            <a:gradFill>
              <a:gsLst>
                <a:gs pos="0">
                  <a:srgbClr val="51A7F9"/>
                </a:gs>
                <a:gs pos="100000">
                  <a:srgbClr val="0365C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P0</a:t>
              </a:r>
              <a:endParaRPr sz="1100"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2616200" y="8089900"/>
              <a:ext cx="863700" cy="1054200"/>
            </a:xfrm>
            <a:prstGeom prst="rect">
              <a:avLst/>
            </a:prstGeom>
            <a:gradFill>
              <a:gsLst>
                <a:gs pos="0">
                  <a:srgbClr val="51A7F9"/>
                </a:gs>
                <a:gs pos="100000">
                  <a:srgbClr val="0365C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P1</a:t>
              </a:r>
              <a:endParaRPr sz="1100"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3479800" y="8089900"/>
              <a:ext cx="863700" cy="1054200"/>
            </a:xfrm>
            <a:prstGeom prst="rect">
              <a:avLst/>
            </a:prstGeom>
            <a:gradFill>
              <a:gsLst>
                <a:gs pos="0">
                  <a:srgbClr val="51A7F9"/>
                </a:gs>
                <a:gs pos="100000">
                  <a:srgbClr val="0365C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P2</a:t>
              </a:r>
              <a:endParaRPr sz="1100"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2044700" y="7658100"/>
              <a:ext cx="1993800" cy="330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MPI_COMM_WORLD</a:t>
              </a:r>
              <a:endParaRPr sz="1100"/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4189189" y="9359900"/>
              <a:ext cx="2126700" cy="330300"/>
            </a:xfrm>
            <a:prstGeom prst="rect">
              <a:avLst/>
            </a:prstGeom>
            <a:solidFill>
              <a:srgbClr val="EBEAE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XMPI_COMM_WORLD</a:t>
              </a:r>
              <a:endParaRPr sz="1100"/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016500" y="7899400"/>
              <a:ext cx="1447800" cy="1371600"/>
            </a:xfrm>
            <a:prstGeom prst="roundRect">
              <a:avLst>
                <a:gd fmla="val 13889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4737100" y="7683500"/>
              <a:ext cx="1993800" cy="330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MPI_COMM_WORLD</a:t>
              </a:r>
              <a:endParaRPr sz="1100"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321300" y="8115300"/>
              <a:ext cx="863700" cy="1054200"/>
            </a:xfrm>
            <a:prstGeom prst="rect">
              <a:avLst/>
            </a:prstGeom>
            <a:gradFill>
              <a:gsLst>
                <a:gs pos="0">
                  <a:srgbClr val="51A7F9"/>
                </a:gs>
                <a:gs pos="100000">
                  <a:srgbClr val="0365C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P3</a:t>
              </a:r>
              <a:endParaRPr sz="1100"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7200900" y="7899400"/>
              <a:ext cx="1447800" cy="1397100"/>
            </a:xfrm>
            <a:prstGeom prst="roundRect">
              <a:avLst>
                <a:gd fmla="val 13636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6921500" y="7683500"/>
              <a:ext cx="1993800" cy="330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MPI_COMM_WORLD</a:t>
              </a:r>
              <a:endParaRPr sz="1100"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7505700" y="8115300"/>
              <a:ext cx="863700" cy="1054200"/>
            </a:xfrm>
            <a:prstGeom prst="rect">
              <a:avLst/>
            </a:prstGeom>
            <a:gradFill>
              <a:gsLst>
                <a:gs pos="0">
                  <a:srgbClr val="51A7F9"/>
                </a:gs>
                <a:gs pos="100000">
                  <a:srgbClr val="0365C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P4</a:t>
              </a:r>
              <a:endParaRPr sz="1100"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7505700" y="5003800"/>
              <a:ext cx="2298600" cy="2057400"/>
            </a:xfrm>
            <a:prstGeom prst="roundRect">
              <a:avLst>
                <a:gd fmla="val 9259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7670800" y="6921500"/>
              <a:ext cx="1993800" cy="330300"/>
            </a:xfrm>
            <a:prstGeom prst="rect">
              <a:avLst/>
            </a:prstGeom>
            <a:solidFill>
              <a:srgbClr val="EBEAE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remote_comm</a:t>
              </a:r>
              <a:endParaRPr sz="1100"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7924800" y="5397500"/>
              <a:ext cx="1447800" cy="1435200"/>
            </a:xfrm>
            <a:prstGeom prst="roundRect">
              <a:avLst>
                <a:gd fmla="val 13274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7645400" y="5181600"/>
              <a:ext cx="1993800" cy="330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MPI_COMM_WORLD</a:t>
              </a:r>
              <a:endParaRPr sz="1100"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8229600" y="5613400"/>
              <a:ext cx="863700" cy="1054200"/>
            </a:xfrm>
            <a:prstGeom prst="rect">
              <a:avLst/>
            </a:prstGeom>
            <a:gradFill>
              <a:gsLst>
                <a:gs pos="0">
                  <a:srgbClr val="51A7F9">
                    <a:alpha val="49803"/>
                  </a:srgbClr>
                </a:gs>
                <a:gs pos="100000">
                  <a:srgbClr val="0365C0">
                    <a:alpha val="49803"/>
                  </a:srgbClr>
                </a:gs>
              </a:gsLst>
              <a:lin ang="5400012" scaled="0"/>
            </a:gradFill>
            <a:ln cap="flat" cmpd="sng" w="25400">
              <a:solidFill>
                <a:srgbClr val="000000">
                  <a:alpha val="4980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P*</a:t>
              </a:r>
              <a:endParaRPr sz="1100"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76200" y="673099"/>
              <a:ext cx="901692" cy="901692"/>
            </a:xfrm>
            <a:custGeom>
              <a:rect b="b" l="l" r="r" t="t"/>
              <a:pathLst>
                <a:path extrusionOk="0" h="19679" w="19679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100"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76200" y="3187699"/>
              <a:ext cx="901692" cy="901692"/>
            </a:xfrm>
            <a:custGeom>
              <a:rect b="b" l="l" r="r" t="t"/>
              <a:pathLst>
                <a:path extrusionOk="0" h="19679" w="19679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100"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76200" y="5664199"/>
              <a:ext cx="901692" cy="901692"/>
            </a:xfrm>
            <a:custGeom>
              <a:rect b="b" l="l" r="r" t="t"/>
              <a:pathLst>
                <a:path extrusionOk="0" h="19679" w="19679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100"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76200" y="8102599"/>
              <a:ext cx="901692" cy="901692"/>
            </a:xfrm>
            <a:custGeom>
              <a:rect b="b" l="l" r="r" t="t"/>
              <a:pathLst>
                <a:path extrusionOk="0" h="19679" w="19679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100"/>
            </a:p>
          </p:txBody>
        </p:sp>
      </p:grpSp>
      <p:sp>
        <p:nvSpPr>
          <p:cNvPr id="603" name="Google Shape;603;p4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Communicator management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Job Categories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290150" y="949575"/>
            <a:ext cx="3000000" cy="23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3F3F3F"/>
                </a:solidFill>
              </a:rPr>
              <a:t>Rigid</a:t>
            </a:r>
            <a:endParaRPr sz="2400">
              <a:solidFill>
                <a:srgbClr val="3F3F3F"/>
              </a:solidFill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3F3F3F"/>
                </a:solidFill>
              </a:rPr>
              <a:t>Moldable</a:t>
            </a:r>
            <a:endParaRPr sz="2400">
              <a:solidFill>
                <a:srgbClr val="3F3F3F"/>
              </a:solidFill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3F3F3F"/>
                </a:solidFill>
              </a:rPr>
              <a:t>Evolving</a:t>
            </a:r>
            <a:endParaRPr sz="2400">
              <a:solidFill>
                <a:srgbClr val="3F3F3F"/>
              </a:solidFill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3F3F3F"/>
                </a:solidFill>
              </a:rPr>
              <a:t>Malleable</a:t>
            </a:r>
            <a:endParaRPr sz="2400">
              <a:solidFill>
                <a:srgbClr val="3F3F3F"/>
              </a:solidFill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●"/>
            </a:pPr>
            <a:r>
              <a:rPr lang="en" sz="2400">
                <a:solidFill>
                  <a:srgbClr val="3F3F3F"/>
                </a:solidFill>
              </a:rPr>
              <a:t>Adaptive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44"/>
          <p:cNvGrpSpPr/>
          <p:nvPr/>
        </p:nvGrpSpPr>
        <p:grpSpPr>
          <a:xfrm>
            <a:off x="1292622" y="1029280"/>
            <a:ext cx="6131139" cy="3394343"/>
            <a:chOff x="76200" y="622300"/>
            <a:chExt cx="12160132" cy="6908900"/>
          </a:xfrm>
        </p:grpSpPr>
        <p:sp>
          <p:nvSpPr>
            <p:cNvPr id="610" name="Google Shape;610;p44"/>
            <p:cNvSpPr/>
            <p:nvPr/>
          </p:nvSpPr>
          <p:spPr>
            <a:xfrm>
              <a:off x="1270000" y="3390900"/>
              <a:ext cx="2997300" cy="1435200"/>
            </a:xfrm>
            <a:prstGeom prst="roundRect">
              <a:avLst>
                <a:gd fmla="val 13274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44"/>
            <p:cNvSpPr/>
            <p:nvPr/>
          </p:nvSpPr>
          <p:spPr>
            <a:xfrm>
              <a:off x="1473200" y="3644900"/>
              <a:ext cx="863700" cy="1054200"/>
            </a:xfrm>
            <a:prstGeom prst="rect">
              <a:avLst/>
            </a:prstGeom>
            <a:gradFill>
              <a:gsLst>
                <a:gs pos="0">
                  <a:srgbClr val="51A7F9"/>
                </a:gs>
                <a:gs pos="100000">
                  <a:srgbClr val="0365C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P0</a:t>
              </a:r>
              <a:endParaRPr sz="1100"/>
            </a:p>
          </p:txBody>
        </p:sp>
        <p:sp>
          <p:nvSpPr>
            <p:cNvPr id="612" name="Google Shape;612;p44"/>
            <p:cNvSpPr/>
            <p:nvPr/>
          </p:nvSpPr>
          <p:spPr>
            <a:xfrm>
              <a:off x="2336800" y="3644900"/>
              <a:ext cx="863700" cy="1054200"/>
            </a:xfrm>
            <a:prstGeom prst="rect">
              <a:avLst/>
            </a:prstGeom>
            <a:gradFill>
              <a:gsLst>
                <a:gs pos="0">
                  <a:srgbClr val="51A7F9"/>
                </a:gs>
                <a:gs pos="100000">
                  <a:srgbClr val="0365C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P1</a:t>
              </a:r>
              <a:endParaRPr sz="1100"/>
            </a:p>
          </p:txBody>
        </p:sp>
        <p:sp>
          <p:nvSpPr>
            <p:cNvPr id="613" name="Google Shape;613;p44"/>
            <p:cNvSpPr/>
            <p:nvPr/>
          </p:nvSpPr>
          <p:spPr>
            <a:xfrm>
              <a:off x="3200400" y="3644900"/>
              <a:ext cx="863700" cy="1054200"/>
            </a:xfrm>
            <a:prstGeom prst="rect">
              <a:avLst/>
            </a:prstGeom>
            <a:gradFill>
              <a:gsLst>
                <a:gs pos="0">
                  <a:srgbClr val="51A7F9"/>
                </a:gs>
                <a:gs pos="100000">
                  <a:srgbClr val="0365C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P2</a:t>
              </a:r>
              <a:endParaRPr sz="1100"/>
            </a:p>
          </p:txBody>
        </p:sp>
        <p:sp>
          <p:nvSpPr>
            <p:cNvPr id="614" name="Google Shape;614;p44"/>
            <p:cNvSpPr/>
            <p:nvPr/>
          </p:nvSpPr>
          <p:spPr>
            <a:xfrm>
              <a:off x="1765300" y="3213100"/>
              <a:ext cx="1993800" cy="330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MPI_COMM_WORLD</a:t>
              </a:r>
              <a:endParaRPr sz="1100"/>
            </a:p>
          </p:txBody>
        </p:sp>
        <p:sp>
          <p:nvSpPr>
            <p:cNvPr id="615" name="Google Shape;615;p44"/>
            <p:cNvSpPr/>
            <p:nvPr/>
          </p:nvSpPr>
          <p:spPr>
            <a:xfrm>
              <a:off x="4737100" y="3454400"/>
              <a:ext cx="1447800" cy="1371600"/>
            </a:xfrm>
            <a:prstGeom prst="roundRect">
              <a:avLst>
                <a:gd fmla="val 13889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4457700" y="3238500"/>
              <a:ext cx="1993800" cy="330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MPI_COMM_WORLD</a:t>
              </a:r>
              <a:endParaRPr sz="1100"/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5041900" y="3670300"/>
              <a:ext cx="863700" cy="1054200"/>
            </a:xfrm>
            <a:prstGeom prst="rect">
              <a:avLst/>
            </a:prstGeom>
            <a:gradFill>
              <a:gsLst>
                <a:gs pos="0">
                  <a:srgbClr val="51A7F9"/>
                </a:gs>
                <a:gs pos="100000">
                  <a:srgbClr val="0365C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P3</a:t>
              </a:r>
              <a:endParaRPr sz="1100"/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6959600" y="3454400"/>
              <a:ext cx="1447800" cy="1371600"/>
            </a:xfrm>
            <a:prstGeom prst="roundRect">
              <a:avLst>
                <a:gd fmla="val 13889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6680200" y="3238500"/>
              <a:ext cx="1993800" cy="330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MPI_COMM_WORLD</a:t>
              </a:r>
              <a:endParaRPr sz="1100"/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7264400" y="3670300"/>
              <a:ext cx="863700" cy="1054200"/>
            </a:xfrm>
            <a:prstGeom prst="rect">
              <a:avLst/>
            </a:prstGeom>
            <a:gradFill>
              <a:gsLst>
                <a:gs pos="0">
                  <a:srgbClr val="51A7F9"/>
                </a:gs>
                <a:gs pos="100000">
                  <a:srgbClr val="0365C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P4</a:t>
              </a:r>
              <a:endParaRPr sz="1100"/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1244600" y="5283200"/>
              <a:ext cx="5702400" cy="2057400"/>
            </a:xfrm>
            <a:prstGeom prst="roundRect">
              <a:avLst>
                <a:gd fmla="val 9259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1485900" y="5638800"/>
              <a:ext cx="2997300" cy="1435200"/>
            </a:xfrm>
            <a:prstGeom prst="roundRect">
              <a:avLst>
                <a:gd fmla="val 13274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1689100" y="5892800"/>
              <a:ext cx="863700" cy="1054200"/>
            </a:xfrm>
            <a:prstGeom prst="rect">
              <a:avLst/>
            </a:prstGeom>
            <a:gradFill>
              <a:gsLst>
                <a:gs pos="0">
                  <a:srgbClr val="51A7F9"/>
                </a:gs>
                <a:gs pos="100000">
                  <a:srgbClr val="0365C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P0</a:t>
              </a:r>
              <a:endParaRPr sz="1100"/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2552700" y="5892800"/>
              <a:ext cx="863700" cy="1054200"/>
            </a:xfrm>
            <a:prstGeom prst="rect">
              <a:avLst/>
            </a:prstGeom>
            <a:gradFill>
              <a:gsLst>
                <a:gs pos="0">
                  <a:srgbClr val="51A7F9"/>
                </a:gs>
                <a:gs pos="100000">
                  <a:srgbClr val="0365C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P1</a:t>
              </a:r>
              <a:endParaRPr sz="1100"/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3416300" y="5892800"/>
              <a:ext cx="863700" cy="1054200"/>
            </a:xfrm>
            <a:prstGeom prst="rect">
              <a:avLst/>
            </a:prstGeom>
            <a:gradFill>
              <a:gsLst>
                <a:gs pos="0">
                  <a:srgbClr val="51A7F9"/>
                </a:gs>
                <a:gs pos="100000">
                  <a:srgbClr val="0365C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P2</a:t>
              </a:r>
              <a:endParaRPr sz="1100"/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1981200" y="5461000"/>
              <a:ext cx="1993800" cy="330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MPI_COMM_WORLD</a:t>
              </a:r>
              <a:endParaRPr sz="1100"/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4953000" y="5702300"/>
              <a:ext cx="1447800" cy="1371600"/>
            </a:xfrm>
            <a:prstGeom prst="roundRect">
              <a:avLst>
                <a:gd fmla="val 13889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4673600" y="5486400"/>
              <a:ext cx="1993800" cy="330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MPI_COMM_WORLD</a:t>
              </a:r>
              <a:endParaRPr sz="1100"/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5257800" y="5918200"/>
              <a:ext cx="863700" cy="1054200"/>
            </a:xfrm>
            <a:prstGeom prst="rect">
              <a:avLst/>
            </a:prstGeom>
            <a:gradFill>
              <a:gsLst>
                <a:gs pos="0">
                  <a:srgbClr val="51A7F9"/>
                </a:gs>
                <a:gs pos="100000">
                  <a:srgbClr val="0365C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P3</a:t>
              </a:r>
              <a:endParaRPr sz="1100"/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7402919" y="6185318"/>
              <a:ext cx="457800" cy="53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&gt;&gt;</a:t>
              </a:r>
              <a:endParaRPr sz="1100"/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8382000" y="5765800"/>
              <a:ext cx="1447800" cy="1371600"/>
            </a:xfrm>
            <a:prstGeom prst="roundRect">
              <a:avLst>
                <a:gd fmla="val 13889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44"/>
            <p:cNvSpPr/>
            <p:nvPr/>
          </p:nvSpPr>
          <p:spPr>
            <a:xfrm>
              <a:off x="8102600" y="5549900"/>
              <a:ext cx="1993800" cy="330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MPI_COMM_WORLD</a:t>
              </a:r>
              <a:endParaRPr sz="1100"/>
            </a:p>
          </p:txBody>
        </p:sp>
        <p:sp>
          <p:nvSpPr>
            <p:cNvPr id="633" name="Google Shape;633;p44"/>
            <p:cNvSpPr/>
            <p:nvPr/>
          </p:nvSpPr>
          <p:spPr>
            <a:xfrm>
              <a:off x="8686800" y="5981700"/>
              <a:ext cx="863700" cy="1054200"/>
            </a:xfrm>
            <a:prstGeom prst="rect">
              <a:avLst/>
            </a:prstGeom>
            <a:gradFill>
              <a:gsLst>
                <a:gs pos="0">
                  <a:srgbClr val="51A7F9">
                    <a:alpha val="49803"/>
                  </a:srgbClr>
                </a:gs>
                <a:gs pos="100000">
                  <a:srgbClr val="0365C0">
                    <a:alpha val="49803"/>
                  </a:srgbClr>
                </a:gs>
              </a:gsLst>
              <a:lin ang="5400012" scaled="0"/>
            </a:gradFill>
            <a:ln cap="flat" cmpd="sng" w="25400">
              <a:solidFill>
                <a:srgbClr val="000000">
                  <a:alpha val="4980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P*</a:t>
              </a:r>
              <a:endParaRPr sz="1100"/>
            </a:p>
          </p:txBody>
        </p:sp>
        <p:sp>
          <p:nvSpPr>
            <p:cNvPr id="634" name="Google Shape;634;p44"/>
            <p:cNvSpPr/>
            <p:nvPr/>
          </p:nvSpPr>
          <p:spPr>
            <a:xfrm>
              <a:off x="1244600" y="622300"/>
              <a:ext cx="7899300" cy="2057400"/>
            </a:xfrm>
            <a:prstGeom prst="roundRect">
              <a:avLst>
                <a:gd fmla="val 9259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44"/>
            <p:cNvSpPr/>
            <p:nvPr/>
          </p:nvSpPr>
          <p:spPr>
            <a:xfrm>
              <a:off x="1485900" y="977900"/>
              <a:ext cx="2997300" cy="1435200"/>
            </a:xfrm>
            <a:prstGeom prst="roundRect">
              <a:avLst>
                <a:gd fmla="val 13274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44"/>
            <p:cNvSpPr/>
            <p:nvPr/>
          </p:nvSpPr>
          <p:spPr>
            <a:xfrm>
              <a:off x="1689100" y="1231900"/>
              <a:ext cx="863700" cy="1054200"/>
            </a:xfrm>
            <a:prstGeom prst="rect">
              <a:avLst/>
            </a:prstGeom>
            <a:gradFill>
              <a:gsLst>
                <a:gs pos="0">
                  <a:srgbClr val="51A7F9"/>
                </a:gs>
                <a:gs pos="100000">
                  <a:srgbClr val="0365C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P0</a:t>
              </a:r>
              <a:endParaRPr sz="1100"/>
            </a:p>
          </p:txBody>
        </p:sp>
        <p:sp>
          <p:nvSpPr>
            <p:cNvPr id="637" name="Google Shape;637;p44"/>
            <p:cNvSpPr/>
            <p:nvPr/>
          </p:nvSpPr>
          <p:spPr>
            <a:xfrm>
              <a:off x="2552700" y="1231900"/>
              <a:ext cx="863700" cy="1054200"/>
            </a:xfrm>
            <a:prstGeom prst="rect">
              <a:avLst/>
            </a:prstGeom>
            <a:gradFill>
              <a:gsLst>
                <a:gs pos="0">
                  <a:srgbClr val="51A7F9"/>
                </a:gs>
                <a:gs pos="100000">
                  <a:srgbClr val="0365C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P1</a:t>
              </a:r>
              <a:endParaRPr sz="1100"/>
            </a:p>
          </p:txBody>
        </p:sp>
        <p:sp>
          <p:nvSpPr>
            <p:cNvPr id="638" name="Google Shape;638;p44"/>
            <p:cNvSpPr/>
            <p:nvPr/>
          </p:nvSpPr>
          <p:spPr>
            <a:xfrm>
              <a:off x="3416300" y="1231900"/>
              <a:ext cx="863700" cy="1054200"/>
            </a:xfrm>
            <a:prstGeom prst="rect">
              <a:avLst/>
            </a:prstGeom>
            <a:gradFill>
              <a:gsLst>
                <a:gs pos="0">
                  <a:srgbClr val="51A7F9"/>
                </a:gs>
                <a:gs pos="100000">
                  <a:srgbClr val="0365C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P2</a:t>
              </a:r>
              <a:endParaRPr sz="1100"/>
            </a:p>
          </p:txBody>
        </p:sp>
        <p:sp>
          <p:nvSpPr>
            <p:cNvPr id="639" name="Google Shape;639;p44"/>
            <p:cNvSpPr/>
            <p:nvPr/>
          </p:nvSpPr>
          <p:spPr>
            <a:xfrm>
              <a:off x="1981200" y="800100"/>
              <a:ext cx="1993800" cy="330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MPI_COMM_WORLD</a:t>
              </a:r>
              <a:endParaRPr sz="1100"/>
            </a:p>
          </p:txBody>
        </p:sp>
        <p:sp>
          <p:nvSpPr>
            <p:cNvPr id="640" name="Google Shape;640;p44"/>
            <p:cNvSpPr/>
            <p:nvPr/>
          </p:nvSpPr>
          <p:spPr>
            <a:xfrm>
              <a:off x="4953000" y="1041400"/>
              <a:ext cx="1447800" cy="1371600"/>
            </a:xfrm>
            <a:prstGeom prst="roundRect">
              <a:avLst>
                <a:gd fmla="val 13889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44"/>
            <p:cNvSpPr/>
            <p:nvPr/>
          </p:nvSpPr>
          <p:spPr>
            <a:xfrm>
              <a:off x="4673600" y="825500"/>
              <a:ext cx="1993800" cy="330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MPI_COMM_WORLD</a:t>
              </a:r>
              <a:endParaRPr sz="1100"/>
            </a:p>
          </p:txBody>
        </p:sp>
        <p:sp>
          <p:nvSpPr>
            <p:cNvPr id="642" name="Google Shape;642;p44"/>
            <p:cNvSpPr/>
            <p:nvPr/>
          </p:nvSpPr>
          <p:spPr>
            <a:xfrm>
              <a:off x="5257800" y="1257300"/>
              <a:ext cx="863700" cy="1054200"/>
            </a:xfrm>
            <a:prstGeom prst="rect">
              <a:avLst/>
            </a:prstGeom>
            <a:gradFill>
              <a:gsLst>
                <a:gs pos="0">
                  <a:srgbClr val="51A7F9"/>
                </a:gs>
                <a:gs pos="100000">
                  <a:srgbClr val="0365C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P3</a:t>
              </a:r>
              <a:endParaRPr sz="1100"/>
            </a:p>
          </p:txBody>
        </p:sp>
        <p:sp>
          <p:nvSpPr>
            <p:cNvPr id="643" name="Google Shape;643;p44"/>
            <p:cNvSpPr/>
            <p:nvPr/>
          </p:nvSpPr>
          <p:spPr>
            <a:xfrm>
              <a:off x="7137400" y="1041400"/>
              <a:ext cx="1447800" cy="1397100"/>
            </a:xfrm>
            <a:prstGeom prst="roundRect">
              <a:avLst>
                <a:gd fmla="val 13636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44"/>
            <p:cNvSpPr/>
            <p:nvPr/>
          </p:nvSpPr>
          <p:spPr>
            <a:xfrm>
              <a:off x="6858000" y="825500"/>
              <a:ext cx="1993800" cy="330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MPI_COMM_WORLD</a:t>
              </a:r>
              <a:endParaRPr sz="1100"/>
            </a:p>
          </p:txBody>
        </p:sp>
        <p:sp>
          <p:nvSpPr>
            <p:cNvPr id="645" name="Google Shape;645;p44"/>
            <p:cNvSpPr/>
            <p:nvPr/>
          </p:nvSpPr>
          <p:spPr>
            <a:xfrm>
              <a:off x="7442200" y="1257300"/>
              <a:ext cx="863700" cy="1054200"/>
            </a:xfrm>
            <a:prstGeom prst="rect">
              <a:avLst/>
            </a:prstGeom>
            <a:gradFill>
              <a:gsLst>
                <a:gs pos="0">
                  <a:srgbClr val="51A7F9"/>
                </a:gs>
                <a:gs pos="100000">
                  <a:srgbClr val="0365C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P4</a:t>
              </a:r>
              <a:endParaRPr sz="1100"/>
            </a:p>
          </p:txBody>
        </p:sp>
        <p:sp>
          <p:nvSpPr>
            <p:cNvPr id="646" name="Google Shape;646;p44"/>
            <p:cNvSpPr/>
            <p:nvPr/>
          </p:nvSpPr>
          <p:spPr>
            <a:xfrm>
              <a:off x="9383932" y="1471075"/>
              <a:ext cx="2852400" cy="62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Remove (rank=4)</a:t>
              </a:r>
              <a:endParaRPr sz="1100"/>
            </a:p>
          </p:txBody>
        </p:sp>
        <p:sp>
          <p:nvSpPr>
            <p:cNvPr id="647" name="Google Shape;647;p44"/>
            <p:cNvSpPr/>
            <p:nvPr/>
          </p:nvSpPr>
          <p:spPr>
            <a:xfrm>
              <a:off x="76200" y="1269999"/>
              <a:ext cx="901692" cy="901692"/>
            </a:xfrm>
            <a:custGeom>
              <a:rect b="b" l="l" r="r" t="t"/>
              <a:pathLst>
                <a:path extrusionOk="0" h="19679" w="19679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100"/>
            </a:p>
          </p:txBody>
        </p:sp>
        <p:sp>
          <p:nvSpPr>
            <p:cNvPr id="648" name="Google Shape;648;p44"/>
            <p:cNvSpPr/>
            <p:nvPr/>
          </p:nvSpPr>
          <p:spPr>
            <a:xfrm>
              <a:off x="76200" y="3657599"/>
              <a:ext cx="901692" cy="901692"/>
            </a:xfrm>
            <a:custGeom>
              <a:rect b="b" l="l" r="r" t="t"/>
              <a:pathLst>
                <a:path extrusionOk="0" h="19679" w="19679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100"/>
            </a:p>
          </p:txBody>
        </p:sp>
        <p:sp>
          <p:nvSpPr>
            <p:cNvPr id="649" name="Google Shape;649;p44"/>
            <p:cNvSpPr/>
            <p:nvPr/>
          </p:nvSpPr>
          <p:spPr>
            <a:xfrm>
              <a:off x="76200" y="5994399"/>
              <a:ext cx="901692" cy="901692"/>
            </a:xfrm>
            <a:custGeom>
              <a:rect b="b" l="l" r="r" t="t"/>
              <a:pathLst>
                <a:path extrusionOk="0" h="19679" w="19679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100"/>
            </a:p>
          </p:txBody>
        </p:sp>
        <p:sp>
          <p:nvSpPr>
            <p:cNvPr id="650" name="Google Shape;650;p44"/>
            <p:cNvSpPr/>
            <p:nvPr/>
          </p:nvSpPr>
          <p:spPr>
            <a:xfrm>
              <a:off x="4122823" y="2514600"/>
              <a:ext cx="2142900" cy="330300"/>
            </a:xfrm>
            <a:prstGeom prst="rect">
              <a:avLst/>
            </a:prstGeom>
            <a:solidFill>
              <a:srgbClr val="EBEAE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XMPI_COMM_WORLD</a:t>
              </a:r>
              <a:endParaRPr sz="1100"/>
            </a:p>
          </p:txBody>
        </p:sp>
        <p:sp>
          <p:nvSpPr>
            <p:cNvPr id="651" name="Google Shape;651;p44"/>
            <p:cNvSpPr/>
            <p:nvPr/>
          </p:nvSpPr>
          <p:spPr>
            <a:xfrm>
              <a:off x="2776623" y="7200900"/>
              <a:ext cx="2142900" cy="330300"/>
            </a:xfrm>
            <a:prstGeom prst="rect">
              <a:avLst/>
            </a:prstGeom>
            <a:solidFill>
              <a:srgbClr val="EBEAEC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XMPI_COMM_WORLD</a:t>
              </a:r>
              <a:endParaRPr sz="1100"/>
            </a:p>
          </p:txBody>
        </p:sp>
      </p:grpSp>
      <p:sp>
        <p:nvSpPr>
          <p:cNvPr id="652" name="Google Shape;652;p4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Communicator management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7" name="Google Shape;657;p45"/>
          <p:cNvGrpSpPr/>
          <p:nvPr/>
        </p:nvGrpSpPr>
        <p:grpSpPr>
          <a:xfrm>
            <a:off x="2078935" y="2456835"/>
            <a:ext cx="2350707" cy="2192933"/>
            <a:chOff x="3162301" y="1912031"/>
            <a:chExt cx="5680780" cy="5407974"/>
          </a:xfrm>
        </p:grpSpPr>
        <p:cxnSp>
          <p:nvCxnSpPr>
            <p:cNvPr id="658" name="Google Shape;658;p45"/>
            <p:cNvCxnSpPr/>
            <p:nvPr/>
          </p:nvCxnSpPr>
          <p:spPr>
            <a:xfrm>
              <a:off x="3619501" y="2531105"/>
              <a:ext cx="0" cy="47889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659" name="Google Shape;659;p45"/>
            <p:cNvCxnSpPr/>
            <p:nvPr/>
          </p:nvCxnSpPr>
          <p:spPr>
            <a:xfrm rot="10800000">
              <a:off x="3797381" y="2302417"/>
              <a:ext cx="504570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660" name="Google Shape;660;p45"/>
            <p:cNvSpPr/>
            <p:nvPr/>
          </p:nvSpPr>
          <p:spPr>
            <a:xfrm>
              <a:off x="6178957" y="1912031"/>
              <a:ext cx="2508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sz="1100"/>
            </a:p>
          </p:txBody>
        </p:sp>
        <p:sp>
          <p:nvSpPr>
            <p:cNvPr id="661" name="Google Shape;661;p45"/>
            <p:cNvSpPr/>
            <p:nvPr/>
          </p:nvSpPr>
          <p:spPr>
            <a:xfrm>
              <a:off x="3162301" y="4686981"/>
              <a:ext cx="2508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sz="1100"/>
            </a:p>
          </p:txBody>
        </p:sp>
        <p:pic>
          <p:nvPicPr>
            <p:cNvPr id="662" name="Google Shape;662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35400" y="2505032"/>
              <a:ext cx="5003800" cy="479331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3" name="Google Shape;663;p45"/>
          <p:cNvSpPr txBox="1"/>
          <p:nvPr/>
        </p:nvSpPr>
        <p:spPr>
          <a:xfrm>
            <a:off x="0" y="641850"/>
            <a:ext cx="6773100" cy="18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508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data</a:t>
            </a:r>
            <a:endParaRPr sz="1100"/>
          </a:p>
          <a:p>
            <a:pPr indent="-18415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structures are registered in FlexMPI</a:t>
            </a:r>
            <a:endParaRPr sz="1100"/>
          </a:p>
          <a:p>
            <a:pPr indent="-190500" lvl="3" marL="1206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Dense vectors</a:t>
            </a:r>
            <a:endParaRPr sz="1100"/>
          </a:p>
          <a:p>
            <a:pPr indent="-190500" lvl="3" marL="1206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Dense and sparse matrices</a:t>
            </a:r>
            <a:endParaRPr sz="1100"/>
          </a:p>
          <a:p>
            <a:pPr indent="-18415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FlexMPI automatically redistributes data</a:t>
            </a:r>
            <a:endParaRPr sz="1100"/>
          </a:p>
          <a:p>
            <a:pPr indent="-190500" lvl="3" marL="1206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load balance is applied</a:t>
            </a:r>
            <a:endParaRPr sz="1100"/>
          </a:p>
          <a:p>
            <a:pPr indent="-190500" lvl="3" marL="1206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processes are created/removed</a:t>
            </a:r>
            <a:endParaRPr sz="1100"/>
          </a:p>
        </p:txBody>
      </p:sp>
      <p:grpSp>
        <p:nvGrpSpPr>
          <p:cNvPr id="664" name="Google Shape;664;p45"/>
          <p:cNvGrpSpPr/>
          <p:nvPr/>
        </p:nvGrpSpPr>
        <p:grpSpPr>
          <a:xfrm>
            <a:off x="5713288" y="2448776"/>
            <a:ext cx="2473669" cy="2192229"/>
            <a:chOff x="3846984" y="880101"/>
            <a:chExt cx="3994299" cy="3802653"/>
          </a:xfrm>
        </p:grpSpPr>
        <p:cxnSp>
          <p:nvCxnSpPr>
            <p:cNvPr id="665" name="Google Shape;665;p45"/>
            <p:cNvCxnSpPr/>
            <p:nvPr/>
          </p:nvCxnSpPr>
          <p:spPr>
            <a:xfrm>
              <a:off x="4168454" y="1289754"/>
              <a:ext cx="0" cy="33930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666" name="Google Shape;666;p45"/>
            <p:cNvCxnSpPr/>
            <p:nvPr/>
          </p:nvCxnSpPr>
          <p:spPr>
            <a:xfrm rot="10800000">
              <a:off x="4293483" y="1154591"/>
              <a:ext cx="354780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667" name="Google Shape;667;p45"/>
            <p:cNvSpPr/>
            <p:nvPr/>
          </p:nvSpPr>
          <p:spPr>
            <a:xfrm>
              <a:off x="5968072" y="880101"/>
              <a:ext cx="1764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sz="1100"/>
            </a:p>
          </p:txBody>
        </p:sp>
        <p:sp>
          <p:nvSpPr>
            <p:cNvPr id="668" name="Google Shape;668;p45"/>
            <p:cNvSpPr/>
            <p:nvPr/>
          </p:nvSpPr>
          <p:spPr>
            <a:xfrm>
              <a:off x="3846984" y="2831238"/>
              <a:ext cx="1764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sz="1100"/>
            </a:p>
          </p:txBody>
        </p:sp>
        <p:pic>
          <p:nvPicPr>
            <p:cNvPr id="669" name="Google Shape;669;p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293507" y="1289754"/>
              <a:ext cx="3541319" cy="33929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0" name="Google Shape;670;p45"/>
          <p:cNvSpPr/>
          <p:nvPr/>
        </p:nvSpPr>
        <p:spPr>
          <a:xfrm>
            <a:off x="4704272" y="3452586"/>
            <a:ext cx="732300" cy="40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45"/>
          <p:cNvSpPr txBox="1"/>
          <p:nvPr/>
        </p:nvSpPr>
        <p:spPr>
          <a:xfrm>
            <a:off x="2267135" y="2434915"/>
            <a:ext cx="4627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4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Data distribution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677;p46"/>
          <p:cNvGrpSpPr/>
          <p:nvPr/>
        </p:nvGrpSpPr>
        <p:grpSpPr>
          <a:xfrm>
            <a:off x="5576579" y="873222"/>
            <a:ext cx="3006823" cy="2851625"/>
            <a:chOff x="3162300" y="1912031"/>
            <a:chExt cx="5702300" cy="5407974"/>
          </a:xfrm>
        </p:grpSpPr>
        <p:cxnSp>
          <p:nvCxnSpPr>
            <p:cNvPr id="678" name="Google Shape;678;p46"/>
            <p:cNvCxnSpPr/>
            <p:nvPr/>
          </p:nvCxnSpPr>
          <p:spPr>
            <a:xfrm>
              <a:off x="3619501" y="2531105"/>
              <a:ext cx="0" cy="47889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679" name="Google Shape;679;p46"/>
            <p:cNvCxnSpPr/>
            <p:nvPr/>
          </p:nvCxnSpPr>
          <p:spPr>
            <a:xfrm rot="10800000">
              <a:off x="3797381" y="2302417"/>
              <a:ext cx="504570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680" name="Google Shape;680;p46"/>
            <p:cNvSpPr/>
            <p:nvPr/>
          </p:nvSpPr>
          <p:spPr>
            <a:xfrm>
              <a:off x="6178958" y="1912031"/>
              <a:ext cx="2508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sz="1100"/>
            </a:p>
          </p:txBody>
        </p:sp>
        <p:sp>
          <p:nvSpPr>
            <p:cNvPr id="681" name="Google Shape;681;p46"/>
            <p:cNvSpPr/>
            <p:nvPr/>
          </p:nvSpPr>
          <p:spPr>
            <a:xfrm>
              <a:off x="3162300" y="4686981"/>
              <a:ext cx="2508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</a:t>
              </a:r>
              <a:endParaRPr sz="1100"/>
            </a:p>
          </p:txBody>
        </p:sp>
        <p:pic>
          <p:nvPicPr>
            <p:cNvPr id="682" name="Google Shape;682;p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22700" y="2486043"/>
              <a:ext cx="5041900" cy="482981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3" name="Google Shape;683;p46"/>
          <p:cNvSpPr txBox="1"/>
          <p:nvPr/>
        </p:nvSpPr>
        <p:spPr>
          <a:xfrm>
            <a:off x="0" y="716403"/>
            <a:ext cx="5468100" cy="3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1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data</a:t>
            </a:r>
            <a:endParaRPr sz="1100"/>
          </a:p>
          <a:p>
            <a:pPr indent="-17145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Sparse matrix structures are supported</a:t>
            </a:r>
            <a:endParaRPr sz="1100"/>
          </a:p>
          <a:p>
            <a:pPr indent="-7620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One-dimensional data decomposition with block partitioning</a:t>
            </a:r>
            <a:endParaRPr sz="1100"/>
          </a:p>
          <a:p>
            <a:pPr indent="-171450" lvl="2" marL="863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/ displacement values</a:t>
            </a:r>
            <a:endParaRPr sz="1100"/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distribution schemes: distributed or replicated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4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FlexMPI internals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47"/>
          <p:cNvSpPr txBox="1"/>
          <p:nvPr/>
        </p:nvSpPr>
        <p:spPr>
          <a:xfrm>
            <a:off x="2150" y="917300"/>
            <a:ext cx="24510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4765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 integrates multiple data sources:</a:t>
            </a:r>
            <a:endParaRPr sz="1100"/>
          </a:p>
          <a:p>
            <a:pPr indent="-247650" lvl="1" marL="596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 </a:t>
            </a:r>
            <a:endParaRPr sz="1100"/>
          </a:p>
          <a:p>
            <a:pPr indent="-247650" lvl="1" marL="596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sz="1100"/>
          </a:p>
          <a:p>
            <a:pPr indent="-247650" lvl="1" marL="596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 sz="1100"/>
          </a:p>
          <a:p>
            <a:pPr indent="-247650" lvl="1" marL="596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Slurm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1" marL="596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I/O scheduler</a:t>
            </a:r>
            <a:endParaRPr sz="1100"/>
          </a:p>
          <a:p>
            <a:pPr indent="-247650" lvl="1" marL="596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Malleability Manager</a:t>
            </a:r>
            <a:endParaRPr sz="1100"/>
          </a:p>
          <a:p>
            <a:pPr indent="-247650" lvl="1" marL="596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  <a:endParaRPr sz="1100"/>
          </a:p>
          <a:p>
            <a:pPr indent="0" lvl="1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0" name="Google Shape;69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5184" y="875478"/>
            <a:ext cx="6677578" cy="358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4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Intelligent Controller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8"/>
          <p:cNvSpPr txBox="1"/>
          <p:nvPr>
            <p:ph idx="1" type="body"/>
          </p:nvPr>
        </p:nvSpPr>
        <p:spPr>
          <a:xfrm>
            <a:off x="311700" y="839675"/>
            <a:ext cx="8520600" cy="41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55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" sz="1800">
                <a:solidFill>
                  <a:schemeClr val="dk1"/>
                </a:solidFill>
              </a:rPr>
              <a:t>IC communicates with other components using RPCs.</a:t>
            </a:r>
            <a:endParaRPr>
              <a:solidFill>
                <a:schemeClr val="dk1"/>
              </a:solidFill>
            </a:endParaRPr>
          </a:p>
          <a:p>
            <a:pPr indent="-3556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" sz="1800">
                <a:solidFill>
                  <a:schemeClr val="dk1"/>
                </a:solidFill>
              </a:rPr>
              <a:t>IC cooperates with:</a:t>
            </a:r>
            <a:endParaRPr>
              <a:solidFill>
                <a:schemeClr val="dk1"/>
              </a:solidFill>
            </a:endParaRPr>
          </a:p>
          <a:p>
            <a:pPr indent="-1841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The monitor</a:t>
            </a:r>
            <a:endParaRPr>
              <a:solidFill>
                <a:schemeClr val="dk1"/>
              </a:solidFill>
            </a:endParaRPr>
          </a:p>
          <a:p>
            <a:pPr indent="-1841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The applications</a:t>
            </a:r>
            <a:endParaRPr>
              <a:solidFill>
                <a:schemeClr val="dk1"/>
              </a:solidFill>
            </a:endParaRPr>
          </a:p>
          <a:p>
            <a:pPr indent="-1841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The system job scheduler (Slurm)</a:t>
            </a:r>
            <a:endParaRPr>
              <a:solidFill>
                <a:schemeClr val="dk1"/>
              </a:solidFill>
            </a:endParaRPr>
          </a:p>
          <a:p>
            <a:pPr indent="-3556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" sz="1800">
                <a:solidFill>
                  <a:schemeClr val="dk1"/>
                </a:solidFill>
              </a:rPr>
              <a:t>The main goal is to create a distributed control infrastructure:</a:t>
            </a:r>
            <a:endParaRPr>
              <a:solidFill>
                <a:schemeClr val="dk1"/>
              </a:solidFill>
            </a:endParaRPr>
          </a:p>
          <a:p>
            <a:pPr indent="-1841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It will provide a single system image through a distributed consistency protocol.</a:t>
            </a:r>
            <a:endParaRPr>
              <a:solidFill>
                <a:schemeClr val="dk1"/>
              </a:solidFill>
            </a:endParaRPr>
          </a:p>
          <a:p>
            <a:pPr indent="-1841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It will be transparent to the users:</a:t>
            </a:r>
            <a:endParaRPr>
              <a:solidFill>
                <a:schemeClr val="dk1"/>
              </a:solidFill>
            </a:endParaRPr>
          </a:p>
          <a:p>
            <a:pPr indent="0" lvl="2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</a:pPr>
            <a:r>
              <a:rPr lang="en" sz="1400">
                <a:solidFill>
                  <a:schemeClr val="dk1"/>
                </a:solidFill>
              </a:rPr>
              <a:t>Novel runtime analysis tools 🡪 to tune I/O systems and applications behaviour.</a:t>
            </a:r>
            <a:endParaRPr>
              <a:solidFill>
                <a:schemeClr val="dk1"/>
              </a:solidFill>
            </a:endParaRPr>
          </a:p>
          <a:p>
            <a:pPr indent="-3556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" sz="1800">
                <a:solidFill>
                  <a:schemeClr val="dk1"/>
                </a:solidFill>
              </a:rPr>
              <a:t>Objective: </a:t>
            </a:r>
            <a:endParaRPr>
              <a:solidFill>
                <a:schemeClr val="dk1"/>
              </a:solidFill>
            </a:endParaRPr>
          </a:p>
          <a:p>
            <a:pPr indent="-1841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Efficient use of the resources under dynamic workloads in large scale systems. </a:t>
            </a:r>
            <a:endParaRPr>
              <a:solidFill>
                <a:schemeClr val="dk1"/>
              </a:solidFill>
            </a:endParaRPr>
          </a:p>
          <a:p>
            <a:pPr indent="-34925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❑"/>
            </a:pPr>
            <a:r>
              <a:rPr lang="en" sz="1700">
                <a:solidFill>
                  <a:schemeClr val="dk1"/>
                </a:solidFill>
              </a:rPr>
              <a:t>Code available in the ADMIRE repository: 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https://gitlab.arcos.inf.uc3m.es/admire/project/</a:t>
            </a:r>
            <a:endParaRPr>
              <a:solidFill>
                <a:schemeClr val="dk1"/>
              </a:solidFill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Readme.md includes detailed information about the installation, how to run the examples, and how to integrate libicc with other components.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97" name="Google Shape;697;p4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Intelligent Controller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9"/>
          <p:cNvSpPr/>
          <p:nvPr/>
        </p:nvSpPr>
        <p:spPr>
          <a:xfrm>
            <a:off x="1159817" y="3706217"/>
            <a:ext cx="2034900" cy="1038900"/>
          </a:xfrm>
          <a:prstGeom prst="roundRect">
            <a:avLst>
              <a:gd fmla="val 48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49"/>
          <p:cNvSpPr txBox="1"/>
          <p:nvPr/>
        </p:nvSpPr>
        <p:spPr>
          <a:xfrm>
            <a:off x="2208978" y="2987775"/>
            <a:ext cx="3501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IC sends malleability commands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App. Manager sends data about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malleable regions</a:t>
            </a:r>
            <a:endParaRPr sz="1100"/>
          </a:p>
        </p:txBody>
      </p:sp>
      <p:sp>
        <p:nvSpPr>
          <p:cNvPr id="705" name="Google Shape;705;p49"/>
          <p:cNvSpPr txBox="1"/>
          <p:nvPr/>
        </p:nvSpPr>
        <p:spPr>
          <a:xfrm>
            <a:off x="3020052" y="2737900"/>
            <a:ext cx="30291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Internal FlexMPI communication</a:t>
            </a:r>
            <a:endParaRPr sz="1100"/>
          </a:p>
        </p:txBody>
      </p:sp>
      <p:sp>
        <p:nvSpPr>
          <p:cNvPr id="706" name="Google Shape;706;p49"/>
          <p:cNvSpPr/>
          <p:nvPr/>
        </p:nvSpPr>
        <p:spPr>
          <a:xfrm>
            <a:off x="1397950" y="4453362"/>
            <a:ext cx="162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Intelligent Controller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49"/>
          <p:cNvSpPr/>
          <p:nvPr/>
        </p:nvSpPr>
        <p:spPr>
          <a:xfrm>
            <a:off x="1273750" y="3773082"/>
            <a:ext cx="935400" cy="599700"/>
          </a:xfrm>
          <a:prstGeom prst="roundRect">
            <a:avLst>
              <a:gd fmla="val 4867" name="adj"/>
            </a:avLst>
          </a:prstGeom>
          <a:gradFill>
            <a:gsLst>
              <a:gs pos="0">
                <a:srgbClr val="0365C0"/>
              </a:gs>
              <a:gs pos="100000">
                <a:srgbClr val="407CE5"/>
              </a:gs>
            </a:gsLst>
            <a:lin ang="5400012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Malleability Manager</a:t>
            </a:r>
            <a:endParaRPr sz="1100"/>
          </a:p>
        </p:txBody>
      </p:sp>
      <p:sp>
        <p:nvSpPr>
          <p:cNvPr id="708" name="Google Shape;708;p49"/>
          <p:cNvSpPr/>
          <p:nvPr/>
        </p:nvSpPr>
        <p:spPr>
          <a:xfrm>
            <a:off x="3314114" y="3706217"/>
            <a:ext cx="1162200" cy="1038900"/>
          </a:xfrm>
          <a:prstGeom prst="roundRect">
            <a:avLst>
              <a:gd fmla="val 48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Redis</a:t>
            </a:r>
            <a:endParaRPr sz="1100"/>
          </a:p>
        </p:txBody>
      </p:sp>
      <p:sp>
        <p:nvSpPr>
          <p:cNvPr id="709" name="Google Shape;709;p4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IC - Applications Architecture</a:t>
            </a:r>
            <a:endParaRPr b="1">
              <a:solidFill>
                <a:srgbClr val="073763"/>
              </a:solidFill>
            </a:endParaRPr>
          </a:p>
        </p:txBody>
      </p:sp>
      <p:pic>
        <p:nvPicPr>
          <p:cNvPr id="710" name="Google Shape;71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525" y="635774"/>
            <a:ext cx="7734005" cy="1935975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49"/>
          <p:cNvSpPr txBox="1"/>
          <p:nvPr/>
        </p:nvSpPr>
        <p:spPr>
          <a:xfrm>
            <a:off x="5895250" y="2571750"/>
            <a:ext cx="32490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42291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❑"/>
            </a:pPr>
            <a:r>
              <a:rPr lang="en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Instruction list:</a:t>
            </a:r>
            <a:endParaRPr sz="2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0025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•"/>
            </a:pPr>
            <a:r>
              <a:rPr lang="e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1: Bidirectional RPC connection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0025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•"/>
            </a:pPr>
            <a:r>
              <a:rPr lang="e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2: Unidirectional RPC between IC and the Application Manager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0025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ct val="100000"/>
              <a:buChar char="•"/>
            </a:pPr>
            <a:r>
              <a:rPr lang="e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3: Sockets between processes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291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Char char="❑"/>
            </a:pPr>
            <a:r>
              <a:rPr lang="en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There is one AM per application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0"/>
          <p:cNvSpPr txBox="1"/>
          <p:nvPr>
            <p:ph idx="1" type="body"/>
          </p:nvPr>
        </p:nvSpPr>
        <p:spPr>
          <a:xfrm>
            <a:off x="311700" y="813300"/>
            <a:ext cx="8520600" cy="41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lang="en">
                <a:solidFill>
                  <a:schemeClr val="dk1"/>
                </a:solidFill>
              </a:rPr>
              <a:t>Provides communication channels between each component and IC.</a:t>
            </a:r>
            <a:endParaRPr>
              <a:solidFill>
                <a:schemeClr val="dk1"/>
              </a:solidFill>
            </a:endParaRPr>
          </a:p>
          <a:p>
            <a:pPr indent="-33655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lang="en">
                <a:solidFill>
                  <a:schemeClr val="dk1"/>
                </a:solidFill>
              </a:rPr>
              <a:t>Two protocols:</a:t>
            </a:r>
            <a:endParaRPr>
              <a:solidFill>
                <a:schemeClr val="dk1"/>
              </a:solidFill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>
                <a:solidFill>
                  <a:schemeClr val="dk1"/>
                </a:solidFill>
              </a:rPr>
              <a:t>If component A needs to receive data from IC (bidirectional RPC) </a:t>
            </a:r>
            <a:endParaRPr>
              <a:solidFill>
                <a:schemeClr val="dk1"/>
              </a:solidFill>
            </a:endParaRPr>
          </a:p>
          <a:p>
            <a:pPr indent="0" lvl="2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</a:pPr>
            <a:r>
              <a:rPr lang="en">
                <a:solidFill>
                  <a:schemeClr val="dk1"/>
                </a:solidFill>
              </a:rPr>
              <a:t>Examples: malleability commands </a:t>
            </a:r>
            <a:endParaRPr>
              <a:solidFill>
                <a:schemeClr val="dk1"/>
              </a:solidFill>
            </a:endParaRPr>
          </a:p>
          <a:p>
            <a:pPr indent="0" lvl="2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</a:pPr>
            <a:r>
              <a:rPr lang="en">
                <a:solidFill>
                  <a:schemeClr val="dk1"/>
                </a:solidFill>
              </a:rPr>
              <a:t>Register the RPC.</a:t>
            </a:r>
            <a:endParaRPr>
              <a:solidFill>
                <a:schemeClr val="dk1"/>
              </a:solidFill>
            </a:endParaRPr>
          </a:p>
          <a:p>
            <a:pPr indent="0" lvl="3" marL="1028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</a:pPr>
            <a:r>
              <a:rPr lang="en">
                <a:solidFill>
                  <a:schemeClr val="dk1"/>
                </a:solidFill>
              </a:rPr>
              <a:t>It sends the address of B to the IC, and both open the communication channel.</a:t>
            </a:r>
            <a:endParaRPr>
              <a:solidFill>
                <a:schemeClr val="dk1"/>
              </a:solidFill>
            </a:endParaRPr>
          </a:p>
          <a:p>
            <a:pPr indent="0" lvl="2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</a:pPr>
            <a:r>
              <a:rPr lang="en">
                <a:solidFill>
                  <a:schemeClr val="dk1"/>
                </a:solidFill>
              </a:rPr>
              <a:t>IC will send the information asynchronously.</a:t>
            </a:r>
            <a:endParaRPr>
              <a:solidFill>
                <a:schemeClr val="dk1"/>
              </a:solidFill>
            </a:endParaRPr>
          </a:p>
          <a:p>
            <a:pPr indent="0" lvl="2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</a:pPr>
            <a:r>
              <a:rPr lang="en">
                <a:solidFill>
                  <a:schemeClr val="dk1"/>
                </a:solidFill>
              </a:rPr>
              <a:t>There is a callback function that will receive and process the data in B.</a:t>
            </a:r>
            <a:endParaRPr>
              <a:solidFill>
                <a:schemeClr val="dk1"/>
              </a:solidFill>
            </a:endParaRPr>
          </a:p>
          <a:p>
            <a:pPr indent="0" lvl="2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>
                <a:solidFill>
                  <a:schemeClr val="dk1"/>
                </a:solidFill>
              </a:rPr>
              <a:t>If component B needs to send data to IC (unidirectional RPC)</a:t>
            </a:r>
            <a:endParaRPr>
              <a:solidFill>
                <a:schemeClr val="dk1"/>
              </a:solidFill>
            </a:endParaRPr>
          </a:p>
          <a:p>
            <a:pPr indent="0" lvl="2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</a:pPr>
            <a:r>
              <a:rPr lang="en">
                <a:solidFill>
                  <a:schemeClr val="dk1"/>
                </a:solidFill>
              </a:rPr>
              <a:t>Example: begin/end of malleable regions</a:t>
            </a:r>
            <a:endParaRPr>
              <a:solidFill>
                <a:schemeClr val="dk1"/>
              </a:solidFill>
            </a:endParaRPr>
          </a:p>
          <a:p>
            <a:pPr indent="0" lvl="2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</a:pPr>
            <a:r>
              <a:rPr lang="en">
                <a:solidFill>
                  <a:schemeClr val="dk1"/>
                </a:solidFill>
              </a:rPr>
              <a:t>Register the RPC.</a:t>
            </a:r>
            <a:endParaRPr>
              <a:solidFill>
                <a:schemeClr val="dk1"/>
              </a:solidFill>
            </a:endParaRPr>
          </a:p>
          <a:p>
            <a:pPr indent="0" lvl="2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</a:pPr>
            <a:r>
              <a:rPr lang="en">
                <a:solidFill>
                  <a:schemeClr val="dk1"/>
                </a:solidFill>
              </a:rPr>
              <a:t>Send the data.</a:t>
            </a:r>
            <a:endParaRPr>
              <a:solidFill>
                <a:schemeClr val="dk1"/>
              </a:solidFill>
            </a:endParaRPr>
          </a:p>
          <a:p>
            <a:pPr indent="0" lvl="2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</a:pPr>
            <a:r>
              <a:rPr lang="en">
                <a:solidFill>
                  <a:schemeClr val="dk1"/>
                </a:solidFill>
              </a:rPr>
              <a:t>Repeat as many times as needed.</a:t>
            </a:r>
            <a:endParaRPr>
              <a:solidFill>
                <a:schemeClr val="dk1"/>
              </a:solidFill>
            </a:endParaRPr>
          </a:p>
          <a:p>
            <a:pPr indent="-2032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Noto Sans Symbols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7" name="Google Shape;717;p5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RPC Library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1"/>
          <p:cNvSpPr txBox="1"/>
          <p:nvPr>
            <p:ph idx="1" type="body"/>
          </p:nvPr>
        </p:nvSpPr>
        <p:spPr>
          <a:xfrm>
            <a:off x="311700" y="1152475"/>
            <a:ext cx="3881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1" marL="3429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b="1" lang="en"/>
              <a:t>IC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t/>
            </a:r>
            <a:endParaRPr b="1" sz="1200"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</a:pPr>
            <a:r>
              <a:rPr lang="en" sz="1500"/>
              <a:t>1. Register general RPCs and callbacks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</a:pPr>
            <a:r>
              <a:t/>
            </a:r>
            <a:endParaRPr sz="1500"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</a:pPr>
            <a:r>
              <a:t/>
            </a:r>
            <a:endParaRPr sz="1500"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</a:pPr>
            <a:r>
              <a:t/>
            </a:r>
            <a:endParaRPr sz="1500"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</a:pPr>
            <a:r>
              <a:rPr lang="en" sz="1500"/>
              <a:t>3. Store ID and address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</a:pPr>
            <a:r>
              <a:t/>
            </a:r>
            <a:endParaRPr sz="1500"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</a:pPr>
            <a:r>
              <a:t/>
            </a:r>
            <a:endParaRPr sz="1500"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</a:pPr>
            <a:r>
              <a:rPr lang="en" sz="1500"/>
              <a:t>4. Check for information to send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rgbClr val="3F3F3F"/>
              </a:buClr>
              <a:buSzPts val="1200"/>
              <a:buNone/>
            </a:pPr>
            <a:r>
              <a:t/>
            </a:r>
            <a:endParaRPr sz="1200"/>
          </a:p>
        </p:txBody>
      </p:sp>
      <p:sp>
        <p:nvSpPr>
          <p:cNvPr id="723" name="Google Shape;723;p51"/>
          <p:cNvSpPr txBox="1"/>
          <p:nvPr/>
        </p:nvSpPr>
        <p:spPr>
          <a:xfrm>
            <a:off x="4572000" y="1105670"/>
            <a:ext cx="3973500" cy="3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1" marL="3429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 / Application</a:t>
            </a:r>
            <a:endParaRPr sz="1100">
              <a:solidFill>
                <a:schemeClr val="dk1"/>
              </a:solidFill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Noto Sans Symbols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Call the adequate RPC send function*</a:t>
            </a:r>
            <a:endParaRPr sz="1100">
              <a:solidFill>
                <a:schemeClr val="dk1"/>
              </a:solidFill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Noto Sans Symbols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Noto Sans Symbols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*Repeat as many times as needed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24" name="Google Shape;724;p51"/>
          <p:cNvSpPr/>
          <p:nvPr/>
        </p:nvSpPr>
        <p:spPr>
          <a:xfrm>
            <a:off x="4193057" y="1334270"/>
            <a:ext cx="241500" cy="3697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51"/>
          <p:cNvSpPr txBox="1"/>
          <p:nvPr/>
        </p:nvSpPr>
        <p:spPr>
          <a:xfrm>
            <a:off x="409700" y="747350"/>
            <a:ext cx="3783300" cy="38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❑"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RPC unidirectional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5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RPC communication protocol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52"/>
          <p:cNvSpPr txBox="1"/>
          <p:nvPr>
            <p:ph idx="1" type="body"/>
          </p:nvPr>
        </p:nvSpPr>
        <p:spPr>
          <a:xfrm>
            <a:off x="311700" y="1152475"/>
            <a:ext cx="3973500" cy="2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/>
          </a:bodyPr>
          <a:lstStyle/>
          <a:p>
            <a:pPr indent="0" lvl="1" marL="3429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28571"/>
              <a:buNone/>
            </a:pPr>
            <a:r>
              <a:rPr b="1" lang="en">
                <a:solidFill>
                  <a:schemeClr val="dk1"/>
                </a:solidFill>
              </a:rPr>
              <a:t>IC</a:t>
            </a:r>
            <a:endParaRPr>
              <a:solidFill>
                <a:schemeClr val="dk1"/>
              </a:solidFill>
            </a:endParaRPr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" sz="1700">
                <a:solidFill>
                  <a:schemeClr val="dk1"/>
                </a:solidFill>
              </a:rPr>
              <a:t>1. Create RPC services and callbacks</a:t>
            </a:r>
            <a:endParaRPr>
              <a:solidFill>
                <a:schemeClr val="dk1"/>
              </a:solidFill>
            </a:endParaRPr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" sz="1700">
                <a:solidFill>
                  <a:schemeClr val="dk1"/>
                </a:solidFill>
              </a:rPr>
              <a:t>3. Store in Redis the ID and its address</a:t>
            </a:r>
            <a:endParaRPr>
              <a:solidFill>
                <a:schemeClr val="dk1"/>
              </a:solidFill>
            </a:endParaRPr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" sz="1700">
                <a:solidFill>
                  <a:schemeClr val="dk1"/>
                </a:solidFill>
              </a:rPr>
              <a:t>5. Evaluate new actions taken</a:t>
            </a:r>
            <a:endParaRPr>
              <a:solidFill>
                <a:schemeClr val="dk1"/>
              </a:solidFill>
            </a:endParaRPr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rPr lang="en" sz="1700">
                <a:solidFill>
                  <a:schemeClr val="dk1"/>
                </a:solidFill>
              </a:rPr>
              <a:t>6. Send commands to the application</a:t>
            </a:r>
            <a:endParaRPr sz="1200">
              <a:solidFill>
                <a:schemeClr val="dk1"/>
              </a:solidFill>
            </a:endParaRPr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rgbClr val="3F3F3F"/>
              </a:buClr>
              <a:buSzPct val="1000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32" name="Google Shape;732;p52"/>
          <p:cNvSpPr txBox="1"/>
          <p:nvPr/>
        </p:nvSpPr>
        <p:spPr>
          <a:xfrm>
            <a:off x="4572000" y="956698"/>
            <a:ext cx="3973500" cy="38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62500" lnSpcReduction="20000"/>
          </a:bodyPr>
          <a:lstStyle/>
          <a:p>
            <a:pPr indent="0" lvl="1" marL="3429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 / Application</a:t>
            </a:r>
            <a:endParaRPr sz="1100">
              <a:solidFill>
                <a:schemeClr val="dk1"/>
              </a:solidFill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Noto Sans Symbols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71586"/>
              <a:buFont typeface="Noto Sans Symbols"/>
              <a:buNone/>
            </a:pPr>
            <a:r>
              <a:rPr b="0" i="0" lang="en" sz="237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Register the RPC (send its address)</a:t>
            </a:r>
            <a:endParaRPr sz="2374">
              <a:solidFill>
                <a:schemeClr val="dk1"/>
              </a:solidFill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71586"/>
              <a:buFont typeface="Noto Sans Symbols"/>
              <a:buNone/>
            </a:pPr>
            <a:r>
              <a:t/>
            </a:r>
            <a:endParaRPr b="0" i="0" sz="2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71586"/>
              <a:buFont typeface="Noto Sans Symbols"/>
              <a:buNone/>
            </a:pPr>
            <a:r>
              <a:t/>
            </a:r>
            <a:endParaRPr b="0" i="0" sz="2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71586"/>
              <a:buFont typeface="Noto Sans Symbols"/>
              <a:buNone/>
            </a:pPr>
            <a:r>
              <a:t/>
            </a:r>
            <a:endParaRPr sz="237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71586"/>
              <a:buFont typeface="Noto Sans Symbols"/>
              <a:buNone/>
            </a:pPr>
            <a:r>
              <a:t/>
            </a:r>
            <a:endParaRPr sz="237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71586"/>
              <a:buFont typeface="Noto Sans Symbols"/>
              <a:buNone/>
            </a:pPr>
            <a:r>
              <a:rPr b="0" i="0" lang="en" sz="237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Application execution</a:t>
            </a:r>
            <a:endParaRPr sz="2374">
              <a:solidFill>
                <a:schemeClr val="dk1"/>
              </a:solidFill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71586"/>
              <a:buFont typeface="Noto Sans Symbols"/>
              <a:buNone/>
            </a:pPr>
            <a:r>
              <a:t/>
            </a:r>
            <a:endParaRPr b="0" i="0" sz="2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71586"/>
              <a:buFont typeface="Noto Sans Symbols"/>
              <a:buNone/>
            </a:pPr>
            <a:r>
              <a:t/>
            </a:r>
            <a:endParaRPr b="0" i="0" sz="2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71586"/>
              <a:buFont typeface="Noto Sans Symbols"/>
              <a:buNone/>
            </a:pPr>
            <a:r>
              <a:t/>
            </a:r>
            <a:endParaRPr b="0" i="0" sz="2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71586"/>
              <a:buFont typeface="Noto Sans Symbols"/>
              <a:buNone/>
            </a:pPr>
            <a:r>
              <a:t/>
            </a:r>
            <a:endParaRPr sz="237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71586"/>
              <a:buFont typeface="Noto Sans Symbols"/>
              <a:buNone/>
            </a:pPr>
            <a:r>
              <a:rPr b="0" i="0" lang="en" sz="237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Receive commands</a:t>
            </a:r>
            <a:endParaRPr sz="2374">
              <a:solidFill>
                <a:schemeClr val="dk1"/>
              </a:solidFill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71586"/>
              <a:buFont typeface="Noto Sans Symbols"/>
              <a:buNone/>
            </a:pPr>
            <a:r>
              <a:t/>
            </a:r>
            <a:endParaRPr b="0" i="0" sz="2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71586"/>
              <a:buFont typeface="Noto Sans Symbols"/>
              <a:buNone/>
            </a:pPr>
            <a:r>
              <a:rPr b="0" i="0" lang="en" sz="237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Take actions</a:t>
            </a:r>
            <a:endParaRPr sz="2374">
              <a:solidFill>
                <a:schemeClr val="dk1"/>
              </a:solidFill>
            </a:endParaRPr>
          </a:p>
          <a:p>
            <a:pPr indent="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50531"/>
              <a:buFont typeface="Noto Sans Symbols"/>
              <a:buNone/>
            </a:pPr>
            <a:r>
              <a:t/>
            </a:r>
            <a:endParaRPr b="0" i="0" sz="2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52"/>
          <p:cNvSpPr/>
          <p:nvPr/>
        </p:nvSpPr>
        <p:spPr>
          <a:xfrm>
            <a:off x="4296182" y="956698"/>
            <a:ext cx="241500" cy="3697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5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RPC communication protocol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53"/>
          <p:cNvSpPr txBox="1"/>
          <p:nvPr>
            <p:ph idx="1" type="body"/>
          </p:nvPr>
        </p:nvSpPr>
        <p:spPr>
          <a:xfrm>
            <a:off x="311700" y="1152475"/>
            <a:ext cx="4686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Noto Sans Symbols"/>
              <a:buChar char="❑"/>
            </a:pPr>
            <a:r>
              <a:rPr b="1" lang="en" sz="1500"/>
              <a:t>Call RPC (from component to IC)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Char char="○"/>
            </a:pPr>
            <a:r>
              <a:rPr b="1" lang="en" sz="1200"/>
              <a:t>rpc_send()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Char char="○"/>
            </a:pPr>
            <a:r>
              <a:rPr b="1" lang="en" sz="1200"/>
              <a:t>rpc_fini()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</a:pPr>
            <a:r>
              <a:t/>
            </a:r>
            <a:endParaRPr b="1" sz="1500"/>
          </a:p>
          <a:p>
            <a:pPr indent="-33655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Noto Sans Symbols"/>
              <a:buChar char="❑"/>
            </a:pPr>
            <a:r>
              <a:rPr b="1" lang="en" sz="1500"/>
              <a:t>Callback RPC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Char char="○"/>
            </a:pPr>
            <a:r>
              <a:rPr b="1" lang="en" sz="1200"/>
              <a:t>icc_init() 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Char char="○"/>
            </a:pPr>
            <a:r>
              <a:rPr b="1" lang="en" sz="1200"/>
              <a:t>In FlexMPI code, developers should implement the function to process the received data.</a:t>
            </a:r>
            <a:endParaRPr b="1" sz="1200"/>
          </a:p>
          <a:p>
            <a:pPr indent="-1016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t/>
            </a:r>
            <a:endParaRPr sz="1200"/>
          </a:p>
          <a:p>
            <a:pPr indent="-1016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</a:pPr>
            <a:r>
              <a:t/>
            </a:r>
            <a:endParaRPr sz="1200"/>
          </a:p>
          <a:p>
            <a:pPr indent="-33655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Noto Sans Symbols"/>
              <a:buChar char="❑"/>
            </a:pPr>
            <a:r>
              <a:rPr b="1" lang="en" sz="1500"/>
              <a:t>Incoming malleability instructions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Char char="○"/>
            </a:pPr>
            <a:r>
              <a:rPr b="1" lang="en" sz="1200"/>
              <a:t>Reception and processing are embedded into the FlexMPI code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rgbClr val="3F3F3F"/>
              </a:buClr>
              <a:buSzPts val="1200"/>
              <a:buChar char="○"/>
            </a:pPr>
            <a:r>
              <a:rPr b="1" lang="en" sz="1200"/>
              <a:t>It is no necessary to add any instruction to the application code</a:t>
            </a:r>
            <a:endParaRPr sz="1500"/>
          </a:p>
        </p:txBody>
      </p:sp>
      <p:grpSp>
        <p:nvGrpSpPr>
          <p:cNvPr id="740" name="Google Shape;740;p53"/>
          <p:cNvGrpSpPr/>
          <p:nvPr/>
        </p:nvGrpSpPr>
        <p:grpSpPr>
          <a:xfrm>
            <a:off x="3497716" y="508689"/>
            <a:ext cx="5355346" cy="4184915"/>
            <a:chOff x="6976650" y="381365"/>
            <a:chExt cx="6265028" cy="5579886"/>
          </a:xfrm>
        </p:grpSpPr>
        <p:sp>
          <p:nvSpPr>
            <p:cNvPr id="741" name="Google Shape;741;p53"/>
            <p:cNvSpPr/>
            <p:nvPr/>
          </p:nvSpPr>
          <p:spPr>
            <a:xfrm>
              <a:off x="8942078" y="896651"/>
              <a:ext cx="4299600" cy="5064600"/>
            </a:xfrm>
            <a:prstGeom prst="rect">
              <a:avLst/>
            </a:prstGeom>
            <a:solidFill>
              <a:srgbClr val="E9E9E9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1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900" u="none" cap="none" strike="noStrike">
                  <a:solidFill>
                    <a:srgbClr val="DE6A10"/>
                  </a:solidFill>
                  <a:latin typeface="Consolas"/>
                  <a:ea typeface="Consolas"/>
                  <a:cs typeface="Consolas"/>
                  <a:sym typeface="Consolas"/>
                </a:rPr>
                <a:t>// Call one-way RPC</a:t>
              </a:r>
              <a:endParaRPr sz="1100"/>
            </a:p>
            <a:p>
              <a:pPr indent="0" lvl="1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900" u="none" cap="none" strike="noStrike">
                  <a:solidFill>
                    <a:srgbClr val="DE6A10"/>
                  </a:solidFill>
                  <a:latin typeface="Consolas"/>
                  <a:ea typeface="Consolas"/>
                  <a:cs typeface="Consolas"/>
                  <a:sym typeface="Consolas"/>
                </a:rPr>
                <a:t>// Send something to the IC</a:t>
              </a:r>
              <a:endParaRPr sz="1100"/>
            </a:p>
            <a:p>
              <a:pPr indent="0" lvl="1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900" u="none" cap="none" strike="noStrike">
                <a:solidFill>
                  <a:srgbClr val="DE6A1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1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9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struct icc_context *icc;</a:t>
              </a:r>
              <a:endParaRPr b="1" i="0" sz="900" u="none" cap="none" strike="noStrike">
                <a:solidFill>
                  <a:srgbClr val="DE6A1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1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9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int ret = icc_rpc_test(icc, 32, typeid, &amp;rpcret);</a:t>
              </a:r>
              <a:endParaRPr sz="1100"/>
            </a:p>
            <a:p>
              <a:pPr indent="0" lvl="1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1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9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if (ret == ICC_SUCCESS)</a:t>
              </a:r>
              <a:endParaRPr sz="1100"/>
            </a:p>
            <a:p>
              <a:pPr indent="0" lvl="1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9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    printf("icc_client: RPC \"TEST\" successful: retcode=%d\n", rpcret);</a:t>
              </a:r>
              <a:endParaRPr sz="1100"/>
            </a:p>
            <a:p>
              <a:pPr indent="0" lvl="1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9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else</a:t>
              </a:r>
              <a:endParaRPr b="1" i="0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1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9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    fprintf(stderr, "Error sending RPC to IC (retcode=%d)\n", ret);</a:t>
              </a:r>
              <a:endParaRPr sz="1100"/>
            </a:p>
            <a:p>
              <a:pPr indent="0" lvl="1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1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9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ret = icc_fini(icc);</a:t>
              </a:r>
              <a:endParaRPr sz="1100"/>
            </a:p>
            <a:p>
              <a:pPr indent="0" lvl="1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9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assert(ret == 0);</a:t>
              </a:r>
              <a:endParaRPr sz="1100"/>
            </a:p>
            <a:p>
              <a:pPr indent="0" lvl="1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1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900" u="none" cap="none" strike="noStrike">
                  <a:solidFill>
                    <a:srgbClr val="0433FF"/>
                  </a:solidFill>
                  <a:latin typeface="Consolas"/>
                  <a:ea typeface="Consolas"/>
                  <a:cs typeface="Consolas"/>
                  <a:sym typeface="Consolas"/>
                </a:rPr>
                <a:t>// Callback RPC</a:t>
              </a:r>
              <a:endParaRPr sz="1100"/>
            </a:p>
            <a:p>
              <a:pPr indent="0" lvl="1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900" u="none" cap="none" strike="noStrike">
                  <a:solidFill>
                    <a:srgbClr val="0433FF"/>
                  </a:solidFill>
                  <a:latin typeface="Consolas"/>
                  <a:ea typeface="Consolas"/>
                  <a:cs typeface="Consolas"/>
                  <a:sym typeface="Consolas"/>
                </a:rPr>
                <a:t>// Component and IC Exchange addresses</a:t>
              </a:r>
              <a:endParaRPr b="1" i="0" sz="900" u="none" cap="none" strike="noStrike">
                <a:solidFill>
                  <a:srgbClr val="0433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1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900" u="none" cap="none" strike="noStrike">
                  <a:solidFill>
                    <a:srgbClr val="0433FF"/>
                  </a:solidFill>
                  <a:latin typeface="Consolas"/>
                  <a:ea typeface="Consolas"/>
                  <a:cs typeface="Consolas"/>
                  <a:sym typeface="Consolas"/>
                </a:rPr>
                <a:t>// and register RPCs to send and recv data</a:t>
              </a:r>
              <a:endParaRPr sz="1100"/>
            </a:p>
            <a:p>
              <a:pPr indent="0" lvl="1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900" u="none" cap="none" strike="noStrike">
                <a:solidFill>
                  <a:srgbClr val="0433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1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9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struct icc_context *icc;</a:t>
              </a:r>
              <a:endParaRPr sz="1100"/>
            </a:p>
            <a:p>
              <a:pPr indent="0" lvl="1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9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icc_init(ICC_LOG_INFO, typeid, 0, &amp;icc);</a:t>
              </a:r>
              <a:endParaRPr sz="1100"/>
            </a:p>
            <a:p>
              <a:pPr indent="0" lvl="1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9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assert(icc != NULL);</a:t>
              </a:r>
              <a:endParaRPr sz="1100"/>
            </a:p>
            <a:p>
              <a:pPr indent="0" lvl="1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9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ret = icc_fini(icc);</a:t>
              </a:r>
              <a:endParaRPr sz="1100"/>
            </a:p>
            <a:p>
              <a:pPr indent="0" lvl="1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" sz="9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assert(ret == 0);</a:t>
              </a:r>
              <a:endParaRPr sz="1100"/>
            </a:p>
            <a:p>
              <a:pPr indent="0" lvl="1" marL="3429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42" name="Google Shape;742;p53"/>
            <p:cNvSpPr/>
            <p:nvPr/>
          </p:nvSpPr>
          <p:spPr>
            <a:xfrm>
              <a:off x="6976650" y="381365"/>
              <a:ext cx="63300" cy="37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775" lIns="26775" spcFirstLastPara="1" rIns="26775" wrap="square" tIns="267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3" name="Google Shape;743;p5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RPC communication instructions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Noto Sans Symbols"/>
              <a:buChar char="❑"/>
            </a:pPr>
            <a:r>
              <a:rPr lang="en"/>
              <a:t>Rigid</a:t>
            </a:r>
            <a:endParaRPr/>
          </a:p>
          <a:p>
            <a:pPr indent="-33655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❑"/>
            </a:pPr>
            <a:r>
              <a:rPr lang="en">
                <a:solidFill>
                  <a:schemeClr val="lt2"/>
                </a:solidFill>
              </a:rPr>
              <a:t>Moldable</a:t>
            </a:r>
            <a:endParaRPr/>
          </a:p>
          <a:p>
            <a:pPr indent="-33655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❑"/>
            </a:pPr>
            <a:r>
              <a:rPr lang="en">
                <a:solidFill>
                  <a:schemeClr val="lt2"/>
                </a:solidFill>
              </a:rPr>
              <a:t>Evolving</a:t>
            </a:r>
            <a:endParaRPr/>
          </a:p>
          <a:p>
            <a:pPr indent="-33655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❑"/>
            </a:pPr>
            <a:r>
              <a:rPr lang="en">
                <a:solidFill>
                  <a:schemeClr val="lt2"/>
                </a:solidFill>
              </a:rPr>
              <a:t>Malleable</a:t>
            </a:r>
            <a:endParaRPr/>
          </a:p>
          <a:p>
            <a:pPr indent="-33655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❑"/>
            </a:pPr>
            <a:r>
              <a:rPr lang="en">
                <a:solidFill>
                  <a:schemeClr val="lt2"/>
                </a:solidFill>
              </a:rPr>
              <a:t>Adaptive</a:t>
            </a:r>
            <a:endParaRPr/>
          </a:p>
          <a:p>
            <a:pPr indent="-2032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  <p:cxnSp>
        <p:nvCxnSpPr>
          <p:cNvPr id="89" name="Google Shape;89;p18"/>
          <p:cNvCxnSpPr/>
          <p:nvPr/>
        </p:nvCxnSpPr>
        <p:spPr>
          <a:xfrm>
            <a:off x="2306782" y="3347951"/>
            <a:ext cx="6091200" cy="0"/>
          </a:xfrm>
          <a:prstGeom prst="straightConnector1">
            <a:avLst/>
          </a:prstGeom>
          <a:noFill/>
          <a:ln cap="flat" cmpd="sng" w="444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0" name="Google Shape;90;p18"/>
          <p:cNvSpPr/>
          <p:nvPr/>
        </p:nvSpPr>
        <p:spPr>
          <a:xfrm>
            <a:off x="2492477" y="2426110"/>
            <a:ext cx="855600" cy="612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Job (t1)</a:t>
            </a:r>
            <a:endParaRPr sz="1100"/>
          </a:p>
        </p:txBody>
      </p:sp>
      <p:sp>
        <p:nvSpPr>
          <p:cNvPr id="91" name="Google Shape;91;p18"/>
          <p:cNvSpPr/>
          <p:nvPr/>
        </p:nvSpPr>
        <p:spPr>
          <a:xfrm>
            <a:off x="4787480" y="2426109"/>
            <a:ext cx="855600" cy="612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Job (t2)</a:t>
            </a:r>
            <a:endParaRPr sz="1100"/>
          </a:p>
        </p:txBody>
      </p:sp>
      <p:sp>
        <p:nvSpPr>
          <p:cNvPr id="92" name="Google Shape;92;p18"/>
          <p:cNvSpPr/>
          <p:nvPr/>
        </p:nvSpPr>
        <p:spPr>
          <a:xfrm>
            <a:off x="7082481" y="2422456"/>
            <a:ext cx="855600" cy="612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Job (t3)</a:t>
            </a:r>
            <a:endParaRPr sz="1100"/>
          </a:p>
        </p:txBody>
      </p:sp>
      <p:sp>
        <p:nvSpPr>
          <p:cNvPr id="93" name="Google Shape;93;p18"/>
          <p:cNvSpPr/>
          <p:nvPr/>
        </p:nvSpPr>
        <p:spPr>
          <a:xfrm>
            <a:off x="3786782" y="2579124"/>
            <a:ext cx="561900" cy="26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6081785" y="2579124"/>
            <a:ext cx="561900" cy="26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7510184" y="3347951"/>
            <a:ext cx="567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sz="1100"/>
          </a:p>
        </p:txBody>
      </p:sp>
      <p:sp>
        <p:nvSpPr>
          <p:cNvPr id="96" name="Google Shape;96;p18"/>
          <p:cNvSpPr txBox="1"/>
          <p:nvPr/>
        </p:nvSpPr>
        <p:spPr>
          <a:xfrm>
            <a:off x="2413322" y="3474909"/>
            <a:ext cx="14022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execution time</a:t>
            </a:r>
            <a:endParaRPr sz="1100"/>
          </a:p>
        </p:txBody>
      </p:sp>
      <p:cxnSp>
        <p:nvCxnSpPr>
          <p:cNvPr id="97" name="Google Shape;97;p18"/>
          <p:cNvCxnSpPr/>
          <p:nvPr/>
        </p:nvCxnSpPr>
        <p:spPr>
          <a:xfrm rot="10800000">
            <a:off x="2389239" y="3386075"/>
            <a:ext cx="0" cy="270000"/>
          </a:xfrm>
          <a:prstGeom prst="straightConnector1">
            <a:avLst/>
          </a:prstGeom>
          <a:noFill/>
          <a:ln cap="flat" cmpd="sng" w="412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8" name="Google Shape;98;p1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Job categories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54"/>
          <p:cNvSpPr txBox="1"/>
          <p:nvPr>
            <p:ph idx="1" type="body"/>
          </p:nvPr>
        </p:nvSpPr>
        <p:spPr>
          <a:xfrm>
            <a:off x="311700" y="747350"/>
            <a:ext cx="8520600" cy="42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359727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b="1" lang="en" sz="1800">
                <a:solidFill>
                  <a:schemeClr val="dk1"/>
                </a:solidFill>
              </a:rPr>
              <a:t>Assumptions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189706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500">
                <a:solidFill>
                  <a:schemeClr val="dk1"/>
                </a:solidFill>
              </a:rPr>
              <a:t>One compute node available</a:t>
            </a:r>
            <a:endParaRPr>
              <a:solidFill>
                <a:schemeClr val="dk1"/>
              </a:solidFill>
            </a:endParaRPr>
          </a:p>
          <a:p>
            <a:pPr indent="-19558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600">
                <a:solidFill>
                  <a:schemeClr val="dk1"/>
                </a:solidFill>
              </a:rPr>
              <a:t>Max. processes per node is set to 8 </a:t>
            </a:r>
            <a:endParaRPr>
              <a:solidFill>
                <a:schemeClr val="dk1"/>
              </a:solidFill>
            </a:endParaRPr>
          </a:p>
          <a:p>
            <a:pPr indent="-19558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600">
                <a:solidFill>
                  <a:schemeClr val="dk1"/>
                </a:solidFill>
              </a:rPr>
              <a:t>Each application starts its execution using one process </a:t>
            </a:r>
            <a:endParaRPr>
              <a:solidFill>
                <a:schemeClr val="dk1"/>
              </a:solidFill>
            </a:endParaRPr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59727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" sz="1800">
                <a:solidFill>
                  <a:schemeClr val="dk1"/>
                </a:solidFill>
              </a:rPr>
              <a:t>Step 1: Run the IC server</a:t>
            </a:r>
            <a:endParaRPr>
              <a:solidFill>
                <a:schemeClr val="dk1"/>
              </a:solidFill>
            </a:endParaRPr>
          </a:p>
          <a:p>
            <a:pPr indent="-189706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500">
                <a:solidFill>
                  <a:schemeClr val="dk1"/>
                </a:solidFill>
              </a:rPr>
              <a:t>It initializes everything needed to manage the communications.</a:t>
            </a:r>
            <a:endParaRPr>
              <a:solidFill>
                <a:schemeClr val="dk1"/>
              </a:solidFill>
            </a:endParaRPr>
          </a:p>
          <a:p>
            <a:pPr indent="-359727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" sz="1800">
                <a:solidFill>
                  <a:schemeClr val="dk1"/>
                </a:solidFill>
              </a:rPr>
              <a:t>Step 2: Run the Jacobi application</a:t>
            </a:r>
            <a:endParaRPr>
              <a:solidFill>
                <a:schemeClr val="dk1"/>
              </a:solidFill>
            </a:endParaRPr>
          </a:p>
          <a:p>
            <a:pPr indent="-189706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500">
                <a:solidFill>
                  <a:schemeClr val="dk1"/>
                </a:solidFill>
              </a:rPr>
              <a:t>It registers the RPC to establish the communication with the IC.</a:t>
            </a:r>
            <a:endParaRPr>
              <a:solidFill>
                <a:schemeClr val="dk1"/>
              </a:solidFill>
            </a:endParaRPr>
          </a:p>
          <a:p>
            <a:pPr indent="-189706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500">
                <a:solidFill>
                  <a:schemeClr val="dk1"/>
                </a:solidFill>
              </a:rPr>
              <a:t>It sends its address to the IC to allow bidirectional communications.</a:t>
            </a:r>
            <a:endParaRPr>
              <a:solidFill>
                <a:schemeClr val="dk1"/>
              </a:solidFill>
            </a:endParaRPr>
          </a:p>
          <a:p>
            <a:pPr indent="-359727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" sz="1800">
                <a:solidFill>
                  <a:schemeClr val="dk1"/>
                </a:solidFill>
              </a:rPr>
              <a:t>Step 3: IC reconfigures Jacobi to max. processes</a:t>
            </a:r>
            <a:endParaRPr sz="1500">
              <a:solidFill>
                <a:schemeClr val="dk1"/>
              </a:solidFill>
            </a:endParaRPr>
          </a:p>
          <a:p>
            <a:pPr indent="-189706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500">
                <a:solidFill>
                  <a:schemeClr val="dk1"/>
                </a:solidFill>
              </a:rPr>
              <a:t>IC reconfigures Jacobi to the max. processes in the compute node. </a:t>
            </a:r>
            <a:endParaRPr>
              <a:solidFill>
                <a:schemeClr val="dk1"/>
              </a:solidFill>
            </a:endParaRPr>
          </a:p>
          <a:p>
            <a:pPr indent="-359727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" sz="1800">
                <a:solidFill>
                  <a:schemeClr val="dk1"/>
                </a:solidFill>
              </a:rPr>
              <a:t>Step 4: Run the Conjugate Gradient application (CG)</a:t>
            </a:r>
            <a:endParaRPr>
              <a:solidFill>
                <a:schemeClr val="dk1"/>
              </a:solidFill>
            </a:endParaRPr>
          </a:p>
          <a:p>
            <a:pPr indent="-189706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500">
                <a:solidFill>
                  <a:schemeClr val="dk1"/>
                </a:solidFill>
              </a:rPr>
              <a:t>It exchanges the required information with the IC</a:t>
            </a:r>
            <a:endParaRPr>
              <a:solidFill>
                <a:schemeClr val="dk1"/>
              </a:solidFill>
            </a:endParaRPr>
          </a:p>
          <a:p>
            <a:pPr indent="-189706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500">
                <a:solidFill>
                  <a:schemeClr val="dk1"/>
                </a:solidFill>
              </a:rPr>
              <a:t>IC reconfigures the Jacobi application to make room enough for CG (4 processes)</a:t>
            </a:r>
            <a:endParaRPr>
              <a:solidFill>
                <a:schemeClr val="dk1"/>
              </a:solidFill>
            </a:endParaRPr>
          </a:p>
          <a:p>
            <a:pPr indent="-189706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500">
                <a:solidFill>
                  <a:schemeClr val="dk1"/>
                </a:solidFill>
              </a:rPr>
              <a:t>Once CG has been executed, it is reconfigured to 4 processes.</a:t>
            </a:r>
            <a:endParaRPr>
              <a:solidFill>
                <a:schemeClr val="dk1"/>
              </a:solidFill>
            </a:endParaRPr>
          </a:p>
          <a:p>
            <a:pPr indent="-359727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" sz="1800">
                <a:solidFill>
                  <a:schemeClr val="dk1"/>
                </a:solidFill>
              </a:rPr>
              <a:t>Step 5: CG finishes its execution</a:t>
            </a:r>
            <a:endParaRPr>
              <a:solidFill>
                <a:schemeClr val="dk1"/>
              </a:solidFill>
            </a:endParaRPr>
          </a:p>
          <a:p>
            <a:pPr indent="-189706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500">
                <a:solidFill>
                  <a:schemeClr val="dk1"/>
                </a:solidFill>
              </a:rPr>
              <a:t>IC reconfigures Jacobi to max. processes again</a:t>
            </a:r>
            <a:endParaRPr sz="1500">
              <a:solidFill>
                <a:schemeClr val="dk1"/>
              </a:solidFill>
            </a:endParaRPr>
          </a:p>
          <a:p>
            <a:pPr indent="-101600" lvl="1" marL="52070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rgbClr val="3F3F3F"/>
              </a:buClr>
              <a:buSzPct val="1000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749" name="Google Shape;749;p5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IC + FlexMPI example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55"/>
          <p:cNvSpPr txBox="1"/>
          <p:nvPr>
            <p:ph idx="1" type="body"/>
          </p:nvPr>
        </p:nvSpPr>
        <p:spPr>
          <a:xfrm>
            <a:off x="311700" y="707775"/>
            <a:ext cx="8520600" cy="42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" sz="1800">
                <a:solidFill>
                  <a:schemeClr val="dk1"/>
                </a:solidFill>
              </a:rPr>
              <a:t>Coordination with SLURM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Communication function with Slurm</a:t>
            </a:r>
            <a:endParaRPr sz="1500">
              <a:solidFill>
                <a:schemeClr val="dk1"/>
              </a:solidFill>
            </a:endParaRPr>
          </a:p>
          <a:p>
            <a:pPr indent="0" lvl="2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</a:rPr>
              <a:t>Current status (jobs, partitions, available resources, allocated resources, etc.)</a:t>
            </a:r>
            <a:endParaRPr>
              <a:solidFill>
                <a:schemeClr val="dk1"/>
              </a:solidFill>
            </a:endParaRPr>
          </a:p>
          <a:p>
            <a:pPr indent="0" lvl="2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</a:pPr>
            <a:r>
              <a:rPr lang="en" sz="1200">
                <a:solidFill>
                  <a:schemeClr val="dk1"/>
                </a:solidFill>
              </a:rPr>
              <a:t>Provide scheduling solution (for example, by allocating new resources for running applications)</a:t>
            </a:r>
            <a:endParaRPr sz="1200">
              <a:solidFill>
                <a:schemeClr val="dk1"/>
              </a:solidFill>
            </a:endParaRPr>
          </a:p>
          <a:p>
            <a:pPr indent="0" lvl="2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Use case example: </a:t>
            </a:r>
            <a:endParaRPr>
              <a:solidFill>
                <a:schemeClr val="dk1"/>
              </a:solidFill>
            </a:endParaRPr>
          </a:p>
          <a:p>
            <a:pPr indent="0" lvl="2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</a:pPr>
            <a:r>
              <a:rPr lang="en">
                <a:solidFill>
                  <a:schemeClr val="dk1"/>
                </a:solidFill>
              </a:rPr>
              <a:t> IC sends a schedule solution to SLURM</a:t>
            </a:r>
            <a:endParaRPr>
              <a:solidFill>
                <a:schemeClr val="dk1"/>
              </a:solidFill>
            </a:endParaRPr>
          </a:p>
          <a:p>
            <a:pPr indent="0" lvl="2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</a:pPr>
            <a:r>
              <a:rPr lang="en">
                <a:solidFill>
                  <a:schemeClr val="dk1"/>
                </a:solidFill>
              </a:rPr>
              <a:t> SLURM executes the applications according to the planning</a:t>
            </a:r>
            <a:endParaRPr>
              <a:solidFill>
                <a:schemeClr val="dk1"/>
              </a:solidFill>
            </a:endParaRPr>
          </a:p>
          <a:p>
            <a:pPr indent="0" lvl="2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</a:pPr>
            <a:r>
              <a:rPr lang="en">
                <a:solidFill>
                  <a:schemeClr val="dk1"/>
                </a:solidFill>
              </a:rPr>
              <a:t>IC wants to reconfigure something based on the current status (Jobs and resources)</a:t>
            </a:r>
            <a:endParaRPr>
              <a:solidFill>
                <a:schemeClr val="dk1"/>
              </a:solidFill>
            </a:endParaRPr>
          </a:p>
          <a:p>
            <a:pPr indent="0" lvl="3" marL="1028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</a:pPr>
            <a:r>
              <a:rPr lang="en">
                <a:solidFill>
                  <a:schemeClr val="dk1"/>
                </a:solidFill>
              </a:rPr>
              <a:t>It sends a new configuration to SLURM</a:t>
            </a:r>
            <a:endParaRPr>
              <a:solidFill>
                <a:schemeClr val="dk1"/>
              </a:solidFill>
            </a:endParaRPr>
          </a:p>
          <a:p>
            <a:pPr indent="0" lvl="2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</a:pPr>
            <a:r>
              <a:rPr lang="en">
                <a:solidFill>
                  <a:schemeClr val="dk1"/>
                </a:solidFill>
              </a:rPr>
              <a:t> SLURM allocates/deallocates nodes dynamically to adjust the resources to the new configuration</a:t>
            </a:r>
            <a:endParaRPr>
              <a:solidFill>
                <a:schemeClr val="dk1"/>
              </a:solidFill>
            </a:endParaRPr>
          </a:p>
          <a:p>
            <a:pPr indent="0" lvl="2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</a:pPr>
            <a:r>
              <a:rPr lang="en">
                <a:solidFill>
                  <a:schemeClr val="dk1"/>
                </a:solidFill>
              </a:rPr>
              <a:t> IC reconfigures the applications based on the new available resources</a:t>
            </a:r>
            <a:endParaRPr>
              <a:solidFill>
                <a:schemeClr val="dk1"/>
              </a:solidFill>
            </a:endParaRPr>
          </a:p>
          <a:p>
            <a:pPr indent="0" lvl="3" marL="102870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rgbClr val="3F3F3F"/>
              </a:buClr>
              <a:buSzPts val="1400"/>
              <a:buFont typeface="Calibri"/>
              <a:buNone/>
            </a:pPr>
            <a:r>
              <a:rPr lang="en">
                <a:solidFill>
                  <a:schemeClr val="dk1"/>
                </a:solidFill>
              </a:rPr>
              <a:t>By using malleability commands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5" name="Google Shape;755;p5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Intelligent Controller (next step)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5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Intelligent Controller (next step)</a:t>
            </a:r>
            <a:endParaRPr b="1">
              <a:solidFill>
                <a:srgbClr val="073763"/>
              </a:solidFill>
            </a:endParaRPr>
          </a:p>
        </p:txBody>
      </p:sp>
      <p:pic>
        <p:nvPicPr>
          <p:cNvPr id="762" name="Google Shape;76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00" y="656049"/>
            <a:ext cx="8409801" cy="4219199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56"/>
          <p:cNvSpPr txBox="1"/>
          <p:nvPr/>
        </p:nvSpPr>
        <p:spPr>
          <a:xfrm>
            <a:off x="4426925" y="3349500"/>
            <a:ext cx="45720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Noto Sans Symbols"/>
              <a:buChar char="❑"/>
            </a:pPr>
            <a:r>
              <a:rPr lang="en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Instruction list:</a:t>
            </a:r>
            <a:endParaRPr sz="2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1: Get system status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2: Send scheduling solution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</a:pPr>
            <a:r>
              <a:rPr lang="en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3: Slurm actions: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allocate/deallocate resources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57"/>
          <p:cNvSpPr txBox="1"/>
          <p:nvPr/>
        </p:nvSpPr>
        <p:spPr>
          <a:xfrm>
            <a:off x="-1" y="872691"/>
            <a:ext cx="90618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Configuring node compute-1-2</a:t>
            </a:r>
            <a:endParaRPr sz="1500">
              <a:solidFill>
                <a:schemeClr val="dk1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FlexMPI: program configured to perform parallel MPI I/O</a:t>
            </a:r>
            <a:endParaRPr sz="1500">
              <a:solidFill>
                <a:schemeClr val="dk1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Host compute-1-2 maxprocs is 8. ID is 0</a:t>
            </a:r>
            <a:endParaRPr sz="1500">
              <a:solidFill>
                <a:schemeClr val="dk1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[0] Process spawned in compute-1-2 | Data loaded in 2.835658 secs.</a:t>
            </a:r>
            <a:endParaRPr sz="1500">
              <a:solidFill>
                <a:schemeClr val="dk1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 [0] Jacobi started </a:t>
            </a:r>
            <a:endParaRPr sz="1500">
              <a:solidFill>
                <a:schemeClr val="dk1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 [0] Configuration: 	 nprocs: 1   dim: 21000 	 itmax: 800 	 diff_tol: 0.000010   cpu_intensity: 1  	 com_intensity: 0 	 IO_intensity: 0 </a:t>
            </a:r>
            <a:endParaRPr sz="1500">
              <a:solidFill>
                <a:schemeClr val="dk1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Monitoring: Error adding hwpc_2</a:t>
            </a:r>
            <a:endParaRPr sz="1100">
              <a:solidFill>
                <a:schemeClr val="dk1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Error is PAPI_ECNFLCT</a:t>
            </a:r>
            <a:endParaRPr sz="1100">
              <a:solidFill>
                <a:schemeClr val="dk1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Received packet from 10.0.200.35:51886   Data: 6:compute-1-2:7</a:t>
            </a:r>
            <a:endParaRPr sz="1100">
              <a:solidFill>
                <a:schemeClr val="dk1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 Command number is 6</a:t>
            </a:r>
            <a:endParaRPr sz="1100">
              <a:solidFill>
                <a:schemeClr val="dk1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 Command: Create 7 processes in compute node: compute-1-2 </a:t>
            </a:r>
            <a:endParaRPr sz="1100">
              <a:solidFill>
                <a:schemeClr val="dk1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Sent 0 bytes as response</a:t>
            </a:r>
            <a:endParaRPr sz="1100">
              <a:solidFill>
                <a:schemeClr val="dk1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57"/>
          <p:cNvSpPr txBox="1"/>
          <p:nvPr/>
        </p:nvSpPr>
        <p:spPr>
          <a:xfrm>
            <a:off x="7507233" y="4125630"/>
            <a:ext cx="1273200" cy="715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Jacobi output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Gradient output</a:t>
            </a:r>
            <a:endParaRPr sz="1100"/>
          </a:p>
        </p:txBody>
      </p:sp>
      <p:sp>
        <p:nvSpPr>
          <p:cNvPr id="770" name="Google Shape;770;p5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IC + FlexMPI example (output)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58"/>
          <p:cNvSpPr txBox="1"/>
          <p:nvPr/>
        </p:nvSpPr>
        <p:spPr>
          <a:xfrm>
            <a:off x="1" y="872691"/>
            <a:ext cx="9046500" cy="3147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Spawn 7 at 20.931488</a:t>
            </a:r>
            <a:endParaRPr sz="900">
              <a:solidFill>
                <a:schemeClr val="dk1"/>
              </a:solidFill>
              <a:highlight>
                <a:srgbClr val="00FFFF"/>
              </a:highlight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Host list: compute-1-2:7 </a:t>
            </a:r>
            <a:endParaRPr sz="900">
              <a:solidFill>
                <a:schemeClr val="dk1"/>
              </a:solidFill>
              <a:highlight>
                <a:srgbClr val="00FFFF"/>
              </a:highlight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 FlexMPI: program configured to perform parallel MPI I/O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[2] Process spawned in compute-1-2 at 21 | Data received in 0.884813 secs.</a:t>
            </a:r>
            <a:endParaRPr sz="900">
              <a:solidFill>
                <a:schemeClr val="dk1"/>
              </a:solidFill>
              <a:highlight>
                <a:srgbClr val="00FFFF"/>
              </a:highlight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 [2] Jacobi started </a:t>
            </a:r>
            <a:endParaRPr sz="900">
              <a:solidFill>
                <a:schemeClr val="dk1"/>
              </a:solidFill>
              <a:highlight>
                <a:srgbClr val="00FFFF"/>
              </a:highlight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 [3] Process spawned in compute-1-2 at 21 | Data received in 0.884799 secs.</a:t>
            </a:r>
            <a:endParaRPr sz="900">
              <a:solidFill>
                <a:schemeClr val="dk1"/>
              </a:solidFill>
              <a:highlight>
                <a:srgbClr val="00FFFF"/>
              </a:highlight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 [3] Jacobi started </a:t>
            </a:r>
            <a:endParaRPr sz="900">
              <a:solidFill>
                <a:schemeClr val="dk1"/>
              </a:solidFill>
              <a:highlight>
                <a:srgbClr val="00FFFF"/>
              </a:highlight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Spawn cost:: process_creation= 0.040095 	 data_redistribution= 0.884916 	 LoadBalance_computation= 0.000001</a:t>
            </a:r>
            <a:endParaRPr sz="900">
              <a:solidFill>
                <a:schemeClr val="dk1"/>
              </a:solidFill>
              <a:highlight>
                <a:srgbClr val="00FFFF"/>
              </a:highlight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Iter: 20 	 FLOPs: 148216630512 	 MFLOPS:: 7081.196855 	 RTIME:: 20.931014 	 PTIME:: 20.931183 	 CTIME:: 0.000000          IOTime:: 0.000000 	 Size: 8</a:t>
            </a:r>
            <a:endParaRPr sz="900">
              <a:solidFill>
                <a:schemeClr val="dk1"/>
              </a:solidFill>
              <a:highlight>
                <a:srgbClr val="00FFFF"/>
              </a:highlight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 [4] Process spawned in compute-1-2 at 21 | Data received in 0.884848 secs.</a:t>
            </a:r>
            <a:endParaRPr sz="900">
              <a:solidFill>
                <a:schemeClr val="dk1"/>
              </a:solidFill>
              <a:highlight>
                <a:srgbClr val="00FFFF"/>
              </a:highlight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 [4] Jacobi started </a:t>
            </a:r>
            <a:endParaRPr sz="900">
              <a:solidFill>
                <a:schemeClr val="dk1"/>
              </a:solidFill>
              <a:highlight>
                <a:srgbClr val="00FFFF"/>
              </a:highlight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 [5] Process spawned in compute-1-2 at 21 | Data received in 0.884862 secs.</a:t>
            </a:r>
            <a:endParaRPr sz="900">
              <a:solidFill>
                <a:schemeClr val="dk1"/>
              </a:solidFill>
              <a:highlight>
                <a:srgbClr val="00FFFF"/>
              </a:highlight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 [5] Jacobi started </a:t>
            </a:r>
            <a:endParaRPr sz="900">
              <a:solidFill>
                <a:schemeClr val="dk1"/>
              </a:solidFill>
              <a:highlight>
                <a:srgbClr val="00FFFF"/>
              </a:highlight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 [6] Process spawned in compute-1-2 at 21 | Data received in 0.884889 secs.</a:t>
            </a:r>
            <a:endParaRPr sz="900">
              <a:solidFill>
                <a:schemeClr val="dk1"/>
              </a:solidFill>
              <a:highlight>
                <a:srgbClr val="00FFFF"/>
              </a:highlight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 [6] Jacobi started </a:t>
            </a:r>
            <a:endParaRPr sz="900">
              <a:solidFill>
                <a:schemeClr val="dk1"/>
              </a:solidFill>
              <a:highlight>
                <a:srgbClr val="00FFFF"/>
              </a:highlight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 [7] Process spawned in compute-1-2 at 21 | Data received in 0.884905 secs.</a:t>
            </a:r>
            <a:endParaRPr sz="900">
              <a:solidFill>
                <a:schemeClr val="dk1"/>
              </a:solidFill>
              <a:highlight>
                <a:srgbClr val="00FFFF"/>
              </a:highlight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 [7] Jacobi started </a:t>
            </a:r>
            <a:endParaRPr sz="900">
              <a:solidFill>
                <a:schemeClr val="dk1"/>
              </a:solidFill>
              <a:highlight>
                <a:srgbClr val="00FFFF"/>
              </a:highlight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 [1] Process spawned in compute-1-2 at 21 | Data received in 0.884937 secs.</a:t>
            </a:r>
            <a:endParaRPr sz="900">
              <a:solidFill>
                <a:schemeClr val="dk1"/>
              </a:solidFill>
              <a:highlight>
                <a:srgbClr val="00FFFF"/>
              </a:highlight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 [1] Jacobi started </a:t>
            </a:r>
            <a:endParaRPr sz="900">
              <a:solidFill>
                <a:schemeClr val="dk1"/>
              </a:solidFill>
              <a:highlight>
                <a:srgbClr val="00FFFF"/>
              </a:highlight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00FFFF"/>
              </a:highlight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 Hebrew"/>
              <a:ea typeface="Arial Hebrew"/>
              <a:cs typeface="Arial Hebrew"/>
              <a:sym typeface="Arial Hebrew"/>
            </a:endParaRPr>
          </a:p>
        </p:txBody>
      </p:sp>
      <p:sp>
        <p:nvSpPr>
          <p:cNvPr id="776" name="Google Shape;776;p58"/>
          <p:cNvSpPr txBox="1"/>
          <p:nvPr/>
        </p:nvSpPr>
        <p:spPr>
          <a:xfrm>
            <a:off x="7414933" y="4231155"/>
            <a:ext cx="1273200" cy="715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Jacobi output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Gradient output</a:t>
            </a:r>
            <a:endParaRPr sz="1100"/>
          </a:p>
        </p:txBody>
      </p:sp>
      <p:sp>
        <p:nvSpPr>
          <p:cNvPr id="777" name="Google Shape;777;p5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IC + FlexMPI example (output)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59"/>
          <p:cNvSpPr txBox="1"/>
          <p:nvPr/>
        </p:nvSpPr>
        <p:spPr>
          <a:xfrm>
            <a:off x="1" y="872691"/>
            <a:ext cx="90465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Iter: 40 	 FLOPs: 17652964026 	 MFLOPS:: 7039.955919 	 RTIME:: 2.507539 	 PTIME:: 2.507538 	 CTIME:: 0.000000 	 IOTime:: 0.000000 	 Size: 8</a:t>
            </a:r>
            <a:endParaRPr sz="900">
              <a:solidFill>
                <a:schemeClr val="dk1"/>
              </a:solidFill>
              <a:highlight>
                <a:srgbClr val="00FFFF"/>
              </a:highlight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Iter: 60 	 FLOPs: 17652964014 	 MFLOPS:: 7068.989770 	 RTIME:: 2.497240 	 PTIME:: 2.497251 	 CTIME:: 0.000000 	 IOTime:: 0.000000 	 Size: 8</a:t>
            </a:r>
            <a:endParaRPr sz="900">
              <a:solidFill>
                <a:schemeClr val="dk1"/>
              </a:solidFill>
              <a:highlight>
                <a:srgbClr val="00FFFF"/>
              </a:highlight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Iter: 80 	 FLOPs: 17652964011 	 MFLOPS:: 7113.690330 	 RTIME:: 2.481548 	 PTIME:: 2.481567 	 CTIME:: 0.000000 	 IOTime:: 0.000000 	 Size: 8</a:t>
            </a:r>
            <a:endParaRPr sz="900">
              <a:solidFill>
                <a:schemeClr val="dk1"/>
              </a:solidFill>
              <a:highlight>
                <a:srgbClr val="00FFFF"/>
              </a:highlight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15:18:23</a:t>
            </a:r>
            <a:endParaRPr sz="900">
              <a:solidFill>
                <a:schemeClr val="dk1"/>
              </a:solidFill>
              <a:highlight>
                <a:srgbClr val="00FFFF"/>
              </a:highlight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Iter: 100 	 FLOPs: 17652964520 	 MFLOPS:: 7021.469568 	 RTIME:: 2.514141 	 PTIME:: 2.503583 	 CTIME:: 0.000000 	 IOTime:: 0.000000 	 Size: 8</a:t>
            </a:r>
            <a:endParaRPr sz="900">
              <a:solidFill>
                <a:schemeClr val="dk1"/>
              </a:solidFill>
              <a:highlight>
                <a:srgbClr val="00FFFF"/>
              </a:highlight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Iter: 120 	 FLOPs: 17652964057 	 MFLOPS:: 7087.557005 	 RTIME:: 2.490698 	 PTIME:: 2.490702 	 CTIME:: 0.000000 	 IOTime:: 0.000000 	 Size: 8</a:t>
            </a:r>
            <a:endParaRPr sz="900">
              <a:solidFill>
                <a:schemeClr val="dk1"/>
              </a:solidFill>
              <a:highlight>
                <a:srgbClr val="00FFFF"/>
              </a:highlight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Iter: 140 	 FLOPs: 17652964010 	 MFLOPS:: 7095.122996 	 RTIME:: 2.488042 	 PTIME:: 2.488054 	 CTIME:: 0.000000 	 IOTime:: 0.000000 	 Size: 8</a:t>
            </a:r>
            <a:endParaRPr sz="900">
              <a:solidFill>
                <a:schemeClr val="dk1"/>
              </a:solidFill>
              <a:highlight>
                <a:srgbClr val="00FFFF"/>
              </a:highlight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Iter: 160 	 FLOPs: 17652964018 	 MFLOPS:: 7116.038881 	 RTIME:: 2.480729 	 PTIME:: 2.480746 	 CTIME:: 0.000000 	 IOTime:: 0.000000 	 Size: 8</a:t>
            </a:r>
            <a:endParaRPr sz="900">
              <a:solidFill>
                <a:schemeClr val="dk1"/>
              </a:solidFill>
              <a:highlight>
                <a:srgbClr val="00FFFF"/>
              </a:highlight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Iter: 180 	 FLOPs: 17652964006 	 MFLOPS:: 7093.275581 	 RTIME:: 2.488690 	 PTIME:: 2.488690 	 CTIME:: 0.000000 	 IOTime:: 0.000000 	 Size: 8</a:t>
            </a:r>
            <a:endParaRPr sz="900">
              <a:solidFill>
                <a:schemeClr val="dk1"/>
              </a:solidFill>
              <a:highlight>
                <a:srgbClr val="00FFFF"/>
              </a:highlight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15:18:36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…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…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…</a:t>
            </a:r>
            <a:endParaRPr sz="900">
              <a:solidFill>
                <a:schemeClr val="dk1"/>
              </a:solidFill>
              <a:highlight>
                <a:srgbClr val="00FFFF"/>
              </a:highlight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00FFFF"/>
              </a:highlight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rial Hebrew"/>
              <a:ea typeface="Arial Hebrew"/>
              <a:cs typeface="Arial Hebrew"/>
              <a:sym typeface="Arial Hebrew"/>
            </a:endParaRPr>
          </a:p>
        </p:txBody>
      </p:sp>
      <p:sp>
        <p:nvSpPr>
          <p:cNvPr id="783" name="Google Shape;783;p59"/>
          <p:cNvSpPr txBox="1"/>
          <p:nvPr/>
        </p:nvSpPr>
        <p:spPr>
          <a:xfrm>
            <a:off x="7072008" y="4289705"/>
            <a:ext cx="1273200" cy="715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Jacobi output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Gradient output</a:t>
            </a:r>
            <a:endParaRPr sz="1100"/>
          </a:p>
        </p:txBody>
      </p:sp>
      <p:sp>
        <p:nvSpPr>
          <p:cNvPr id="784" name="Google Shape;784;p5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IC + FlexMPI example (output)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60"/>
          <p:cNvSpPr txBox="1"/>
          <p:nvPr/>
        </p:nvSpPr>
        <p:spPr>
          <a:xfrm>
            <a:off x="1" y="872691"/>
            <a:ext cx="90465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I</a:t>
            </a:r>
            <a:r>
              <a:rPr lang="en" sz="900">
                <a:solidFill>
                  <a:schemeClr val="dk1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ter: 380 	 FLOPs: 17652963981 	 MFLOPS:: 7114.584820 	 RTIME:: 2.481236 	 PTIME:: 2.481279 	 CTIME:: 0.000000 	 IOTime:: 0.000000 	 Size: 8</a:t>
            </a:r>
            <a:endParaRPr sz="900">
              <a:solidFill>
                <a:schemeClr val="dk1"/>
              </a:solidFill>
              <a:highlight>
                <a:srgbClr val="00FFFF"/>
              </a:highlight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Received packet from 10.0.200.35:33261   Data: 6:compute-1-2:-4</a:t>
            </a:r>
            <a:endParaRPr sz="900">
              <a:solidFill>
                <a:schemeClr val="dk1"/>
              </a:solidFill>
              <a:highlight>
                <a:srgbClr val="00FFFF"/>
              </a:highlight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 Command number is 6</a:t>
            </a:r>
            <a:endParaRPr sz="900">
              <a:solidFill>
                <a:schemeClr val="dk1"/>
              </a:solidFill>
              <a:highlight>
                <a:srgbClr val="00FFFF"/>
              </a:highlight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 Command: Create -4 processes in compute node: compute-1-2 </a:t>
            </a:r>
            <a:endParaRPr sz="900">
              <a:solidFill>
                <a:schemeClr val="dk1"/>
              </a:solidFill>
              <a:highlight>
                <a:srgbClr val="00FFFF"/>
              </a:highlight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Sent 0 bytes as response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Remove 4 at 69.591305</a:t>
            </a:r>
            <a:endParaRPr sz="900">
              <a:solidFill>
                <a:schemeClr val="dk1"/>
              </a:solidFill>
              <a:highlight>
                <a:srgbClr val="00FFFF"/>
              </a:highlight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Process [7] removed from compute-1-2</a:t>
            </a:r>
            <a:endParaRPr sz="900">
              <a:solidFill>
                <a:schemeClr val="dk1"/>
              </a:solidFill>
              <a:highlight>
                <a:srgbClr val="00FFFF"/>
              </a:highlight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Process [6] removed from compute-1-2</a:t>
            </a:r>
            <a:endParaRPr sz="900">
              <a:solidFill>
                <a:schemeClr val="dk1"/>
              </a:solidFill>
              <a:highlight>
                <a:srgbClr val="00FFFF"/>
              </a:highlight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Process [5] removed from compute-1-2</a:t>
            </a:r>
            <a:endParaRPr sz="900">
              <a:solidFill>
                <a:schemeClr val="dk1"/>
              </a:solidFill>
              <a:highlight>
                <a:srgbClr val="00FFFF"/>
              </a:highlight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Process [4] removed from compute-1-2</a:t>
            </a:r>
            <a:endParaRPr sz="900">
              <a:solidFill>
                <a:schemeClr val="dk1"/>
              </a:solidFill>
              <a:highlight>
                <a:srgbClr val="00FFFF"/>
              </a:highlight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Removal cost:: process_destruction= 0.000264 	 data_redistribution= 0.551139 	 LoadBalance_computation= 0.000005</a:t>
            </a:r>
            <a:endParaRPr sz="900">
              <a:solidFill>
                <a:schemeClr val="dk1"/>
              </a:solidFill>
              <a:highlight>
                <a:srgbClr val="00FFFF"/>
              </a:highlight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Iter: 400 	 FLOPs: 17652964486 	 MFLOPS:: 7032.002982 	 RTIME:: 2.510375 	 PTIME:: 2.499960 	 CTIME:: 0.000000 	 IOTime:: 0.000000 	 Size: 4</a:t>
            </a:r>
            <a:endParaRPr sz="900">
              <a:solidFill>
                <a:schemeClr val="dk1"/>
              </a:solidFill>
              <a:highlight>
                <a:srgbClr val="00FFFF"/>
              </a:highlight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Iter: 420 	 FLOPs: 35296639543 	 MFLOPS:: 7131.217714 	 RTIME:: 4.949595 	 PTIME:: 4.949639 	 CTIME:: 0.000000 	 IOTime:: 0.000000 	 Size: 4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Iter: 440 	 FLOPs: 35296639586 	 MFLOPS:: 6833.200900 	 RTIME:: 5.165462 	 PTIME:: 5.165459 	 CTIME:: 0.000000 	 IOTime:: 0.000000 	 Size: 4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00FF00"/>
                </a:highlight>
                <a:latin typeface="Arial Hebrew"/>
                <a:ea typeface="Arial Hebrew"/>
                <a:cs typeface="Arial Hebrew"/>
                <a:sym typeface="Arial Hebrew"/>
              </a:rPr>
              <a:t>Configuring node compute-1-2</a:t>
            </a:r>
            <a:endParaRPr sz="900">
              <a:solidFill>
                <a:schemeClr val="dk1"/>
              </a:solidFill>
              <a:highlight>
                <a:srgbClr val="00FF00"/>
              </a:highlight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00FF00"/>
                </a:highlight>
                <a:latin typeface="Arial Hebrew"/>
                <a:ea typeface="Arial Hebrew"/>
                <a:cs typeface="Arial Hebrew"/>
                <a:sym typeface="Arial Hebrew"/>
              </a:rPr>
              <a:t>Configuring node compute-1-1</a:t>
            </a:r>
            <a:endParaRPr sz="900">
              <a:solidFill>
                <a:schemeClr val="dk1"/>
              </a:solidFill>
              <a:highlight>
                <a:srgbClr val="00FF00"/>
              </a:highlight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00FF00"/>
                </a:highlight>
                <a:latin typeface="Arial Hebrew"/>
                <a:ea typeface="Arial Hebrew"/>
                <a:cs typeface="Arial Hebrew"/>
                <a:sym typeface="Arial Hebrew"/>
              </a:rPr>
              <a:t>/home/alcasgar/LIBS/mpich/bin//mpiexec -genvall -f /home/alcasgar/FlexMPI/controller/rankfiles/rankfile1 -np 1 /tmp/gradient1 500000 1000 0.00000001 /home/alcasgar/FlexMPI/examples -cfile ../run/nodefile2.dat -policy-malleability-triggered -lbpolicy-static -ni 20 -ports 7670 7671 -controller compute-1-2 -IOaction 0.020000 -alloc:0</a:t>
            </a:r>
            <a:endParaRPr sz="900">
              <a:solidFill>
                <a:schemeClr val="dk1"/>
              </a:solidFill>
              <a:highlight>
                <a:srgbClr val="00FF00"/>
              </a:highlight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00FF00"/>
                </a:highlight>
                <a:latin typeface="Arial Hebrew"/>
                <a:ea typeface="Arial Hebrew"/>
                <a:cs typeface="Arial Hebrew"/>
                <a:sym typeface="Arial Hebrew"/>
              </a:rPr>
              <a:t> FlexMPI: program configured to perform dummy I/O of 0.020000 seconds</a:t>
            </a:r>
            <a:endParaRPr sz="900">
              <a:solidFill>
                <a:schemeClr val="dk1"/>
              </a:solidFill>
              <a:highlight>
                <a:srgbClr val="00FF00"/>
              </a:highlight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00FFFF"/>
              </a:highlight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 Hebrew"/>
              <a:ea typeface="Arial Hebrew"/>
              <a:cs typeface="Arial Hebrew"/>
              <a:sym typeface="Arial Hebrew"/>
            </a:endParaRPr>
          </a:p>
        </p:txBody>
      </p:sp>
      <p:sp>
        <p:nvSpPr>
          <p:cNvPr id="790" name="Google Shape;790;p60"/>
          <p:cNvSpPr txBox="1"/>
          <p:nvPr/>
        </p:nvSpPr>
        <p:spPr>
          <a:xfrm>
            <a:off x="7508708" y="4429121"/>
            <a:ext cx="1273200" cy="715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Jacobi output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Gradient output</a:t>
            </a:r>
            <a:endParaRPr sz="1100"/>
          </a:p>
        </p:txBody>
      </p:sp>
      <p:sp>
        <p:nvSpPr>
          <p:cNvPr id="791" name="Google Shape;791;p6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IC + FlexMPI example (output)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61"/>
          <p:cNvSpPr txBox="1"/>
          <p:nvPr/>
        </p:nvSpPr>
        <p:spPr>
          <a:xfrm>
            <a:off x="1" y="872691"/>
            <a:ext cx="9046500" cy="31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00FF00"/>
                </a:highlight>
                <a:latin typeface="Arial Hebrew"/>
                <a:ea typeface="Arial Hebrew"/>
                <a:cs typeface="Arial Hebrew"/>
                <a:sym typeface="Arial Hebrew"/>
              </a:rPr>
              <a:t>Host compute-1-2 maxprocs is 8. ID is 0 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00FF00"/>
                </a:highlight>
                <a:latin typeface="Arial Hebrew"/>
                <a:ea typeface="Arial Hebrew"/>
                <a:cs typeface="Arial Hebrew"/>
                <a:sym typeface="Arial Hebrew"/>
              </a:rPr>
              <a:t>DIM: 500000 NNZ: 39967238</a:t>
            </a:r>
            <a:endParaRPr sz="900">
              <a:solidFill>
                <a:schemeClr val="dk1"/>
              </a:solidFill>
              <a:highlight>
                <a:srgbClr val="00FF00"/>
              </a:highlight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highlight>
                  <a:srgbClr val="00FF00"/>
                </a:highlight>
                <a:latin typeface="Arial Hebrew"/>
                <a:ea typeface="Arial Hebrew"/>
                <a:cs typeface="Arial Hebrew"/>
                <a:sym typeface="Arial Hebrew"/>
              </a:rPr>
              <a:t>Received packet from 10.0.200.35:38365   Data: 6:compute-1-2:3</a:t>
            </a:r>
            <a:endParaRPr sz="900">
              <a:solidFill>
                <a:schemeClr val="dk1"/>
              </a:solidFill>
              <a:highlight>
                <a:srgbClr val="00FF00"/>
              </a:highlight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highlight>
                  <a:srgbClr val="00FF00"/>
                </a:highlight>
                <a:latin typeface="Arial Hebrew"/>
                <a:ea typeface="Arial Hebrew"/>
                <a:cs typeface="Arial Hebrew"/>
                <a:sym typeface="Arial Hebrew"/>
              </a:rPr>
              <a:t> Command number is 6</a:t>
            </a:r>
            <a:endParaRPr sz="900">
              <a:solidFill>
                <a:schemeClr val="dk1"/>
              </a:solidFill>
              <a:highlight>
                <a:srgbClr val="00FF00"/>
              </a:highlight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highlight>
                  <a:srgbClr val="00FF00"/>
                </a:highlight>
                <a:latin typeface="Arial Hebrew"/>
                <a:ea typeface="Arial Hebrew"/>
                <a:cs typeface="Arial Hebrew"/>
                <a:sym typeface="Arial Hebrew"/>
              </a:rPr>
              <a:t> Command: Create 3 processes in compute node: compute-1-2 </a:t>
            </a:r>
            <a:endParaRPr sz="900">
              <a:solidFill>
                <a:schemeClr val="dk1"/>
              </a:solidFill>
              <a:highlight>
                <a:srgbClr val="00FF00"/>
              </a:highlight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highlight>
                  <a:srgbClr val="00FF00"/>
                </a:highlight>
                <a:latin typeface="Arial Hebrew"/>
                <a:ea typeface="Arial Hebrew"/>
                <a:cs typeface="Arial Hebrew"/>
                <a:sym typeface="Arial Hebrew"/>
              </a:rPr>
              <a:t>Sent 0 bytes as response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Iter: 460 	 FLOPs: 35296639524 	 MFLOPS:: 7126.463467 	 RTIME:: 4.952897 	 PTIME:: 4.952935 	 CTIME:: 0.000000 	 IOTime:: 0.000000 	 Size: 4</a:t>
            </a:r>
            <a:endParaRPr sz="900">
              <a:solidFill>
                <a:schemeClr val="dk1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Iter: 480 	 FLOPs: 35296639509 	 MFLOPS:: 7215.483963 	 RTIME:: 4.891791 	 PTIME:: 4.891885 	 CTIME:: 0.000000 	 IOTime:: 0.000000 	 Size: 4</a:t>
            </a:r>
            <a:endParaRPr sz="900">
              <a:solidFill>
                <a:schemeClr val="dk1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00FF00"/>
                </a:highlight>
                <a:latin typeface="Arial Hebrew"/>
                <a:ea typeface="Arial Hebrew"/>
                <a:cs typeface="Arial Hebrew"/>
                <a:sym typeface="Arial Hebrew"/>
              </a:rPr>
              <a:t>[0] Process spawned in compute-1-2 - Data loaded in 11.275096</a:t>
            </a:r>
            <a:endParaRPr sz="7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00FF00"/>
                </a:highlight>
                <a:latin typeface="Arial Hebrew"/>
                <a:ea typeface="Arial Hebrew"/>
                <a:cs typeface="Arial Hebrew"/>
                <a:sym typeface="Arial Hebrew"/>
              </a:rPr>
              <a:t>[0] Gradient started</a:t>
            </a:r>
            <a:endParaRPr sz="900">
              <a:solidFill>
                <a:schemeClr val="dk1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Iter: 500 	 FLOPs: 35296640004 	 MFLOPS:: 7201.284032 	 RTIME:: 4.901437 	 PTIME:: 4.884597 	 CTIME:: 0.000000 	 IOTime:: 0.000000 	 Size: 4</a:t>
            </a:r>
            <a:endParaRPr sz="900">
              <a:solidFill>
                <a:schemeClr val="dk1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00FF00"/>
                </a:highlight>
                <a:latin typeface="Arial Hebrew"/>
                <a:ea typeface="Arial Hebrew"/>
                <a:cs typeface="Arial Hebrew"/>
                <a:sym typeface="Arial Hebrew"/>
              </a:rPr>
              <a:t>Spawn 3 at 4.910253</a:t>
            </a:r>
            <a:endParaRPr sz="900">
              <a:solidFill>
                <a:schemeClr val="dk1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00FF00"/>
                </a:highlight>
                <a:latin typeface="Arial Hebrew"/>
                <a:ea typeface="Arial Hebrew"/>
                <a:cs typeface="Arial Hebrew"/>
                <a:sym typeface="Arial Hebrew"/>
              </a:rPr>
              <a:t>Host list: compute-1-2:3 </a:t>
            </a:r>
            <a:endParaRPr sz="900">
              <a:solidFill>
                <a:schemeClr val="dk1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00FF00"/>
                </a:highlight>
                <a:latin typeface="Arial Hebrew"/>
                <a:ea typeface="Arial Hebrew"/>
                <a:cs typeface="Arial Hebrew"/>
                <a:sym typeface="Arial Hebrew"/>
              </a:rPr>
              <a:t>[1] Process spawned in compute-1-2 at 21 | Data received in 0.172032 secs.</a:t>
            </a:r>
            <a:endParaRPr sz="900">
              <a:solidFill>
                <a:schemeClr val="dk1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00FF00"/>
                </a:highlight>
                <a:latin typeface="Arial Hebrew"/>
                <a:ea typeface="Arial Hebrew"/>
                <a:cs typeface="Arial Hebrew"/>
                <a:sym typeface="Arial Hebrew"/>
              </a:rPr>
              <a:t>[3] Process spawned in compute-1-2 at 21 | Data received in 0.172090 secs.</a:t>
            </a:r>
            <a:endParaRPr sz="900">
              <a:solidFill>
                <a:schemeClr val="dk1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00FF00"/>
                </a:highlight>
                <a:latin typeface="Arial Hebrew"/>
                <a:ea typeface="Arial Hebrew"/>
                <a:cs typeface="Arial Hebrew"/>
                <a:sym typeface="Arial Hebrew"/>
              </a:rPr>
              <a:t>[2] Process spawned in compute-1-2 at 21 | Data received in 0.172246 secs.</a:t>
            </a:r>
            <a:endParaRPr sz="900">
              <a:solidFill>
                <a:schemeClr val="dk1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00FF00"/>
                </a:highlight>
                <a:latin typeface="Arial Hebrew"/>
                <a:ea typeface="Arial Hebrew"/>
                <a:cs typeface="Arial Hebrew"/>
                <a:sym typeface="Arial Hebrew"/>
              </a:rPr>
              <a:t>Spawn cost:: process_creation= 0.038902 	 data_redistribution= 0.172307 	 LoadBalance_computation= 0.002943</a:t>
            </a:r>
            <a:endParaRPr sz="900">
              <a:solidFill>
                <a:schemeClr val="dk1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00FF00"/>
                </a:highlight>
                <a:latin typeface="Arial Hebrew"/>
                <a:ea typeface="Arial Hebrew"/>
                <a:cs typeface="Arial Hebrew"/>
                <a:sym typeface="Arial Hebrew"/>
              </a:rPr>
              <a:t>Iter: 20 	 FLOPs: 44033623140 	 MFLOPS:: 8988.077059 	 RTIME:: 4.899115 	 PTIME:: 4.909923 	 CTIME:: 0.010774 	 IOTime:: 0.000000 	 Size: 4</a:t>
            </a:r>
            <a:endParaRPr sz="900">
              <a:solidFill>
                <a:schemeClr val="dk1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00FF00"/>
                </a:highlight>
                <a:latin typeface="Arial Hebrew"/>
                <a:ea typeface="Arial Hebrew"/>
                <a:cs typeface="Arial Hebrew"/>
                <a:sym typeface="Arial Hebrew"/>
              </a:rPr>
              <a:t>[1] Gradient started</a:t>
            </a:r>
            <a:endParaRPr sz="900">
              <a:solidFill>
                <a:schemeClr val="dk1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00FF00"/>
                </a:highlight>
                <a:latin typeface="Arial Hebrew"/>
                <a:ea typeface="Arial Hebrew"/>
                <a:cs typeface="Arial Hebrew"/>
                <a:sym typeface="Arial Hebrew"/>
              </a:rPr>
              <a:t>[3] Gradient started</a:t>
            </a:r>
            <a:endParaRPr sz="900">
              <a:solidFill>
                <a:schemeClr val="dk1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00FF00"/>
                </a:highlight>
                <a:latin typeface="Arial Hebrew"/>
                <a:ea typeface="Arial Hebrew"/>
                <a:cs typeface="Arial Hebrew"/>
                <a:sym typeface="Arial Hebrew"/>
              </a:rPr>
              <a:t>[2] Gradient started</a:t>
            </a:r>
            <a:endParaRPr sz="900">
              <a:solidFill>
                <a:schemeClr val="dk1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rial Hebrew"/>
              <a:ea typeface="Arial Hebrew"/>
              <a:cs typeface="Arial Hebrew"/>
              <a:sym typeface="Arial Hebrew"/>
            </a:endParaRPr>
          </a:p>
        </p:txBody>
      </p:sp>
      <p:sp>
        <p:nvSpPr>
          <p:cNvPr id="797" name="Google Shape;797;p61"/>
          <p:cNvSpPr txBox="1"/>
          <p:nvPr/>
        </p:nvSpPr>
        <p:spPr>
          <a:xfrm>
            <a:off x="7584908" y="4336655"/>
            <a:ext cx="1273200" cy="715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Jacobi output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Gradient output</a:t>
            </a:r>
            <a:endParaRPr sz="1100"/>
          </a:p>
        </p:txBody>
      </p:sp>
      <p:sp>
        <p:nvSpPr>
          <p:cNvPr id="798" name="Google Shape;798;p6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IC + FlexMPI example (output)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62"/>
          <p:cNvSpPr txBox="1"/>
          <p:nvPr/>
        </p:nvSpPr>
        <p:spPr>
          <a:xfrm>
            <a:off x="7584908" y="4336655"/>
            <a:ext cx="1273200" cy="715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Jacobi output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Gradient output</a:t>
            </a:r>
            <a:endParaRPr sz="1100"/>
          </a:p>
        </p:txBody>
      </p:sp>
      <p:sp>
        <p:nvSpPr>
          <p:cNvPr id="804" name="Google Shape;804;p6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IC + FlexMPI example (output)</a:t>
            </a:r>
            <a:endParaRPr b="1">
              <a:solidFill>
                <a:srgbClr val="073763"/>
              </a:solidFill>
            </a:endParaRPr>
          </a:p>
        </p:txBody>
      </p:sp>
      <p:sp>
        <p:nvSpPr>
          <p:cNvPr id="805" name="Google Shape;805;p62"/>
          <p:cNvSpPr txBox="1"/>
          <p:nvPr/>
        </p:nvSpPr>
        <p:spPr>
          <a:xfrm>
            <a:off x="21975" y="1163600"/>
            <a:ext cx="91440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00FF00"/>
                </a:highlight>
                <a:latin typeface="Arial Hebrew"/>
                <a:ea typeface="Arial Hebrew"/>
                <a:cs typeface="Arial Hebrew"/>
                <a:sym typeface="Arial Hebrew"/>
              </a:rPr>
              <a:t>Iter: 40 	 FLOPs: 10162950941 	 MFLOPS:: 9503.671729 	 RTIME:: 1.069371 	 PTIME:: 1.104408 	 CTIME:: 0.035034 	 IOTime:: 0.000000 	 Size: 4</a:t>
            </a:r>
            <a:endParaRPr sz="900">
              <a:solidFill>
                <a:srgbClr val="000000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Iter: 520 	 FLOPs: 35296639583 	 MFLOPS:: 7132.513208 	 RTIME:: 4.948696 	 PTIME:: 4.948709 	 CTIME:: 0.000000 	 IOTime:: 0.000000 	 Size: 4</a:t>
            </a:r>
            <a:endParaRPr sz="900">
              <a:solidFill>
                <a:srgbClr val="000000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00FF00"/>
                </a:highlight>
                <a:latin typeface="Arial Hebrew"/>
                <a:ea typeface="Arial Hebrew"/>
                <a:cs typeface="Arial Hebrew"/>
                <a:sym typeface="Arial Hebrew"/>
              </a:rPr>
              <a:t>Iter: 60 	 FLOPs: 10240397619 	 MFLOPS:: 9569.973150 	 RTIME:: 1.070055 	 PTIME:: 1.112591 	 CTIME:: 0.042531 	 IOTime:: 0.000000 	 Size: 4</a:t>
            </a:r>
            <a:endParaRPr sz="900">
              <a:solidFill>
                <a:srgbClr val="000000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00FF00"/>
                </a:highlight>
                <a:latin typeface="Arial Hebrew"/>
                <a:ea typeface="Arial Hebrew"/>
                <a:cs typeface="Arial Hebrew"/>
                <a:sym typeface="Arial Hebrew"/>
              </a:rPr>
              <a:t>Iter: 80 	 FLOPs: 10515216776 	 MFLOPS:: 9835.283928 	 RTIME:: 1.069132 	 PTIME:: 1.140827 	 CTIME:: 0.071687 	 IOTime:: 0.000000 	 Size: 4</a:t>
            </a:r>
            <a:endParaRPr sz="900">
              <a:solidFill>
                <a:srgbClr val="000000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00FF00"/>
                </a:highlight>
                <a:latin typeface="Arial Hebrew"/>
                <a:ea typeface="Arial Hebrew"/>
                <a:cs typeface="Arial Hebrew"/>
                <a:sym typeface="Arial Hebrew"/>
              </a:rPr>
              <a:t>Iter: 100 	 FLOPs: 10599785640 	 MFLOPS:: 9957.029514 	 RTIME:: 1.064553 	 PTIME:: 1.145932 	 CTIME:: 0.081379 	 IOTime:: 0.000000 	 Size: 4</a:t>
            </a:r>
            <a:endParaRPr sz="900">
              <a:solidFill>
                <a:srgbClr val="000000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00FF00"/>
                </a:highlight>
                <a:latin typeface="Arial Hebrew"/>
                <a:ea typeface="Arial Hebrew"/>
                <a:cs typeface="Arial Hebrew"/>
                <a:sym typeface="Arial Hebrew"/>
              </a:rPr>
              <a:t>Iter: 120 	 FLOPs: 10542568344 	 MFLOPS:: 9896.606914 	 RTIME:: 1.065271 	 PTIME:: 1.139956 	 CTIME:: 0.074691 	 IOTime:: 0.000000 	 Size: 4</a:t>
            </a:r>
            <a:endParaRPr sz="900">
              <a:solidFill>
                <a:srgbClr val="000000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Iter: 540 	 FLOPs: 35296639529 	 MFLOPS:: 7108.611912 	 RTIME:: 4.965335 	 PTIME:: 4.965389 	 CTIME:: 0.000000 	 IOTime:: 0.000000 	 Size: 4</a:t>
            </a:r>
            <a:endParaRPr sz="900">
              <a:solidFill>
                <a:srgbClr val="000000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00FF00"/>
                </a:highlight>
                <a:latin typeface="Arial Hebrew"/>
                <a:ea typeface="Arial Hebrew"/>
                <a:cs typeface="Arial Hebrew"/>
                <a:sym typeface="Arial Hebrew"/>
              </a:rPr>
              <a:t>Iter: 140 	 FLOPs: 10219318040 	 MFLOPS:: 9544.288679 	 RTIME:: 1.070726 	 PTIME:: 1.110498 	 CTIME:: 0.039774 	 IOTime:: 0.000000 	 Size: 4</a:t>
            </a:r>
            <a:endParaRPr sz="900">
              <a:solidFill>
                <a:srgbClr val="000000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00FF00"/>
                </a:highlight>
                <a:latin typeface="Arial Hebrew"/>
                <a:ea typeface="Arial Hebrew"/>
                <a:cs typeface="Arial Hebrew"/>
                <a:sym typeface="Arial Hebrew"/>
              </a:rPr>
              <a:t>Iter: 160 	 FLOPs: 10258285328 	 MFLOPS:: 9608.347854 	 RTIME:: 1.067643 	 PTIME:: 1.112081 	 CTIME:: 0.044444 	 IOTime:: 0.000000 	 Size: 4</a:t>
            </a:r>
            <a:endParaRPr sz="900">
              <a:solidFill>
                <a:srgbClr val="000000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Iter: 580 	 FLOPs: 35296639530 	 MFLOPS:: 7082.234686 	 RTIME:: 4.983828 	 PTIME:: 4.983866 	 CTIME:: 0.000000 	 IOTime:: 0.000000 	 Size: 4</a:t>
            </a:r>
            <a:endParaRPr sz="900">
              <a:solidFill>
                <a:srgbClr val="000000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 Hebrew"/>
                <a:ea typeface="Arial Hebrew"/>
                <a:cs typeface="Arial Hebrew"/>
                <a:sym typeface="Arial Hebrew"/>
              </a:rPr>
              <a:t>…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Arial Hebrew"/>
                <a:ea typeface="Arial Hebrew"/>
                <a:cs typeface="Arial Hebrew"/>
                <a:sym typeface="Arial Hebrew"/>
              </a:rPr>
              <a:t>…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0000"/>
                </a:solidFill>
                <a:latin typeface="Arial Hebrew"/>
                <a:ea typeface="Arial Hebrew"/>
                <a:cs typeface="Arial Hebrew"/>
                <a:sym typeface="Arial Hebrew"/>
              </a:rPr>
              <a:t>Gradient finishes</a:t>
            </a:r>
            <a:endParaRPr b="1" sz="900">
              <a:solidFill>
                <a:srgbClr val="000000"/>
              </a:solidFill>
              <a:latin typeface="Arial Hebrew"/>
              <a:ea typeface="Arial Hebrew"/>
              <a:cs typeface="Arial Hebrew"/>
              <a:sym typeface="Arial Hebr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63"/>
          <p:cNvSpPr txBox="1"/>
          <p:nvPr/>
        </p:nvSpPr>
        <p:spPr>
          <a:xfrm>
            <a:off x="0" y="567891"/>
            <a:ext cx="9239100" cy="43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Iter: 720 	 FLOPs: 35296639577 	 MFLOPS:: 7132.511766 	 RTIME:: 4.948697 	 PTIME:: 4.948769 	 CTIME:: 0.000000 	 IOTime:: 0.000000 	 Size: 4</a:t>
            </a:r>
            <a:endParaRPr sz="1100">
              <a:solidFill>
                <a:schemeClr val="dk1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Received packet from 10.0.200.35:41873   Data: 6:compute-1-2:4</a:t>
            </a:r>
            <a:endParaRPr sz="1100">
              <a:solidFill>
                <a:schemeClr val="dk1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 Command number is 6</a:t>
            </a:r>
            <a:endParaRPr sz="1100">
              <a:solidFill>
                <a:schemeClr val="dk1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 Command: Create 4 processes in compute node: compute-1-2 </a:t>
            </a:r>
            <a:endParaRPr sz="1100">
              <a:solidFill>
                <a:schemeClr val="dk1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Sent 0 bytes as response</a:t>
            </a:r>
            <a:endParaRPr sz="1100">
              <a:solidFill>
                <a:schemeClr val="dk1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Spawn 4 at 155.474022</a:t>
            </a:r>
            <a:endParaRPr sz="1100">
              <a:solidFill>
                <a:schemeClr val="dk1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Host list: compute-1-2:4 </a:t>
            </a:r>
            <a:endParaRPr sz="1100">
              <a:solidFill>
                <a:schemeClr val="dk1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Spawn cost:: process_creation= 0.039829 	 data_redistribution= 0.501175 	 LoadBalance_computation= 0.000001</a:t>
            </a:r>
            <a:endParaRPr sz="1100">
              <a:solidFill>
                <a:schemeClr val="dk1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Iter: 740 	 FLOPs: 35296639530 	 MFLOPS:: 7079.620931 	 RTIME:: 4.985668 	 PTIME:: 4.985746 	 CTIME:: 0.000000 	 IOTime:: 0.000000 	 Size: 8</a:t>
            </a:r>
            <a:endParaRPr sz="1100">
              <a:solidFill>
                <a:schemeClr val="dk1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 [5] Process spawned in compute-1-2 at 741 | Data received in 0.501245 secs.</a:t>
            </a:r>
            <a:endParaRPr sz="1100">
              <a:solidFill>
                <a:schemeClr val="dk1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 [5] Jacobi started </a:t>
            </a:r>
            <a:endParaRPr sz="1100">
              <a:solidFill>
                <a:schemeClr val="dk1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 [6] Process spawned in compute-1-2 at 741 | Data received in 0.501286 secs.</a:t>
            </a:r>
            <a:endParaRPr sz="1100">
              <a:solidFill>
                <a:schemeClr val="dk1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 [6] Jacobi started </a:t>
            </a:r>
            <a:endParaRPr sz="1100">
              <a:solidFill>
                <a:schemeClr val="dk1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 [7] Process spawned in compute-1-2 at 741 | Data received in 0.501269 secs.</a:t>
            </a:r>
            <a:endParaRPr sz="1100">
              <a:solidFill>
                <a:schemeClr val="dk1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 [7] Jacobi started </a:t>
            </a:r>
            <a:endParaRPr sz="1100">
              <a:solidFill>
                <a:schemeClr val="dk1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 [4] Process spawned in compute-1-2 at 741 | Data received in 0.501295 secs.</a:t>
            </a:r>
            <a:endParaRPr sz="1100">
              <a:solidFill>
                <a:schemeClr val="dk1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 [4] Jacobi started </a:t>
            </a:r>
            <a:endParaRPr sz="1100">
              <a:solidFill>
                <a:schemeClr val="dk1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Iter: 760 	 FLOPs: 17652963910 	 MFLOPS:: 7117.309822 	 RTIME:: 2.480286 	 PTIME:: 2.480313 	 CTIME:: 0.000000 	 IOTime:: 0.000000 	 Size: 8</a:t>
            </a:r>
            <a:endParaRPr sz="1100">
              <a:solidFill>
                <a:schemeClr val="dk1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highlight>
                  <a:srgbClr val="00FFFF"/>
                </a:highlight>
                <a:latin typeface="Arial Hebrew"/>
                <a:ea typeface="Arial Hebrew"/>
                <a:cs typeface="Arial Hebrew"/>
                <a:sym typeface="Arial Hebrew"/>
              </a:rPr>
              <a:t>Iter: 780 	 FLOPs: 17652963908 	 MFLOPS:: 7128.072545 	 RTIME:: 2.476541 	 PTIME:: 2.476554 	 CTIME:: 0.000000 	 IOTime:: 0.000000 	 Size: 8</a:t>
            </a:r>
            <a:endParaRPr sz="1100">
              <a:solidFill>
                <a:srgbClr val="000000"/>
              </a:solidFill>
              <a:highlight>
                <a:srgbClr val="00FFFF"/>
              </a:highlight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 Hebrew"/>
                <a:ea typeface="Arial Hebrew"/>
                <a:cs typeface="Arial Hebrew"/>
                <a:sym typeface="Arial Hebrew"/>
              </a:rPr>
              <a:t>Jacobi finishes.</a:t>
            </a:r>
            <a:endParaRPr b="1" sz="1100">
              <a:solidFill>
                <a:schemeClr val="dk1"/>
              </a:solidFill>
              <a:latin typeface="Arial Hebrew"/>
              <a:ea typeface="Arial Hebrew"/>
              <a:cs typeface="Arial Hebrew"/>
              <a:sym typeface="Arial Hebr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 Hebrew"/>
              <a:ea typeface="Arial Hebrew"/>
              <a:cs typeface="Arial Hebrew"/>
              <a:sym typeface="Arial Hebrew"/>
            </a:endParaRPr>
          </a:p>
        </p:txBody>
      </p:sp>
      <p:sp>
        <p:nvSpPr>
          <p:cNvPr id="811" name="Google Shape;811;p63"/>
          <p:cNvSpPr txBox="1"/>
          <p:nvPr/>
        </p:nvSpPr>
        <p:spPr>
          <a:xfrm>
            <a:off x="7508708" y="4436827"/>
            <a:ext cx="1273200" cy="715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00FFFF"/>
                </a:highlight>
                <a:latin typeface="Calibri"/>
                <a:ea typeface="Calibri"/>
                <a:cs typeface="Calibri"/>
                <a:sym typeface="Calibri"/>
              </a:rPr>
              <a:t>Jacobi output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00FF00"/>
                </a:highlight>
                <a:latin typeface="Calibri"/>
                <a:ea typeface="Calibri"/>
                <a:cs typeface="Calibri"/>
                <a:sym typeface="Calibri"/>
              </a:rPr>
              <a:t>Gradient output</a:t>
            </a:r>
            <a:endParaRPr sz="1100"/>
          </a:p>
        </p:txBody>
      </p:sp>
      <p:sp>
        <p:nvSpPr>
          <p:cNvPr id="812" name="Google Shape;812;p6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IC + FlexMPI example (output)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❑"/>
            </a:pPr>
            <a:r>
              <a:rPr lang="en">
                <a:solidFill>
                  <a:schemeClr val="lt2"/>
                </a:solidFill>
              </a:rPr>
              <a:t>Rigid</a:t>
            </a:r>
            <a:endParaRPr/>
          </a:p>
          <a:p>
            <a:pPr indent="-33655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lang="en">
                <a:solidFill>
                  <a:schemeClr val="dk1"/>
                </a:solidFill>
              </a:rPr>
              <a:t>Moldable</a:t>
            </a:r>
            <a:endParaRPr/>
          </a:p>
          <a:p>
            <a:pPr indent="-33655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❑"/>
            </a:pPr>
            <a:r>
              <a:rPr lang="en">
                <a:solidFill>
                  <a:schemeClr val="lt2"/>
                </a:solidFill>
              </a:rPr>
              <a:t>Evolving</a:t>
            </a:r>
            <a:endParaRPr/>
          </a:p>
          <a:p>
            <a:pPr indent="-33655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❑"/>
            </a:pPr>
            <a:r>
              <a:rPr lang="en">
                <a:solidFill>
                  <a:schemeClr val="lt2"/>
                </a:solidFill>
              </a:rPr>
              <a:t>Malleable</a:t>
            </a:r>
            <a:endParaRPr/>
          </a:p>
          <a:p>
            <a:pPr indent="-33655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❑"/>
            </a:pPr>
            <a:r>
              <a:rPr lang="en">
                <a:solidFill>
                  <a:schemeClr val="lt2"/>
                </a:solidFill>
              </a:rPr>
              <a:t>Adaptive</a:t>
            </a:r>
            <a:endParaRPr/>
          </a:p>
          <a:p>
            <a:pPr indent="-2032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  <p:cxnSp>
        <p:nvCxnSpPr>
          <p:cNvPr id="104" name="Google Shape;104;p19"/>
          <p:cNvCxnSpPr/>
          <p:nvPr/>
        </p:nvCxnSpPr>
        <p:spPr>
          <a:xfrm>
            <a:off x="2306782" y="3347951"/>
            <a:ext cx="6091200" cy="0"/>
          </a:xfrm>
          <a:prstGeom prst="straightConnector1">
            <a:avLst/>
          </a:prstGeom>
          <a:noFill/>
          <a:ln cap="flat" cmpd="sng" w="444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5" name="Google Shape;105;p19"/>
          <p:cNvSpPr/>
          <p:nvPr/>
        </p:nvSpPr>
        <p:spPr>
          <a:xfrm>
            <a:off x="2492477" y="2426109"/>
            <a:ext cx="855600" cy="864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Job (t1)</a:t>
            </a:r>
            <a:endParaRPr sz="1100"/>
          </a:p>
        </p:txBody>
      </p:sp>
      <p:sp>
        <p:nvSpPr>
          <p:cNvPr id="106" name="Google Shape;106;p19"/>
          <p:cNvSpPr/>
          <p:nvPr/>
        </p:nvSpPr>
        <p:spPr>
          <a:xfrm>
            <a:off x="4787480" y="2426108"/>
            <a:ext cx="855600" cy="864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Job (t2)</a:t>
            </a:r>
            <a:endParaRPr sz="1100"/>
          </a:p>
        </p:txBody>
      </p:sp>
      <p:sp>
        <p:nvSpPr>
          <p:cNvPr id="107" name="Google Shape;107;p19"/>
          <p:cNvSpPr/>
          <p:nvPr/>
        </p:nvSpPr>
        <p:spPr>
          <a:xfrm>
            <a:off x="7082481" y="2422455"/>
            <a:ext cx="855600" cy="864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Job (t3)</a:t>
            </a:r>
            <a:endParaRPr sz="1100"/>
          </a:p>
        </p:txBody>
      </p:sp>
      <p:sp>
        <p:nvSpPr>
          <p:cNvPr id="108" name="Google Shape;108;p19"/>
          <p:cNvSpPr/>
          <p:nvPr/>
        </p:nvSpPr>
        <p:spPr>
          <a:xfrm>
            <a:off x="3786782" y="2741357"/>
            <a:ext cx="561900" cy="26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6081785" y="2741357"/>
            <a:ext cx="561900" cy="26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7510184" y="3347951"/>
            <a:ext cx="567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sz="1100"/>
          </a:p>
        </p:txBody>
      </p:sp>
      <p:cxnSp>
        <p:nvCxnSpPr>
          <p:cNvPr id="111" name="Google Shape;111;p19"/>
          <p:cNvCxnSpPr/>
          <p:nvPr/>
        </p:nvCxnSpPr>
        <p:spPr>
          <a:xfrm rot="10800000">
            <a:off x="2389239" y="3386075"/>
            <a:ext cx="0" cy="270000"/>
          </a:xfrm>
          <a:prstGeom prst="straightConnector1">
            <a:avLst/>
          </a:prstGeom>
          <a:noFill/>
          <a:ln cap="flat" cmpd="sng" w="412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2" name="Google Shape;112;p19"/>
          <p:cNvSpPr/>
          <p:nvPr/>
        </p:nvSpPr>
        <p:spPr>
          <a:xfrm>
            <a:off x="2336805" y="1067990"/>
            <a:ext cx="1166750" cy="612055"/>
          </a:xfrm>
          <a:prstGeom prst="flowChartPreparation">
            <a:avLst/>
          </a:prstGeom>
          <a:solidFill>
            <a:srgbClr val="548135"/>
          </a:solidFill>
          <a:ln cap="flat" cmpd="sng" w="12700">
            <a:solidFill>
              <a:srgbClr val="A8D0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RMS</a:t>
            </a:r>
            <a:endParaRPr sz="1100"/>
          </a:p>
        </p:txBody>
      </p:sp>
      <p:cxnSp>
        <p:nvCxnSpPr>
          <p:cNvPr id="113" name="Google Shape;113;p19"/>
          <p:cNvCxnSpPr/>
          <p:nvPr/>
        </p:nvCxnSpPr>
        <p:spPr>
          <a:xfrm>
            <a:off x="2920180" y="1784651"/>
            <a:ext cx="0" cy="540000"/>
          </a:xfrm>
          <a:prstGeom prst="straightConnector1">
            <a:avLst/>
          </a:prstGeom>
          <a:noFill/>
          <a:ln cap="flat" cmpd="sng" w="44450">
            <a:solidFill>
              <a:srgbClr val="54813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4" name="Google Shape;114;p19"/>
          <p:cNvSpPr txBox="1"/>
          <p:nvPr/>
        </p:nvSpPr>
        <p:spPr>
          <a:xfrm>
            <a:off x="3010443" y="1856126"/>
            <a:ext cx="855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  <a:endParaRPr sz="1100"/>
          </a:p>
        </p:txBody>
      </p:sp>
      <p:sp>
        <p:nvSpPr>
          <p:cNvPr id="115" name="Google Shape;115;p19"/>
          <p:cNvSpPr txBox="1"/>
          <p:nvPr/>
        </p:nvSpPr>
        <p:spPr>
          <a:xfrm>
            <a:off x="2413322" y="3474909"/>
            <a:ext cx="14022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execution time</a:t>
            </a:r>
            <a:endParaRPr sz="1100"/>
          </a:p>
        </p:txBody>
      </p:sp>
      <p:sp>
        <p:nvSpPr>
          <p:cNvPr id="116" name="Google Shape;116;p19"/>
          <p:cNvSpPr txBox="1"/>
          <p:nvPr/>
        </p:nvSpPr>
        <p:spPr>
          <a:xfrm>
            <a:off x="4468409" y="1927694"/>
            <a:ext cx="28272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 cannot be reconfigured at runtime</a:t>
            </a:r>
            <a:endParaRPr sz="1100"/>
          </a:p>
        </p:txBody>
      </p:sp>
      <p:sp>
        <p:nvSpPr>
          <p:cNvPr id="117" name="Google Shape;117;p1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Job categories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baseline="-25000" lang="en">
                <a:solidFill>
                  <a:schemeClr val="dk1"/>
                </a:solidFill>
              </a:rPr>
              <a:t>sir </a:t>
            </a:r>
            <a:r>
              <a:rPr lang="en">
                <a:solidFill>
                  <a:schemeClr val="dk1"/>
                </a:solidFill>
              </a:rPr>
              <a:t>is the application total execution time</a:t>
            </a:r>
            <a:endParaRPr>
              <a:solidFill>
                <a:schemeClr val="dk1"/>
              </a:solidFill>
            </a:endParaRPr>
          </a:p>
          <a:p>
            <a:pPr indent="-2032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Noto Sans Symbols"/>
              <a:buNone/>
            </a:pPr>
            <a:r>
              <a:t/>
            </a:r>
            <a:endParaRPr baseline="-25000">
              <a:solidFill>
                <a:schemeClr val="dk1"/>
              </a:solidFill>
            </a:endParaRPr>
          </a:p>
          <a:p>
            <a:pPr indent="-2032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Noto Sans Symbols"/>
              <a:buNone/>
            </a:pPr>
            <a:r>
              <a:t/>
            </a:r>
            <a:endParaRPr baseline="-25000">
              <a:solidFill>
                <a:schemeClr val="dk1"/>
              </a:solidFill>
            </a:endParaRPr>
          </a:p>
          <a:p>
            <a:pPr indent="-2032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Noto Sans Symbols"/>
              <a:buNone/>
            </a:pPr>
            <a:r>
              <a:t/>
            </a:r>
            <a:endParaRPr baseline="-25000">
              <a:solidFill>
                <a:schemeClr val="dk1"/>
              </a:solidFill>
            </a:endParaRPr>
          </a:p>
          <a:p>
            <a:pPr indent="-2032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Noto Sans Symbols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655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baseline="-25000" lang="en">
                <a:solidFill>
                  <a:schemeClr val="dk1"/>
                </a:solidFill>
              </a:rPr>
              <a:t>computation</a:t>
            </a:r>
            <a:r>
              <a:rPr lang="en">
                <a:solidFill>
                  <a:schemeClr val="dk1"/>
                </a:solidFill>
              </a:rPr>
              <a:t> is calculated using the processes FLOPS</a:t>
            </a:r>
            <a:endParaRPr>
              <a:solidFill>
                <a:schemeClr val="dk1"/>
              </a:solidFill>
            </a:endParaRPr>
          </a:p>
          <a:p>
            <a:pPr indent="-2032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Noto Sans Symbols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032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Noto Sans Symbols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18" name="Google Shape;818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3769" y="1881514"/>
            <a:ext cx="7396313" cy="74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2225" y="3468119"/>
            <a:ext cx="3207544" cy="778669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6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FlexMPI: Performance models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65"/>
          <p:cNvSpPr txBox="1"/>
          <p:nvPr>
            <p:ph idx="1" type="body"/>
          </p:nvPr>
        </p:nvSpPr>
        <p:spPr>
          <a:xfrm>
            <a:off x="311700" y="923875"/>
            <a:ext cx="8520600" cy="37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baseline="-25000" lang="en">
                <a:solidFill>
                  <a:schemeClr val="dk1"/>
                </a:solidFill>
              </a:rPr>
              <a:t>communication </a:t>
            </a:r>
            <a:r>
              <a:rPr lang="en">
                <a:solidFill>
                  <a:schemeClr val="dk1"/>
                </a:solidFill>
              </a:rPr>
              <a:t>takes into account the communication model of each MPI primitive</a:t>
            </a:r>
            <a:endParaRPr>
              <a:solidFill>
                <a:schemeClr val="dk1"/>
              </a:solidFill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>
                <a:solidFill>
                  <a:schemeClr val="dk1"/>
                </a:solidFill>
              </a:rPr>
              <a:t>It is also corrected at run-time by means of λ factor</a:t>
            </a:r>
            <a:endParaRPr>
              <a:solidFill>
                <a:schemeClr val="dk1"/>
              </a:solidFill>
            </a:endParaRPr>
          </a:p>
          <a:p>
            <a:pPr indent="-635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635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635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635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635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635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655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lang="en">
                <a:solidFill>
                  <a:schemeClr val="dk1"/>
                </a:solidFill>
              </a:rPr>
              <a:t>T</a:t>
            </a:r>
            <a:r>
              <a:rPr baseline="-25000" lang="en">
                <a:solidFill>
                  <a:schemeClr val="dk1"/>
                </a:solidFill>
              </a:rPr>
              <a:t>overhead </a:t>
            </a:r>
            <a:r>
              <a:rPr lang="en">
                <a:solidFill>
                  <a:schemeClr val="dk1"/>
                </a:solidFill>
              </a:rPr>
              <a:t>is computed at run-time</a:t>
            </a:r>
            <a:endParaRPr>
              <a:solidFill>
                <a:schemeClr val="dk1"/>
              </a:solidFill>
            </a:endParaRPr>
          </a:p>
          <a:p>
            <a:pPr indent="-2032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Noto Sans Symbols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032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Noto Sans Symbols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6" name="Google Shape;826;p65"/>
          <p:cNvSpPr txBox="1"/>
          <p:nvPr>
            <p:ph idx="11" type="ftr"/>
          </p:nvPr>
        </p:nvSpPr>
        <p:spPr>
          <a:xfrm>
            <a:off x="2708315" y="4821404"/>
            <a:ext cx="3973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Malleability workshop: FlexMPI runtime</a:t>
            </a:r>
            <a:endParaRPr/>
          </a:p>
        </p:txBody>
      </p:sp>
      <p:pic>
        <p:nvPicPr>
          <p:cNvPr id="827" name="Google Shape;827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3924" y="1614499"/>
            <a:ext cx="5874251" cy="129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8" name="Google Shape;828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5705" y="3539256"/>
            <a:ext cx="7606809" cy="657091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p6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FlexMPI: Performance models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66"/>
          <p:cNvSpPr txBox="1"/>
          <p:nvPr>
            <p:ph idx="11" type="ftr"/>
          </p:nvPr>
        </p:nvSpPr>
        <p:spPr>
          <a:xfrm>
            <a:off x="2708315" y="4821404"/>
            <a:ext cx="3973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Malleability workshop: FlexMPI runtime</a:t>
            </a:r>
            <a:endParaRPr/>
          </a:p>
        </p:txBody>
      </p:sp>
      <p:pic>
        <p:nvPicPr>
          <p:cNvPr id="835" name="Google Shape;835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8364" y="867395"/>
            <a:ext cx="6087273" cy="38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6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FlexMPI: MPI communication models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Noto Sans Symbols"/>
              <a:buChar char="❑"/>
            </a:pPr>
            <a:r>
              <a:rPr lang="en">
                <a:solidFill>
                  <a:srgbClr val="D8D8D8"/>
                </a:solidFill>
              </a:rPr>
              <a:t>Rigid</a:t>
            </a:r>
            <a:endParaRPr/>
          </a:p>
          <a:p>
            <a:pPr indent="-33655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Noto Sans Symbols"/>
              <a:buChar char="❑"/>
            </a:pPr>
            <a:r>
              <a:rPr lang="en">
                <a:solidFill>
                  <a:srgbClr val="D8D8D8"/>
                </a:solidFill>
              </a:rPr>
              <a:t>Moldable</a:t>
            </a:r>
            <a:endParaRPr/>
          </a:p>
          <a:p>
            <a:pPr indent="-33655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lang="en">
                <a:solidFill>
                  <a:schemeClr val="dk1"/>
                </a:solidFill>
              </a:rPr>
              <a:t>Evolving</a:t>
            </a:r>
            <a:endParaRPr/>
          </a:p>
          <a:p>
            <a:pPr indent="-33655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Noto Sans Symbols"/>
              <a:buChar char="❑"/>
            </a:pPr>
            <a:r>
              <a:rPr lang="en">
                <a:solidFill>
                  <a:srgbClr val="D8D8D8"/>
                </a:solidFill>
              </a:rPr>
              <a:t>Malleable</a:t>
            </a:r>
            <a:endParaRPr/>
          </a:p>
          <a:p>
            <a:pPr indent="-33655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Noto Sans Symbols"/>
              <a:buChar char="❑"/>
            </a:pPr>
            <a:r>
              <a:rPr lang="en">
                <a:solidFill>
                  <a:srgbClr val="D8D8D8"/>
                </a:solidFill>
              </a:rPr>
              <a:t>Adaptive</a:t>
            </a:r>
            <a:endParaRPr/>
          </a:p>
          <a:p>
            <a:pPr indent="-2032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  <p:cxnSp>
        <p:nvCxnSpPr>
          <p:cNvPr id="123" name="Google Shape;123;p20"/>
          <p:cNvCxnSpPr/>
          <p:nvPr/>
        </p:nvCxnSpPr>
        <p:spPr>
          <a:xfrm>
            <a:off x="2306782" y="3347951"/>
            <a:ext cx="6091200" cy="0"/>
          </a:xfrm>
          <a:prstGeom prst="straightConnector1">
            <a:avLst/>
          </a:prstGeom>
          <a:noFill/>
          <a:ln cap="flat" cmpd="sng" w="444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4" name="Google Shape;124;p20"/>
          <p:cNvSpPr/>
          <p:nvPr/>
        </p:nvSpPr>
        <p:spPr>
          <a:xfrm>
            <a:off x="2492477" y="2647337"/>
            <a:ext cx="855600" cy="405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Job (t1)</a:t>
            </a:r>
            <a:endParaRPr sz="1100"/>
          </a:p>
        </p:txBody>
      </p:sp>
      <p:sp>
        <p:nvSpPr>
          <p:cNvPr id="125" name="Google Shape;125;p20"/>
          <p:cNvSpPr/>
          <p:nvPr/>
        </p:nvSpPr>
        <p:spPr>
          <a:xfrm>
            <a:off x="4787480" y="2426108"/>
            <a:ext cx="855600" cy="864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Job (t2)</a:t>
            </a:r>
            <a:endParaRPr sz="1100"/>
          </a:p>
        </p:txBody>
      </p:sp>
      <p:sp>
        <p:nvSpPr>
          <p:cNvPr id="126" name="Google Shape;126;p20"/>
          <p:cNvSpPr/>
          <p:nvPr/>
        </p:nvSpPr>
        <p:spPr>
          <a:xfrm>
            <a:off x="7082481" y="2422455"/>
            <a:ext cx="855600" cy="864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Job (t3)</a:t>
            </a:r>
            <a:endParaRPr sz="1100"/>
          </a:p>
        </p:txBody>
      </p:sp>
      <p:sp>
        <p:nvSpPr>
          <p:cNvPr id="127" name="Google Shape;127;p20"/>
          <p:cNvSpPr/>
          <p:nvPr/>
        </p:nvSpPr>
        <p:spPr>
          <a:xfrm>
            <a:off x="3786782" y="2741357"/>
            <a:ext cx="561900" cy="26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6081785" y="2741357"/>
            <a:ext cx="561900" cy="26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7510184" y="3347951"/>
            <a:ext cx="567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sz="1100"/>
          </a:p>
        </p:txBody>
      </p:sp>
      <p:cxnSp>
        <p:nvCxnSpPr>
          <p:cNvPr id="130" name="Google Shape;130;p20"/>
          <p:cNvCxnSpPr/>
          <p:nvPr/>
        </p:nvCxnSpPr>
        <p:spPr>
          <a:xfrm rot="10800000">
            <a:off x="2389239" y="3386075"/>
            <a:ext cx="0" cy="270000"/>
          </a:xfrm>
          <a:prstGeom prst="straightConnector1">
            <a:avLst/>
          </a:prstGeom>
          <a:noFill/>
          <a:ln cap="flat" cmpd="sng" w="412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1" name="Google Shape;131;p20"/>
          <p:cNvSpPr/>
          <p:nvPr/>
        </p:nvSpPr>
        <p:spPr>
          <a:xfrm>
            <a:off x="4204104" y="1061336"/>
            <a:ext cx="1166750" cy="612055"/>
          </a:xfrm>
          <a:prstGeom prst="flowChartPreparation">
            <a:avLst/>
          </a:prstGeom>
          <a:solidFill>
            <a:srgbClr val="548135"/>
          </a:solidFill>
          <a:ln cap="flat" cmpd="sng" w="12700">
            <a:solidFill>
              <a:srgbClr val="A8D0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RMS</a:t>
            </a:r>
            <a:endParaRPr sz="1100"/>
          </a:p>
        </p:txBody>
      </p:sp>
      <p:cxnSp>
        <p:nvCxnSpPr>
          <p:cNvPr id="132" name="Google Shape;132;p20"/>
          <p:cNvCxnSpPr/>
          <p:nvPr/>
        </p:nvCxnSpPr>
        <p:spPr>
          <a:xfrm rot="10800000">
            <a:off x="4787480" y="1754707"/>
            <a:ext cx="0" cy="540000"/>
          </a:xfrm>
          <a:prstGeom prst="straightConnector1">
            <a:avLst/>
          </a:prstGeom>
          <a:noFill/>
          <a:ln cap="flat" cmpd="sng" w="44450">
            <a:solidFill>
              <a:srgbClr val="54813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3" name="Google Shape;133;p20"/>
          <p:cNvSpPr txBox="1"/>
          <p:nvPr/>
        </p:nvSpPr>
        <p:spPr>
          <a:xfrm>
            <a:off x="4842507" y="1824896"/>
            <a:ext cx="855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expansion</a:t>
            </a:r>
            <a:endParaRPr sz="1100"/>
          </a:p>
        </p:txBody>
      </p:sp>
      <p:sp>
        <p:nvSpPr>
          <p:cNvPr id="134" name="Google Shape;134;p20"/>
          <p:cNvSpPr txBox="1"/>
          <p:nvPr/>
        </p:nvSpPr>
        <p:spPr>
          <a:xfrm>
            <a:off x="2413322" y="3474909"/>
            <a:ext cx="14022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execution time</a:t>
            </a:r>
            <a:endParaRPr sz="1100"/>
          </a:p>
        </p:txBody>
      </p:sp>
      <p:sp>
        <p:nvSpPr>
          <p:cNvPr id="135" name="Google Shape;135;p2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Job categories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Noto Sans Symbols"/>
              <a:buChar char="❑"/>
            </a:pPr>
            <a:r>
              <a:rPr lang="en">
                <a:solidFill>
                  <a:srgbClr val="D8D8D8"/>
                </a:solidFill>
              </a:rPr>
              <a:t>Rigid</a:t>
            </a:r>
            <a:endParaRPr/>
          </a:p>
          <a:p>
            <a:pPr indent="-33655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Noto Sans Symbols"/>
              <a:buChar char="❑"/>
            </a:pPr>
            <a:r>
              <a:rPr lang="en">
                <a:solidFill>
                  <a:srgbClr val="D8D8D8"/>
                </a:solidFill>
              </a:rPr>
              <a:t>Moldable</a:t>
            </a:r>
            <a:endParaRPr/>
          </a:p>
          <a:p>
            <a:pPr indent="-33655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Noto Sans Symbols"/>
              <a:buChar char="❑"/>
            </a:pPr>
            <a:r>
              <a:rPr lang="en">
                <a:solidFill>
                  <a:srgbClr val="D8D8D8"/>
                </a:solidFill>
              </a:rPr>
              <a:t>Evolving</a:t>
            </a:r>
            <a:endParaRPr/>
          </a:p>
          <a:p>
            <a:pPr indent="-33655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lang="en">
                <a:solidFill>
                  <a:schemeClr val="dk1"/>
                </a:solidFill>
              </a:rPr>
              <a:t>Malleable</a:t>
            </a:r>
            <a:endParaRPr/>
          </a:p>
          <a:p>
            <a:pPr indent="-33655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Noto Sans Symbols"/>
              <a:buChar char="❑"/>
            </a:pPr>
            <a:r>
              <a:rPr lang="en">
                <a:solidFill>
                  <a:srgbClr val="D8D8D8"/>
                </a:solidFill>
              </a:rPr>
              <a:t>Adaptive</a:t>
            </a:r>
            <a:endParaRPr/>
          </a:p>
          <a:p>
            <a:pPr indent="-2032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  <p:cxnSp>
        <p:nvCxnSpPr>
          <p:cNvPr id="141" name="Google Shape;141;p21"/>
          <p:cNvCxnSpPr/>
          <p:nvPr/>
        </p:nvCxnSpPr>
        <p:spPr>
          <a:xfrm>
            <a:off x="2306782" y="3347951"/>
            <a:ext cx="6091200" cy="0"/>
          </a:xfrm>
          <a:prstGeom prst="straightConnector1">
            <a:avLst/>
          </a:prstGeom>
          <a:noFill/>
          <a:ln cap="flat" cmpd="sng" w="444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2" name="Google Shape;142;p21"/>
          <p:cNvSpPr/>
          <p:nvPr/>
        </p:nvSpPr>
        <p:spPr>
          <a:xfrm>
            <a:off x="2492477" y="2647337"/>
            <a:ext cx="855600" cy="405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Job (t1)</a:t>
            </a:r>
            <a:endParaRPr sz="1100"/>
          </a:p>
        </p:txBody>
      </p:sp>
      <p:sp>
        <p:nvSpPr>
          <p:cNvPr id="143" name="Google Shape;143;p21"/>
          <p:cNvSpPr/>
          <p:nvPr/>
        </p:nvSpPr>
        <p:spPr>
          <a:xfrm>
            <a:off x="4787480" y="2426108"/>
            <a:ext cx="855600" cy="864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Job (t2)</a:t>
            </a:r>
            <a:endParaRPr sz="1100"/>
          </a:p>
        </p:txBody>
      </p:sp>
      <p:sp>
        <p:nvSpPr>
          <p:cNvPr id="144" name="Google Shape;144;p21"/>
          <p:cNvSpPr/>
          <p:nvPr/>
        </p:nvSpPr>
        <p:spPr>
          <a:xfrm>
            <a:off x="7082481" y="2422455"/>
            <a:ext cx="855600" cy="864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Job (t3)</a:t>
            </a:r>
            <a:endParaRPr sz="1100"/>
          </a:p>
        </p:txBody>
      </p:sp>
      <p:sp>
        <p:nvSpPr>
          <p:cNvPr id="145" name="Google Shape;145;p21"/>
          <p:cNvSpPr/>
          <p:nvPr/>
        </p:nvSpPr>
        <p:spPr>
          <a:xfrm>
            <a:off x="3786782" y="2741357"/>
            <a:ext cx="561900" cy="26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6081785" y="2741357"/>
            <a:ext cx="561900" cy="26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7510184" y="3347951"/>
            <a:ext cx="567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sz="1100"/>
          </a:p>
        </p:txBody>
      </p:sp>
      <p:cxnSp>
        <p:nvCxnSpPr>
          <p:cNvPr id="148" name="Google Shape;148;p21"/>
          <p:cNvCxnSpPr/>
          <p:nvPr/>
        </p:nvCxnSpPr>
        <p:spPr>
          <a:xfrm rot="10800000">
            <a:off x="2389239" y="3386075"/>
            <a:ext cx="0" cy="270000"/>
          </a:xfrm>
          <a:prstGeom prst="straightConnector1">
            <a:avLst/>
          </a:prstGeom>
          <a:noFill/>
          <a:ln cap="flat" cmpd="sng" w="412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9" name="Google Shape;149;p21"/>
          <p:cNvSpPr/>
          <p:nvPr/>
        </p:nvSpPr>
        <p:spPr>
          <a:xfrm>
            <a:off x="4204104" y="1061336"/>
            <a:ext cx="1166750" cy="612055"/>
          </a:xfrm>
          <a:prstGeom prst="flowChartPreparation">
            <a:avLst/>
          </a:prstGeom>
          <a:solidFill>
            <a:srgbClr val="548135"/>
          </a:solidFill>
          <a:ln cap="flat" cmpd="sng" w="12700">
            <a:solidFill>
              <a:srgbClr val="A8D0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RMS</a:t>
            </a:r>
            <a:endParaRPr sz="1100"/>
          </a:p>
        </p:txBody>
      </p:sp>
      <p:cxnSp>
        <p:nvCxnSpPr>
          <p:cNvPr id="150" name="Google Shape;150;p21"/>
          <p:cNvCxnSpPr/>
          <p:nvPr/>
        </p:nvCxnSpPr>
        <p:spPr>
          <a:xfrm>
            <a:off x="4787480" y="1754707"/>
            <a:ext cx="0" cy="540000"/>
          </a:xfrm>
          <a:prstGeom prst="straightConnector1">
            <a:avLst/>
          </a:prstGeom>
          <a:noFill/>
          <a:ln cap="flat" cmpd="sng" w="44450">
            <a:solidFill>
              <a:srgbClr val="54813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1" name="Google Shape;151;p21"/>
          <p:cNvSpPr txBox="1"/>
          <p:nvPr/>
        </p:nvSpPr>
        <p:spPr>
          <a:xfrm>
            <a:off x="4842507" y="1824896"/>
            <a:ext cx="855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expansion</a:t>
            </a:r>
            <a:endParaRPr sz="1100"/>
          </a:p>
        </p:txBody>
      </p:sp>
      <p:sp>
        <p:nvSpPr>
          <p:cNvPr id="152" name="Google Shape;152;p21"/>
          <p:cNvSpPr txBox="1"/>
          <p:nvPr/>
        </p:nvSpPr>
        <p:spPr>
          <a:xfrm>
            <a:off x="2413322" y="3474909"/>
            <a:ext cx="14022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execution time</a:t>
            </a:r>
            <a:endParaRPr sz="1100"/>
          </a:p>
        </p:txBody>
      </p:sp>
      <p:sp>
        <p:nvSpPr>
          <p:cNvPr id="153" name="Google Shape;153;p2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Job categories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655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Noto Sans Symbols"/>
              <a:buChar char="❑"/>
            </a:pPr>
            <a:r>
              <a:rPr lang="en">
                <a:solidFill>
                  <a:srgbClr val="D8D8D8"/>
                </a:solidFill>
              </a:rPr>
              <a:t>Rigid</a:t>
            </a:r>
            <a:endParaRPr/>
          </a:p>
          <a:p>
            <a:pPr indent="-33655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Noto Sans Symbols"/>
              <a:buChar char="❑"/>
            </a:pPr>
            <a:r>
              <a:rPr lang="en">
                <a:solidFill>
                  <a:srgbClr val="D8D8D8"/>
                </a:solidFill>
              </a:rPr>
              <a:t>Moldable</a:t>
            </a:r>
            <a:endParaRPr/>
          </a:p>
          <a:p>
            <a:pPr indent="-33655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Noto Sans Symbols"/>
              <a:buChar char="❑"/>
            </a:pPr>
            <a:r>
              <a:rPr lang="en">
                <a:solidFill>
                  <a:srgbClr val="D8D8D8"/>
                </a:solidFill>
              </a:rPr>
              <a:t>Evolving</a:t>
            </a:r>
            <a:endParaRPr/>
          </a:p>
          <a:p>
            <a:pPr indent="-33655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Noto Sans Symbols"/>
              <a:buChar char="❑"/>
            </a:pPr>
            <a:r>
              <a:rPr lang="en">
                <a:solidFill>
                  <a:srgbClr val="D8D8D8"/>
                </a:solidFill>
              </a:rPr>
              <a:t>Malleable</a:t>
            </a:r>
            <a:endParaRPr/>
          </a:p>
          <a:p>
            <a:pPr indent="-33655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lang="en">
                <a:solidFill>
                  <a:schemeClr val="dk1"/>
                </a:solidFill>
              </a:rPr>
              <a:t>Adaptive</a:t>
            </a:r>
            <a:endParaRPr/>
          </a:p>
          <a:p>
            <a:pPr indent="-2032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Noto Sans Symbols"/>
              <a:buNone/>
            </a:pPr>
            <a:r>
              <a:t/>
            </a:r>
            <a:endParaRPr/>
          </a:p>
        </p:txBody>
      </p:sp>
      <p:cxnSp>
        <p:nvCxnSpPr>
          <p:cNvPr id="159" name="Google Shape;159;p22"/>
          <p:cNvCxnSpPr/>
          <p:nvPr/>
        </p:nvCxnSpPr>
        <p:spPr>
          <a:xfrm>
            <a:off x="2306782" y="3347951"/>
            <a:ext cx="6091200" cy="0"/>
          </a:xfrm>
          <a:prstGeom prst="straightConnector1">
            <a:avLst/>
          </a:prstGeom>
          <a:noFill/>
          <a:ln cap="flat" cmpd="sng" w="444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0" name="Google Shape;160;p22"/>
          <p:cNvSpPr/>
          <p:nvPr/>
        </p:nvSpPr>
        <p:spPr>
          <a:xfrm>
            <a:off x="2492477" y="2647337"/>
            <a:ext cx="855600" cy="405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Job (t1)</a:t>
            </a:r>
            <a:endParaRPr sz="1100"/>
          </a:p>
        </p:txBody>
      </p:sp>
      <p:sp>
        <p:nvSpPr>
          <p:cNvPr id="161" name="Google Shape;161;p22"/>
          <p:cNvSpPr/>
          <p:nvPr/>
        </p:nvSpPr>
        <p:spPr>
          <a:xfrm>
            <a:off x="4787480" y="2426108"/>
            <a:ext cx="855600" cy="864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Job (t2)</a:t>
            </a:r>
            <a:endParaRPr sz="1100"/>
          </a:p>
        </p:txBody>
      </p:sp>
      <p:sp>
        <p:nvSpPr>
          <p:cNvPr id="162" name="Google Shape;162;p22"/>
          <p:cNvSpPr/>
          <p:nvPr/>
        </p:nvSpPr>
        <p:spPr>
          <a:xfrm>
            <a:off x="7082481" y="2591513"/>
            <a:ext cx="855600" cy="567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Job (t3)</a:t>
            </a:r>
            <a:endParaRPr sz="1100"/>
          </a:p>
        </p:txBody>
      </p:sp>
      <p:sp>
        <p:nvSpPr>
          <p:cNvPr id="163" name="Google Shape;163;p22"/>
          <p:cNvSpPr/>
          <p:nvPr/>
        </p:nvSpPr>
        <p:spPr>
          <a:xfrm>
            <a:off x="3786782" y="2741357"/>
            <a:ext cx="561900" cy="26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2"/>
          <p:cNvSpPr/>
          <p:nvPr/>
        </p:nvSpPr>
        <p:spPr>
          <a:xfrm>
            <a:off x="6081785" y="2741357"/>
            <a:ext cx="561900" cy="26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7510184" y="3347951"/>
            <a:ext cx="567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sz="1100"/>
          </a:p>
        </p:txBody>
      </p:sp>
      <p:cxnSp>
        <p:nvCxnSpPr>
          <p:cNvPr id="166" name="Google Shape;166;p22"/>
          <p:cNvCxnSpPr/>
          <p:nvPr/>
        </p:nvCxnSpPr>
        <p:spPr>
          <a:xfrm rot="10800000">
            <a:off x="2389239" y="3386075"/>
            <a:ext cx="0" cy="270000"/>
          </a:xfrm>
          <a:prstGeom prst="straightConnector1">
            <a:avLst/>
          </a:prstGeom>
          <a:noFill/>
          <a:ln cap="flat" cmpd="sng" w="412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7" name="Google Shape;167;p22"/>
          <p:cNvSpPr/>
          <p:nvPr/>
        </p:nvSpPr>
        <p:spPr>
          <a:xfrm>
            <a:off x="4204104" y="1067990"/>
            <a:ext cx="1166750" cy="612055"/>
          </a:xfrm>
          <a:prstGeom prst="flowChartPreparation">
            <a:avLst/>
          </a:prstGeom>
          <a:solidFill>
            <a:srgbClr val="548135"/>
          </a:solidFill>
          <a:ln cap="flat" cmpd="sng" w="12700">
            <a:solidFill>
              <a:srgbClr val="A8D0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RMS</a:t>
            </a:r>
            <a:endParaRPr sz="1100"/>
          </a:p>
        </p:txBody>
      </p:sp>
      <p:cxnSp>
        <p:nvCxnSpPr>
          <p:cNvPr id="168" name="Google Shape;168;p22"/>
          <p:cNvCxnSpPr/>
          <p:nvPr/>
        </p:nvCxnSpPr>
        <p:spPr>
          <a:xfrm>
            <a:off x="4787480" y="1754707"/>
            <a:ext cx="0" cy="540000"/>
          </a:xfrm>
          <a:prstGeom prst="straightConnector1">
            <a:avLst/>
          </a:prstGeom>
          <a:noFill/>
          <a:ln cap="flat" cmpd="sng" w="44450">
            <a:solidFill>
              <a:srgbClr val="54813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9" name="Google Shape;169;p22"/>
          <p:cNvSpPr txBox="1"/>
          <p:nvPr/>
        </p:nvSpPr>
        <p:spPr>
          <a:xfrm>
            <a:off x="4842507" y="1824896"/>
            <a:ext cx="855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expansion</a:t>
            </a:r>
            <a:endParaRPr sz="1100"/>
          </a:p>
        </p:txBody>
      </p:sp>
      <p:sp>
        <p:nvSpPr>
          <p:cNvPr id="170" name="Google Shape;170;p22"/>
          <p:cNvSpPr txBox="1"/>
          <p:nvPr/>
        </p:nvSpPr>
        <p:spPr>
          <a:xfrm>
            <a:off x="2413322" y="3474909"/>
            <a:ext cx="14022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execution time</a:t>
            </a:r>
            <a:endParaRPr sz="1100"/>
          </a:p>
        </p:txBody>
      </p:sp>
      <p:cxnSp>
        <p:nvCxnSpPr>
          <p:cNvPr id="171" name="Google Shape;171;p22"/>
          <p:cNvCxnSpPr/>
          <p:nvPr/>
        </p:nvCxnSpPr>
        <p:spPr>
          <a:xfrm rot="10800000">
            <a:off x="7027454" y="1785937"/>
            <a:ext cx="0" cy="540000"/>
          </a:xfrm>
          <a:prstGeom prst="straightConnector1">
            <a:avLst/>
          </a:prstGeom>
          <a:noFill/>
          <a:ln cap="flat" cmpd="sng" w="44450">
            <a:solidFill>
              <a:srgbClr val="54813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2" name="Google Shape;172;p22"/>
          <p:cNvSpPr txBox="1"/>
          <p:nvPr/>
        </p:nvSpPr>
        <p:spPr>
          <a:xfrm>
            <a:off x="7082481" y="1856126"/>
            <a:ext cx="1536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 de-allocation</a:t>
            </a:r>
            <a:endParaRPr sz="1100"/>
          </a:p>
        </p:txBody>
      </p:sp>
      <p:sp>
        <p:nvSpPr>
          <p:cNvPr id="173" name="Google Shape;173;p22"/>
          <p:cNvSpPr/>
          <p:nvPr/>
        </p:nvSpPr>
        <p:spPr>
          <a:xfrm>
            <a:off x="6444079" y="1039091"/>
            <a:ext cx="1166750" cy="612055"/>
          </a:xfrm>
          <a:prstGeom prst="flowChartPreparation">
            <a:avLst/>
          </a:prstGeom>
          <a:solidFill>
            <a:srgbClr val="548135"/>
          </a:solidFill>
          <a:ln cap="flat" cmpd="sng" w="12700">
            <a:solidFill>
              <a:srgbClr val="A8D08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RMS</a:t>
            </a:r>
            <a:endParaRPr sz="1100"/>
          </a:p>
        </p:txBody>
      </p:sp>
      <p:sp>
        <p:nvSpPr>
          <p:cNvPr id="174" name="Google Shape;174;p2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Job categories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❑"/>
            </a:pPr>
            <a:r>
              <a:rPr lang="en" sz="1800">
                <a:solidFill>
                  <a:schemeClr val="dk1"/>
                </a:solidFill>
              </a:rPr>
              <a:t>Runtime that provides dynamic load balancing and performance-aware malleability capabilities to MPI applications</a:t>
            </a:r>
            <a:endParaRPr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❑"/>
            </a:pPr>
            <a:r>
              <a:rPr lang="en" sz="1800">
                <a:solidFill>
                  <a:schemeClr val="dk1"/>
                </a:solidFill>
              </a:rPr>
              <a:t>Written in C + MPI  ( ~18,000 lines)</a:t>
            </a:r>
            <a:endParaRPr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❑"/>
            </a:pPr>
            <a:r>
              <a:rPr lang="en" sz="1800">
                <a:solidFill>
                  <a:schemeClr val="dk1"/>
                </a:solidFill>
              </a:rPr>
              <a:t>Used with iterative SPMD parallel applications</a:t>
            </a:r>
            <a:endParaRPr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❑"/>
            </a:pPr>
            <a:r>
              <a:rPr lang="en" sz="1800">
                <a:solidFill>
                  <a:schemeClr val="dk1"/>
                </a:solidFill>
              </a:rPr>
              <a:t>Consists of…</a:t>
            </a:r>
            <a:endParaRPr>
              <a:solidFill>
                <a:schemeClr val="dk1"/>
              </a:solidFill>
            </a:endParaRPr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A multithreaded library executed within each MPI application</a:t>
            </a:r>
            <a:endParaRPr>
              <a:solidFill>
                <a:schemeClr val="dk1"/>
              </a:solidFill>
            </a:endParaRPr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An external controller that coordinates the execution of multiple applications</a:t>
            </a:r>
            <a:endParaRPr>
              <a:solidFill>
                <a:schemeClr val="dk1"/>
              </a:solidFill>
            </a:endParaRPr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An interface with third-party applications (scheduler, ADMIRE’s intelligent controller). </a:t>
            </a:r>
            <a:endParaRPr sz="1500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❑"/>
            </a:pPr>
            <a:r>
              <a:rPr lang="en" sz="1800">
                <a:solidFill>
                  <a:schemeClr val="dk1"/>
                </a:solidFill>
              </a:rPr>
              <a:t>Source code released</a:t>
            </a:r>
            <a:endParaRPr>
              <a:solidFill>
                <a:schemeClr val="dk1"/>
              </a:solidFill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 sz="12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https://gitlab.arcos.inf.uc3m.es/desingh/FlexMPI</a:t>
            </a:r>
            <a:endParaRPr b="1" sz="1200">
              <a:solidFill>
                <a:schemeClr val="dk1"/>
              </a:solidFill>
            </a:endParaRPr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Available under GNU GPL license. </a:t>
            </a:r>
            <a:endParaRPr sz="1800">
              <a:solidFill>
                <a:schemeClr val="dk1"/>
              </a:solidFill>
            </a:endParaRPr>
          </a:p>
          <a:p>
            <a:pPr indent="-241300" lvl="0" marL="3429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Noto Sans Symbols"/>
              <a:buNone/>
            </a:pPr>
            <a:r>
              <a:t/>
            </a:r>
            <a:endParaRPr sz="1500"/>
          </a:p>
        </p:txBody>
      </p:sp>
      <p:sp>
        <p:nvSpPr>
          <p:cNvPr id="180" name="Google Shape;180;p2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73763"/>
                </a:solidFill>
              </a:rPr>
              <a:t>FlexMPI overview</a:t>
            </a:r>
            <a:endParaRPr b="1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