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4e90fc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4e90fc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ec2bbbff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6ec2bbbff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ec2bbbff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c6ec2bbbff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6ec2bbbf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c6ec2bbbf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6ec2bbbff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c6ec2bbbff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6ec2bbbff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c6ec2bbbff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6ec2bbbf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6ec2bbbf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6ec2bbbf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c6ec2bbbf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6ec2bbbff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c6ec2bbbff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6ec2bbbff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c6ec2bbbff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6ec2bbbff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c6ec2bbbff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6ec2bbb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c6ec2bbb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6ec2bbbff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c6ec2bbbff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6ec2bbbff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6ec2bbbff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c6ec2bbbff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6ec2bbbff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c6ec2bbbff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6ec2bbbff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c6ec2bbbff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6ec2bbbff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c6ec2bbbff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6ec2bbbff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c6ec2bbbff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6ec2bbbff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c6ec2bbbff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6ec2bbbf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" name="Google Shape;73;g2c6ec2bbbf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6ec2bbbf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c6ec2bbbf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ec2bbbf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c6ec2bbbf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6ec2bbbf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c6ec2bbbff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6ec2bbbf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c6ec2bbbf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6ec2bbbf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c6ec2bbbff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ec2bbbff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6ec2bbbff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01460" y="0"/>
            <a:ext cx="79377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Char char="❑"/>
              <a:defRPr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>
                <a:solidFill>
                  <a:srgbClr val="3F3F3F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708315" y="4821404"/>
            <a:ext cx="39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889708" y="4821404"/>
            <a:ext cx="80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n que contiene Logotipo&#10;&#10;Descripción generada automáticamente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99" y="203967"/>
            <a:ext cx="1159650" cy="366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9324" y="831745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2DABD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Gráfico&#10;&#10;Descripción generada automáticamente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99" y="4671070"/>
            <a:ext cx="897789" cy="44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affaelemontella.it" TargetMode="External"/><Relationship Id="rId4" Type="http://schemas.openxmlformats.org/officeDocument/2006/relationships/hyperlink" Target="mailto:raffaele.montella@uniparthenope.it" TargetMode="External"/><Relationship Id="rId5" Type="http://schemas.openxmlformats.org/officeDocument/2006/relationships/image" Target="../media/image3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0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353075"/>
            <a:ext cx="9144000" cy="244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FCAPP - Future Programming Paradigms:</a:t>
            </a:r>
            <a:endParaRPr b="1" sz="42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Practice and Experience with FlexMPI</a:t>
            </a:r>
            <a:endParaRPr b="1" sz="4200">
              <a:solidFill>
                <a:srgbClr val="073763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0" y="2910325"/>
            <a:ext cx="9144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Prof. Raffaele Montella</a:t>
            </a:r>
            <a:endParaRPr b="1"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http://raffaelemontella.it</a:t>
            </a:r>
            <a:r>
              <a:rPr i="1" lang="en" sz="1500"/>
              <a:t> </a:t>
            </a:r>
            <a:r>
              <a:rPr i="1" lang="en" sz="1500" u="sng">
                <a:solidFill>
                  <a:schemeClr val="hlink"/>
                </a:solidFill>
                <a:hlinkClick r:id="rId4"/>
              </a:rPr>
              <a:t>raffaele.montella@uniparthenope.it</a:t>
            </a:r>
            <a:endParaRPr i="1" sz="15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95473"/>
            <a:ext cx="9144002" cy="1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4294967295" type="body"/>
          </p:nvPr>
        </p:nvSpPr>
        <p:spPr>
          <a:xfrm>
            <a:off x="409699" y="954130"/>
            <a:ext cx="34308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Strict malleability policy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Reconfiguration commands are externally generated (ADMIRE’s Intelligent Controller)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Delayed reconfiguration</a:t>
            </a:r>
            <a:endParaRPr sz="1500">
              <a:solidFill>
                <a:schemeClr val="dk1"/>
              </a:solidFill>
            </a:endParaRPr>
          </a:p>
          <a:p>
            <a:pPr indent="-889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921" y="1282147"/>
            <a:ext cx="4554349" cy="334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Performance-aware </a:t>
            </a:r>
            <a:r>
              <a:rPr b="1" lang="en">
                <a:solidFill>
                  <a:srgbClr val="073763"/>
                </a:solidFill>
              </a:rPr>
              <a:t>malleability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4294967295" type="body"/>
          </p:nvPr>
        </p:nvSpPr>
        <p:spPr>
          <a:xfrm>
            <a:off x="409699" y="954130"/>
            <a:ext cx="37827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" sz="1500"/>
              <a:t>High performance malleability policy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" sz="1500"/>
              <a:t>Aims to maximize the application performance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" sz="1500"/>
              <a:t>Considers both the application performance model and compute node characteristics</a:t>
            </a:r>
            <a:endParaRPr sz="1500"/>
          </a:p>
          <a:p>
            <a:pPr indent="-889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664" y="1286110"/>
            <a:ext cx="4614159" cy="34075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Performance-aware </a:t>
            </a:r>
            <a:r>
              <a:rPr b="1" lang="en">
                <a:solidFill>
                  <a:srgbClr val="073763"/>
                </a:solidFill>
              </a:rPr>
              <a:t>malleability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4294967295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High performance malleability policy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30" y="1829929"/>
            <a:ext cx="4427171" cy="246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320" y="1829928"/>
            <a:ext cx="4457377" cy="241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Performance-aware </a:t>
            </a:r>
            <a:r>
              <a:rPr b="1" lang="en">
                <a:solidFill>
                  <a:srgbClr val="073763"/>
                </a:solidFill>
              </a:rPr>
              <a:t>malleability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409699" y="954130"/>
            <a:ext cx="3597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Adaptive malleability policy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Introduces a performance objective. 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Example: reduce execution time a 25%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Considers both the application performance model and compute node characteristics</a:t>
            </a:r>
            <a:endParaRPr sz="1500">
              <a:solidFill>
                <a:schemeClr val="dk1"/>
              </a:solidFill>
            </a:endParaRPr>
          </a:p>
          <a:p>
            <a:pPr indent="-1016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004" y="1526651"/>
            <a:ext cx="4727297" cy="297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Performance-aware </a:t>
            </a:r>
            <a:r>
              <a:rPr b="1" lang="en">
                <a:solidFill>
                  <a:srgbClr val="073763"/>
                </a:solidFill>
              </a:rPr>
              <a:t>malleability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968" y="2244796"/>
            <a:ext cx="6812243" cy="23691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4294967295" type="body"/>
          </p:nvPr>
        </p:nvSpPr>
        <p:spPr>
          <a:xfrm>
            <a:off x="250693" y="911345"/>
            <a:ext cx="8530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Execution on cluster with different classes of compute nodes.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Objectives: minimize the operational cost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2771126" y="4574250"/>
            <a:ext cx="1251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Efficiency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6133275" y="4579150"/>
            <a:ext cx="84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Cost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Adaptive application under constraints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4294967295" type="body"/>
          </p:nvPr>
        </p:nvSpPr>
        <p:spPr>
          <a:xfrm>
            <a:off x="409699" y="954130"/>
            <a:ext cx="51726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Malleable applications executed in different classes of compute nodes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64" y="1908260"/>
            <a:ext cx="4224437" cy="271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5498" y="575732"/>
            <a:ext cx="3327575" cy="220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1917" y="2841840"/>
            <a:ext cx="3156753" cy="20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4815234" y="3778220"/>
            <a:ext cx="1135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minimization</a:t>
            </a:r>
            <a:endParaRPr sz="1100"/>
          </a:p>
        </p:txBody>
      </p:sp>
      <p:sp>
        <p:nvSpPr>
          <p:cNvPr id="174" name="Google Shape;174;p28"/>
          <p:cNvSpPr txBox="1"/>
          <p:nvPr/>
        </p:nvSpPr>
        <p:spPr>
          <a:xfrm>
            <a:off x="4815234" y="1517396"/>
            <a:ext cx="1135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per Watt Maximization</a:t>
            </a:r>
            <a:endParaRPr sz="1100"/>
          </a:p>
        </p:txBody>
      </p:sp>
      <p:sp>
        <p:nvSpPr>
          <p:cNvPr id="175" name="Google Shape;175;p28"/>
          <p:cNvSpPr txBox="1"/>
          <p:nvPr/>
        </p:nvSpPr>
        <p:spPr>
          <a:xfrm>
            <a:off x="2309722" y="2449425"/>
            <a:ext cx="461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I/O congestion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Energy</a:t>
            </a:r>
            <a:r>
              <a:rPr b="1" lang="en">
                <a:solidFill>
                  <a:srgbClr val="073763"/>
                </a:solidFill>
              </a:rPr>
              <a:t>-aware </a:t>
            </a:r>
            <a:r>
              <a:rPr b="1" lang="en">
                <a:solidFill>
                  <a:srgbClr val="073763"/>
                </a:solidFill>
              </a:rPr>
              <a:t>malleability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4294967295" type="body"/>
          </p:nvPr>
        </p:nvSpPr>
        <p:spPr>
          <a:xfrm>
            <a:off x="208951" y="1012953"/>
            <a:ext cx="82137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I/O congestion: multiple application simultaneously performing  I/O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10" y="2061707"/>
            <a:ext cx="3793093" cy="254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27382"/>
            <a:ext cx="4235417" cy="314705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Reducing I/O congestion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931285"/>
            <a:ext cx="6599876" cy="40270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Reducing I/O congestion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4294967295" type="body"/>
          </p:nvPr>
        </p:nvSpPr>
        <p:spPr>
          <a:xfrm>
            <a:off x="250693" y="976260"/>
            <a:ext cx="8530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Detection and prevention of inter-application I/O conflicts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The I/O frequency (I/O phase interval and duration) is changed by malleable actions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3" y="2166620"/>
            <a:ext cx="3890327" cy="193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8021" y="2187560"/>
            <a:ext cx="4192150" cy="195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4001639" y="3102052"/>
            <a:ext cx="7323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Reducing I/O congestion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4294967295" type="body"/>
          </p:nvPr>
        </p:nvSpPr>
        <p:spPr>
          <a:xfrm>
            <a:off x="250693" y="976260"/>
            <a:ext cx="8530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Two I/O strategies: phase shifting (left) and period coupling (right)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812" y="2052157"/>
            <a:ext cx="4376832" cy="230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80" y="1898499"/>
            <a:ext cx="4202284" cy="268985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Reducing I/O congestion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Dynamic load balance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Application monitoring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Application performance/energy modelling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Performance-aware malleability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Reducing I/O congestion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Application scheduling in non-dedicated clusters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Multicriteria scheduling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Application malleable clones 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Reducing InfiniBand network congestion (ongoing)</a:t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FlexMPI: application examples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219" y="864071"/>
            <a:ext cx="6987488" cy="402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scheduling in non-dedicated clusters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2200112"/>
            <a:ext cx="3065477" cy="2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210" y="2200112"/>
            <a:ext cx="3141818" cy="24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4075960" y="3212035"/>
            <a:ext cx="7323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250693" y="905095"/>
            <a:ext cx="8794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Idea: permit execution of multiple applications in the same compute nodes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Conflicting applications are dynamically migrated  by malleability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System utilization when compute nodes are exclusively assigned (left) and shared (right)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scheduling in non-dedicated clusters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4294967295" type="body"/>
          </p:nvPr>
        </p:nvSpPr>
        <p:spPr>
          <a:xfrm>
            <a:off x="250693" y="976261"/>
            <a:ext cx="8786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Scheduler combines information from: monitor, FlexMPI, users and pre-defined application performance models.</a:t>
            </a:r>
            <a:endParaRPr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8094" y="1647938"/>
            <a:ext cx="4196716" cy="298974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250694" y="1710583"/>
            <a:ext cx="38124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Integration of application (FlexMPI) and compute-node (LIMITLESS) monitoring. </a:t>
            </a:r>
            <a:endParaRPr sz="1800"/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 modelling based on machine learning algorithms.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Multicriteria scheduling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4294967295" type="body"/>
          </p:nvPr>
        </p:nvSpPr>
        <p:spPr>
          <a:xfrm>
            <a:off x="250693" y="976260"/>
            <a:ext cx="8530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65442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2300">
                <a:solidFill>
                  <a:schemeClr val="dk1"/>
                </a:solidFill>
              </a:rPr>
              <a:t>Malleability is used for migrating one application between compute nodes </a:t>
            </a:r>
            <a:endParaRPr sz="2300">
              <a:solidFill>
                <a:schemeClr val="dk1"/>
              </a:solidFill>
            </a:endParaRPr>
          </a:p>
          <a:p>
            <a:pPr indent="-365442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2300">
                <a:solidFill>
                  <a:schemeClr val="dk1"/>
                </a:solidFill>
              </a:rPr>
              <a:t>When different application share some compute nodes</a:t>
            </a:r>
            <a:endParaRPr sz="2300">
              <a:solidFill>
                <a:schemeClr val="dk1"/>
              </a:solidFill>
            </a:endParaRPr>
          </a:p>
          <a:p>
            <a:pPr indent="-365442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2300">
                <a:solidFill>
                  <a:schemeClr val="dk1"/>
                </a:solidFill>
              </a:rPr>
              <a:t>Conflicting application can be partially (or completely) migrated to other compute nodes</a:t>
            </a:r>
            <a:endParaRPr sz="1400"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0" y="2382200"/>
            <a:ext cx="8922999" cy="23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Multicriteria scheduling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250694" y="1022945"/>
            <a:ext cx="4763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malleable micro-benchmarks</a:t>
            </a:r>
            <a:endParaRPr sz="18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application behavior under different number of processes</a:t>
            </a:r>
            <a:endParaRPr sz="18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data distribution schemes</a:t>
            </a:r>
            <a:endParaRPr sz="1800">
              <a:solidFill>
                <a:schemeClr val="dk1"/>
              </a:solidFill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539" y="1536647"/>
            <a:ext cx="3964781" cy="299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601" y="2482296"/>
            <a:ext cx="3973899" cy="233910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</a:t>
            </a:r>
            <a:r>
              <a:rPr b="1" lang="en">
                <a:solidFill>
                  <a:srgbClr val="073763"/>
                </a:solidFill>
              </a:rPr>
              <a:t>malleable</a:t>
            </a:r>
            <a:r>
              <a:rPr b="1" lang="en">
                <a:solidFill>
                  <a:srgbClr val="073763"/>
                </a:solidFill>
              </a:rPr>
              <a:t> clones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/>
        </p:nvSpPr>
        <p:spPr>
          <a:xfrm>
            <a:off x="250693" y="1022945"/>
            <a:ext cx="7571400" cy="3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 of CPU, memory, communication and I/O phases</a:t>
            </a:r>
            <a:endParaRPr sz="18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Clones used to improve the application modelling and interference analysis</a:t>
            </a:r>
            <a:endParaRPr sz="1800">
              <a:solidFill>
                <a:schemeClr val="dk1"/>
              </a:solidFill>
            </a:endParaRPr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632" y="1747037"/>
            <a:ext cx="3507199" cy="329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0309" y="1747037"/>
            <a:ext cx="3498050" cy="32981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malleable clones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4294967295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LIMITLESS used to obtain accurate information of congestion in InfiniBand (IBA) networks.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Combine application scheduling and migration strategies with OpenSM control software.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Goals: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Dynamically enhance the IBA congestion control mechanism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Prevent potential future congestion situations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54" y="2834036"/>
            <a:ext cx="4499356" cy="152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335" y="1911494"/>
            <a:ext cx="3186652" cy="244863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Reducing InfiniBand network congestion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body"/>
          </p:nvPr>
        </p:nvSpPr>
        <p:spPr>
          <a:xfrm>
            <a:off x="628650" y="1061561"/>
            <a:ext cx="82296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2654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>
                <a:solidFill>
                  <a:schemeClr val="dk1"/>
                </a:solidFill>
              </a:rPr>
              <a:t>Kernels</a:t>
            </a:r>
            <a:endParaRPr>
              <a:solidFill>
                <a:schemeClr val="dk1"/>
              </a:solidFill>
            </a:endParaRPr>
          </a:p>
          <a:p>
            <a:pPr indent="-250348" lvl="1" marL="673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Jacobi</a:t>
            </a:r>
            <a:endParaRPr>
              <a:solidFill>
                <a:schemeClr val="dk1"/>
              </a:solidFill>
            </a:endParaRPr>
          </a:p>
          <a:p>
            <a:pPr indent="-250348" lvl="1" marL="673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Conjugate Gradient</a:t>
            </a:r>
            <a:endParaRPr>
              <a:solidFill>
                <a:schemeClr val="dk1"/>
              </a:solidFill>
            </a:endParaRPr>
          </a:p>
          <a:p>
            <a:pPr indent="-250348" lvl="1" marL="673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Synthetic kernel </a:t>
            </a:r>
            <a:endParaRPr>
              <a:solidFill>
                <a:schemeClr val="dk1"/>
              </a:solidFill>
            </a:endParaRPr>
          </a:p>
          <a:p>
            <a:pPr indent="-250348" lvl="1" marL="673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Application clones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1666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6548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>
                <a:solidFill>
                  <a:schemeClr val="dk1"/>
                </a:solidFill>
              </a:rPr>
              <a:t>Applications</a:t>
            </a:r>
            <a:endParaRPr>
              <a:solidFill>
                <a:schemeClr val="dk1"/>
              </a:solidFill>
            </a:endParaRPr>
          </a:p>
          <a:p>
            <a:pPr indent="-250348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NEK5000 (Fortran, ongoing)</a:t>
            </a:r>
            <a:endParaRPr>
              <a:solidFill>
                <a:schemeClr val="dk1"/>
              </a:solidFill>
            </a:endParaRPr>
          </a:p>
          <a:p>
            <a:pPr indent="-250348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Quatum Espresso (Fortran, ongoing) </a:t>
            </a:r>
            <a:endParaRPr>
              <a:solidFill>
                <a:schemeClr val="dk1"/>
              </a:solidFill>
            </a:endParaRPr>
          </a:p>
          <a:p>
            <a:pPr indent="-250348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WaComm++ (C++)</a:t>
            </a:r>
            <a:endParaRPr>
              <a:solidFill>
                <a:schemeClr val="dk1"/>
              </a:solidFill>
            </a:endParaRPr>
          </a:p>
          <a:p>
            <a:pPr indent="-250348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Char char="○"/>
            </a:pPr>
            <a:r>
              <a:rPr lang="en">
                <a:solidFill>
                  <a:schemeClr val="dk1"/>
                </a:solidFill>
              </a:rPr>
              <a:t>EpiGraph (C)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285096" y="995872"/>
            <a:ext cx="30246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Load balancing is performed when:</a:t>
            </a:r>
            <a:endParaRPr sz="1800"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New processes are created or removed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Application are executed on platforms with different performance compute nodes 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Application are executed on platform with non-dedicated compute nodes</a:t>
            </a:r>
            <a:endParaRPr sz="1800"/>
          </a:p>
        </p:txBody>
      </p:sp>
      <p:grpSp>
        <p:nvGrpSpPr>
          <p:cNvPr id="82" name="Google Shape;82;p17"/>
          <p:cNvGrpSpPr/>
          <p:nvPr/>
        </p:nvGrpSpPr>
        <p:grpSpPr>
          <a:xfrm>
            <a:off x="3512452" y="1081824"/>
            <a:ext cx="5399915" cy="3611781"/>
            <a:chOff x="1905895" y="1152652"/>
            <a:chExt cx="8705328" cy="5518382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27580" y="1152652"/>
              <a:ext cx="7461960" cy="3102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895" y="3894334"/>
              <a:ext cx="8705328" cy="277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Dynamic load balance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250693" y="976260"/>
            <a:ext cx="85302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" sz="1500"/>
              <a:t>Example of application load balance under external workloads</a:t>
            </a:r>
            <a:endParaRPr sz="15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</a:pPr>
            <a:r>
              <a:rPr i="1" lang="en" sz="1400"/>
              <a:t>K</a:t>
            </a:r>
            <a:r>
              <a:rPr lang="en" sz="1400"/>
              <a:t> is the sensibility of the load balance algorithm (the higher the bigger)</a:t>
            </a:r>
            <a:endParaRPr/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2540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13" y="2131771"/>
            <a:ext cx="3158238" cy="249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800" y="2157053"/>
            <a:ext cx="3031910" cy="24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Dynamic load balancing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68" y="2205746"/>
            <a:ext cx="8559741" cy="24162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409700" y="881262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CPU monitoring: FlexMPI control points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Communication monitoring: MPI communication calls are wrapped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I/O monitoring: MPI I/O calls are wrapped</a:t>
            </a:r>
            <a:endParaRPr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monitoring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152347" y="3085392"/>
            <a:ext cx="86544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</a:rPr>
              <a:t>Communication time is obtained based on models for each communication primitive</a:t>
            </a:r>
            <a:endParaRPr>
              <a:solidFill>
                <a:schemeClr val="dk1"/>
              </a:solidFill>
            </a:endParaRPr>
          </a:p>
          <a:p>
            <a:pPr indent="-33655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" sz="1500">
                <a:solidFill>
                  <a:schemeClr val="dk1"/>
                </a:solidFill>
              </a:rPr>
              <a:t>The predicted communication time is dynamically corrected</a:t>
            </a:r>
            <a:endParaRPr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47" y="1595330"/>
            <a:ext cx="7737360" cy="29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47" y="1080295"/>
            <a:ext cx="3168610" cy="33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47" y="2075479"/>
            <a:ext cx="2985169" cy="6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83" y="3932067"/>
            <a:ext cx="5777946" cy="37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performance modelling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4294967295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Combining malleability and dynamic voltage and frequency scaling (DVFS)</a:t>
            </a:r>
            <a:endParaRPr sz="1500"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Energy profile for different applications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CPU-intensive (left) and I/O intensive (right)</a:t>
            </a:r>
            <a:endParaRPr>
              <a:solidFill>
                <a:schemeClr val="dk1"/>
              </a:solidFill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❑"/>
            </a:pPr>
            <a:r>
              <a:rPr lang="en" sz="1700">
                <a:solidFill>
                  <a:schemeClr val="dk1"/>
                </a:solidFill>
              </a:rPr>
              <a:t>Dynamic energy profile generation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12495" t="0"/>
          <a:stretch/>
        </p:blipFill>
        <p:spPr>
          <a:xfrm>
            <a:off x="12970" y="2300972"/>
            <a:ext cx="4682060" cy="2130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11707" t="0"/>
          <a:stretch/>
        </p:blipFill>
        <p:spPr>
          <a:xfrm>
            <a:off x="4572000" y="2322825"/>
            <a:ext cx="4488320" cy="2130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energy modelling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4294967295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chemeClr val="dk1"/>
                </a:solidFill>
              </a:rPr>
              <a:t>Dynamic energy profile example for I/O intensive application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00" y="1554003"/>
            <a:ext cx="8516605" cy="171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650" y="3307079"/>
            <a:ext cx="8016707" cy="1714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 energy modelling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