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be460b6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be460b6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be460b688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27be460b688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200"/>
              <a:t>Lanciare l’intelligent controller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200"/>
              <a:t>Eseguire un’app di esempio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200"/>
              <a:t>sbatch /home/admin/tutorial_examples/helloworld/helloworld_mpi.sbatch</a:t>
            </a:r>
            <a:endParaRPr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be460b68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7be460b68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be460b688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7be460b688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200"/>
              <a:t>Dopo questo, mostrare il file helloword_mpi e descriverlo</a:t>
            </a:r>
            <a:br>
              <a:rPr lang="it" sz="1200"/>
            </a:br>
            <a:r>
              <a:rPr lang="it" sz="1200"/>
              <a:t>Poi aprire il file helloword_adm</a:t>
            </a:r>
            <a:endParaRPr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be460b68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7be460b68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be460b688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7be460b688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200"/>
              <a:t>Inizializziamo MPI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200"/>
              <a:t>Otteniamo il rank e il size</a:t>
            </a:r>
            <a:endParaRPr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be460b688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7be460b688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be460b688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27be460b68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be460b688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7be460b688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7be460b688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7be460b688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7be460b688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27be460b688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be460b68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27be460b68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7be460b688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27be460b688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7be460b688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27be460b688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be460b68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27be460b68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be460b68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7be460b68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/>
              <a:t>Runtime che fornisce bilanciamento dinamico del carico e capacità di malleabilità delle prestazioni alle applicazioni MPI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/>
              <a:t>Scritto in C + MPI (~18.000 righe)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/>
              <a:t>Utilizzato con applicazioni parallele iterative SPMD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/>
              <a:t>Consiste in...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200"/>
              <a:t>Una libreria multithread eseguita all'interno di ogni applicazione MPI che permette di creare/rimuove processi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be460b68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7be460b68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be460b68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7be460b68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200"/>
              <a:t>Passare da MPI a FlexMPI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be460b68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7be460b68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be460b68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7be460b68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be460b68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7be460b68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 sz="1200"/>
              <a:t>Aprire 3 terminali per ciascun cluster e mostrare htop, cercare l’app</a:t>
            </a:r>
            <a:br>
              <a:rPr lang="it" sz="1200"/>
            </a:br>
            <a:r>
              <a:rPr lang="it" sz="1200"/>
              <a:t>Aprire un altro terminare con “watch squeue”</a:t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3.png"/><Relationship Id="rId5" Type="http://schemas.openxmlformats.org/officeDocument/2006/relationships/hyperlink" Target="https://drive.google.com/file/d/1xXRRuMcwEfr7llzSnVkaqGmUnjAclH2P/view?usp=share_lin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0400"/>
            <a:ext cx="8520600" cy="138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900"/>
              <a:t>Tutorial: Storage and Computational Malleability</a:t>
            </a:r>
            <a:endParaRPr b="1" sz="3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87025"/>
            <a:ext cx="8520600" cy="76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900" u="sng"/>
              <a:t>Ciro Giuseppe De Vita</a:t>
            </a:r>
            <a:endParaRPr sz="1900"/>
          </a:p>
        </p:txBody>
      </p:sp>
      <p:grpSp>
        <p:nvGrpSpPr>
          <p:cNvPr id="56" name="Google Shape;56;p13"/>
          <p:cNvGrpSpPr/>
          <p:nvPr/>
        </p:nvGrpSpPr>
        <p:grpSpPr>
          <a:xfrm>
            <a:off x="6379408" y="4799961"/>
            <a:ext cx="2590449" cy="265595"/>
            <a:chOff x="5069145" y="59899"/>
            <a:chExt cx="3873278" cy="397121"/>
          </a:xfrm>
        </p:grpSpPr>
        <p:pic>
          <p:nvPicPr>
            <p:cNvPr id="57" name="Google Shape;5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87098" y="88870"/>
              <a:ext cx="2355325" cy="36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69145" y="59899"/>
              <a:ext cx="1438398" cy="389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29522" l="0" r="47454" t="0"/>
          <a:stretch/>
        </p:blipFill>
        <p:spPr>
          <a:xfrm>
            <a:off x="2395425" y="266550"/>
            <a:ext cx="4353151" cy="91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b="1" lang="it">
                <a:solidFill>
                  <a:schemeClr val="lt1"/>
                </a:solidFill>
              </a:rPr>
              <a:t>Malleability environment setup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0" y="616550"/>
            <a:ext cx="267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8" name="Google Shape;148;p22"/>
          <p:cNvGrpSpPr/>
          <p:nvPr/>
        </p:nvGrpSpPr>
        <p:grpSpPr>
          <a:xfrm>
            <a:off x="6379408" y="4799961"/>
            <a:ext cx="2590449" cy="265595"/>
            <a:chOff x="5069145" y="59899"/>
            <a:chExt cx="3873278" cy="397121"/>
          </a:xfrm>
        </p:grpSpPr>
        <p:pic>
          <p:nvPicPr>
            <p:cNvPr id="149" name="Google Shape;149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87098" y="88870"/>
              <a:ext cx="2355325" cy="36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69145" y="59899"/>
              <a:ext cx="1438398" cy="38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22"/>
          <p:cNvSpPr txBox="1"/>
          <p:nvPr/>
        </p:nvSpPr>
        <p:spPr>
          <a:xfrm>
            <a:off x="145200" y="809475"/>
            <a:ext cx="8853600" cy="3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11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1900">
                <a:solidFill>
                  <a:schemeClr val="dk1"/>
                </a:solidFill>
              </a:rPr>
              <a:t>Set Intelligent controller server</a:t>
            </a:r>
            <a:endParaRPr sz="1900">
              <a:solidFill>
                <a:schemeClr val="dk1"/>
              </a:solidFill>
            </a:endParaRPr>
          </a:p>
          <a:p>
            <a:pPr indent="-33115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it" sz="1900">
                <a:solidFill>
                  <a:schemeClr val="dk1"/>
                </a:solidFill>
              </a:rPr>
              <a:t>Open a console and run slurm view script</a:t>
            </a:r>
            <a:br>
              <a:rPr lang="it" sz="1900">
                <a:solidFill>
                  <a:schemeClr val="dk1"/>
                </a:solidFill>
              </a:rPr>
            </a:br>
            <a:r>
              <a:rPr lang="it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sh&gt; docker exec -it slurm-node-1-1 /bin/bash</a:t>
            </a:r>
            <a:br>
              <a:rPr lang="it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sh&gt; icc_server</a:t>
            </a:r>
            <a:br>
              <a:rPr lang="it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115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1900">
                <a:solidFill>
                  <a:schemeClr val="dk1"/>
                </a:solidFill>
              </a:rPr>
              <a:t>Compile samples</a:t>
            </a:r>
            <a:endParaRPr sz="1900">
              <a:solidFill>
                <a:schemeClr val="dk1"/>
              </a:solidFill>
            </a:endParaRPr>
          </a:p>
          <a:p>
            <a:pPr indent="-33115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 sz="1900">
                <a:solidFill>
                  <a:schemeClr val="dk1"/>
                </a:solidFill>
              </a:rPr>
              <a:t>Open a console and execute make</a:t>
            </a:r>
            <a:br>
              <a:rPr lang="it" sz="1900">
                <a:solidFill>
                  <a:schemeClr val="dk1"/>
                </a:solidFill>
              </a:rPr>
            </a:br>
            <a:r>
              <a:rPr lang="it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sh&gt; docker exec -it slurm-node-1-1 /bin/bash</a:t>
            </a:r>
            <a:br>
              <a:rPr lang="it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sh&gt; cd  tutorial_examples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sh&gt; make</a:t>
            </a:r>
            <a:br>
              <a:rPr lang="it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-33115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sz="1900">
                <a:solidFill>
                  <a:schemeClr val="dk1"/>
                </a:solidFill>
              </a:rPr>
              <a:t>Launch samples</a:t>
            </a:r>
            <a:endParaRPr sz="1900">
              <a:solidFill>
                <a:schemeClr val="dk1"/>
              </a:solidFill>
            </a:endParaRPr>
          </a:p>
          <a:p>
            <a:pPr indent="-33115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it" sz="1900">
                <a:solidFill>
                  <a:schemeClr val="dk1"/>
                </a:solidFill>
              </a:rPr>
              <a:t>Open a console and launch sample (ex. helloworld_mpi) from home using absolute path</a:t>
            </a:r>
            <a:br>
              <a:rPr lang="it" sz="1900">
                <a:solidFill>
                  <a:schemeClr val="dk1"/>
                </a:solidFill>
              </a:rPr>
            </a:br>
            <a:r>
              <a:rPr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sh&gt; docker exec -it slurm-node-1-1 /bin/bash</a:t>
            </a:r>
            <a:br>
              <a:rPr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sh&gt; sbatch /home/admin/tutorial_examples/….sbatch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b="1" lang="it">
                <a:solidFill>
                  <a:schemeClr val="lt1"/>
                </a:solidFill>
              </a:rPr>
              <a:t>Samples versions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0" y="616550"/>
            <a:ext cx="267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23"/>
          <p:cNvGrpSpPr/>
          <p:nvPr/>
        </p:nvGrpSpPr>
        <p:grpSpPr>
          <a:xfrm>
            <a:off x="6379408" y="4799961"/>
            <a:ext cx="2590449" cy="265595"/>
            <a:chOff x="5069145" y="59899"/>
            <a:chExt cx="3873278" cy="397121"/>
          </a:xfrm>
        </p:grpSpPr>
        <p:pic>
          <p:nvPicPr>
            <p:cNvPr id="159" name="Google Shape;159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87098" y="88870"/>
              <a:ext cx="2355325" cy="36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69145" y="59899"/>
              <a:ext cx="1438398" cy="38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p23"/>
          <p:cNvSpPr txBox="1"/>
          <p:nvPr/>
        </p:nvSpPr>
        <p:spPr>
          <a:xfrm>
            <a:off x="145200" y="809475"/>
            <a:ext cx="8853600" cy="3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it" sz="1900">
                <a:solidFill>
                  <a:schemeClr val="dk1"/>
                </a:solidFill>
              </a:rPr>
              <a:t>Version to modify: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it" sz="1900">
                <a:solidFill>
                  <a:schemeClr val="dk1"/>
                </a:solidFill>
              </a:rPr>
              <a:t>No suffix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it" sz="1900">
                <a:solidFill>
                  <a:schemeClr val="dk1"/>
                </a:solidFill>
              </a:rPr>
              <a:t>This version start with the same code as original version.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it" sz="1900">
                <a:solidFill>
                  <a:schemeClr val="dk1"/>
                </a:solidFill>
              </a:rPr>
              <a:t>But the makefile compiles it as a malleable version.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it" sz="1900">
                <a:solidFill>
                  <a:schemeClr val="dk1"/>
                </a:solidFill>
              </a:rPr>
              <a:t>Original version: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it" sz="1900">
                <a:solidFill>
                  <a:schemeClr val="dk1"/>
                </a:solidFill>
              </a:rPr>
              <a:t>Suffix: _mpi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it" sz="1900">
                <a:solidFill>
                  <a:schemeClr val="dk1"/>
                </a:solidFill>
              </a:rPr>
              <a:t>This version is implemented using plain MPI (no malleability).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it" sz="1900">
                <a:solidFill>
                  <a:schemeClr val="dk1"/>
                </a:solidFill>
              </a:rPr>
              <a:t>Executes 4 processes in 2 nodes (no changes).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b="1" lang="it">
                <a:solidFill>
                  <a:schemeClr val="lt1"/>
                </a:solidFill>
              </a:rPr>
              <a:t>Samples versions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0" y="616550"/>
            <a:ext cx="267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24"/>
          <p:cNvGrpSpPr/>
          <p:nvPr/>
        </p:nvGrpSpPr>
        <p:grpSpPr>
          <a:xfrm>
            <a:off x="6379408" y="4799961"/>
            <a:ext cx="2590449" cy="265595"/>
            <a:chOff x="5069145" y="59899"/>
            <a:chExt cx="3873278" cy="397121"/>
          </a:xfrm>
        </p:grpSpPr>
        <p:pic>
          <p:nvPicPr>
            <p:cNvPr id="169" name="Google Shape;169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87098" y="88870"/>
              <a:ext cx="2355325" cy="36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0" name="Google Shape;170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69145" y="59899"/>
              <a:ext cx="1438398" cy="38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1" name="Google Shape;171;p24"/>
          <p:cNvSpPr txBox="1"/>
          <p:nvPr/>
        </p:nvSpPr>
        <p:spPr>
          <a:xfrm>
            <a:off x="145200" y="809475"/>
            <a:ext cx="8853600" cy="3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it" sz="1900">
                <a:solidFill>
                  <a:schemeClr val="dk1"/>
                </a:solidFill>
              </a:rPr>
              <a:t>Malleable version: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it" sz="1900">
                <a:solidFill>
                  <a:schemeClr val="dk1"/>
                </a:solidFill>
              </a:rPr>
              <a:t>Suffix: _adm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it" sz="1900">
                <a:solidFill>
                  <a:schemeClr val="dk1"/>
                </a:solidFill>
              </a:rPr>
              <a:t>This version is implemented using malleability features.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it" sz="1900">
                <a:solidFill>
                  <a:schemeClr val="dk1"/>
                </a:solidFill>
              </a:rPr>
              <a:t>Starts executing 2 processes in 1 node.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it" sz="1900">
                <a:solidFill>
                  <a:schemeClr val="dk1"/>
                </a:solidFill>
              </a:rPr>
              <a:t>Malleability sequence: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it" sz="1900">
                <a:solidFill>
                  <a:schemeClr val="dk1"/>
                </a:solidFill>
              </a:rPr>
              <a:t>spawn 2 processes in 1 node.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it" sz="1900">
                <a:solidFill>
                  <a:schemeClr val="dk1"/>
                </a:solidFill>
              </a:rPr>
              <a:t>spawn 2 processes in 1 node.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it" sz="1900">
                <a:solidFill>
                  <a:schemeClr val="dk1"/>
                </a:solidFill>
              </a:rPr>
              <a:t>remove 2 processes from 1 node.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it" sz="1900">
                <a:solidFill>
                  <a:schemeClr val="dk1"/>
                </a:solidFill>
              </a:rPr>
              <a:t>remove 2 processes from 1 node.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b="1" lang="it">
                <a:solidFill>
                  <a:schemeClr val="lt1"/>
                </a:solidFill>
              </a:rPr>
              <a:t>Example: Malleability Skeleton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0" y="616550"/>
            <a:ext cx="267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25"/>
          <p:cNvGrpSpPr/>
          <p:nvPr/>
        </p:nvGrpSpPr>
        <p:grpSpPr>
          <a:xfrm>
            <a:off x="6379408" y="4799961"/>
            <a:ext cx="2590449" cy="265595"/>
            <a:chOff x="5069145" y="59899"/>
            <a:chExt cx="3873278" cy="397121"/>
          </a:xfrm>
        </p:grpSpPr>
        <p:pic>
          <p:nvPicPr>
            <p:cNvPr id="179" name="Google Shape;179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87098" y="88870"/>
              <a:ext cx="2355325" cy="36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69145" y="59899"/>
              <a:ext cx="1438398" cy="389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1" name="Google Shape;18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8500" y="748900"/>
            <a:ext cx="6527001" cy="41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b="1" lang="it">
                <a:solidFill>
                  <a:schemeClr val="lt1"/>
                </a:solidFill>
              </a:rPr>
              <a:t>Original application pattern: C-based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0" y="616550"/>
            <a:ext cx="267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26"/>
          <p:cNvGrpSpPr/>
          <p:nvPr/>
        </p:nvGrpSpPr>
        <p:grpSpPr>
          <a:xfrm>
            <a:off x="6379408" y="4799961"/>
            <a:ext cx="2590449" cy="265595"/>
            <a:chOff x="5069145" y="59899"/>
            <a:chExt cx="3873278" cy="397121"/>
          </a:xfrm>
        </p:grpSpPr>
        <p:pic>
          <p:nvPicPr>
            <p:cNvPr id="189" name="Google Shape;189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87098" y="88870"/>
              <a:ext cx="2355325" cy="36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0" name="Google Shape;190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69145" y="59899"/>
              <a:ext cx="1438398" cy="389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1" name="Google Shape;19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9160" y="665575"/>
            <a:ext cx="5945691" cy="43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b="1" lang="it">
                <a:solidFill>
                  <a:schemeClr val="lt1"/>
                </a:solidFill>
              </a:rPr>
              <a:t>Malleable application pattern: C-based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0" y="616550"/>
            <a:ext cx="267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8" name="Google Shape;198;p27"/>
          <p:cNvGrpSpPr/>
          <p:nvPr/>
        </p:nvGrpSpPr>
        <p:grpSpPr>
          <a:xfrm>
            <a:off x="6379408" y="4799961"/>
            <a:ext cx="2590449" cy="265595"/>
            <a:chOff x="5069145" y="59899"/>
            <a:chExt cx="3873278" cy="397121"/>
          </a:xfrm>
        </p:grpSpPr>
        <p:pic>
          <p:nvPicPr>
            <p:cNvPr id="199" name="Google Shape;199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87098" y="88870"/>
              <a:ext cx="2355325" cy="36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69145" y="59899"/>
              <a:ext cx="1438398" cy="389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1" name="Google Shape;20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1696" y="796550"/>
            <a:ext cx="6880628" cy="407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b="1" lang="it">
                <a:solidFill>
                  <a:schemeClr val="lt1"/>
                </a:solidFill>
              </a:rPr>
              <a:t>Malleable application pattern: C-based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0" y="616550"/>
            <a:ext cx="267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28"/>
          <p:cNvGrpSpPr/>
          <p:nvPr/>
        </p:nvGrpSpPr>
        <p:grpSpPr>
          <a:xfrm>
            <a:off x="6379408" y="4799961"/>
            <a:ext cx="2590449" cy="265595"/>
            <a:chOff x="5069145" y="59899"/>
            <a:chExt cx="3873278" cy="397121"/>
          </a:xfrm>
        </p:grpSpPr>
        <p:pic>
          <p:nvPicPr>
            <p:cNvPr id="209" name="Google Shape;209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87098" y="88870"/>
              <a:ext cx="2355325" cy="36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69145" y="59899"/>
              <a:ext cx="1438398" cy="389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1" name="Google Shape;21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0688" y="667300"/>
            <a:ext cx="6942624" cy="42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b="1" lang="it">
                <a:solidFill>
                  <a:schemeClr val="lt1"/>
                </a:solidFill>
              </a:rPr>
              <a:t>Modified sections: Check process type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0" y="616550"/>
            <a:ext cx="267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9"/>
          <p:cNvGrpSpPr/>
          <p:nvPr/>
        </p:nvGrpSpPr>
        <p:grpSpPr>
          <a:xfrm>
            <a:off x="6379408" y="4799961"/>
            <a:ext cx="2590449" cy="265595"/>
            <a:chOff x="5069145" y="59899"/>
            <a:chExt cx="3873278" cy="397121"/>
          </a:xfrm>
        </p:grpSpPr>
        <p:pic>
          <p:nvPicPr>
            <p:cNvPr id="219" name="Google Shape;219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87098" y="88870"/>
              <a:ext cx="2355325" cy="36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69145" y="59899"/>
              <a:ext cx="1438398" cy="389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1" name="Google Shape;22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625" y="885724"/>
            <a:ext cx="8336749" cy="37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b="1" lang="it">
                <a:solidFill>
                  <a:schemeClr val="lt1"/>
                </a:solidFill>
              </a:rPr>
              <a:t>Modified sections: Re/synchronize initial data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0" y="616550"/>
            <a:ext cx="267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30"/>
          <p:cNvGrpSpPr/>
          <p:nvPr/>
        </p:nvGrpSpPr>
        <p:grpSpPr>
          <a:xfrm>
            <a:off x="6379408" y="4799961"/>
            <a:ext cx="2590449" cy="265595"/>
            <a:chOff x="5069145" y="59899"/>
            <a:chExt cx="3873278" cy="397121"/>
          </a:xfrm>
        </p:grpSpPr>
        <p:pic>
          <p:nvPicPr>
            <p:cNvPr id="229" name="Google Shape;229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87098" y="88870"/>
              <a:ext cx="2355325" cy="36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69145" y="59899"/>
              <a:ext cx="1438398" cy="389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1" name="Google Shape;23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563" y="875925"/>
            <a:ext cx="8574875" cy="380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b="1" lang="it">
                <a:solidFill>
                  <a:schemeClr val="lt1"/>
                </a:solidFill>
              </a:rPr>
              <a:t>Modified sections: Synchronize iterations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0" y="616550"/>
            <a:ext cx="267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31"/>
          <p:cNvGrpSpPr/>
          <p:nvPr/>
        </p:nvGrpSpPr>
        <p:grpSpPr>
          <a:xfrm>
            <a:off x="6379408" y="4799961"/>
            <a:ext cx="2590449" cy="265595"/>
            <a:chOff x="5069145" y="59899"/>
            <a:chExt cx="3873278" cy="397121"/>
          </a:xfrm>
        </p:grpSpPr>
        <p:pic>
          <p:nvPicPr>
            <p:cNvPr id="239" name="Google Shape;239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87098" y="88870"/>
              <a:ext cx="2355325" cy="36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69145" y="59899"/>
              <a:ext cx="1438398" cy="389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1" name="Google Shape;24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300" y="912124"/>
            <a:ext cx="8765376" cy="379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it">
                <a:solidFill>
                  <a:srgbClr val="FFFFFF"/>
                </a:solidFill>
              </a:rPr>
              <a:t>Dynamicity vs Malleability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0" y="616550"/>
            <a:ext cx="267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5200" y="809475"/>
            <a:ext cx="8853600" cy="21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i="1" lang="it" sz="1900"/>
              <a:t>Malleability</a:t>
            </a:r>
            <a:r>
              <a:rPr lang="it" sz="1900"/>
              <a:t>: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it" sz="1900"/>
              <a:t>Ability of an entity to adapt its resource usage on demand.</a:t>
            </a:r>
            <a:br>
              <a:rPr lang="it" sz="1900"/>
            </a:b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i="1" lang="it" sz="1900"/>
              <a:t>Dynamicity</a:t>
            </a:r>
            <a:r>
              <a:rPr lang="it" sz="1900"/>
              <a:t>: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it" sz="1900"/>
              <a:t>Ability of an entity to adapt its performance or behaviour to deal with changes in  the workload.</a:t>
            </a:r>
            <a:endParaRPr sz="1900"/>
          </a:p>
        </p:txBody>
      </p:sp>
      <p:grpSp>
        <p:nvGrpSpPr>
          <p:cNvPr id="67" name="Google Shape;67;p14"/>
          <p:cNvGrpSpPr/>
          <p:nvPr/>
        </p:nvGrpSpPr>
        <p:grpSpPr>
          <a:xfrm>
            <a:off x="6379408" y="4799961"/>
            <a:ext cx="2590449" cy="265595"/>
            <a:chOff x="5069145" y="59899"/>
            <a:chExt cx="3873278" cy="397121"/>
          </a:xfrm>
        </p:grpSpPr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87098" y="88870"/>
              <a:ext cx="2355325" cy="36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69145" y="59899"/>
              <a:ext cx="1438398" cy="389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40838" y="3087425"/>
            <a:ext cx="1862328" cy="18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4023300" y="3259050"/>
            <a:ext cx="10974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lt1"/>
                </a:solidFill>
              </a:rPr>
              <a:t>Dynamicity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b="1" lang="it">
                <a:solidFill>
                  <a:schemeClr val="lt1"/>
                </a:solidFill>
              </a:rPr>
              <a:t>Modified sections: Set user hints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0" y="616550"/>
            <a:ext cx="267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p32"/>
          <p:cNvGrpSpPr/>
          <p:nvPr/>
        </p:nvGrpSpPr>
        <p:grpSpPr>
          <a:xfrm>
            <a:off x="6379408" y="4799961"/>
            <a:ext cx="2590449" cy="265595"/>
            <a:chOff x="5069145" y="59899"/>
            <a:chExt cx="3873278" cy="397121"/>
          </a:xfrm>
        </p:grpSpPr>
        <p:pic>
          <p:nvPicPr>
            <p:cNvPr id="249" name="Google Shape;249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87098" y="88870"/>
              <a:ext cx="2355325" cy="36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69145" y="59899"/>
              <a:ext cx="1438398" cy="389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1" name="Google Shape;25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400" y="902124"/>
            <a:ext cx="8605201" cy="367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b="1" lang="it">
                <a:solidFill>
                  <a:schemeClr val="lt1"/>
                </a:solidFill>
              </a:rPr>
              <a:t>Modified sections: Check process status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7" name="Google Shape;257;p33"/>
          <p:cNvSpPr txBox="1"/>
          <p:nvPr/>
        </p:nvSpPr>
        <p:spPr>
          <a:xfrm>
            <a:off x="0" y="616550"/>
            <a:ext cx="267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8" name="Google Shape;258;p33"/>
          <p:cNvGrpSpPr/>
          <p:nvPr/>
        </p:nvGrpSpPr>
        <p:grpSpPr>
          <a:xfrm>
            <a:off x="6379408" y="4799961"/>
            <a:ext cx="2590449" cy="265595"/>
            <a:chOff x="5069145" y="59899"/>
            <a:chExt cx="3873278" cy="397121"/>
          </a:xfrm>
        </p:grpSpPr>
        <p:pic>
          <p:nvPicPr>
            <p:cNvPr id="259" name="Google Shape;259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87098" y="88870"/>
              <a:ext cx="2355325" cy="36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69145" y="59899"/>
              <a:ext cx="1438398" cy="389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1" name="Google Shape;26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963" y="748562"/>
            <a:ext cx="8246082" cy="3875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it">
                <a:solidFill>
                  <a:srgbClr val="FFFFFF"/>
                </a:solidFill>
              </a:rPr>
              <a:t>Focus on malleability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0" y="616550"/>
            <a:ext cx="267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45200" y="809475"/>
            <a:ext cx="8853600" cy="3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it" sz="1900"/>
              <a:t>Change the number of processes of an application in run time.</a:t>
            </a:r>
            <a:br>
              <a:rPr lang="it" sz="1900"/>
            </a:b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it" sz="1900"/>
              <a:t>Two operation types: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it" sz="1900"/>
              <a:t>Expansion spawn processes.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it" sz="1900"/>
              <a:t>Reduction shrink processes.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it" sz="1900"/>
              <a:t>Benefits: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it" sz="1900"/>
              <a:t>Improve the performance by acquiring more resources.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it" sz="1900"/>
              <a:t>Balance the load between the allocated compute nodes.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it" sz="1900"/>
              <a:t>Free unused (or underused) resources to improve other applications.</a:t>
            </a:r>
            <a:endParaRPr sz="1900"/>
          </a:p>
        </p:txBody>
      </p:sp>
      <p:grpSp>
        <p:nvGrpSpPr>
          <p:cNvPr id="79" name="Google Shape;79;p15"/>
          <p:cNvGrpSpPr/>
          <p:nvPr/>
        </p:nvGrpSpPr>
        <p:grpSpPr>
          <a:xfrm>
            <a:off x="6379408" y="4799961"/>
            <a:ext cx="2590449" cy="265595"/>
            <a:chOff x="5069145" y="59899"/>
            <a:chExt cx="3873278" cy="397121"/>
          </a:xfrm>
        </p:grpSpPr>
        <p:pic>
          <p:nvPicPr>
            <p:cNvPr id="80" name="Google Shape;8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87098" y="88870"/>
              <a:ext cx="2355325" cy="36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69145" y="59899"/>
              <a:ext cx="1438398" cy="389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it">
                <a:solidFill>
                  <a:srgbClr val="FFFFFF"/>
                </a:solidFill>
              </a:rPr>
              <a:t>FlexMPI overview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0" y="616550"/>
            <a:ext cx="267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45200" y="809475"/>
            <a:ext cx="8853600" cy="3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it" sz="1900"/>
              <a:t>Runtime that provides dynamic load balancing and performance-aware malleability capabilities to MPI applications</a:t>
            </a:r>
            <a:br>
              <a:rPr lang="it" sz="1900"/>
            </a:b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it" sz="1900"/>
              <a:t>Written in C + MPI ( ~18,000 lines)</a:t>
            </a:r>
            <a:br>
              <a:rPr lang="it" sz="1900"/>
            </a:b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it" sz="1900"/>
              <a:t>Used with iterative SPMD parallel applications</a:t>
            </a:r>
            <a:br>
              <a:rPr lang="it" sz="1900"/>
            </a:b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it" sz="1900"/>
              <a:t>Consists of…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it" sz="1900"/>
              <a:t>A multithreaded library executed within each MPI application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it" sz="1900"/>
              <a:t>An external controller that coordinates the execution of multiple applications (optional)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it" sz="1900"/>
              <a:t>An interface with third-party applications (scheduler).</a:t>
            </a:r>
            <a:endParaRPr sz="1900"/>
          </a:p>
        </p:txBody>
      </p:sp>
      <p:grpSp>
        <p:nvGrpSpPr>
          <p:cNvPr id="89" name="Google Shape;89;p16"/>
          <p:cNvGrpSpPr/>
          <p:nvPr/>
        </p:nvGrpSpPr>
        <p:grpSpPr>
          <a:xfrm>
            <a:off x="6379408" y="4799961"/>
            <a:ext cx="2590449" cy="265595"/>
            <a:chOff x="5069145" y="59899"/>
            <a:chExt cx="3873278" cy="397121"/>
          </a:xfrm>
        </p:grpSpPr>
        <p:pic>
          <p:nvPicPr>
            <p:cNvPr id="90" name="Google Shape;9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87098" y="88870"/>
              <a:ext cx="2355325" cy="36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69145" y="59899"/>
              <a:ext cx="1438398" cy="389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it">
                <a:solidFill>
                  <a:schemeClr val="lt1"/>
                </a:solidFill>
              </a:rPr>
              <a:t>FlexMPI overview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0" y="616550"/>
            <a:ext cx="267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45200" y="809475"/>
            <a:ext cx="8853600" cy="41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1152" lvl="0" marL="4572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ct val="79166"/>
              <a:buChar char="●"/>
            </a:pPr>
            <a:r>
              <a:rPr lang="it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FlexMPI features:</a:t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115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6363"/>
              <a:buChar char="○"/>
            </a:pPr>
            <a:r>
              <a:rPr lang="it" sz="2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Provide </a:t>
            </a:r>
            <a:r>
              <a:rPr lang="it" sz="2200" u="sng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malleable</a:t>
            </a:r>
            <a:r>
              <a:rPr lang="it" sz="2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capabilities to MPI applications</a:t>
            </a:r>
            <a:endParaRPr sz="2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115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6363"/>
              <a:buChar char="○"/>
            </a:pPr>
            <a:r>
              <a:rPr lang="it" sz="2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Provide </a:t>
            </a:r>
            <a:r>
              <a:rPr lang="it" sz="2200" u="sng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adaptive</a:t>
            </a:r>
            <a:r>
              <a:rPr lang="it" sz="2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capabilities to MPI applications with different policies:</a:t>
            </a:r>
            <a:endParaRPr sz="2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344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Calibri"/>
              <a:buChar char="■"/>
            </a:pPr>
            <a:r>
              <a:rPr lang="it" sz="2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Strict malleability</a:t>
            </a:r>
            <a:endParaRPr sz="2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344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Calibri"/>
              <a:buChar char="■"/>
            </a:pPr>
            <a:r>
              <a:rPr lang="it" sz="2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High-performance</a:t>
            </a:r>
            <a:endParaRPr sz="2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344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10000"/>
              <a:buFont typeface="Calibri"/>
              <a:buChar char="■"/>
            </a:pPr>
            <a:r>
              <a:rPr lang="it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Adaptive policies: efficiency,cost, and energy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344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10000"/>
              <a:buFont typeface="Calibri"/>
              <a:buChar char="■"/>
            </a:pPr>
            <a:r>
              <a:rPr lang="it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User-defined actions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34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10000"/>
              <a:buFont typeface="Calibri"/>
              <a:buChar char="○"/>
            </a:pPr>
            <a:r>
              <a:rPr lang="it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Load balance for both dedicated and non-dedicated platforms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34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10000"/>
              <a:buFont typeface="Calibri"/>
              <a:buChar char="○"/>
            </a:pPr>
            <a:r>
              <a:rPr lang="it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Application run-time monitoring -using hardware counters-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7344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10000"/>
              <a:buFont typeface="Calibri"/>
              <a:buChar char="○"/>
            </a:pPr>
            <a:r>
              <a:rPr lang="it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Node-level monitoring -in coordination with external monitors</a:t>
            </a:r>
            <a:br>
              <a:rPr lang="it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11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9166"/>
              <a:buChar char="●"/>
            </a:pPr>
            <a:r>
              <a:rPr lang="it" sz="24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Controller features</a:t>
            </a:r>
            <a:endParaRPr sz="24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115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6363"/>
              <a:buChar char="○"/>
            </a:pPr>
            <a:r>
              <a:rPr lang="it" sz="2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Application scheduling</a:t>
            </a:r>
            <a:endParaRPr sz="2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115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6363"/>
              <a:buChar char="○"/>
            </a:pPr>
            <a:r>
              <a:rPr lang="it" sz="2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I/O scheduling</a:t>
            </a:r>
            <a:endParaRPr sz="1900"/>
          </a:p>
        </p:txBody>
      </p:sp>
      <p:grpSp>
        <p:nvGrpSpPr>
          <p:cNvPr id="99" name="Google Shape;99;p17"/>
          <p:cNvGrpSpPr/>
          <p:nvPr/>
        </p:nvGrpSpPr>
        <p:grpSpPr>
          <a:xfrm>
            <a:off x="6379408" y="4799961"/>
            <a:ext cx="2590449" cy="265595"/>
            <a:chOff x="5069145" y="59899"/>
            <a:chExt cx="3873278" cy="397121"/>
          </a:xfrm>
        </p:grpSpPr>
        <p:pic>
          <p:nvPicPr>
            <p:cNvPr id="100" name="Google Shape;10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87098" y="88870"/>
              <a:ext cx="2355325" cy="36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69145" y="59899"/>
              <a:ext cx="1438398" cy="389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it">
                <a:solidFill>
                  <a:schemeClr val="lt1"/>
                </a:solidFill>
              </a:rPr>
              <a:t>FlexMPI internals: code example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0" y="616550"/>
            <a:ext cx="267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18"/>
          <p:cNvGrpSpPr/>
          <p:nvPr/>
        </p:nvGrpSpPr>
        <p:grpSpPr>
          <a:xfrm>
            <a:off x="6379408" y="4799961"/>
            <a:ext cx="2590449" cy="265595"/>
            <a:chOff x="5069145" y="59899"/>
            <a:chExt cx="3873278" cy="397121"/>
          </a:xfrm>
        </p:grpSpPr>
        <p:pic>
          <p:nvPicPr>
            <p:cNvPr id="109" name="Google Shape;10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87098" y="88870"/>
              <a:ext cx="2355325" cy="36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69145" y="59899"/>
              <a:ext cx="1438398" cy="389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1" name="Google Shape;11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7950" y="670824"/>
            <a:ext cx="7408088" cy="403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b="1" lang="it">
                <a:solidFill>
                  <a:schemeClr val="lt1"/>
                </a:solidFill>
              </a:rPr>
              <a:t>Flex-MPI basic interfaces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0" y="616550"/>
            <a:ext cx="267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" name="Google Shape;118;p19"/>
          <p:cNvGrpSpPr/>
          <p:nvPr/>
        </p:nvGrpSpPr>
        <p:grpSpPr>
          <a:xfrm>
            <a:off x="6379408" y="4799961"/>
            <a:ext cx="2590449" cy="265595"/>
            <a:chOff x="5069145" y="59899"/>
            <a:chExt cx="3873278" cy="397121"/>
          </a:xfrm>
        </p:grpSpPr>
        <p:pic>
          <p:nvPicPr>
            <p:cNvPr id="119" name="Google Shape;11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87098" y="88870"/>
              <a:ext cx="2355325" cy="36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69145" y="59899"/>
              <a:ext cx="1438398" cy="3894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1" name="Google Shape;12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59826" y="771037"/>
            <a:ext cx="7224342" cy="383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b="1" lang="it">
                <a:solidFill>
                  <a:schemeClr val="lt1"/>
                </a:solidFill>
              </a:rPr>
              <a:t>Docker cluster setup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0" y="616550"/>
            <a:ext cx="267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" name="Google Shape;128;p20"/>
          <p:cNvGrpSpPr/>
          <p:nvPr/>
        </p:nvGrpSpPr>
        <p:grpSpPr>
          <a:xfrm>
            <a:off x="6379408" y="4799961"/>
            <a:ext cx="2590449" cy="265595"/>
            <a:chOff x="5069145" y="59899"/>
            <a:chExt cx="3873278" cy="397121"/>
          </a:xfrm>
        </p:grpSpPr>
        <p:pic>
          <p:nvPicPr>
            <p:cNvPr id="129" name="Google Shape;129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87098" y="88870"/>
              <a:ext cx="2355325" cy="36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69145" y="59899"/>
              <a:ext cx="1438398" cy="38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20"/>
          <p:cNvSpPr txBox="1"/>
          <p:nvPr/>
        </p:nvSpPr>
        <p:spPr>
          <a:xfrm>
            <a:off x="145200" y="809475"/>
            <a:ext cx="8853600" cy="3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02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1900"/>
              <a:t>Requirements:</a:t>
            </a:r>
            <a:endParaRPr sz="1900"/>
          </a:p>
          <a:p>
            <a:pPr indent="-34020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 sz="1900"/>
              <a:t>Docker framework installed</a:t>
            </a:r>
            <a:endParaRPr sz="1900"/>
          </a:p>
          <a:p>
            <a:pPr indent="-34020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 sz="1900"/>
              <a:t>Bash console and related tools</a:t>
            </a:r>
            <a:br>
              <a:rPr lang="it" sz="1900"/>
            </a:br>
            <a:endParaRPr sz="1900"/>
          </a:p>
          <a:p>
            <a:pPr indent="-3402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1900"/>
              <a:t>Download:</a:t>
            </a:r>
            <a:endParaRPr sz="1900"/>
          </a:p>
          <a:p>
            <a:pPr indent="-34020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 sz="1900" u="sng">
                <a:solidFill>
                  <a:schemeClr val="hlink"/>
                </a:solidFill>
                <a:hlinkClick r:id="rId5"/>
              </a:rPr>
              <a:t>https://drive.google.com/file/d/1xXRRuMcwEfr7llzSnVkaqGmUnjAclH2P/view?usp=share_link</a:t>
            </a:r>
            <a:br>
              <a:rPr lang="it" sz="1900"/>
            </a:br>
            <a:endParaRPr sz="1900"/>
          </a:p>
          <a:p>
            <a:pPr indent="-3402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1900"/>
              <a:t>Cluster </a:t>
            </a:r>
            <a:r>
              <a:rPr lang="it" sz="1900"/>
              <a:t>installation</a:t>
            </a:r>
            <a:r>
              <a:rPr lang="it" sz="1900"/>
              <a:t>:</a:t>
            </a:r>
            <a:endParaRPr sz="1900"/>
          </a:p>
          <a:p>
            <a:pPr indent="-34020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 sz="1900"/>
              <a:t>Decompress downloaded file</a:t>
            </a:r>
            <a:br>
              <a:rPr lang="it" sz="1900"/>
            </a:br>
            <a:r>
              <a:rPr lang="it" sz="1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sh&gt; unzip slurm_cluster_itadata.zip</a:t>
            </a:r>
            <a:endParaRPr sz="1900">
              <a:solidFill>
                <a:srgbClr val="4040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020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 sz="1900"/>
              <a:t>Activate the docker cluster</a:t>
            </a:r>
            <a:br>
              <a:rPr lang="it" sz="1900"/>
            </a:br>
            <a:r>
              <a:rPr lang="it" sz="1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sh&gt; cd slurm_cluster_itadata</a:t>
            </a:r>
            <a:br>
              <a:rPr lang="it" sz="1900"/>
            </a:br>
            <a:r>
              <a:rPr lang="it" sz="1900">
                <a:solidFill>
                  <a:srgbClr val="404040"/>
                </a:solidFill>
                <a:latin typeface="Courier New"/>
                <a:ea typeface="Courier New"/>
                <a:cs typeface="Courier New"/>
                <a:sym typeface="Courier New"/>
              </a:rPr>
              <a:t>sh&gt; ./launch-slurm-cluster.sh –n 3 –c 2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rPr b="1" lang="it">
                <a:solidFill>
                  <a:schemeClr val="lt1"/>
                </a:solidFill>
              </a:rPr>
              <a:t>Malleability environment setup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9285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0" y="616550"/>
            <a:ext cx="267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21"/>
          <p:cNvGrpSpPr/>
          <p:nvPr/>
        </p:nvGrpSpPr>
        <p:grpSpPr>
          <a:xfrm>
            <a:off x="6379408" y="4799961"/>
            <a:ext cx="2590449" cy="265595"/>
            <a:chOff x="5069145" y="59899"/>
            <a:chExt cx="3873278" cy="397121"/>
          </a:xfrm>
        </p:grpSpPr>
        <p:pic>
          <p:nvPicPr>
            <p:cNvPr id="139" name="Google Shape;139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87098" y="88870"/>
              <a:ext cx="2355325" cy="368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69145" y="59899"/>
              <a:ext cx="1438398" cy="38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21"/>
          <p:cNvSpPr txBox="1"/>
          <p:nvPr/>
        </p:nvSpPr>
        <p:spPr>
          <a:xfrm>
            <a:off x="145200" y="809475"/>
            <a:ext cx="8853600" cy="3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it" sz="1900"/>
              <a:t>Set monitoring tools</a:t>
            </a:r>
            <a:endParaRPr sz="19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it" sz="1900"/>
              <a:t>Open a console to each cluster node and run monitor (htop):</a:t>
            </a:r>
            <a:br>
              <a:rPr lang="it" sz="1900"/>
            </a:br>
            <a:r>
              <a:rPr lang="it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sh&gt; </a:t>
            </a:r>
            <a:r>
              <a:rPr lang="it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docker exec -it slurm-node-1-1 /bin/bash</a:t>
            </a:r>
            <a:br>
              <a:rPr lang="it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it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sh&gt; htop</a:t>
            </a:r>
            <a:br>
              <a:rPr lang="it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ourier New"/>
              <a:buChar char="○"/>
            </a:pPr>
            <a:r>
              <a:rPr lang="it" sz="1900">
                <a:solidFill>
                  <a:schemeClr val="dk1"/>
                </a:solidFill>
              </a:rPr>
              <a:t>Set htop to look for a specific application (F4 + “app. name”)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