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2"/>
    <p:sldId id="257" r:id="rId33"/>
    <p:sldId id="258" r:id="rId34"/>
    <p:sldId id="259" r:id="rId35"/>
    <p:sldId id="260" r:id="rId36"/>
    <p:sldId id="261" r:id="rId37"/>
    <p:sldId id="262" r:id="rId38"/>
    <p:sldId id="263" r:id="rId39"/>
    <p:sldId id="264" r:id="rId40"/>
    <p:sldId id="265" r:id="rId41"/>
  </p:sldIdLst>
  <p:sldSz cx="18288000" cy="10287000"/>
  <p:notesSz cx="6858000" cy="9144000"/>
  <p:embeddedFontLst>
    <p:embeddedFont>
      <p:font typeface="Playfair Display SC" charset="1" panose="00000500000000000000"/>
      <p:regular r:id="rId6"/>
    </p:embeddedFont>
    <p:embeddedFont>
      <p:font typeface="Playfair Display SC Bold" charset="1" panose="00000800000000000000"/>
      <p:regular r:id="rId7"/>
    </p:embeddedFont>
    <p:embeddedFont>
      <p:font typeface="Playfair Display SC Italics" charset="1" panose="00000500000000000000"/>
      <p:regular r:id="rId8"/>
    </p:embeddedFont>
    <p:embeddedFont>
      <p:font typeface="Playfair Display SC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Playfair Display" charset="1" panose="00000000000000000000"/>
      <p:regular r:id="rId14"/>
    </p:embeddedFont>
    <p:embeddedFont>
      <p:font typeface="Playfair Display Bold" charset="1" panose="00000000000000000000"/>
      <p:regular r:id="rId15"/>
    </p:embeddedFont>
    <p:embeddedFont>
      <p:font typeface="Playfair Display Italics" charset="1" panose="00000000000000000000"/>
      <p:regular r:id="rId16"/>
    </p:embeddedFont>
    <p:embeddedFont>
      <p:font typeface="Playfair Display Bold Italics" charset="1" panose="00000000000000000000"/>
      <p:regular r:id="rId17"/>
    </p:embeddedFont>
    <p:embeddedFont>
      <p:font typeface="Playfair Display Medium" charset="1" panose="00000000000000000000"/>
      <p:regular r:id="rId18"/>
    </p:embeddedFont>
    <p:embeddedFont>
      <p:font typeface="Playfair Display Medium Italics" charset="1" panose="00000000000000000000"/>
      <p:regular r:id="rId19"/>
    </p:embeddedFont>
    <p:embeddedFont>
      <p:font typeface="Playfair Display Semi-Bold" charset="1" panose="00000000000000000000"/>
      <p:regular r:id="rId20"/>
    </p:embeddedFont>
    <p:embeddedFont>
      <p:font typeface="Playfair Display Semi-Bold Italics" charset="1" panose="00000000000000000000"/>
      <p:regular r:id="rId21"/>
    </p:embeddedFont>
    <p:embeddedFont>
      <p:font typeface="Playfair Display Ultra-Bold" charset="1" panose="00000000000000000000"/>
      <p:regular r:id="rId22"/>
    </p:embeddedFont>
    <p:embeddedFont>
      <p:font typeface="Playfair Display Ultra-Bold Italics" charset="1" panose="00000000000000000000"/>
      <p:regular r:id="rId23"/>
    </p:embeddedFont>
    <p:embeddedFont>
      <p:font typeface="Playfair Display Heavy" charset="1" panose="00000000000000000000"/>
      <p:regular r:id="rId24"/>
    </p:embeddedFont>
    <p:embeddedFont>
      <p:font typeface="Playfair Display Heavy Italics" charset="1" panose="00000000000000000000"/>
      <p:regular r:id="rId25"/>
    </p:embeddedFont>
    <p:embeddedFont>
      <p:font typeface="Canva Sans" charset="1" panose="020B0503030501040103"/>
      <p:regular r:id="rId26"/>
    </p:embeddedFont>
    <p:embeddedFont>
      <p:font typeface="Canva Sans Bold" charset="1" panose="020B0803030501040103"/>
      <p:regular r:id="rId27"/>
    </p:embeddedFont>
    <p:embeddedFont>
      <p:font typeface="Canva Sans Italics" charset="1" panose="020B0503030501040103"/>
      <p:regular r:id="rId28"/>
    </p:embeddedFont>
    <p:embeddedFont>
      <p:font typeface="Canva Sans Bold Italics" charset="1" panose="020B0803030501040103"/>
      <p:regular r:id="rId29"/>
    </p:embeddedFont>
    <p:embeddedFont>
      <p:font typeface="Canva Sans Medium" charset="1" panose="020B0603030501040103"/>
      <p:regular r:id="rId30"/>
    </p:embeddedFont>
    <p:embeddedFont>
      <p:font typeface="Canva Sans Medium Italics" charset="1" panose="020B0603030501040103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slides/slide1.xml" Type="http://schemas.openxmlformats.org/officeDocument/2006/relationships/slide"/><Relationship Id="rId33" Target="slides/slide2.xml" Type="http://schemas.openxmlformats.org/officeDocument/2006/relationships/slide"/><Relationship Id="rId34" Target="slides/slide3.xml" Type="http://schemas.openxmlformats.org/officeDocument/2006/relationships/slide"/><Relationship Id="rId35" Target="slides/slide4.xml" Type="http://schemas.openxmlformats.org/officeDocument/2006/relationships/slide"/><Relationship Id="rId36" Target="slides/slide5.xml" Type="http://schemas.openxmlformats.org/officeDocument/2006/relationships/slide"/><Relationship Id="rId37" Target="slides/slide6.xml" Type="http://schemas.openxmlformats.org/officeDocument/2006/relationships/slide"/><Relationship Id="rId38" Target="slides/slide7.xml" Type="http://schemas.openxmlformats.org/officeDocument/2006/relationships/slide"/><Relationship Id="rId39" Target="slides/slide8.xml" Type="http://schemas.openxmlformats.org/officeDocument/2006/relationships/slide"/><Relationship Id="rId4" Target="theme/theme1.xml" Type="http://schemas.openxmlformats.org/officeDocument/2006/relationships/theme"/><Relationship Id="rId40" Target="slides/slide9.xml" Type="http://schemas.openxmlformats.org/officeDocument/2006/relationships/slide"/><Relationship Id="rId41" Target="slides/slide10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221129"/>
            <a:ext cx="6499083" cy="10508129"/>
            <a:chOff x="0" y="0"/>
            <a:chExt cx="1711693" cy="27675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11693" cy="2767573"/>
            </a:xfrm>
            <a:custGeom>
              <a:avLst/>
              <a:gdLst/>
              <a:ahLst/>
              <a:cxnLst/>
              <a:rect r="r" b="b" t="t" l="l"/>
              <a:pathLst>
                <a:path h="2767573" w="1711693">
                  <a:moveTo>
                    <a:pt x="0" y="0"/>
                  </a:moveTo>
                  <a:lnTo>
                    <a:pt x="1711693" y="0"/>
                  </a:lnTo>
                  <a:lnTo>
                    <a:pt x="1711693" y="2767573"/>
                  </a:lnTo>
                  <a:lnTo>
                    <a:pt x="0" y="276757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11693" cy="2805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28168" y="2311562"/>
            <a:ext cx="5442747" cy="5442747"/>
          </a:xfrm>
          <a:custGeom>
            <a:avLst/>
            <a:gdLst/>
            <a:ahLst/>
            <a:cxnLst/>
            <a:rect r="r" b="b" t="t" l="l"/>
            <a:pathLst>
              <a:path h="5442747" w="5442747">
                <a:moveTo>
                  <a:pt x="0" y="0"/>
                </a:moveTo>
                <a:lnTo>
                  <a:pt x="5442747" y="0"/>
                </a:lnTo>
                <a:lnTo>
                  <a:pt x="5442747" y="5442747"/>
                </a:lnTo>
                <a:lnTo>
                  <a:pt x="0" y="54427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944476" y="914400"/>
            <a:ext cx="11343524" cy="316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Playfair Display Bold"/>
              </a:rPr>
              <a:t>Data-Driven Demand and Sales Prediction of an Electric Appliance Store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665528" y="4966260"/>
            <a:ext cx="9434602" cy="137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u="sng">
                <a:solidFill>
                  <a:srgbClr val="000000"/>
                </a:solidFill>
                <a:latin typeface="Playfair Display Bold"/>
              </a:rPr>
              <a:t>Business Data Management Capstone Project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55194" y="7236385"/>
            <a:ext cx="4883706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layfair Display SC Bold"/>
              </a:rPr>
              <a:t>Trivedhan Sivaprakash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layfair Display SC Bold"/>
              </a:rPr>
              <a:t>21F1001724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47831">
            <a:off x="8547085" y="2633134"/>
            <a:ext cx="6481554" cy="5355521"/>
          </a:xfrm>
          <a:custGeom>
            <a:avLst/>
            <a:gdLst/>
            <a:ahLst/>
            <a:cxnLst/>
            <a:rect r="r" b="b" t="t" l="l"/>
            <a:pathLst>
              <a:path h="5355521" w="6481554">
                <a:moveTo>
                  <a:pt x="0" y="0"/>
                </a:moveTo>
                <a:lnTo>
                  <a:pt x="6481554" y="0"/>
                </a:lnTo>
                <a:lnTo>
                  <a:pt x="6481554" y="5355521"/>
                </a:lnTo>
                <a:lnTo>
                  <a:pt x="0" y="53555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5071491" cy="8229600"/>
          </a:xfrm>
          <a:custGeom>
            <a:avLst/>
            <a:gdLst/>
            <a:ahLst/>
            <a:cxnLst/>
            <a:rect r="r" b="b" t="t" l="l"/>
            <a:pathLst>
              <a:path h="8229600" w="5071491">
                <a:moveTo>
                  <a:pt x="0" y="0"/>
                </a:moveTo>
                <a:lnTo>
                  <a:pt x="5071491" y="0"/>
                </a:lnTo>
                <a:lnTo>
                  <a:pt x="507149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07879" y="0"/>
            <a:ext cx="21278335" cy="1788205"/>
            <a:chOff x="0" y="0"/>
            <a:chExt cx="5604171" cy="4709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04171" cy="470968"/>
            </a:xfrm>
            <a:custGeom>
              <a:avLst/>
              <a:gdLst/>
              <a:ahLst/>
              <a:cxnLst/>
              <a:rect r="r" b="b" t="t" l="l"/>
              <a:pathLst>
                <a:path h="470968" w="5604171">
                  <a:moveTo>
                    <a:pt x="0" y="0"/>
                  </a:moveTo>
                  <a:lnTo>
                    <a:pt x="5604171" y="0"/>
                  </a:lnTo>
                  <a:lnTo>
                    <a:pt x="5604171" y="470968"/>
                  </a:lnTo>
                  <a:lnTo>
                    <a:pt x="0" y="470968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604171" cy="509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387623" y="2637155"/>
            <a:ext cx="6900377" cy="6621145"/>
          </a:xfrm>
          <a:custGeom>
            <a:avLst/>
            <a:gdLst/>
            <a:ahLst/>
            <a:cxnLst/>
            <a:rect r="r" b="b" t="t" l="l"/>
            <a:pathLst>
              <a:path h="6621145" w="6900377">
                <a:moveTo>
                  <a:pt x="0" y="0"/>
                </a:moveTo>
                <a:lnTo>
                  <a:pt x="6900377" y="0"/>
                </a:lnTo>
                <a:lnTo>
                  <a:pt x="6900377" y="6621145"/>
                </a:lnTo>
                <a:lnTo>
                  <a:pt x="0" y="66211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7937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88349" y="2464529"/>
            <a:ext cx="10599274" cy="8249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21292" indent="-360646" lvl="1">
              <a:lnSpc>
                <a:spcPts val="4677"/>
              </a:lnSpc>
              <a:buFont typeface="Arial"/>
              <a:buChar char="•"/>
            </a:pPr>
            <a:r>
              <a:rPr lang="en-US" sz="3340">
                <a:solidFill>
                  <a:srgbClr val="000000"/>
                </a:solidFill>
                <a:latin typeface="Canva Sans Bold"/>
              </a:rPr>
              <a:t>Om Muruga S.S Agencies </a:t>
            </a:r>
            <a:r>
              <a:rPr lang="en-US" sz="3340">
                <a:solidFill>
                  <a:srgbClr val="000000"/>
                </a:solidFill>
                <a:latin typeface="Canva Sans"/>
              </a:rPr>
              <a:t>are suppliers who purchase and sell electrical appliances like Water Heaters, Stabilizers, Fans, Mixers and Grinders from leading manufacturers like V-Guard, Havell’s,etc. </a:t>
            </a:r>
          </a:p>
          <a:p>
            <a:pPr marL="721292" indent="-360646" lvl="1">
              <a:lnSpc>
                <a:spcPts val="4677"/>
              </a:lnSpc>
              <a:buFont typeface="Arial"/>
              <a:buChar char="•"/>
            </a:pPr>
            <a:r>
              <a:rPr lang="en-US" sz="3340">
                <a:solidFill>
                  <a:srgbClr val="000000"/>
                </a:solidFill>
                <a:latin typeface="Canva Sans"/>
              </a:rPr>
              <a:t>It was </a:t>
            </a:r>
            <a:r>
              <a:rPr lang="en-US" sz="3340">
                <a:solidFill>
                  <a:srgbClr val="000000"/>
                </a:solidFill>
                <a:latin typeface="Canva Sans Bold"/>
              </a:rPr>
              <a:t>established in the year 2010 </a:t>
            </a:r>
            <a:r>
              <a:rPr lang="en-US" sz="3340">
                <a:solidFill>
                  <a:srgbClr val="000000"/>
                </a:solidFill>
                <a:latin typeface="Canva Sans"/>
              </a:rPr>
              <a:t>and is based in the Vellore district of Tamil Nadu.</a:t>
            </a:r>
          </a:p>
          <a:p>
            <a:pPr marL="721292" indent="-360646" lvl="1">
              <a:lnSpc>
                <a:spcPts val="4677"/>
              </a:lnSpc>
              <a:buFont typeface="Arial"/>
              <a:buChar char="•"/>
            </a:pPr>
            <a:r>
              <a:rPr lang="en-US" sz="3340">
                <a:solidFill>
                  <a:srgbClr val="000000"/>
                </a:solidFill>
                <a:latin typeface="Canva Sans"/>
              </a:rPr>
              <a:t>They supply to </a:t>
            </a:r>
            <a:r>
              <a:rPr lang="en-US" sz="3340">
                <a:solidFill>
                  <a:srgbClr val="000000"/>
                </a:solidFill>
                <a:latin typeface="Canva Sans Bold"/>
              </a:rPr>
              <a:t>over 300+ electronics dealers</a:t>
            </a:r>
            <a:r>
              <a:rPr lang="en-US" sz="3340">
                <a:solidFill>
                  <a:srgbClr val="000000"/>
                </a:solidFill>
                <a:latin typeface="Canva Sans"/>
              </a:rPr>
              <a:t> across Vellore and its neighboring districts</a:t>
            </a:r>
          </a:p>
          <a:p>
            <a:pPr marL="721292" indent="-360646" lvl="1">
              <a:lnSpc>
                <a:spcPts val="4677"/>
              </a:lnSpc>
              <a:buFont typeface="Arial"/>
              <a:buChar char="•"/>
            </a:pPr>
            <a:r>
              <a:rPr lang="en-US" sz="3340">
                <a:solidFill>
                  <a:srgbClr val="000000"/>
                </a:solidFill>
                <a:latin typeface="Canva Sans"/>
              </a:rPr>
              <a:t>They also have authorized mechanics who provide services for Product Installation, repair and maintenance of their products free of cost to customers.</a:t>
            </a:r>
          </a:p>
          <a:p>
            <a:pPr>
              <a:lnSpc>
                <a:spcPts val="4677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788349" y="230528"/>
            <a:ext cx="13584476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FBF9F7"/>
                </a:solidFill>
                <a:latin typeface="Playfair Display Bold"/>
              </a:rPr>
              <a:t>About the Supplier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07879" y="0"/>
            <a:ext cx="21278335" cy="1788205"/>
            <a:chOff x="0" y="0"/>
            <a:chExt cx="5604171" cy="4709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04171" cy="470968"/>
            </a:xfrm>
            <a:custGeom>
              <a:avLst/>
              <a:gdLst/>
              <a:ahLst/>
              <a:cxnLst/>
              <a:rect r="r" b="b" t="t" l="l"/>
              <a:pathLst>
                <a:path h="470968" w="5604171">
                  <a:moveTo>
                    <a:pt x="0" y="0"/>
                  </a:moveTo>
                  <a:lnTo>
                    <a:pt x="5604171" y="0"/>
                  </a:lnTo>
                  <a:lnTo>
                    <a:pt x="5604171" y="470968"/>
                  </a:lnTo>
                  <a:lnTo>
                    <a:pt x="0" y="470968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604171" cy="509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88349" y="230528"/>
            <a:ext cx="13584476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FBF9F7"/>
                </a:solidFill>
                <a:latin typeface="Playfair Display Bold"/>
              </a:rPr>
              <a:t>Problems Faced by the Supplier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8349" y="2368218"/>
            <a:ext cx="10619620" cy="2904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14820" indent="-357410" lvl="1">
              <a:lnSpc>
                <a:spcPts val="4635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Canva Sans"/>
              </a:rPr>
              <a:t>Due to Onset of COVID, the business sales had fallen down.</a:t>
            </a:r>
          </a:p>
          <a:p>
            <a:pPr marL="714820" indent="-357410" lvl="1">
              <a:lnSpc>
                <a:spcPts val="4635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Canva Sans"/>
              </a:rPr>
              <a:t>The Sales are yet to reach the Pre-Covid Amount.</a:t>
            </a:r>
          </a:p>
          <a:p>
            <a:pPr>
              <a:lnSpc>
                <a:spcPts val="4635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057775"/>
            <a:ext cx="6067420" cy="87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Playfair Display Bold"/>
              </a:rPr>
              <a:t>Problem Statement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29871" y="6358213"/>
            <a:ext cx="14173593" cy="2887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14630" indent="-357315" lvl="1">
              <a:lnSpc>
                <a:spcPts val="4634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Canva Sans"/>
              </a:rPr>
              <a:t>To perform a Data Analysis on the Sales and Demand Orders for the Organization and identify important trends.</a:t>
            </a:r>
          </a:p>
          <a:p>
            <a:pPr marL="714630" indent="-357315" lvl="1">
              <a:lnSpc>
                <a:spcPts val="4634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Canva Sans"/>
              </a:rPr>
              <a:t>To perform a Forecasting  on Sales and Purchase Orders Made by the Organization.</a:t>
            </a:r>
          </a:p>
          <a:p>
            <a:pPr>
              <a:lnSpc>
                <a:spcPts val="4634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07879" y="0"/>
            <a:ext cx="21278335" cy="1788205"/>
            <a:chOff x="0" y="0"/>
            <a:chExt cx="5604171" cy="4709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04171" cy="470968"/>
            </a:xfrm>
            <a:custGeom>
              <a:avLst/>
              <a:gdLst/>
              <a:ahLst/>
              <a:cxnLst/>
              <a:rect r="r" b="b" t="t" l="l"/>
              <a:pathLst>
                <a:path h="470968" w="5604171">
                  <a:moveTo>
                    <a:pt x="0" y="0"/>
                  </a:moveTo>
                  <a:lnTo>
                    <a:pt x="5604171" y="0"/>
                  </a:lnTo>
                  <a:lnTo>
                    <a:pt x="5604171" y="470968"/>
                  </a:lnTo>
                  <a:lnTo>
                    <a:pt x="0" y="470968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604171" cy="509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88349" y="230528"/>
            <a:ext cx="13584476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FBF9F7"/>
                </a:solidFill>
                <a:latin typeface="Playfair Display Bold"/>
              </a:rPr>
              <a:t>Primary Data Source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8349" y="2205288"/>
            <a:ext cx="5405515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Playfair Display Bold"/>
              </a:rPr>
              <a:t>Sales Order Dataset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88349" y="5914882"/>
            <a:ext cx="6792238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Playfair Display Bold"/>
              </a:rPr>
              <a:t>Purchase Order Dataset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88349" y="3074931"/>
            <a:ext cx="12960919" cy="2634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77"/>
              </a:lnSpc>
            </a:pPr>
            <a:r>
              <a:rPr lang="en-US" sz="2984">
                <a:solidFill>
                  <a:srgbClr val="000000"/>
                </a:solidFill>
                <a:latin typeface="Canva Sans"/>
              </a:rPr>
              <a:t>The </a:t>
            </a:r>
            <a:r>
              <a:rPr lang="en-US" sz="2984">
                <a:solidFill>
                  <a:srgbClr val="000000"/>
                </a:solidFill>
                <a:latin typeface="Canva Sans Bold"/>
              </a:rPr>
              <a:t>Sales dataset</a:t>
            </a:r>
            <a:r>
              <a:rPr lang="en-US" sz="2984">
                <a:solidFill>
                  <a:srgbClr val="000000"/>
                </a:solidFill>
                <a:latin typeface="Canva Sans"/>
              </a:rPr>
              <a:t> outlines the customer’s request to purchase the respective goods from their organization.</a:t>
            </a:r>
          </a:p>
          <a:p>
            <a:pPr>
              <a:lnSpc>
                <a:spcPts val="4177"/>
              </a:lnSpc>
            </a:pPr>
            <a:r>
              <a:rPr lang="en-US" sz="2984">
                <a:solidFill>
                  <a:srgbClr val="000000"/>
                </a:solidFill>
                <a:latin typeface="Canva Sans"/>
              </a:rPr>
              <a:t>Dataset was procured for the timespan of 1st January, 2023 - 30th June 2023</a:t>
            </a:r>
          </a:p>
          <a:p>
            <a:pPr>
              <a:lnSpc>
                <a:spcPts val="4177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788349" y="6803882"/>
            <a:ext cx="12960919" cy="2634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77"/>
              </a:lnSpc>
            </a:pPr>
            <a:r>
              <a:rPr lang="en-US" sz="2984">
                <a:solidFill>
                  <a:srgbClr val="000000"/>
                </a:solidFill>
                <a:latin typeface="Canva Sans"/>
              </a:rPr>
              <a:t>The </a:t>
            </a:r>
            <a:r>
              <a:rPr lang="en-US" sz="2984">
                <a:solidFill>
                  <a:srgbClr val="000000"/>
                </a:solidFill>
                <a:latin typeface="Canva Sans Bold"/>
              </a:rPr>
              <a:t>Purchase dataset</a:t>
            </a:r>
            <a:r>
              <a:rPr lang="en-US" sz="2984">
                <a:solidFill>
                  <a:srgbClr val="000000"/>
                </a:solidFill>
                <a:latin typeface="Canva Sans"/>
              </a:rPr>
              <a:t> outlines the Organization’s request to purchase the respective goods from its vendors.</a:t>
            </a:r>
          </a:p>
          <a:p>
            <a:pPr>
              <a:lnSpc>
                <a:spcPts val="4177"/>
              </a:lnSpc>
            </a:pPr>
            <a:r>
              <a:rPr lang="en-US" sz="2984">
                <a:solidFill>
                  <a:srgbClr val="000000"/>
                </a:solidFill>
                <a:latin typeface="Canva Sans"/>
              </a:rPr>
              <a:t>Dataset was procured for the timespan of 1st January, 2023 - 30th June 2023</a:t>
            </a:r>
          </a:p>
          <a:p>
            <a:pPr>
              <a:lnSpc>
                <a:spcPts val="4177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07879" y="0"/>
            <a:ext cx="21278335" cy="1788205"/>
            <a:chOff x="0" y="0"/>
            <a:chExt cx="5604171" cy="4709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04171" cy="470968"/>
            </a:xfrm>
            <a:custGeom>
              <a:avLst/>
              <a:gdLst/>
              <a:ahLst/>
              <a:cxnLst/>
              <a:rect r="r" b="b" t="t" l="l"/>
              <a:pathLst>
                <a:path h="470968" w="5604171">
                  <a:moveTo>
                    <a:pt x="0" y="0"/>
                  </a:moveTo>
                  <a:lnTo>
                    <a:pt x="5604171" y="0"/>
                  </a:lnTo>
                  <a:lnTo>
                    <a:pt x="5604171" y="470968"/>
                  </a:lnTo>
                  <a:lnTo>
                    <a:pt x="0" y="470968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604171" cy="509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016179" y="3788399"/>
            <a:ext cx="4927495" cy="3972147"/>
          </a:xfrm>
          <a:custGeom>
            <a:avLst/>
            <a:gdLst/>
            <a:ahLst/>
            <a:cxnLst/>
            <a:rect r="r" b="b" t="t" l="l"/>
            <a:pathLst>
              <a:path h="3972147" w="4927495">
                <a:moveTo>
                  <a:pt x="0" y="0"/>
                </a:moveTo>
                <a:lnTo>
                  <a:pt x="4927495" y="0"/>
                </a:lnTo>
                <a:lnTo>
                  <a:pt x="4927495" y="3972147"/>
                </a:lnTo>
                <a:lnTo>
                  <a:pt x="0" y="39721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48" r="0" b="-1248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661753"/>
            <a:ext cx="12237591" cy="6581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Most of the purchases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 made from Ohm Service Center lie in the range of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INR 4000 – INR 8000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. 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Most frequent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 as well as the greatest number of purchases are made by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customers on demand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 rather than on bulk by some external distributors.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Even though in-demand purchases tend to be the most in frequency,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external distributors purchase items with more expense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Tuesdays tend to be their busiest days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 whereas Saturdays tend to have reduced number of sales. </a:t>
            </a:r>
          </a:p>
          <a:p>
            <a:pPr>
              <a:lnSpc>
                <a:spcPts val="475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788349" y="230528"/>
            <a:ext cx="13584476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FBF9F7"/>
                </a:solidFill>
                <a:latin typeface="Playfair Display Bold"/>
              </a:rPr>
              <a:t>Data Analysis on Sales Dataset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07879" y="0"/>
            <a:ext cx="21278335" cy="1788205"/>
            <a:chOff x="0" y="0"/>
            <a:chExt cx="5604171" cy="4709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04171" cy="470968"/>
            </a:xfrm>
            <a:custGeom>
              <a:avLst/>
              <a:gdLst/>
              <a:ahLst/>
              <a:cxnLst/>
              <a:rect r="r" b="b" t="t" l="l"/>
              <a:pathLst>
                <a:path h="470968" w="5604171">
                  <a:moveTo>
                    <a:pt x="0" y="0"/>
                  </a:moveTo>
                  <a:lnTo>
                    <a:pt x="5604171" y="0"/>
                  </a:lnTo>
                  <a:lnTo>
                    <a:pt x="5604171" y="470968"/>
                  </a:lnTo>
                  <a:lnTo>
                    <a:pt x="0" y="470968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604171" cy="509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041673" y="2743835"/>
            <a:ext cx="13217627" cy="6514465"/>
          </a:xfrm>
          <a:custGeom>
            <a:avLst/>
            <a:gdLst/>
            <a:ahLst/>
            <a:cxnLst/>
            <a:rect r="r" b="b" t="t" l="l"/>
            <a:pathLst>
              <a:path h="6514465" w="13217627">
                <a:moveTo>
                  <a:pt x="0" y="0"/>
                </a:moveTo>
                <a:lnTo>
                  <a:pt x="13217627" y="0"/>
                </a:lnTo>
                <a:lnTo>
                  <a:pt x="13217627" y="6514465"/>
                </a:lnTo>
                <a:lnTo>
                  <a:pt x="0" y="65144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084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661753"/>
            <a:ext cx="12237591" cy="6581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Most of the purchases 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made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by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 Ohm Service Center lie in the range of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INR 400 – INR 40,000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. 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There were only 5 vendors from which offers the products. Out of which, there is an over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83 % dependence in one of the Vendors 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in contrast to others. 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There is a variation in the purchase amount with respect to the month, but the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average purchase amount spent per month remains the same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.</a:t>
            </a:r>
          </a:p>
          <a:p>
            <a:pPr>
              <a:lnSpc>
                <a:spcPts val="4759"/>
              </a:lnSpc>
            </a:pPr>
          </a:p>
          <a:p>
            <a:pPr>
              <a:lnSpc>
                <a:spcPts val="475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788349" y="230528"/>
            <a:ext cx="15145738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FBF9F7"/>
                </a:solidFill>
                <a:latin typeface="Playfair Display Bold"/>
              </a:rPr>
              <a:t>Data Analysis on Purchase Dataset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07879" y="0"/>
            <a:ext cx="21278335" cy="1788205"/>
            <a:chOff x="0" y="0"/>
            <a:chExt cx="5604171" cy="4709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04171" cy="470968"/>
            </a:xfrm>
            <a:custGeom>
              <a:avLst/>
              <a:gdLst/>
              <a:ahLst/>
              <a:cxnLst/>
              <a:rect r="r" b="b" t="t" l="l"/>
              <a:pathLst>
                <a:path h="470968" w="5604171">
                  <a:moveTo>
                    <a:pt x="0" y="0"/>
                  </a:moveTo>
                  <a:lnTo>
                    <a:pt x="5604171" y="0"/>
                  </a:lnTo>
                  <a:lnTo>
                    <a:pt x="5604171" y="470968"/>
                  </a:lnTo>
                  <a:lnTo>
                    <a:pt x="0" y="470968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604171" cy="509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225333"/>
            <a:ext cx="13927547" cy="5483458"/>
          </a:xfrm>
          <a:custGeom>
            <a:avLst/>
            <a:gdLst/>
            <a:ahLst/>
            <a:cxnLst/>
            <a:rect r="r" b="b" t="t" l="l"/>
            <a:pathLst>
              <a:path h="5483458" w="13927547">
                <a:moveTo>
                  <a:pt x="0" y="0"/>
                </a:moveTo>
                <a:lnTo>
                  <a:pt x="13927547" y="0"/>
                </a:lnTo>
                <a:lnTo>
                  <a:pt x="13927547" y="5483458"/>
                </a:lnTo>
                <a:lnTo>
                  <a:pt x="0" y="54834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818" r="0" b="-2818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88349" y="230528"/>
            <a:ext cx="15145738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FBF9F7"/>
                </a:solidFill>
                <a:latin typeface="Playfair Display Bold"/>
              </a:rPr>
              <a:t>Forecasting of Sales Order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2872" y="8561177"/>
            <a:ext cx="15291214" cy="1725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</a:pPr>
            <a:r>
              <a:rPr lang="en-US" sz="3304">
                <a:solidFill>
                  <a:srgbClr val="000000"/>
                </a:solidFill>
                <a:latin typeface="Canva Sans"/>
              </a:rPr>
              <a:t>The Sales Forecast predicts an</a:t>
            </a:r>
            <a:r>
              <a:rPr lang="en-US" sz="3304">
                <a:solidFill>
                  <a:srgbClr val="000000"/>
                </a:solidFill>
                <a:latin typeface="Canva Sans Bold"/>
              </a:rPr>
              <a:t> increasing demand</a:t>
            </a:r>
            <a:r>
              <a:rPr lang="en-US" sz="3304">
                <a:solidFill>
                  <a:srgbClr val="000000"/>
                </a:solidFill>
                <a:latin typeface="Canva Sans"/>
              </a:rPr>
              <a:t> thereby resulting in a rise of further purchase by vendors.</a:t>
            </a:r>
          </a:p>
          <a:p>
            <a:pPr algn="ctr">
              <a:lnSpc>
                <a:spcPts val="4625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07879" y="0"/>
            <a:ext cx="21278335" cy="1788205"/>
            <a:chOff x="0" y="0"/>
            <a:chExt cx="5604171" cy="4709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04171" cy="470968"/>
            </a:xfrm>
            <a:custGeom>
              <a:avLst/>
              <a:gdLst/>
              <a:ahLst/>
              <a:cxnLst/>
              <a:rect r="r" b="b" t="t" l="l"/>
              <a:pathLst>
                <a:path h="470968" w="5604171">
                  <a:moveTo>
                    <a:pt x="0" y="0"/>
                  </a:moveTo>
                  <a:lnTo>
                    <a:pt x="5604171" y="0"/>
                  </a:lnTo>
                  <a:lnTo>
                    <a:pt x="5604171" y="470968"/>
                  </a:lnTo>
                  <a:lnTo>
                    <a:pt x="0" y="470968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604171" cy="509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88349" y="2110049"/>
            <a:ext cx="14163935" cy="5284124"/>
          </a:xfrm>
          <a:custGeom>
            <a:avLst/>
            <a:gdLst/>
            <a:ahLst/>
            <a:cxnLst/>
            <a:rect r="r" b="b" t="t" l="l"/>
            <a:pathLst>
              <a:path h="5284124" w="14163935">
                <a:moveTo>
                  <a:pt x="0" y="0"/>
                </a:moveTo>
                <a:lnTo>
                  <a:pt x="14163935" y="0"/>
                </a:lnTo>
                <a:lnTo>
                  <a:pt x="14163935" y="5284125"/>
                </a:lnTo>
                <a:lnTo>
                  <a:pt x="0" y="52841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23" r="0" b="-823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88349" y="230528"/>
            <a:ext cx="15145738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FBF9F7"/>
                </a:solidFill>
                <a:latin typeface="Playfair Display Bold"/>
              </a:rPr>
              <a:t>Forecasting of Purchase Order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8561177"/>
            <a:ext cx="15291214" cy="1725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</a:pPr>
            <a:r>
              <a:rPr lang="en-US" sz="3304">
                <a:solidFill>
                  <a:srgbClr val="000000"/>
                </a:solidFill>
                <a:latin typeface="Canva Sans"/>
              </a:rPr>
              <a:t>The Purchase Forecast predicts a </a:t>
            </a:r>
            <a:r>
              <a:rPr lang="en-US" sz="3304">
                <a:solidFill>
                  <a:srgbClr val="000000"/>
                </a:solidFill>
                <a:latin typeface="Canva Sans Bold"/>
              </a:rPr>
              <a:t>stagnation in purchase</a:t>
            </a:r>
            <a:r>
              <a:rPr lang="en-US" sz="3304">
                <a:solidFill>
                  <a:srgbClr val="000000"/>
                </a:solidFill>
                <a:latin typeface="Canva Sans"/>
              </a:rPr>
              <a:t> by the Service Center. This creates a mismatch with the Sales Order Prediction.</a:t>
            </a:r>
          </a:p>
          <a:p>
            <a:pPr algn="ctr">
              <a:lnSpc>
                <a:spcPts val="4625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07879" y="0"/>
            <a:ext cx="21278335" cy="1788205"/>
            <a:chOff x="0" y="0"/>
            <a:chExt cx="5604171" cy="4709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04171" cy="470968"/>
            </a:xfrm>
            <a:custGeom>
              <a:avLst/>
              <a:gdLst/>
              <a:ahLst/>
              <a:cxnLst/>
              <a:rect r="r" b="b" t="t" l="l"/>
              <a:pathLst>
                <a:path h="470968" w="5604171">
                  <a:moveTo>
                    <a:pt x="0" y="0"/>
                  </a:moveTo>
                  <a:lnTo>
                    <a:pt x="5604171" y="0"/>
                  </a:lnTo>
                  <a:lnTo>
                    <a:pt x="5604171" y="470968"/>
                  </a:lnTo>
                  <a:lnTo>
                    <a:pt x="0" y="470968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604171" cy="509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54624" y="1979119"/>
            <a:ext cx="17337805" cy="7405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61"/>
              </a:lnSpc>
            </a:pPr>
          </a:p>
          <a:p>
            <a:pPr algn="just" marL="610849" indent="-305425" lvl="1">
              <a:lnSpc>
                <a:spcPts val="3961"/>
              </a:lnSpc>
              <a:buFont typeface="Arial"/>
              <a:buChar char="•"/>
            </a:pPr>
            <a:r>
              <a:rPr lang="en-US" sz="2829">
                <a:solidFill>
                  <a:srgbClr val="000000"/>
                </a:solidFill>
                <a:latin typeface="Canva Sans"/>
              </a:rPr>
              <a:t>There exists a </a:t>
            </a:r>
            <a:r>
              <a:rPr lang="en-US" sz="2829">
                <a:solidFill>
                  <a:srgbClr val="000000"/>
                </a:solidFill>
                <a:latin typeface="Canva Sans Bold"/>
              </a:rPr>
              <a:t>disparity between</a:t>
            </a:r>
            <a:r>
              <a:rPr lang="en-US" sz="2829">
                <a:solidFill>
                  <a:srgbClr val="000000"/>
                </a:solidFill>
                <a:latin typeface="Canva Sans"/>
              </a:rPr>
              <a:t> the Sales and the Purchase Order. This can result in increase of demand without a corresponding increase in the supply. </a:t>
            </a:r>
            <a:r>
              <a:rPr lang="en-US" sz="2829">
                <a:solidFill>
                  <a:srgbClr val="000000"/>
                </a:solidFill>
                <a:latin typeface="Canva Sans Bold"/>
              </a:rPr>
              <a:t>Key suppliers need to be notified</a:t>
            </a:r>
            <a:r>
              <a:rPr lang="en-US" sz="2829">
                <a:solidFill>
                  <a:srgbClr val="000000"/>
                </a:solidFill>
                <a:latin typeface="Canva Sans"/>
              </a:rPr>
              <a:t> of this to increase the purchase. Suppliers can be offered incentives and other bulk discounts to increase the goods.</a:t>
            </a:r>
          </a:p>
          <a:p>
            <a:pPr algn="just" marL="610849" indent="-305425" lvl="1">
              <a:lnSpc>
                <a:spcPts val="3961"/>
              </a:lnSpc>
              <a:buFont typeface="Arial"/>
              <a:buChar char="•"/>
            </a:pPr>
            <a:r>
              <a:rPr lang="en-US" sz="2829">
                <a:solidFill>
                  <a:srgbClr val="000000"/>
                </a:solidFill>
                <a:latin typeface="Canva Sans"/>
              </a:rPr>
              <a:t>The </a:t>
            </a:r>
            <a:r>
              <a:rPr lang="en-US" sz="2829">
                <a:solidFill>
                  <a:srgbClr val="000000"/>
                </a:solidFill>
                <a:latin typeface="Canva Sans Bold"/>
              </a:rPr>
              <a:t>single vendor dependency</a:t>
            </a:r>
            <a:r>
              <a:rPr lang="en-US" sz="2829">
                <a:solidFill>
                  <a:srgbClr val="000000"/>
                </a:solidFill>
                <a:latin typeface="Canva Sans"/>
              </a:rPr>
              <a:t> for the goods must be </a:t>
            </a:r>
            <a:r>
              <a:rPr lang="en-US" sz="2829">
                <a:solidFill>
                  <a:srgbClr val="000000"/>
                </a:solidFill>
                <a:latin typeface="Canva Sans Bold"/>
              </a:rPr>
              <a:t>reduced</a:t>
            </a:r>
            <a:r>
              <a:rPr lang="en-US" sz="2829">
                <a:solidFill>
                  <a:srgbClr val="000000"/>
                </a:solidFill>
                <a:latin typeface="Canva Sans"/>
              </a:rPr>
              <a:t>. The </a:t>
            </a:r>
            <a:r>
              <a:rPr lang="en-US" sz="2829">
                <a:solidFill>
                  <a:srgbClr val="000000"/>
                </a:solidFill>
                <a:latin typeface="Canva Sans Bold"/>
              </a:rPr>
              <a:t>supplier base</a:t>
            </a:r>
            <a:r>
              <a:rPr lang="en-US" sz="2829">
                <a:solidFill>
                  <a:srgbClr val="000000"/>
                </a:solidFill>
                <a:latin typeface="Canva Sans"/>
              </a:rPr>
              <a:t> needs to be </a:t>
            </a:r>
            <a:r>
              <a:rPr lang="en-US" sz="2829">
                <a:solidFill>
                  <a:srgbClr val="000000"/>
                </a:solidFill>
                <a:latin typeface="Canva Sans Bold"/>
              </a:rPr>
              <a:t>diversified </a:t>
            </a:r>
            <a:r>
              <a:rPr lang="en-US" sz="2829">
                <a:solidFill>
                  <a:srgbClr val="000000"/>
                </a:solidFill>
                <a:latin typeface="Canva Sans"/>
              </a:rPr>
              <a:t>to create a really </a:t>
            </a:r>
            <a:r>
              <a:rPr lang="en-US" sz="2829">
                <a:solidFill>
                  <a:srgbClr val="000000"/>
                </a:solidFill>
                <a:latin typeface="Canva Sans Bold"/>
              </a:rPr>
              <a:t>stable supply chain</a:t>
            </a:r>
            <a:r>
              <a:rPr lang="en-US" sz="2829">
                <a:solidFill>
                  <a:srgbClr val="000000"/>
                </a:solidFill>
                <a:latin typeface="Canva Sans"/>
              </a:rPr>
              <a:t>. </a:t>
            </a:r>
          </a:p>
          <a:p>
            <a:pPr algn="just">
              <a:lnSpc>
                <a:spcPts val="3961"/>
              </a:lnSpc>
            </a:pPr>
          </a:p>
          <a:p>
            <a:pPr algn="just" marL="610849" indent="-305425" lvl="1">
              <a:lnSpc>
                <a:spcPts val="3961"/>
              </a:lnSpc>
              <a:buFont typeface="Arial"/>
              <a:buChar char="•"/>
            </a:pPr>
            <a:r>
              <a:rPr lang="en-US" sz="2829">
                <a:solidFill>
                  <a:srgbClr val="000000"/>
                </a:solidFill>
                <a:latin typeface="Canva Sans Bold"/>
              </a:rPr>
              <a:t>In-demand purchases</a:t>
            </a:r>
            <a:r>
              <a:rPr lang="en-US" sz="2829">
                <a:solidFill>
                  <a:srgbClr val="000000"/>
                </a:solidFill>
                <a:latin typeface="Canva Sans"/>
              </a:rPr>
              <a:t> are </a:t>
            </a:r>
            <a:r>
              <a:rPr lang="en-US" sz="2829">
                <a:solidFill>
                  <a:srgbClr val="000000"/>
                </a:solidFill>
                <a:latin typeface="Canva Sans Bold"/>
              </a:rPr>
              <a:t>greater</a:t>
            </a:r>
            <a:r>
              <a:rPr lang="en-US" sz="2829">
                <a:solidFill>
                  <a:srgbClr val="000000"/>
                </a:solidFill>
                <a:latin typeface="Canva Sans"/>
              </a:rPr>
              <a:t> than bulk purchases, </a:t>
            </a:r>
            <a:r>
              <a:rPr lang="en-US" sz="2829">
                <a:solidFill>
                  <a:srgbClr val="000000"/>
                </a:solidFill>
                <a:latin typeface="Canva Sans Bold"/>
              </a:rPr>
              <a:t>critical items need to be prioritized</a:t>
            </a:r>
            <a:r>
              <a:rPr lang="en-US" sz="2829">
                <a:solidFill>
                  <a:srgbClr val="000000"/>
                </a:solidFill>
                <a:latin typeface="Canva Sans"/>
              </a:rPr>
              <a:t> to meet up with the immediate needs. The </a:t>
            </a:r>
            <a:r>
              <a:rPr lang="en-US" sz="2829">
                <a:solidFill>
                  <a:srgbClr val="000000"/>
                </a:solidFill>
                <a:latin typeface="Canva Sans Bold"/>
              </a:rPr>
              <a:t>most purchased item</a:t>
            </a:r>
            <a:r>
              <a:rPr lang="en-US" sz="2829">
                <a:solidFill>
                  <a:srgbClr val="000000"/>
                </a:solidFill>
                <a:latin typeface="Canva Sans"/>
              </a:rPr>
              <a:t> in the in-demand purchases needs to be in </a:t>
            </a:r>
            <a:r>
              <a:rPr lang="en-US" sz="2829">
                <a:solidFill>
                  <a:srgbClr val="000000"/>
                </a:solidFill>
                <a:latin typeface="Canva Sans Bold"/>
              </a:rPr>
              <a:t>high stock</a:t>
            </a:r>
            <a:r>
              <a:rPr lang="en-US" sz="2829">
                <a:solidFill>
                  <a:srgbClr val="000000"/>
                </a:solidFill>
                <a:latin typeface="Canva Sans"/>
              </a:rPr>
              <a:t>. </a:t>
            </a:r>
          </a:p>
          <a:p>
            <a:pPr algn="just" marL="610849" indent="-305425" lvl="1">
              <a:lnSpc>
                <a:spcPts val="3961"/>
              </a:lnSpc>
              <a:buFont typeface="Arial"/>
              <a:buChar char="•"/>
            </a:pPr>
            <a:r>
              <a:rPr lang="en-US" sz="2829">
                <a:solidFill>
                  <a:srgbClr val="000000"/>
                </a:solidFill>
                <a:latin typeface="Canva Sans"/>
              </a:rPr>
              <a:t>The service center sees a </a:t>
            </a:r>
            <a:r>
              <a:rPr lang="en-US" sz="2829">
                <a:solidFill>
                  <a:srgbClr val="000000"/>
                </a:solidFill>
                <a:latin typeface="Canva Sans Bold"/>
              </a:rPr>
              <a:t>higher sale on Tuesday</a:t>
            </a:r>
            <a:r>
              <a:rPr lang="en-US" sz="2829">
                <a:solidFill>
                  <a:srgbClr val="000000"/>
                </a:solidFill>
                <a:latin typeface="Canva Sans"/>
              </a:rPr>
              <a:t> than the other days by a </a:t>
            </a:r>
            <a:r>
              <a:rPr lang="en-US" sz="2829">
                <a:solidFill>
                  <a:srgbClr val="000000"/>
                </a:solidFill>
                <a:latin typeface="Canva Sans Bold"/>
              </a:rPr>
              <a:t>margin of 25%</a:t>
            </a:r>
            <a:r>
              <a:rPr lang="en-US" sz="2829">
                <a:solidFill>
                  <a:srgbClr val="000000"/>
                </a:solidFill>
                <a:latin typeface="Canva Sans"/>
              </a:rPr>
              <a:t>. This means there can be </a:t>
            </a:r>
            <a:r>
              <a:rPr lang="en-US" sz="2829">
                <a:solidFill>
                  <a:srgbClr val="000000"/>
                </a:solidFill>
                <a:latin typeface="Canva Sans Bold"/>
              </a:rPr>
              <a:t>drives to increase the customer sales on other days</a:t>
            </a:r>
            <a:r>
              <a:rPr lang="en-US" sz="2829">
                <a:solidFill>
                  <a:srgbClr val="000000"/>
                </a:solidFill>
                <a:latin typeface="Canva Sans"/>
              </a:rPr>
              <a:t> as well. </a:t>
            </a:r>
            <a:r>
              <a:rPr lang="en-US" sz="2829">
                <a:solidFill>
                  <a:srgbClr val="000000"/>
                </a:solidFill>
                <a:latin typeface="Canva Sans Bold"/>
              </a:rPr>
              <a:t>Staff levels needs to be optimized</a:t>
            </a:r>
            <a:r>
              <a:rPr lang="en-US" sz="2829">
                <a:solidFill>
                  <a:srgbClr val="000000"/>
                </a:solidFill>
                <a:latin typeface="Canva Sans"/>
              </a:rPr>
              <a:t> to accommodate the higher purchases on Tuesdays.</a:t>
            </a:r>
          </a:p>
          <a:p>
            <a:pPr algn="ctr">
              <a:lnSpc>
                <a:spcPts val="3961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223618" y="308273"/>
            <a:ext cx="1272928" cy="1250652"/>
          </a:xfrm>
          <a:custGeom>
            <a:avLst/>
            <a:gdLst/>
            <a:ahLst/>
            <a:cxnLst/>
            <a:rect r="r" b="b" t="t" l="l"/>
            <a:pathLst>
              <a:path h="1250652" w="1272928">
                <a:moveTo>
                  <a:pt x="0" y="0"/>
                </a:moveTo>
                <a:lnTo>
                  <a:pt x="1272929" y="0"/>
                </a:lnTo>
                <a:lnTo>
                  <a:pt x="1272929" y="1250652"/>
                </a:lnTo>
                <a:lnTo>
                  <a:pt x="0" y="12506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365125"/>
            <a:ext cx="12659713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FBF9F7"/>
                </a:solidFill>
                <a:latin typeface="Playfair Display Bold"/>
              </a:rPr>
              <a:t>Key Recommendations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DAF1D7H35YY</dc:identifier>
  <dcterms:modified xsi:type="dcterms:W3CDTF">2011-08-01T06:04:30Z</dcterms:modified>
  <cp:revision>1</cp:revision>
  <dc:title>Add a heading</dc:title>
</cp:coreProperties>
</file>