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65" r:id="rId2"/>
    <p:sldId id="266" r:id="rId3"/>
    <p:sldId id="263" r:id="rId4"/>
    <p:sldId id="259" r:id="rId5"/>
    <p:sldId id="288" r:id="rId6"/>
    <p:sldId id="284" r:id="rId7"/>
    <p:sldId id="285" r:id="rId8"/>
    <p:sldId id="268" r:id="rId9"/>
    <p:sldId id="267" r:id="rId10"/>
    <p:sldId id="281" r:id="rId11"/>
    <p:sldId id="271" r:id="rId12"/>
    <p:sldId id="289" r:id="rId13"/>
    <p:sldId id="272" r:id="rId14"/>
    <p:sldId id="287" r:id="rId15"/>
    <p:sldId id="290" r:id="rId16"/>
    <p:sldId id="291" r:id="rId17"/>
    <p:sldId id="275" r:id="rId18"/>
  </p:sldIdLst>
  <p:sldSz cx="9144000" cy="6858000" type="screen4x3"/>
  <p:notesSz cx="6858000" cy="9144000"/>
  <p:embeddedFontLst>
    <p:embeddedFont>
      <p:font typeface="HY견고딕" panose="02030600000101010101" pitchFamily="18" charset="-127"/>
      <p:regular r:id="rId20"/>
    </p:embeddedFont>
    <p:embeddedFont>
      <p:font typeface="맑은 고딕" panose="020B0503020000020004" pitchFamily="50" charset="-127"/>
      <p:regular r:id="rId21"/>
      <p:bold r:id="rId22"/>
    </p:embeddedFont>
    <p:embeddedFont>
      <p:font typeface="HY강M" panose="02030600000101010101" pitchFamily="18" charset="-127"/>
      <p:regular r:id="rId23"/>
    </p:embeddedFont>
    <p:embeddedFont>
      <p:font typeface="휴먼둥근헤드라인" panose="02030504000101010101" pitchFamily="18" charset="-127"/>
      <p:regular r:id="rId24"/>
    </p:embeddedFont>
    <p:embeddedFont>
      <p:font typeface="-윤고딕360" panose="020B0600000101010101" charset="-127"/>
      <p:regular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CFA3"/>
    <a:srgbClr val="3AA9AB"/>
    <a:srgbClr val="D5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8" autoAdjust="0"/>
    <p:restoredTop sz="94639" autoAdjust="0"/>
  </p:normalViewPr>
  <p:slideViewPr>
    <p:cSldViewPr>
      <p:cViewPr varScale="1">
        <p:scale>
          <a:sx n="84" d="100"/>
          <a:sy n="84" d="100"/>
        </p:scale>
        <p:origin x="68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46A1BC-C35B-44D1-AAF2-3A5EA2BAEF54}" type="datetimeFigureOut">
              <a:rPr lang="ko-KR" altLang="en-US" smtClean="0"/>
              <a:t>2016-09-21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F4312A-E09F-44EE-A95D-7164AEF85A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377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96FF0-DAF4-4231-B0BB-67A2E3BA5EC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0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96FF0-DAF4-4231-B0BB-67A2E3BA5EC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286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pPr/>
              <a:t>2016-09-21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pPr/>
              <a:t>2016-09-21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pPr/>
              <a:t>2016-09-21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pPr/>
              <a:t>2016-09-21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pPr/>
              <a:t>2016-09-21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pPr/>
              <a:t>2016-09-21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pPr/>
              <a:t>2016-09-21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pPr/>
              <a:t>2016-09-21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pPr/>
              <a:t>2016-09-21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pPr/>
              <a:t>2016-09-21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4EE0-F7AE-4559-A2C4-B3667367A14A}" type="datetimeFigureOut">
              <a:rPr lang="ko-KR" altLang="en-US" smtClean="0"/>
              <a:pPr/>
              <a:t>2016-09-21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ACD3-690A-4C44-94A2-B811F0A12B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CF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04EE0-F7AE-4559-A2C4-B3667367A14A}" type="datetimeFigureOut">
              <a:rPr lang="ko-KR" altLang="en-US" smtClean="0"/>
              <a:pPr/>
              <a:t>2016-09-21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9ACD3-690A-4C44-94A2-B811F0A12B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95536" y="2891264"/>
            <a:ext cx="5246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휴먼둥근헤드라인" pitchFamily="18" charset="-127"/>
                <a:ea typeface="휴먼둥근헤드라인" pitchFamily="18" charset="-127"/>
              </a:rPr>
              <a:t>SW</a:t>
            </a:r>
            <a:r>
              <a:rPr lang="ko-KR" altLang="en-US" sz="2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휴먼둥근헤드라인" pitchFamily="18" charset="-127"/>
                <a:ea typeface="휴먼둥근헤드라인" pitchFamily="18" charset="-127"/>
              </a:rPr>
              <a:t>캡스톤디자인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CFA3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77330" y="5157192"/>
            <a:ext cx="3714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200620368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이현우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CFA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201120855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최성신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CFA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201323150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서유빈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CFA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201321163 </a:t>
            </a:r>
            <a:r>
              <a:rPr lang="ko-KR" altLang="en-US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구샛별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CFA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23728" y="3501008"/>
            <a:ext cx="589496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solidFill>
                  <a:srgbClr val="E0CFA3"/>
                </a:solidFill>
                <a:latin typeface="휴먼둥근헤드라인" pitchFamily="18" charset="-127"/>
                <a:ea typeface="휴먼둥근헤드라인" pitchFamily="18" charset="-127"/>
              </a:rPr>
              <a:t>야구장</a:t>
            </a:r>
            <a:r>
              <a:rPr lang="en-US" altLang="ko-KR" sz="4400" dirty="0" smtClean="0">
                <a:solidFill>
                  <a:srgbClr val="E0CFA3"/>
                </a:solidFill>
                <a:latin typeface="휴먼둥근헤드라인" pitchFamily="18" charset="-127"/>
                <a:ea typeface="휴먼둥근헤드라인" pitchFamily="18" charset="-127"/>
              </a:rPr>
              <a:t>, </a:t>
            </a:r>
            <a:r>
              <a:rPr lang="ko-KR" altLang="en-US" sz="4400" dirty="0" smtClean="0">
                <a:solidFill>
                  <a:srgbClr val="E0CFA3"/>
                </a:solidFill>
                <a:latin typeface="휴먼둥근헤드라인" pitchFamily="18" charset="-127"/>
                <a:ea typeface="휴먼둥근헤드라인" pitchFamily="18" charset="-127"/>
              </a:rPr>
              <a:t>공연장</a:t>
            </a:r>
            <a:r>
              <a:rPr lang="ko-KR" altLang="en-US" sz="4000" dirty="0" smtClean="0">
                <a:solidFill>
                  <a:srgbClr val="E0CFA3"/>
                </a:solidFill>
                <a:latin typeface="휴먼둥근헤드라인" pitchFamily="18" charset="-127"/>
                <a:ea typeface="휴먼둥근헤드라인" pitchFamily="18" charset="-127"/>
              </a:rPr>
              <a:t> </a:t>
            </a:r>
            <a:r>
              <a:rPr lang="ko-KR" altLang="en-US" sz="4400" dirty="0" smtClean="0">
                <a:solidFill>
                  <a:srgbClr val="E0CFA3"/>
                </a:solidFill>
                <a:latin typeface="휴먼둥근헤드라인" pitchFamily="18" charset="-127"/>
                <a:ea typeface="휴먼둥근헤드라인" pitchFamily="18" charset="-127"/>
              </a:rPr>
              <a:t>좌석 시야 제공 서비스</a:t>
            </a:r>
            <a:endParaRPr lang="ko-KR" altLang="en-US" sz="4000" dirty="0">
              <a:solidFill>
                <a:srgbClr val="E0CFA3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6100" y="-24"/>
            <a:ext cx="15696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60" pitchFamily="18" charset="-127"/>
                <a:ea typeface="-윤고딕360" pitchFamily="18" charset="-127"/>
              </a:rPr>
              <a:t>02</a:t>
            </a:r>
            <a:endParaRPr lang="ko-KR" altLang="en-US" sz="9600" dirty="0">
              <a:solidFill>
                <a:schemeClr val="tx1">
                  <a:lumMod val="85000"/>
                  <a:lumOff val="15000"/>
                </a:schemeClr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19872" y="548680"/>
            <a:ext cx="2520280" cy="461665"/>
          </a:xfrm>
          <a:prstGeom prst="rect">
            <a:avLst/>
          </a:prstGeom>
          <a:solidFill>
            <a:srgbClr val="E0CFA3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어떻게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?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4282" y="1285860"/>
            <a:ext cx="8715436" cy="5357850"/>
          </a:xfrm>
          <a:prstGeom prst="rect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00100" y="1714488"/>
            <a:ext cx="259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휴먼둥근헤드라인" pitchFamily="18" charset="-127"/>
                <a:ea typeface="휴먼둥근헤드라인" pitchFamily="18" charset="-127"/>
              </a:rPr>
              <a:t>추가 기능</a:t>
            </a:r>
            <a:endParaRPr lang="ko-KR" altLang="en-US" sz="3200" dirty="0"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03648" y="2822266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403648" y="4298050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714480" y="2673325"/>
            <a:ext cx="6381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HY강M" pitchFamily="18" charset="-127"/>
                <a:ea typeface="HY강M" pitchFamily="18" charset="-127"/>
              </a:rPr>
              <a:t>야구 경기</a:t>
            </a:r>
            <a:r>
              <a:rPr lang="en-US" altLang="ko-KR" sz="2000" b="1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000" b="1" dirty="0" smtClean="0">
                <a:latin typeface="HY강M" pitchFamily="18" charset="-127"/>
                <a:ea typeface="HY강M" pitchFamily="18" charset="-127"/>
              </a:rPr>
              <a:t>공연 알림 서비스</a:t>
            </a:r>
            <a:endParaRPr lang="ko-KR" altLang="en-US" sz="2000" b="1" dirty="0"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14480" y="3073078"/>
            <a:ext cx="6381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ko-KR" altLang="en-US" sz="2000" b="1" dirty="0" smtClean="0">
                <a:latin typeface="HY강M" pitchFamily="18" charset="-127"/>
                <a:ea typeface="HY강M" pitchFamily="18" charset="-127"/>
              </a:rPr>
              <a:t> 이용자가 확인한 경기장</a:t>
            </a:r>
            <a:r>
              <a:rPr lang="en-US" altLang="ko-KR" sz="2000" b="1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000" b="1" dirty="0" smtClean="0">
                <a:latin typeface="HY강M" pitchFamily="18" charset="-127"/>
                <a:ea typeface="HY강M" pitchFamily="18" charset="-127"/>
              </a:rPr>
              <a:t>공연장의 경기</a:t>
            </a:r>
            <a:r>
              <a:rPr lang="en-US" altLang="ko-KR" sz="2000" b="1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000" b="1" dirty="0" smtClean="0">
                <a:latin typeface="HY강M" pitchFamily="18" charset="-127"/>
                <a:ea typeface="HY강M" pitchFamily="18" charset="-127"/>
              </a:rPr>
              <a:t>공연을 추천</a:t>
            </a:r>
            <a:r>
              <a:rPr lang="en-US" altLang="ko-KR" sz="2000" b="1" dirty="0" smtClean="0">
                <a:latin typeface="HY강M" pitchFamily="18" charset="-127"/>
                <a:ea typeface="HY강M" pitchFamily="18" charset="-127"/>
              </a:rPr>
              <a:t>,  </a:t>
            </a:r>
          </a:p>
          <a:p>
            <a:r>
              <a:rPr lang="en-US" altLang="ko-KR" sz="2000" b="1" dirty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2000" b="1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2000" b="1" dirty="0" smtClean="0">
                <a:latin typeface="HY강M" pitchFamily="18" charset="-127"/>
                <a:ea typeface="HY강M" pitchFamily="18" charset="-127"/>
              </a:rPr>
              <a:t>알림</a:t>
            </a:r>
            <a:endParaRPr lang="ko-KR" altLang="en-US" sz="2000" b="1" dirty="0"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14480" y="4177124"/>
            <a:ext cx="6381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HY강M" pitchFamily="18" charset="-127"/>
                <a:ea typeface="HY강M" pitchFamily="18" charset="-127"/>
              </a:rPr>
              <a:t>좌석 안내 서비스</a:t>
            </a:r>
            <a:endParaRPr lang="ko-KR" altLang="en-US" sz="2000" b="1" dirty="0"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403648" y="5331288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714480" y="5210362"/>
            <a:ext cx="6381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HY강M" pitchFamily="18" charset="-127"/>
                <a:ea typeface="HY강M" pitchFamily="18" charset="-127"/>
              </a:rPr>
              <a:t>관심 경기</a:t>
            </a:r>
            <a:r>
              <a:rPr lang="en-US" altLang="ko-KR" sz="2000" b="1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000" b="1" dirty="0" smtClean="0">
                <a:latin typeface="HY강M" pitchFamily="18" charset="-127"/>
                <a:ea typeface="HY강M" pitchFamily="18" charset="-127"/>
              </a:rPr>
              <a:t>공연 티켓 </a:t>
            </a:r>
            <a:r>
              <a:rPr lang="ko-KR" altLang="en-US" sz="2000" b="1" dirty="0" err="1" smtClean="0">
                <a:latin typeface="HY강M" pitchFamily="18" charset="-127"/>
                <a:ea typeface="HY강M" pitchFamily="18" charset="-127"/>
              </a:rPr>
              <a:t>오픈일</a:t>
            </a:r>
            <a:r>
              <a:rPr lang="ko-KR" altLang="en-US" sz="2000" b="1" dirty="0" smtClean="0">
                <a:latin typeface="HY강M" pitchFamily="18" charset="-127"/>
                <a:ea typeface="HY강M" pitchFamily="18" charset="-127"/>
              </a:rPr>
              <a:t> 알림</a:t>
            </a:r>
            <a:endParaRPr lang="ko-KR" altLang="en-US" sz="2000" b="1" dirty="0"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983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6"/>
          <p:cNvGrpSpPr/>
          <p:nvPr/>
        </p:nvGrpSpPr>
        <p:grpSpPr>
          <a:xfrm>
            <a:off x="2754368" y="1000108"/>
            <a:ext cx="2857519" cy="4708981"/>
            <a:chOff x="2754368" y="1000108"/>
            <a:chExt cx="2857519" cy="4708981"/>
          </a:xfrm>
        </p:grpSpPr>
        <p:sp>
          <p:nvSpPr>
            <p:cNvPr id="4" name="TextBox 3"/>
            <p:cNvSpPr txBox="1"/>
            <p:nvPr/>
          </p:nvSpPr>
          <p:spPr>
            <a:xfrm>
              <a:off x="3071802" y="1000108"/>
              <a:ext cx="2347117" cy="4708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0" dirty="0" smtClean="0">
                  <a:solidFill>
                    <a:srgbClr val="E0CFA3"/>
                  </a:solidFill>
                  <a:latin typeface="-윤고딕360" pitchFamily="18" charset="-127"/>
                  <a:ea typeface="-윤고딕360" pitchFamily="18" charset="-127"/>
                </a:rPr>
                <a:t>3</a:t>
              </a:r>
              <a:endParaRPr lang="ko-KR" altLang="en-US" sz="30000" dirty="0">
                <a:solidFill>
                  <a:srgbClr val="E0CFA3"/>
                </a:solidFill>
                <a:latin typeface="-윤고딕360" pitchFamily="18" charset="-127"/>
                <a:ea typeface="-윤고딕360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54368" y="3211297"/>
              <a:ext cx="2857519" cy="64633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 smtClean="0">
                  <a:solidFill>
                    <a:srgbClr val="E0CFA3"/>
                  </a:solidFill>
                  <a:latin typeface="-윤고딕360" pitchFamily="18" charset="-127"/>
                  <a:ea typeface="-윤고딕360" pitchFamily="18" charset="-127"/>
                </a:rPr>
                <a:t>PART 03</a:t>
              </a:r>
              <a:endParaRPr lang="ko-KR" altLang="en-US" sz="3600" dirty="0">
                <a:solidFill>
                  <a:srgbClr val="E0CFA3"/>
                </a:solidFill>
                <a:latin typeface="-윤고딕360" pitchFamily="18" charset="-127"/>
                <a:ea typeface="-윤고딕360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220072" y="3717032"/>
            <a:ext cx="37147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-윤고딕360" panose="020B0600000101010101" charset="-127"/>
                <a:ea typeface="-윤고딕360" panose="020B0600000101010101" charset="-127"/>
              </a:rPr>
              <a:t>Target &amp;                   </a:t>
            </a:r>
          </a:p>
          <a:p>
            <a:r>
              <a:rPr lang="en-US" altLang="ko-KR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-윤고딕360" panose="020B0600000101010101" charset="-127"/>
                <a:ea typeface="-윤고딕360" panose="020B0600000101010101" charset="-127"/>
              </a:rPr>
              <a:t> </a:t>
            </a:r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-윤고딕360" panose="020B0600000101010101" charset="-127"/>
                <a:ea typeface="-윤고딕360" panose="020B0600000101010101" charset="-127"/>
              </a:rPr>
              <a:t>     Values</a:t>
            </a:r>
            <a:endParaRPr lang="ko-KR" altLang="en-US" sz="3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CFA3"/>
              </a:solidFill>
              <a:latin typeface="-윤고딕360" panose="020B0600000101010101" charset="-127"/>
              <a:ea typeface="-윤고딕360" panose="020B0600000101010101" charset="-127"/>
            </a:endParaRPr>
          </a:p>
          <a:p>
            <a:endParaRPr lang="ko-KR" altLang="en-US" sz="3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CFA3"/>
              </a:solidFill>
              <a:latin typeface="-윤고딕360" panose="020B0600000101010101" charset="-127"/>
              <a:ea typeface="-윤고딕360" panose="020B0600000101010101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6100" y="-24"/>
            <a:ext cx="15696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60" pitchFamily="18" charset="-127"/>
                <a:ea typeface="-윤고딕360" pitchFamily="18" charset="-127"/>
              </a:rPr>
              <a:t>03</a:t>
            </a:r>
            <a:endParaRPr lang="ko-KR" altLang="en-US" sz="9600" dirty="0">
              <a:solidFill>
                <a:schemeClr val="tx1">
                  <a:lumMod val="85000"/>
                  <a:lumOff val="15000"/>
                </a:schemeClr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4282" y="1285860"/>
            <a:ext cx="8715436" cy="5357850"/>
          </a:xfrm>
          <a:prstGeom prst="rect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03848" y="548680"/>
            <a:ext cx="2952328" cy="461665"/>
          </a:xfrm>
          <a:prstGeom prst="rect">
            <a:avLst/>
          </a:prstGeom>
          <a:solidFill>
            <a:srgbClr val="E0CFA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Target &amp; Values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341835" y="1950182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571604" y="1817501"/>
            <a:ext cx="6381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>
                <a:latin typeface="HY강M" pitchFamily="18" charset="-127"/>
                <a:ea typeface="HY강M" pitchFamily="18" charset="-127"/>
              </a:rPr>
              <a:t>타겟</a:t>
            </a:r>
            <a:r>
              <a:rPr lang="ko-KR" altLang="en-US" sz="2000" b="1" dirty="0" smtClean="0">
                <a:latin typeface="HY강M" pitchFamily="18" charset="-127"/>
                <a:ea typeface="HY강M" pitchFamily="18" charset="-127"/>
              </a:rPr>
              <a:t> 고객</a:t>
            </a:r>
            <a:endParaRPr lang="ko-KR" altLang="en-US" sz="2000" b="1" dirty="0"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10417" y="2308810"/>
            <a:ext cx="6381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HY강M" pitchFamily="18" charset="-127"/>
                <a:ea typeface="HY강M" pitchFamily="18" charset="-127"/>
              </a:rPr>
              <a:t>-  </a:t>
            </a:r>
            <a:r>
              <a:rPr lang="ko-KR" altLang="en-US" sz="2000" b="1" dirty="0">
                <a:latin typeface="HY강M" pitchFamily="18" charset="-127"/>
                <a:ea typeface="HY강M" pitchFamily="18" charset="-127"/>
              </a:rPr>
              <a:t>야구장</a:t>
            </a:r>
            <a:r>
              <a:rPr lang="en-US" altLang="ko-KR" sz="2000" b="1" dirty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000" b="1" dirty="0">
                <a:latin typeface="HY강M" pitchFamily="18" charset="-127"/>
                <a:ea typeface="HY강M" pitchFamily="18" charset="-127"/>
              </a:rPr>
              <a:t>공연장 좌석에 따른 시야를 찾고자 하는 </a:t>
            </a:r>
            <a:r>
              <a:rPr lang="ko-KR" altLang="en-US" sz="2000" b="1" dirty="0" smtClean="0">
                <a:latin typeface="HY강M" pitchFamily="18" charset="-127"/>
                <a:ea typeface="HY강M" pitchFamily="18" charset="-127"/>
              </a:rPr>
              <a:t>고객</a:t>
            </a:r>
            <a:endParaRPr lang="ko-KR" altLang="en-US" sz="2000" b="1" dirty="0"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331640" y="2958294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561409" y="2825613"/>
            <a:ext cx="6381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HY강M" pitchFamily="18" charset="-127"/>
                <a:ea typeface="HY강M" pitchFamily="18" charset="-127"/>
              </a:rPr>
              <a:t>Stake Holders</a:t>
            </a:r>
            <a:endParaRPr lang="ko-KR" altLang="en-US" sz="2000" b="1" dirty="0"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700222" y="3316922"/>
            <a:ext cx="6381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HY강M" pitchFamily="18" charset="-127"/>
                <a:ea typeface="HY강M" pitchFamily="18" charset="-127"/>
              </a:rPr>
              <a:t>-  </a:t>
            </a:r>
            <a:r>
              <a:rPr lang="ko-KR" altLang="en-US" sz="2000" b="1" dirty="0" smtClean="0">
                <a:latin typeface="HY강M" pitchFamily="18" charset="-127"/>
                <a:ea typeface="HY강M" pitchFamily="18" charset="-127"/>
              </a:rPr>
              <a:t>사용자 </a:t>
            </a:r>
            <a:r>
              <a:rPr lang="en-US" altLang="ko-KR" sz="2000" b="1" dirty="0" smtClean="0">
                <a:latin typeface="HY강M" pitchFamily="18" charset="-127"/>
                <a:ea typeface="HY강M" pitchFamily="18" charset="-127"/>
              </a:rPr>
              <a:t>/ </a:t>
            </a:r>
            <a:r>
              <a:rPr lang="ko-KR" altLang="en-US" sz="2000" b="1" dirty="0" smtClean="0">
                <a:latin typeface="HY강M" pitchFamily="18" charset="-127"/>
                <a:ea typeface="HY강M" pitchFamily="18" charset="-127"/>
              </a:rPr>
              <a:t>야구장</a:t>
            </a:r>
            <a:r>
              <a:rPr lang="en-US" altLang="ko-KR" sz="2000" b="1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000" b="1" dirty="0" smtClean="0">
                <a:latin typeface="HY강M" pitchFamily="18" charset="-127"/>
                <a:ea typeface="HY강M" pitchFamily="18" charset="-127"/>
              </a:rPr>
              <a:t>공연장 서비스업자</a:t>
            </a:r>
            <a:endParaRPr lang="ko-KR" altLang="en-US" sz="2000" b="1" dirty="0"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341835" y="4065737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571604" y="3933056"/>
            <a:ext cx="6381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HY강M" pitchFamily="18" charset="-127"/>
                <a:ea typeface="HY강M" pitchFamily="18" charset="-127"/>
              </a:rPr>
              <a:t>Differentiation</a:t>
            </a:r>
            <a:endParaRPr lang="ko-KR" altLang="en-US" sz="2000" b="1" dirty="0"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00222" y="4395164"/>
            <a:ext cx="6381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b="1" dirty="0" smtClean="0">
                <a:latin typeface="HY강M" pitchFamily="18" charset="-127"/>
                <a:ea typeface="HY강M" pitchFamily="18" charset="-127"/>
              </a:rPr>
              <a:t>좌석에 </a:t>
            </a:r>
            <a:r>
              <a:rPr lang="ko-KR" altLang="en-US" sz="2000" b="1" dirty="0" smtClean="0">
                <a:latin typeface="HY강M" pitchFamily="18" charset="-127"/>
                <a:ea typeface="HY강M" pitchFamily="18" charset="-127"/>
              </a:rPr>
              <a:t>따른 실제 시야 </a:t>
            </a:r>
            <a:r>
              <a:rPr lang="ko-KR" altLang="en-US" sz="2000" b="1" dirty="0" smtClean="0">
                <a:latin typeface="HY강M" pitchFamily="18" charset="-127"/>
                <a:ea typeface="HY강M" pitchFamily="18" charset="-127"/>
              </a:rPr>
              <a:t>제공</a:t>
            </a:r>
            <a:endParaRPr lang="en-US" altLang="ko-KR" sz="2000" b="1" dirty="0" smtClean="0">
              <a:latin typeface="HY강M" pitchFamily="18" charset="-127"/>
              <a:ea typeface="HY강M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b="1" dirty="0" smtClean="0">
                <a:latin typeface="HY강M" pitchFamily="18" charset="-127"/>
                <a:ea typeface="HY강M" pitchFamily="18" charset="-127"/>
              </a:rPr>
              <a:t>구역을 세분화하여 시야 제공</a:t>
            </a:r>
            <a:endParaRPr lang="ko-KR" altLang="en-US" sz="2000" b="1" dirty="0"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331640" y="5422554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1561409" y="5289873"/>
            <a:ext cx="6381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HY강M" pitchFamily="18" charset="-127"/>
                <a:ea typeface="HY강M" pitchFamily="18" charset="-127"/>
              </a:rPr>
              <a:t>Benefits/Effects</a:t>
            </a:r>
            <a:endParaRPr lang="ko-KR" altLang="en-US" sz="2000" b="1" dirty="0"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00222" y="5781182"/>
            <a:ext cx="6381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HY강M" pitchFamily="18" charset="-127"/>
                <a:ea typeface="HY강M" pitchFamily="18" charset="-127"/>
              </a:rPr>
              <a:t>-  </a:t>
            </a:r>
            <a:r>
              <a:rPr lang="ko-KR" altLang="en-US" sz="2000" b="1" dirty="0" smtClean="0">
                <a:latin typeface="HY강M" pitchFamily="18" charset="-127"/>
                <a:ea typeface="HY강M" pitchFamily="18" charset="-127"/>
              </a:rPr>
              <a:t>예매 전 혹은 방문 전 좌석의 시야 확인 가능</a:t>
            </a:r>
            <a:endParaRPr lang="ko-KR" altLang="en-US" sz="2000" b="1" dirty="0"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812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6100" y="-24"/>
            <a:ext cx="15696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60" pitchFamily="18" charset="-127"/>
                <a:ea typeface="-윤고딕360" pitchFamily="18" charset="-127"/>
              </a:rPr>
              <a:t>03</a:t>
            </a:r>
            <a:endParaRPr lang="ko-KR" altLang="en-US" sz="9600" dirty="0">
              <a:solidFill>
                <a:schemeClr val="tx1">
                  <a:lumMod val="85000"/>
                  <a:lumOff val="15000"/>
                </a:schemeClr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4282" y="1285860"/>
            <a:ext cx="8715436" cy="5357850"/>
          </a:xfrm>
          <a:prstGeom prst="rect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348302" y="571480"/>
            <a:ext cx="4652590" cy="461665"/>
          </a:xfrm>
          <a:prstGeom prst="rect">
            <a:avLst/>
          </a:prstGeom>
          <a:solidFill>
            <a:srgbClr val="E0CFA3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유사 서비스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282" y="1416415"/>
            <a:ext cx="3143272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1796561" y="4911037"/>
            <a:ext cx="51963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HY강M" pitchFamily="18" charset="-127"/>
                <a:ea typeface="HY강M" pitchFamily="18" charset="-127"/>
              </a:rPr>
              <a:t>KT </a:t>
            </a:r>
            <a:r>
              <a:rPr lang="en-US" altLang="ko-KR" sz="2400" b="1" dirty="0" err="1" smtClean="0">
                <a:latin typeface="HY강M" pitchFamily="18" charset="-127"/>
                <a:ea typeface="HY강M" pitchFamily="18" charset="-127"/>
              </a:rPr>
              <a:t>wizzap</a:t>
            </a:r>
            <a:endParaRPr lang="en-US" altLang="ko-KR" sz="2400" b="1" dirty="0" smtClean="0">
              <a:latin typeface="HY강M" pitchFamily="18" charset="-127"/>
              <a:ea typeface="HY강M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b="1" dirty="0" smtClean="0">
                <a:latin typeface="HY강M" pitchFamily="18" charset="-127"/>
                <a:ea typeface="HY강M" pitchFamily="18" charset="-127"/>
              </a:rPr>
              <a:t>선수정보</a:t>
            </a:r>
            <a:r>
              <a:rPr lang="en-US" altLang="ko-KR" sz="2000" b="1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000" b="1" dirty="0" smtClean="0">
                <a:latin typeface="HY강M" pitchFamily="18" charset="-127"/>
                <a:ea typeface="HY강M" pitchFamily="18" charset="-127"/>
              </a:rPr>
              <a:t>티켓예매</a:t>
            </a:r>
            <a:r>
              <a:rPr lang="en-US" altLang="ko-KR" sz="2000" b="1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000" b="1" dirty="0" smtClean="0">
                <a:latin typeface="HY강M" pitchFamily="18" charset="-127"/>
                <a:ea typeface="HY강M" pitchFamily="18" charset="-127"/>
              </a:rPr>
              <a:t>음식 </a:t>
            </a:r>
            <a:r>
              <a:rPr lang="ko-KR" altLang="en-US" sz="2000" b="1" dirty="0" smtClean="0">
                <a:latin typeface="HY강M" pitchFamily="18" charset="-127"/>
                <a:ea typeface="HY강M" pitchFamily="18" charset="-127"/>
              </a:rPr>
              <a:t>주문</a:t>
            </a:r>
            <a:r>
              <a:rPr lang="en-US" altLang="ko-KR" sz="2000" b="1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000" b="1" dirty="0" smtClean="0">
                <a:latin typeface="HY강M" pitchFamily="18" charset="-127"/>
                <a:ea typeface="HY강M" pitchFamily="18" charset="-127"/>
              </a:rPr>
              <a:t>상품 </a:t>
            </a:r>
            <a:r>
              <a:rPr lang="ko-KR" altLang="en-US" sz="2000" b="1" dirty="0" smtClean="0">
                <a:latin typeface="HY강M" pitchFamily="18" charset="-127"/>
                <a:ea typeface="HY강M" pitchFamily="18" charset="-127"/>
              </a:rPr>
              <a:t>주문</a:t>
            </a:r>
            <a:r>
              <a:rPr lang="en-US" altLang="ko-KR" sz="2000" b="1" dirty="0" smtClean="0">
                <a:latin typeface="HY강M" pitchFamily="18" charset="-127"/>
                <a:ea typeface="HY강M" pitchFamily="18" charset="-127"/>
              </a:rPr>
              <a:t>,     </a:t>
            </a:r>
          </a:p>
          <a:p>
            <a:r>
              <a:rPr lang="en-US" altLang="ko-KR" sz="2000" b="1" dirty="0">
                <a:latin typeface="HY강M" pitchFamily="18" charset="-127"/>
                <a:ea typeface="HY강M" pitchFamily="18" charset="-127"/>
              </a:rPr>
              <a:t>  </a:t>
            </a:r>
            <a:r>
              <a:rPr lang="en-US" altLang="ko-KR" sz="2000" b="1" dirty="0" smtClean="0">
                <a:latin typeface="HY강M" pitchFamily="18" charset="-127"/>
                <a:ea typeface="HY강M" pitchFamily="18" charset="-127"/>
              </a:rPr>
              <a:t>  </a:t>
            </a:r>
            <a:r>
              <a:rPr lang="ko-KR" altLang="en-US" sz="2000" b="1" dirty="0" smtClean="0">
                <a:latin typeface="HY강M" pitchFamily="18" charset="-127"/>
                <a:ea typeface="HY강M" pitchFamily="18" charset="-127"/>
              </a:rPr>
              <a:t>구역별 시야 제공</a:t>
            </a:r>
            <a:endParaRPr lang="ko-KR" altLang="en-US" sz="2000" b="1" dirty="0">
              <a:latin typeface="HY강M" pitchFamily="18" charset="-127"/>
              <a:ea typeface="HY강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900" y="1410794"/>
            <a:ext cx="1812452" cy="322213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5" y="1383949"/>
            <a:ext cx="1833468" cy="32594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76969" y="1124744"/>
            <a:ext cx="2347117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0" dirty="0">
                <a:solidFill>
                  <a:srgbClr val="E0CFA3"/>
                </a:solidFill>
                <a:latin typeface="-윤고딕360" pitchFamily="18" charset="-127"/>
                <a:ea typeface="-윤고딕360" pitchFamily="18" charset="-127"/>
              </a:rPr>
              <a:t>4</a:t>
            </a:r>
            <a:endParaRPr lang="ko-KR" altLang="en-US" sz="30000" dirty="0">
              <a:solidFill>
                <a:srgbClr val="E0CFA3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grpSp>
        <p:nvGrpSpPr>
          <p:cNvPr id="2" name="그룹 6"/>
          <p:cNvGrpSpPr/>
          <p:nvPr/>
        </p:nvGrpSpPr>
        <p:grpSpPr>
          <a:xfrm>
            <a:off x="2928926" y="1000108"/>
            <a:ext cx="2643205" cy="4708981"/>
            <a:chOff x="2928926" y="1000108"/>
            <a:chExt cx="2643205" cy="4708981"/>
          </a:xfrm>
        </p:grpSpPr>
        <p:sp>
          <p:nvSpPr>
            <p:cNvPr id="4" name="TextBox 3"/>
            <p:cNvSpPr txBox="1"/>
            <p:nvPr/>
          </p:nvSpPr>
          <p:spPr>
            <a:xfrm>
              <a:off x="3071802" y="1000108"/>
              <a:ext cx="184731" cy="4708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30000" dirty="0">
                <a:solidFill>
                  <a:srgbClr val="E0CFA3"/>
                </a:solidFill>
                <a:latin typeface="-윤고딕360" pitchFamily="18" charset="-127"/>
                <a:ea typeface="-윤고딕360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28926" y="3357562"/>
              <a:ext cx="2643205" cy="64633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 smtClean="0">
                  <a:solidFill>
                    <a:srgbClr val="E0CFA3"/>
                  </a:solidFill>
                  <a:latin typeface="-윤고딕360" pitchFamily="18" charset="-127"/>
                  <a:ea typeface="-윤고딕360" pitchFamily="18" charset="-127"/>
                </a:rPr>
                <a:t>PART 04</a:t>
              </a:r>
              <a:endParaRPr lang="ko-KR" altLang="en-US" sz="3600" dirty="0">
                <a:solidFill>
                  <a:srgbClr val="E0CFA3"/>
                </a:solidFill>
                <a:latin typeface="-윤고딕360" pitchFamily="18" charset="-127"/>
                <a:ea typeface="-윤고딕360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391289" y="3861048"/>
            <a:ext cx="3714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-윤고딕360" panose="020B0600000101010101" charset="-127"/>
                <a:ea typeface="-윤고딕360" panose="020B0600000101010101" charset="-127"/>
              </a:rPr>
              <a:t>Key Technical</a:t>
            </a:r>
          </a:p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-윤고딕360" panose="020B0600000101010101" charset="-127"/>
                <a:ea typeface="-윤고딕360" panose="020B0600000101010101" charset="-127"/>
              </a:rPr>
              <a:t>Challenges </a:t>
            </a:r>
            <a:endParaRPr lang="ko-KR" altLang="en-US" sz="3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CFA3"/>
              </a:solidFill>
              <a:latin typeface="-윤고딕360" panose="020B0600000101010101" charset="-127"/>
              <a:ea typeface="-윤고딕360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110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6100" y="-24"/>
            <a:ext cx="15696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60" pitchFamily="18" charset="-127"/>
                <a:ea typeface="-윤고딕360" pitchFamily="18" charset="-127"/>
              </a:rPr>
              <a:t>04</a:t>
            </a:r>
            <a:endParaRPr lang="ko-KR" altLang="en-US" sz="9600" dirty="0">
              <a:solidFill>
                <a:schemeClr val="tx1">
                  <a:lumMod val="85000"/>
                  <a:lumOff val="15000"/>
                </a:schemeClr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4282" y="1285860"/>
            <a:ext cx="8715436" cy="5357850"/>
          </a:xfrm>
          <a:prstGeom prst="rect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339752" y="548680"/>
            <a:ext cx="4608512" cy="461665"/>
          </a:xfrm>
          <a:prstGeom prst="rect">
            <a:avLst/>
          </a:prstGeom>
          <a:solidFill>
            <a:srgbClr val="E0CFA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Key Technical Challenges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341835" y="2774208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571604" y="2641527"/>
            <a:ext cx="6381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HY강M" pitchFamily="18" charset="-127"/>
                <a:ea typeface="HY강M" pitchFamily="18" charset="-127"/>
              </a:rPr>
              <a:t>웹 서버 구축 및 웹 시스템 개발</a:t>
            </a:r>
            <a:endParaRPr lang="ko-KR" altLang="en-US" sz="2000" b="1" dirty="0"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331640" y="3782320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561409" y="3649639"/>
            <a:ext cx="6381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>
                <a:latin typeface="HY강M" pitchFamily="18" charset="-127"/>
                <a:ea typeface="HY강M" pitchFamily="18" charset="-127"/>
              </a:rPr>
              <a:t>소셜</a:t>
            </a:r>
            <a:r>
              <a:rPr lang="ko-KR" altLang="en-US" sz="2000" b="1" dirty="0" smtClean="0">
                <a:latin typeface="HY강M" pitchFamily="18" charset="-127"/>
                <a:ea typeface="HY강M" pitchFamily="18" charset="-127"/>
              </a:rPr>
              <a:t> 커뮤니티 </a:t>
            </a:r>
            <a:r>
              <a:rPr lang="en-US" altLang="ko-KR" sz="2000" b="1" dirty="0" err="1" smtClean="0">
                <a:latin typeface="HY강M" pitchFamily="18" charset="-127"/>
                <a:ea typeface="HY강M" pitchFamily="18" charset="-127"/>
              </a:rPr>
              <a:t>api</a:t>
            </a:r>
            <a:r>
              <a:rPr lang="ko-KR" altLang="en-US" sz="2000" b="1" dirty="0" smtClean="0">
                <a:latin typeface="HY강M" pitchFamily="18" charset="-127"/>
                <a:ea typeface="HY강M" pitchFamily="18" charset="-127"/>
              </a:rPr>
              <a:t>이용 로그인 및 회원관리</a:t>
            </a:r>
            <a:r>
              <a:rPr lang="en-US" altLang="ko-KR" sz="2000" b="1" dirty="0" smtClean="0">
                <a:latin typeface="HY강M" pitchFamily="18" charset="-127"/>
                <a:ea typeface="HY강M" pitchFamily="18" charset="-127"/>
              </a:rPr>
              <a:t>(DB</a:t>
            </a:r>
            <a:r>
              <a:rPr lang="ko-KR" altLang="en-US" sz="2000" b="1" dirty="0" smtClean="0">
                <a:latin typeface="HY강M" pitchFamily="18" charset="-127"/>
                <a:ea typeface="HY강M" pitchFamily="18" charset="-127"/>
              </a:rPr>
              <a:t>연동</a:t>
            </a:r>
            <a:r>
              <a:rPr lang="en-US" altLang="ko-KR" sz="2000" b="1" dirty="0" smtClean="0">
                <a:latin typeface="HY강M" pitchFamily="18" charset="-127"/>
                <a:ea typeface="HY강M" pitchFamily="18" charset="-127"/>
              </a:rPr>
              <a:t>)</a:t>
            </a:r>
            <a:endParaRPr lang="ko-KR" altLang="en-US" sz="2000" b="1" dirty="0"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341835" y="4889763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571604" y="4757082"/>
            <a:ext cx="6381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HY강M" pitchFamily="18" charset="-127"/>
                <a:ea typeface="HY강M" pitchFamily="18" charset="-127"/>
              </a:rPr>
              <a:t>VR</a:t>
            </a:r>
            <a:r>
              <a:rPr lang="ko-KR" altLang="en-US" sz="2000" b="1" dirty="0" smtClean="0">
                <a:latin typeface="HY강M" pitchFamily="18" charset="-127"/>
                <a:ea typeface="HY강M" pitchFamily="18" charset="-127"/>
              </a:rPr>
              <a:t>기술 이용</a:t>
            </a:r>
            <a:endParaRPr lang="ko-KR" altLang="en-US" sz="2000" b="1" dirty="0"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219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2411760" y="1124744"/>
            <a:ext cx="4248472" cy="4176464"/>
          </a:xfrm>
          <a:prstGeom prst="ellipse">
            <a:avLst/>
          </a:prstGeom>
          <a:solidFill>
            <a:srgbClr val="E0CF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051720" y="2304888"/>
            <a:ext cx="5760640" cy="1916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52056" y="2304888"/>
            <a:ext cx="136815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-윤고딕360" pitchFamily="18" charset="-127"/>
                <a:ea typeface="-윤고딕360" pitchFamily="18" charset="-127"/>
              </a:rPr>
              <a:t>Q</a:t>
            </a:r>
            <a:r>
              <a:rPr lang="en-US" altLang="ko-KR" sz="5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-윤고딕360" pitchFamily="18" charset="-127"/>
                <a:ea typeface="-윤고딕360" pitchFamily="18" charset="-127"/>
              </a:rPr>
              <a:t> </a:t>
            </a:r>
          </a:p>
          <a:p>
            <a:r>
              <a:rPr lang="en-US" altLang="ko-KR" sz="5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-윤고딕360" pitchFamily="18" charset="-127"/>
                <a:ea typeface="-윤고딕360" pitchFamily="18" charset="-127"/>
              </a:rPr>
              <a:t>    </a:t>
            </a:r>
          </a:p>
          <a:p>
            <a:r>
              <a:rPr lang="en-US" altLang="ko-KR" sz="5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-윤고딕360" pitchFamily="18" charset="-127"/>
                <a:ea typeface="-윤고딕360" pitchFamily="18" charset="-127"/>
              </a:rPr>
              <a:t>      </a:t>
            </a:r>
            <a:endParaRPr lang="en-US" altLang="ko-KR" sz="5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CFA3"/>
              </a:solidFill>
              <a:latin typeface="-윤고딕360" pitchFamily="18" charset="-127"/>
              <a:ea typeface="-윤고딕360" pitchFamily="18" charset="-127"/>
            </a:endParaRPr>
          </a:p>
          <a:p>
            <a:endParaRPr lang="en-US" altLang="ko-KR" sz="4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CFA3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48336" y="2708920"/>
            <a:ext cx="1143744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-윤고딕360" pitchFamily="18" charset="-127"/>
                <a:ea typeface="-윤고딕360" pitchFamily="18" charset="-127"/>
              </a:rPr>
              <a:t>&amp; </a:t>
            </a:r>
          </a:p>
          <a:p>
            <a:r>
              <a:rPr lang="en-US" altLang="ko-KR" sz="5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-윤고딕360" pitchFamily="18" charset="-127"/>
                <a:ea typeface="-윤고딕360" pitchFamily="18" charset="-127"/>
              </a:rPr>
              <a:t>    </a:t>
            </a:r>
          </a:p>
          <a:p>
            <a:r>
              <a:rPr lang="en-US" altLang="ko-KR" sz="5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-윤고딕360" pitchFamily="18" charset="-127"/>
                <a:ea typeface="-윤고딕360" pitchFamily="18" charset="-127"/>
              </a:rPr>
              <a:t>      </a:t>
            </a:r>
            <a:endParaRPr lang="en-US" altLang="ko-KR" sz="5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CFA3"/>
              </a:solidFill>
              <a:latin typeface="-윤고딕360" pitchFamily="18" charset="-127"/>
              <a:ea typeface="-윤고딕360" pitchFamily="18" charset="-127"/>
            </a:endParaRPr>
          </a:p>
          <a:p>
            <a:endParaRPr lang="en-US" altLang="ko-KR" sz="4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CFA3"/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37780" y="2852936"/>
            <a:ext cx="136815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-윤고딕360" pitchFamily="18" charset="-127"/>
                <a:ea typeface="-윤고딕360" pitchFamily="18" charset="-127"/>
              </a:rPr>
              <a:t>A</a:t>
            </a:r>
            <a:r>
              <a:rPr lang="en-US" altLang="ko-KR" sz="5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-윤고딕360" pitchFamily="18" charset="-127"/>
                <a:ea typeface="-윤고딕360" pitchFamily="18" charset="-127"/>
              </a:rPr>
              <a:t> </a:t>
            </a:r>
          </a:p>
          <a:p>
            <a:r>
              <a:rPr lang="en-US" altLang="ko-KR" sz="5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-윤고딕360" pitchFamily="18" charset="-127"/>
                <a:ea typeface="-윤고딕360" pitchFamily="18" charset="-127"/>
              </a:rPr>
              <a:t>    </a:t>
            </a:r>
          </a:p>
          <a:p>
            <a:r>
              <a:rPr lang="en-US" altLang="ko-KR" sz="5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-윤고딕360" pitchFamily="18" charset="-127"/>
                <a:ea typeface="-윤고딕360" pitchFamily="18" charset="-127"/>
              </a:rPr>
              <a:t>      </a:t>
            </a:r>
            <a:endParaRPr lang="en-US" altLang="ko-KR" sz="5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CFA3"/>
              </a:solidFill>
              <a:latin typeface="-윤고딕360" pitchFamily="18" charset="-127"/>
              <a:ea typeface="-윤고딕360" pitchFamily="18" charset="-127"/>
            </a:endParaRPr>
          </a:p>
          <a:p>
            <a:endParaRPr lang="en-US" altLang="ko-KR" sz="4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CFA3"/>
              </a:solidFill>
              <a:latin typeface="-윤고딕360" pitchFamily="18" charset="-127"/>
              <a:ea typeface="-윤고딕36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118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2411760" y="1124744"/>
            <a:ext cx="4248472" cy="4176464"/>
          </a:xfrm>
          <a:prstGeom prst="ellipse">
            <a:avLst/>
          </a:prstGeom>
          <a:solidFill>
            <a:srgbClr val="E0CF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979712" y="2417696"/>
            <a:ext cx="5760640" cy="17281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75856" y="2348880"/>
            <a:ext cx="537110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-윤고딕360" pitchFamily="18" charset="-127"/>
                <a:ea typeface="-윤고딕360" pitchFamily="18" charset="-127"/>
              </a:rPr>
              <a:t>Thank </a:t>
            </a:r>
          </a:p>
          <a:p>
            <a:r>
              <a:rPr lang="en-US" altLang="ko-KR" sz="5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-윤고딕360" pitchFamily="18" charset="-127"/>
                <a:ea typeface="-윤고딕360" pitchFamily="18" charset="-127"/>
              </a:rPr>
              <a:t> </a:t>
            </a:r>
            <a:r>
              <a:rPr lang="en-US" altLang="ko-KR" sz="5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-윤고딕360" pitchFamily="18" charset="-127"/>
                <a:ea typeface="-윤고딕360" pitchFamily="18" charset="-127"/>
              </a:rPr>
              <a:t> You</a:t>
            </a:r>
          </a:p>
          <a:p>
            <a:endParaRPr lang="en-US" altLang="ko-KR" sz="4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CFA3"/>
              </a:solidFill>
              <a:latin typeface="-윤고딕360" pitchFamily="18" charset="-127"/>
              <a:ea typeface="-윤고딕360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59832" y="3313717"/>
            <a:ext cx="3159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60" pitchFamily="18" charset="-127"/>
                <a:ea typeface="-윤고딕360" pitchFamily="18" charset="-127"/>
              </a:rPr>
              <a:t>01. Pain Point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59832" y="3914870"/>
            <a:ext cx="3231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60" pitchFamily="18" charset="-127"/>
                <a:ea typeface="-윤고딕360" pitchFamily="18" charset="-127"/>
              </a:rPr>
              <a:t>02.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60" panose="020B0600000101010101" charset="-127"/>
                <a:ea typeface="-윤고딕360" panose="020B0600000101010101" charset="-127"/>
              </a:rPr>
              <a:t>Solution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59832" y="4521304"/>
            <a:ext cx="4512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60" pitchFamily="18" charset="-127"/>
                <a:ea typeface="-윤고딕360" pitchFamily="18" charset="-127"/>
              </a:rPr>
              <a:t>03.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60" panose="020B0600000101010101" charset="-127"/>
                <a:ea typeface="-윤고딕360" panose="020B0600000101010101" charset="-127"/>
              </a:rPr>
              <a:t> Target &amp; Values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60" panose="020B0600000101010101" charset="-127"/>
              <a:ea typeface="-윤고딕360" panose="020B0600000101010101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71934" y="927257"/>
            <a:ext cx="200026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60" pitchFamily="18" charset="-127"/>
                <a:ea typeface="-윤고딕360" pitchFamily="18" charset="-127"/>
              </a:rPr>
              <a:t>I</a:t>
            </a:r>
            <a:endParaRPr lang="ko-KR" altLang="en-US" sz="13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000364" y="1857364"/>
            <a:ext cx="3286148" cy="357190"/>
          </a:xfrm>
          <a:prstGeom prst="rect">
            <a:avLst/>
          </a:prstGeom>
          <a:solidFill>
            <a:srgbClr val="E0CF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749322" y="1711099"/>
            <a:ext cx="1418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60" pitchFamily="18" charset="-127"/>
                <a:ea typeface="-윤고딕360" pitchFamily="18" charset="-127"/>
              </a:rPr>
              <a:t>Index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59832" y="5093097"/>
            <a:ext cx="3655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60" pitchFamily="18" charset="-127"/>
                <a:ea typeface="-윤고딕360" pitchFamily="18" charset="-127"/>
              </a:rPr>
              <a:t>04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60" panose="020B0600000101010101" charset="-127"/>
                <a:ea typeface="-윤고딕360" panose="020B0600000101010101" charset="-127"/>
              </a:rPr>
              <a:t>Key Technical        </a:t>
            </a:r>
          </a:p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60" panose="020B0600000101010101" charset="-127"/>
                <a:ea typeface="-윤고딕360" panose="020B0600000101010101" charset="-127"/>
              </a:rPr>
              <a:t>     Challenges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60" panose="020B0600000101010101" charset="-127"/>
              <a:ea typeface="-윤고딕360" panose="020B0600000101010101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6"/>
          <p:cNvGrpSpPr/>
          <p:nvPr/>
        </p:nvGrpSpPr>
        <p:grpSpPr>
          <a:xfrm>
            <a:off x="3286116" y="1000108"/>
            <a:ext cx="2357454" cy="4708981"/>
            <a:chOff x="3071802" y="1000108"/>
            <a:chExt cx="2357454" cy="4708981"/>
          </a:xfrm>
        </p:grpSpPr>
        <p:sp>
          <p:nvSpPr>
            <p:cNvPr id="4" name="TextBox 3"/>
            <p:cNvSpPr txBox="1"/>
            <p:nvPr/>
          </p:nvSpPr>
          <p:spPr>
            <a:xfrm>
              <a:off x="3071802" y="1000108"/>
              <a:ext cx="2347117" cy="4708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0" dirty="0" smtClean="0">
                  <a:solidFill>
                    <a:srgbClr val="E0CFA3"/>
                  </a:solidFill>
                  <a:latin typeface="-윤고딕360" pitchFamily="18" charset="-127"/>
                  <a:ea typeface="-윤고딕360" pitchFamily="18" charset="-127"/>
                </a:rPr>
                <a:t>1</a:t>
              </a:r>
              <a:endParaRPr lang="ko-KR" altLang="en-US" sz="30000" dirty="0">
                <a:solidFill>
                  <a:srgbClr val="E0CFA3"/>
                </a:solidFill>
                <a:latin typeface="-윤고딕360" pitchFamily="18" charset="-127"/>
                <a:ea typeface="-윤고딕360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61767" y="3357562"/>
              <a:ext cx="2067489" cy="64633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>
                  <a:solidFill>
                    <a:srgbClr val="E0CFA3"/>
                  </a:solidFill>
                  <a:latin typeface="-윤고딕360" pitchFamily="18" charset="-127"/>
                  <a:ea typeface="-윤고딕360" pitchFamily="18" charset="-127"/>
                </a:rPr>
                <a:t>PART 01</a:t>
              </a:r>
              <a:endParaRPr lang="ko-KR" altLang="en-US" sz="3600" dirty="0">
                <a:solidFill>
                  <a:srgbClr val="E0CFA3"/>
                </a:solidFill>
                <a:latin typeface="-윤고딕360" pitchFamily="18" charset="-127"/>
                <a:ea typeface="-윤고딕360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860032" y="4149080"/>
            <a:ext cx="371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-윤고딕360" pitchFamily="18" charset="-127"/>
                <a:ea typeface="-윤고딕360" pitchFamily="18" charset="-127"/>
              </a:rPr>
              <a:t>Pain Point</a:t>
            </a:r>
            <a:endParaRPr lang="ko-KR" altLang="en-US" sz="3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CFA3"/>
              </a:solidFill>
              <a:latin typeface="-윤고딕360" pitchFamily="18" charset="-127"/>
              <a:ea typeface="-윤고딕360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6100" y="-24"/>
            <a:ext cx="15696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60" pitchFamily="18" charset="-127"/>
                <a:ea typeface="-윤고딕360" pitchFamily="18" charset="-127"/>
              </a:rPr>
              <a:t>01</a:t>
            </a:r>
            <a:endParaRPr lang="ko-KR" altLang="en-US" sz="9600" dirty="0">
              <a:solidFill>
                <a:schemeClr val="tx1">
                  <a:lumMod val="85000"/>
                  <a:lumOff val="15000"/>
                </a:schemeClr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4282" y="1285860"/>
            <a:ext cx="8715436" cy="5357850"/>
          </a:xfrm>
          <a:prstGeom prst="rect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419872" y="548680"/>
            <a:ext cx="2459292" cy="461665"/>
          </a:xfrm>
          <a:prstGeom prst="rect">
            <a:avLst/>
          </a:prstGeom>
          <a:solidFill>
            <a:srgbClr val="E0CFA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60" pitchFamily="18" charset="-127"/>
                <a:ea typeface="-윤고딕360" pitchFamily="18" charset="-127"/>
              </a:rPr>
              <a:t>Why?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385" name="_x185252832" descr="EMB00001cf8285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428736"/>
            <a:ext cx="2714644" cy="2357453"/>
          </a:xfrm>
          <a:prstGeom prst="rect">
            <a:avLst/>
          </a:prstGeom>
          <a:noFill/>
        </p:spPr>
      </p:pic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387" name="_x185254592" descr="EMB00001cf8285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3636" y="1428736"/>
            <a:ext cx="2643206" cy="2412461"/>
          </a:xfrm>
          <a:prstGeom prst="rect">
            <a:avLst/>
          </a:prstGeom>
          <a:noFill/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14678" y="1428736"/>
            <a:ext cx="2786082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500034" y="4286256"/>
            <a:ext cx="80724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000" b="1" dirty="0" smtClean="0">
                <a:latin typeface="HY강M" pitchFamily="18" charset="-127"/>
                <a:ea typeface="HY강M" pitchFamily="18" charset="-127"/>
              </a:rPr>
              <a:t>야구장은 영화관과는 다르게 자리마다 보이는 것이 다르다</a:t>
            </a:r>
            <a:r>
              <a:rPr lang="en-US" altLang="ko-KR" sz="2000" b="1" dirty="0" smtClean="0">
                <a:latin typeface="HY강M" pitchFamily="18" charset="-127"/>
                <a:ea typeface="HY강M" pitchFamily="18" charset="-127"/>
              </a:rPr>
              <a:t>.</a:t>
            </a:r>
          </a:p>
          <a:p>
            <a:pPr fontAlgn="base"/>
            <a:endParaRPr lang="en-US" altLang="ko-KR" sz="2000" b="1" dirty="0" smtClean="0">
              <a:latin typeface="HY강M" pitchFamily="18" charset="-127"/>
              <a:ea typeface="HY강M" pitchFamily="18" charset="-127"/>
            </a:endParaRPr>
          </a:p>
          <a:p>
            <a:pPr fontAlgn="base"/>
            <a:r>
              <a:rPr lang="ko-KR" altLang="en-US" sz="2000" b="1" dirty="0" smtClean="0">
                <a:latin typeface="HY강M" pitchFamily="18" charset="-127"/>
                <a:ea typeface="HY강M" pitchFamily="18" charset="-127"/>
              </a:rPr>
              <a:t>치어리더가 얼마나 잘 보이는가</a:t>
            </a:r>
            <a:r>
              <a:rPr lang="en-US" altLang="ko-KR" sz="2000" b="1" dirty="0" smtClean="0">
                <a:latin typeface="HY강M" pitchFamily="18" charset="-127"/>
                <a:ea typeface="HY강M" pitchFamily="18" charset="-127"/>
              </a:rPr>
              <a:t>,  </a:t>
            </a:r>
            <a:r>
              <a:rPr lang="ko-KR" altLang="en-US" sz="2000" b="1" dirty="0" smtClean="0">
                <a:latin typeface="HY강M" pitchFamily="18" charset="-127"/>
                <a:ea typeface="HY강M" pitchFamily="18" charset="-127"/>
              </a:rPr>
              <a:t>타자가 잘 보이는가</a:t>
            </a:r>
            <a:r>
              <a:rPr lang="en-US" altLang="ko-KR" sz="2000" b="1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000" b="1" dirty="0" smtClean="0">
                <a:latin typeface="HY강M" pitchFamily="18" charset="-127"/>
                <a:ea typeface="HY강M" pitchFamily="18" charset="-127"/>
              </a:rPr>
              <a:t>경기를 볼 때 장애물은 없는지</a:t>
            </a:r>
            <a:r>
              <a:rPr lang="en-US" altLang="ko-KR" sz="2000" b="1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000" b="1" dirty="0" smtClean="0">
                <a:latin typeface="HY강M" pitchFamily="18" charset="-127"/>
                <a:ea typeface="HY강M" pitchFamily="18" charset="-127"/>
              </a:rPr>
              <a:t>스피커 소음은 어느 정도인지</a:t>
            </a:r>
            <a:r>
              <a:rPr lang="en-US" altLang="ko-KR" sz="2000" b="1" dirty="0" smtClean="0">
                <a:latin typeface="HY강M" pitchFamily="18" charset="-127"/>
                <a:ea typeface="HY강M" pitchFamily="18" charset="-127"/>
              </a:rPr>
              <a:t>,  </a:t>
            </a:r>
            <a:r>
              <a:rPr lang="ko-KR" altLang="en-US" sz="2000" b="1" dirty="0" smtClean="0">
                <a:latin typeface="HY강M" pitchFamily="18" charset="-127"/>
                <a:ea typeface="HY강M" pitchFamily="18" charset="-127"/>
              </a:rPr>
              <a:t>좌석이 편한가 등</a:t>
            </a:r>
            <a:endParaRPr lang="en-US" altLang="ko-KR" sz="2000" b="1" dirty="0" smtClean="0">
              <a:latin typeface="HY강M" pitchFamily="18" charset="-127"/>
              <a:ea typeface="HY강M" pitchFamily="18" charset="-127"/>
            </a:endParaRPr>
          </a:p>
          <a:p>
            <a:pPr fontAlgn="base"/>
            <a:r>
              <a:rPr lang="ko-KR" altLang="en-US" sz="2000" b="1" dirty="0" smtClean="0">
                <a:latin typeface="HY강M" pitchFamily="18" charset="-127"/>
                <a:ea typeface="HY강M" pitchFamily="18" charset="-127"/>
              </a:rPr>
              <a:t>경기를 볼 때 사람들이 중요시 하는 것이 다르다</a:t>
            </a:r>
            <a:r>
              <a:rPr lang="en-US" altLang="ko-KR" sz="2000" b="1" dirty="0" smtClean="0">
                <a:latin typeface="HY강M" pitchFamily="18" charset="-127"/>
                <a:ea typeface="HY강M" pitchFamily="18" charset="-127"/>
              </a:rPr>
              <a:t>!</a:t>
            </a:r>
            <a:endParaRPr lang="ko-KR" altLang="en-US" sz="2000" b="1" dirty="0">
              <a:latin typeface="HY강M" pitchFamily="18" charset="-127"/>
              <a:ea typeface="HY강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6100" y="-24"/>
            <a:ext cx="15696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60" pitchFamily="18" charset="-127"/>
                <a:ea typeface="-윤고딕360" pitchFamily="18" charset="-127"/>
              </a:rPr>
              <a:t>01</a:t>
            </a:r>
            <a:endParaRPr lang="ko-KR" altLang="en-US" sz="9600" dirty="0">
              <a:solidFill>
                <a:schemeClr val="tx1">
                  <a:lumMod val="85000"/>
                  <a:lumOff val="15000"/>
                </a:schemeClr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4282" y="1285860"/>
            <a:ext cx="8715436" cy="5357850"/>
          </a:xfrm>
          <a:prstGeom prst="rect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419872" y="548680"/>
            <a:ext cx="2459292" cy="461665"/>
          </a:xfrm>
          <a:prstGeom prst="rect">
            <a:avLst/>
          </a:prstGeom>
          <a:solidFill>
            <a:srgbClr val="E0CFA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60" pitchFamily="18" charset="-127"/>
                <a:ea typeface="-윤고딕360" pitchFamily="18" charset="-127"/>
              </a:rPr>
              <a:t>Why?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13271" y="4561771"/>
            <a:ext cx="80724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000" b="1" dirty="0" smtClean="0">
                <a:latin typeface="HY강M" pitchFamily="18" charset="-127"/>
                <a:ea typeface="HY강M" pitchFamily="18" charset="-127"/>
              </a:rPr>
              <a:t>공연장 또한 자리마다 보이는 무대가 다르다</a:t>
            </a:r>
            <a:r>
              <a:rPr lang="en-US" altLang="ko-KR" sz="2000" b="1" dirty="0" smtClean="0">
                <a:latin typeface="HY강M" pitchFamily="18" charset="-127"/>
                <a:ea typeface="HY강M" pitchFamily="18" charset="-127"/>
              </a:rPr>
              <a:t>. </a:t>
            </a:r>
          </a:p>
          <a:p>
            <a:pPr fontAlgn="base"/>
            <a:endParaRPr lang="en-US" altLang="ko-KR" sz="2000" b="1" dirty="0" smtClean="0">
              <a:latin typeface="HY강M" pitchFamily="18" charset="-127"/>
              <a:ea typeface="HY강M" pitchFamily="18" charset="-127"/>
            </a:endParaRPr>
          </a:p>
          <a:p>
            <a:pPr fontAlgn="base"/>
            <a:r>
              <a:rPr lang="ko-KR" altLang="en-US" sz="2000" b="1" dirty="0" smtClean="0">
                <a:latin typeface="HY강M" pitchFamily="18" charset="-127"/>
                <a:ea typeface="HY강M" pitchFamily="18" charset="-127"/>
              </a:rPr>
              <a:t>본 무대가 잘 보이는가</a:t>
            </a:r>
            <a:r>
              <a:rPr lang="en-US" altLang="ko-KR" sz="2000" b="1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000" b="1" dirty="0" smtClean="0">
                <a:latin typeface="HY강M" pitchFamily="18" charset="-127"/>
                <a:ea typeface="HY강M" pitchFamily="18" charset="-127"/>
              </a:rPr>
              <a:t>돌출 무대가 잘 보이는가</a:t>
            </a:r>
            <a:endParaRPr lang="en-US" altLang="ko-KR" sz="2000" b="1" dirty="0">
              <a:latin typeface="HY강M" pitchFamily="18" charset="-127"/>
              <a:ea typeface="HY강M" pitchFamily="18" charset="-127"/>
            </a:endParaRPr>
          </a:p>
          <a:p>
            <a:pPr fontAlgn="base"/>
            <a:r>
              <a:rPr lang="ko-KR" altLang="en-US" sz="2000" b="1" dirty="0" smtClean="0">
                <a:latin typeface="HY강M" pitchFamily="18" charset="-127"/>
                <a:ea typeface="HY강M" pitchFamily="18" charset="-127"/>
              </a:rPr>
              <a:t>혹은 우측이 잘 보이는가</a:t>
            </a:r>
            <a:r>
              <a:rPr lang="en-US" altLang="ko-KR" sz="2000" b="1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000" b="1" dirty="0" smtClean="0">
                <a:latin typeface="HY강M" pitchFamily="18" charset="-127"/>
                <a:ea typeface="HY강M" pitchFamily="18" charset="-127"/>
              </a:rPr>
              <a:t>좌측이 잘 보이는가</a:t>
            </a:r>
            <a:endParaRPr lang="en-US" altLang="ko-KR" sz="2000" b="1" dirty="0" smtClean="0">
              <a:latin typeface="HY강M" pitchFamily="18" charset="-127"/>
              <a:ea typeface="HY강M" pitchFamily="18" charset="-127"/>
            </a:endParaRPr>
          </a:p>
          <a:p>
            <a:pPr fontAlgn="base"/>
            <a:r>
              <a:rPr lang="ko-KR" altLang="en-US" sz="2000" b="1" dirty="0" smtClean="0">
                <a:latin typeface="HY강M" pitchFamily="18" charset="-127"/>
                <a:ea typeface="HY강M" pitchFamily="18" charset="-127"/>
              </a:rPr>
              <a:t>공연을 찾는 사람의 선호도에 따라 좌석의 선택이 달라진다</a:t>
            </a:r>
            <a:r>
              <a:rPr lang="en-US" altLang="ko-KR" sz="2000" b="1" dirty="0" smtClean="0">
                <a:latin typeface="HY강M" pitchFamily="18" charset="-127"/>
                <a:ea typeface="HY강M" pitchFamily="18" charset="-127"/>
              </a:rPr>
              <a:t>!</a:t>
            </a:r>
            <a:endParaRPr lang="ko-KR" altLang="en-US" sz="2000" b="1" dirty="0">
              <a:latin typeface="HY강M" pitchFamily="18" charset="-127"/>
              <a:ea typeface="HY강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01" y="1439848"/>
            <a:ext cx="2846408" cy="284640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284" y="1428420"/>
            <a:ext cx="5080597" cy="285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00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6100" y="-24"/>
            <a:ext cx="15696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60" pitchFamily="18" charset="-127"/>
                <a:ea typeface="-윤고딕360" pitchFamily="18" charset="-127"/>
              </a:rPr>
              <a:t>01</a:t>
            </a:r>
            <a:endParaRPr lang="ko-KR" altLang="en-US" sz="9600" dirty="0">
              <a:solidFill>
                <a:schemeClr val="tx1">
                  <a:lumMod val="85000"/>
                  <a:lumOff val="15000"/>
                </a:schemeClr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4282" y="1285860"/>
            <a:ext cx="8715436" cy="5357850"/>
          </a:xfrm>
          <a:prstGeom prst="rect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419872" y="548680"/>
            <a:ext cx="2459292" cy="461665"/>
          </a:xfrm>
          <a:prstGeom prst="rect">
            <a:avLst/>
          </a:prstGeom>
          <a:solidFill>
            <a:srgbClr val="E0CFA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60" pitchFamily="18" charset="-127"/>
                <a:ea typeface="-윤고딕360" pitchFamily="18" charset="-127"/>
              </a:rPr>
              <a:t>Why?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43042" y="5786454"/>
            <a:ext cx="59293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atin typeface="HY강M" pitchFamily="18" charset="-127"/>
                <a:ea typeface="HY강M" pitchFamily="18" charset="-127"/>
              </a:rPr>
              <a:t>티켓예매사이트에 있는 좌석표</a:t>
            </a:r>
            <a:r>
              <a:rPr lang="en-US" altLang="ko-KR" sz="2000" b="1" dirty="0" smtClean="0">
                <a:latin typeface="HY강M" pitchFamily="18" charset="-127"/>
                <a:ea typeface="HY강M" pitchFamily="18" charset="-127"/>
              </a:rPr>
              <a:t>!!</a:t>
            </a:r>
          </a:p>
          <a:p>
            <a:r>
              <a:rPr lang="ko-KR" altLang="en-US" sz="2000" b="1" dirty="0" smtClean="0">
                <a:latin typeface="HY강M" pitchFamily="18" charset="-127"/>
                <a:ea typeface="HY강M" pitchFamily="18" charset="-127"/>
              </a:rPr>
              <a:t>하지만</a:t>
            </a:r>
            <a:r>
              <a:rPr lang="en-US" altLang="ko-KR" sz="2000" b="1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000" b="1" dirty="0" smtClean="0">
                <a:latin typeface="HY강M" pitchFamily="18" charset="-127"/>
                <a:ea typeface="HY강M" pitchFamily="18" charset="-127"/>
              </a:rPr>
              <a:t>좌석성격에 대한 정보는 제공되지 않는다</a:t>
            </a:r>
            <a:r>
              <a:rPr lang="en-US" altLang="ko-KR" sz="2000" b="1" dirty="0" smtClean="0">
                <a:latin typeface="HY강M" pitchFamily="18" charset="-127"/>
                <a:ea typeface="HY강M" pitchFamily="18" charset="-127"/>
              </a:rPr>
              <a:t>.</a:t>
            </a:r>
            <a:endParaRPr lang="ko-KR" altLang="en-US" sz="2000" b="1" dirty="0"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3793" name="_x185256512" descr="EMB00001cf8285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484987"/>
            <a:ext cx="5643602" cy="41801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6100" y="-24"/>
            <a:ext cx="15696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60" pitchFamily="18" charset="-127"/>
                <a:ea typeface="-윤고딕360" pitchFamily="18" charset="-127"/>
              </a:rPr>
              <a:t>01</a:t>
            </a:r>
            <a:endParaRPr lang="ko-KR" altLang="en-US" sz="9600" dirty="0">
              <a:solidFill>
                <a:schemeClr val="tx1">
                  <a:lumMod val="85000"/>
                  <a:lumOff val="15000"/>
                </a:schemeClr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4282" y="1285860"/>
            <a:ext cx="8715436" cy="5357850"/>
          </a:xfrm>
          <a:prstGeom prst="rect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419872" y="548680"/>
            <a:ext cx="2459292" cy="461665"/>
          </a:xfrm>
          <a:prstGeom prst="rect">
            <a:avLst/>
          </a:prstGeom>
          <a:solidFill>
            <a:srgbClr val="E0CFA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60" pitchFamily="18" charset="-127"/>
                <a:ea typeface="-윤고딕360" pitchFamily="18" charset="-127"/>
              </a:rPr>
              <a:t>Why?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71538" y="5500702"/>
            <a:ext cx="6929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atin typeface="HY강M" pitchFamily="18" charset="-127"/>
                <a:ea typeface="HY강M" pitchFamily="18" charset="-127"/>
              </a:rPr>
              <a:t>좌석예매사이트에서 좌석의 위치와 예약현황 외에는</a:t>
            </a:r>
            <a:endParaRPr lang="en-US" altLang="ko-KR" sz="2000" b="1" dirty="0" smtClean="0">
              <a:latin typeface="HY강M" pitchFamily="18" charset="-127"/>
              <a:ea typeface="HY강M" pitchFamily="18" charset="-127"/>
            </a:endParaRPr>
          </a:p>
          <a:p>
            <a:pPr algn="ctr"/>
            <a:r>
              <a:rPr lang="ko-KR" altLang="en-US" sz="2000" b="1" dirty="0" smtClean="0">
                <a:latin typeface="HY강M" pitchFamily="18" charset="-127"/>
                <a:ea typeface="HY강M" pitchFamily="18" charset="-127"/>
              </a:rPr>
              <a:t>알 수가 없다</a:t>
            </a:r>
            <a:r>
              <a:rPr lang="en-US" altLang="ko-KR" sz="2000" b="1" dirty="0" smtClean="0">
                <a:latin typeface="HY강M" pitchFamily="18" charset="-127"/>
                <a:ea typeface="HY강M" pitchFamily="18" charset="-127"/>
              </a:rPr>
              <a:t>.</a:t>
            </a:r>
            <a:r>
              <a:rPr lang="ko-KR" altLang="en-US" sz="2000" b="1" dirty="0" smtClean="0">
                <a:latin typeface="HY강M" pitchFamily="18" charset="-127"/>
                <a:ea typeface="HY강M" pitchFamily="18" charset="-127"/>
              </a:rPr>
              <a:t> </a:t>
            </a:r>
            <a:endParaRPr lang="ko-KR" altLang="en-US" sz="2000" b="1" dirty="0"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275" y="1550767"/>
            <a:ext cx="2395173" cy="352972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93" y="1525722"/>
            <a:ext cx="5334771" cy="3560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6"/>
          <p:cNvGrpSpPr/>
          <p:nvPr/>
        </p:nvGrpSpPr>
        <p:grpSpPr>
          <a:xfrm>
            <a:off x="3071802" y="1000108"/>
            <a:ext cx="2357454" cy="4708981"/>
            <a:chOff x="3071802" y="1000108"/>
            <a:chExt cx="2357454" cy="4708981"/>
          </a:xfrm>
        </p:grpSpPr>
        <p:sp>
          <p:nvSpPr>
            <p:cNvPr id="4" name="TextBox 3"/>
            <p:cNvSpPr txBox="1"/>
            <p:nvPr/>
          </p:nvSpPr>
          <p:spPr>
            <a:xfrm>
              <a:off x="3071802" y="1000108"/>
              <a:ext cx="2347117" cy="4708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0" dirty="0">
                  <a:solidFill>
                    <a:srgbClr val="E0CFA3"/>
                  </a:solidFill>
                  <a:latin typeface="-윤고딕360" pitchFamily="18" charset="-127"/>
                  <a:ea typeface="-윤고딕360" pitchFamily="18" charset="-127"/>
                </a:rPr>
                <a:t>2</a:t>
              </a:r>
              <a:endParaRPr lang="ko-KR" altLang="en-US" sz="30000" dirty="0">
                <a:solidFill>
                  <a:srgbClr val="E0CFA3"/>
                </a:solidFill>
                <a:latin typeface="-윤고딕360" pitchFamily="18" charset="-127"/>
                <a:ea typeface="-윤고딕360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61767" y="3357562"/>
              <a:ext cx="2067489" cy="64633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>
                  <a:solidFill>
                    <a:srgbClr val="E0CFA3"/>
                  </a:solidFill>
                  <a:latin typeface="-윤고딕360" pitchFamily="18" charset="-127"/>
                  <a:ea typeface="-윤고딕360" pitchFamily="18" charset="-127"/>
                </a:rPr>
                <a:t>PART 02</a:t>
              </a:r>
              <a:endParaRPr lang="ko-KR" altLang="en-US" sz="3600" dirty="0">
                <a:solidFill>
                  <a:srgbClr val="E0CFA3"/>
                </a:solidFill>
                <a:latin typeface="-윤고딕360" pitchFamily="18" charset="-127"/>
                <a:ea typeface="-윤고딕360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220072" y="4149080"/>
            <a:ext cx="371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CFA3"/>
                </a:solidFill>
                <a:latin typeface="-윤고딕360" panose="020B0600000101010101" charset="-127"/>
                <a:ea typeface="-윤고딕360" panose="020B0600000101010101" charset="-127"/>
              </a:rPr>
              <a:t>Solution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CFA3"/>
              </a:solidFill>
              <a:latin typeface="-윤고딕360" panose="020B0600000101010101" charset="-127"/>
              <a:ea typeface="-윤고딕360" panose="020B0600000101010101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6100" y="-24"/>
            <a:ext cx="15696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-윤고딕360" pitchFamily="18" charset="-127"/>
                <a:ea typeface="-윤고딕360" pitchFamily="18" charset="-127"/>
              </a:rPr>
              <a:t>02</a:t>
            </a:r>
            <a:endParaRPr lang="ko-KR" altLang="en-US" sz="9600" dirty="0">
              <a:solidFill>
                <a:schemeClr val="tx1">
                  <a:lumMod val="85000"/>
                  <a:lumOff val="15000"/>
                </a:schemeClr>
              </a:solidFill>
              <a:latin typeface="-윤고딕360" pitchFamily="18" charset="-127"/>
              <a:ea typeface="-윤고딕360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4282" y="1285860"/>
            <a:ext cx="8715436" cy="5357850"/>
          </a:xfrm>
          <a:prstGeom prst="rect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419872" y="548680"/>
            <a:ext cx="2520280" cy="461665"/>
          </a:xfrm>
          <a:prstGeom prst="rect">
            <a:avLst/>
          </a:prstGeom>
          <a:solidFill>
            <a:srgbClr val="E0CFA3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어떻게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?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37772" y="4441944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567541" y="4309263"/>
            <a:ext cx="6381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HY강M" pitchFamily="18" charset="-127"/>
                <a:ea typeface="HY강M" pitchFamily="18" charset="-127"/>
              </a:rPr>
              <a:t>다양한 시야 정보를 제공</a:t>
            </a:r>
            <a:endParaRPr lang="ko-KR" altLang="en-US" sz="2000" b="1" dirty="0"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06354" y="4800572"/>
            <a:ext cx="6381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HY강M" pitchFamily="18" charset="-127"/>
                <a:ea typeface="HY강M" pitchFamily="18" charset="-127"/>
              </a:rPr>
              <a:t>-  </a:t>
            </a:r>
            <a:r>
              <a:rPr lang="ko-KR" altLang="en-US" sz="2000" b="1" dirty="0" err="1" smtClean="0">
                <a:latin typeface="HY강M" pitchFamily="18" charset="-127"/>
                <a:ea typeface="HY강M" pitchFamily="18" charset="-127"/>
              </a:rPr>
              <a:t>댓글</a:t>
            </a:r>
            <a:r>
              <a:rPr lang="ko-KR" altLang="en-US" sz="2000" b="1" dirty="0" smtClean="0">
                <a:latin typeface="HY강M" pitchFamily="18" charset="-127"/>
                <a:ea typeface="HY강M" pitchFamily="18" charset="-127"/>
              </a:rPr>
              <a:t> 형식으로</a:t>
            </a:r>
            <a:r>
              <a:rPr lang="en-US" altLang="ko-KR" sz="2000" b="1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sz="2000" b="1" dirty="0" smtClean="0">
                <a:latin typeface="HY강M" pitchFamily="18" charset="-127"/>
                <a:ea typeface="HY강M" pitchFamily="18" charset="-127"/>
              </a:rPr>
              <a:t>실제 관람객들의 후기를 공유 유도</a:t>
            </a:r>
            <a:endParaRPr lang="ko-KR" altLang="en-US" sz="2000" b="1" dirty="0"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06354" y="5229200"/>
            <a:ext cx="6381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HY강M" pitchFamily="18" charset="-127"/>
                <a:ea typeface="HY강M" pitchFamily="18" charset="-127"/>
              </a:rPr>
              <a:t>-  </a:t>
            </a:r>
            <a:r>
              <a:rPr lang="ko-KR" altLang="en-US" sz="2000" b="1" dirty="0" smtClean="0">
                <a:latin typeface="HY강M" pitchFamily="18" charset="-127"/>
                <a:ea typeface="HY강M" pitchFamily="18" charset="-127"/>
              </a:rPr>
              <a:t>실제 관람객들의 좌석 시야 사진 공유 유도</a:t>
            </a:r>
            <a:endParaRPr lang="ko-KR" altLang="en-US" sz="2000" b="1" dirty="0"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331640" y="2481561"/>
            <a:ext cx="142876" cy="1428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561409" y="2348880"/>
            <a:ext cx="6381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HY강M" pitchFamily="18" charset="-127"/>
                <a:ea typeface="HY강M" pitchFamily="18" charset="-127"/>
              </a:rPr>
              <a:t>좌석에 따른 시야를 제공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00222" y="2840189"/>
            <a:ext cx="6381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HY강M" pitchFamily="18" charset="-127"/>
                <a:ea typeface="HY강M" pitchFamily="18" charset="-127"/>
              </a:rPr>
              <a:t>-  </a:t>
            </a:r>
            <a:r>
              <a:rPr lang="ko-KR" altLang="en-US" sz="2000" b="1" dirty="0" smtClean="0">
                <a:latin typeface="HY강M" pitchFamily="18" charset="-127"/>
                <a:ea typeface="HY강M" pitchFamily="18" charset="-127"/>
              </a:rPr>
              <a:t>경기장</a:t>
            </a:r>
            <a:r>
              <a:rPr lang="en-US" altLang="ko-KR" sz="2000" b="1" dirty="0" smtClean="0">
                <a:latin typeface="HY강M" pitchFamily="18" charset="-127"/>
                <a:ea typeface="HY강M" pitchFamily="18" charset="-127"/>
              </a:rPr>
              <a:t>, </a:t>
            </a:r>
            <a:r>
              <a:rPr lang="ko-KR" altLang="en-US" sz="2000" b="1" dirty="0" smtClean="0">
                <a:latin typeface="HY강M" pitchFamily="18" charset="-127"/>
                <a:ea typeface="HY강M" pitchFamily="18" charset="-127"/>
              </a:rPr>
              <a:t>공연장의 구역마다 시야 제공</a:t>
            </a:r>
            <a:endParaRPr lang="ko-KR" altLang="en-US" sz="2000" b="1" dirty="0"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00222" y="3268817"/>
            <a:ext cx="6381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HY강M" pitchFamily="18" charset="-127"/>
                <a:ea typeface="HY강M" pitchFamily="18" charset="-127"/>
              </a:rPr>
              <a:t>-  </a:t>
            </a:r>
            <a:r>
              <a:rPr lang="ko-KR" altLang="en-US" sz="2000" b="1" dirty="0" smtClean="0">
                <a:latin typeface="HY강M" pitchFamily="18" charset="-127"/>
                <a:ea typeface="HY강M" pitchFamily="18" charset="-127"/>
              </a:rPr>
              <a:t>구역을 작은 구역으로 나눈 시야 제공</a:t>
            </a:r>
            <a:endParaRPr lang="ko-KR" altLang="en-US" sz="2000" b="1" dirty="0">
              <a:latin typeface="HY강M" pitchFamily="18" charset="-127"/>
              <a:ea typeface="HY강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4530</TotalTime>
  <Words>344</Words>
  <Application>Microsoft Office PowerPoint</Application>
  <PresentationFormat>화면 슬라이드 쇼(4:3)</PresentationFormat>
  <Paragraphs>98</Paragraphs>
  <Slides>17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HY견고딕</vt:lpstr>
      <vt:lpstr>맑은 고딕</vt:lpstr>
      <vt:lpstr>HY강M</vt:lpstr>
      <vt:lpstr>휴먼둥근헤드라인</vt:lpstr>
      <vt:lpstr>Arial</vt:lpstr>
      <vt:lpstr>-윤고딕360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MacBook Pro</dc:creator>
  <cp:lastModifiedBy>Yung Seo</cp:lastModifiedBy>
  <cp:revision>78</cp:revision>
  <dcterms:created xsi:type="dcterms:W3CDTF">2013-11-19T08:00:23Z</dcterms:created>
  <dcterms:modified xsi:type="dcterms:W3CDTF">2016-09-21T10:37:13Z</dcterms:modified>
</cp:coreProperties>
</file>