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125" r:id="rId2"/>
    <p:sldId id="1225" r:id="rId3"/>
    <p:sldId id="1213" r:id="rId4"/>
    <p:sldId id="1214" r:id="rId5"/>
    <p:sldId id="1215" r:id="rId6"/>
    <p:sldId id="1216" r:id="rId7"/>
    <p:sldId id="1217" r:id="rId8"/>
    <p:sldId id="1218" r:id="rId9"/>
    <p:sldId id="1219" r:id="rId10"/>
    <p:sldId id="1220" r:id="rId11"/>
    <p:sldId id="1221" r:id="rId12"/>
    <p:sldId id="1223" r:id="rId13"/>
    <p:sldId id="1224" r:id="rId14"/>
    <p:sldId id="1210" r:id="rId15"/>
    <p:sldId id="12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D3626-EBF9-4508-8778-BFE55D38A436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D28F-F3F9-453F-9D0A-C1B506D67F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50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379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21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82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2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16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203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70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3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36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36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8CC51-0CCB-4044-B1D9-81BA6543B657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2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158A8-D6AE-43F4-95E3-6C7BC212D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8817B1-291C-40C5-A0A3-46E94B927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001B10-988F-4704-9C20-D6460DC6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874F35-8CC1-46D4-8737-4537D9C0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D359EC-42BC-421F-96B3-1048C982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924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83377-A586-4FC7-99E3-D973D874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2A23BE-158B-414A-A5BC-938DB9E2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91ACF6-E9B4-438C-8254-9BD9ECC4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1CF6C9-A952-42B8-B7E4-443D7E66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B05188-C59A-4904-BB3A-F769D6D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476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BA6EA14-CB68-417A-95DA-97296C673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5CBFC0-1C48-4EBD-A685-BBE83C61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B93F59-7EA7-4EEA-91C0-DCCFA1BE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235978-DB1D-464F-8578-55EAB2A4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FAFF90-181E-478D-9F54-00EC9F22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12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1221739" y="1219201"/>
            <a:ext cx="9748523" cy="4525963"/>
          </a:xfrm>
        </p:spPr>
        <p:txBody>
          <a:bodyPr/>
          <a:lstStyle>
            <a:lvl1pPr>
              <a:defRPr sz="2399">
                <a:latin typeface="Helvetica"/>
                <a:cs typeface="Helvetica"/>
              </a:defRPr>
            </a:lvl1pPr>
            <a:lvl2pPr>
              <a:defRPr sz="1999">
                <a:latin typeface="Helvetica"/>
                <a:cs typeface="Helvetica"/>
              </a:defRPr>
            </a:lvl2pPr>
            <a:lvl3pPr>
              <a:defRPr sz="1799">
                <a:latin typeface="Helvetica"/>
                <a:cs typeface="Helvetica"/>
              </a:defRPr>
            </a:lvl3pPr>
            <a:lvl4pPr>
              <a:defRPr sz="1599">
                <a:latin typeface="Helvetica"/>
                <a:cs typeface="Helvetica"/>
              </a:defRPr>
            </a:lvl4pPr>
            <a:lvl5pPr>
              <a:defRPr sz="1599">
                <a:latin typeface="Helvetica"/>
                <a:cs typeface="Helvetica"/>
              </a:defRPr>
            </a:lvl5pPr>
          </a:lstStyle>
          <a:p>
            <a:pPr lvl="0"/>
            <a:r>
              <a:rPr lang="en-GB" noProof="0" dirty="0" err="1"/>
              <a:t>Haga</a:t>
            </a:r>
            <a:r>
              <a:rPr lang="en-GB" noProof="0" dirty="0"/>
              <a:t> </a:t>
            </a:r>
            <a:r>
              <a:rPr lang="en-GB" noProof="0" dirty="0" err="1"/>
              <a:t>clic</a:t>
            </a:r>
            <a:r>
              <a:rPr lang="en-GB" noProof="0" dirty="0"/>
              <a:t> </a:t>
            </a:r>
            <a:r>
              <a:rPr lang="en-GB" noProof="0" dirty="0" err="1"/>
              <a:t>para</a:t>
            </a:r>
            <a:r>
              <a:rPr lang="en-GB" noProof="0" dirty="0"/>
              <a:t> </a:t>
            </a:r>
            <a:r>
              <a:rPr lang="en-GB" noProof="0" dirty="0" err="1"/>
              <a:t>modificar</a:t>
            </a:r>
            <a:r>
              <a:rPr lang="en-GB" noProof="0" dirty="0"/>
              <a:t> el </a:t>
            </a:r>
            <a:r>
              <a:rPr lang="en-GB" noProof="0" dirty="0" err="1"/>
              <a:t>estilo</a:t>
            </a:r>
            <a:r>
              <a:rPr lang="en-GB" noProof="0" dirty="0"/>
              <a:t> de </a:t>
            </a:r>
            <a:r>
              <a:rPr lang="en-GB" noProof="0" dirty="0" err="1"/>
              <a:t>texto</a:t>
            </a:r>
            <a:r>
              <a:rPr lang="en-GB" noProof="0" dirty="0"/>
              <a:t> del </a:t>
            </a:r>
            <a:r>
              <a:rPr lang="en-GB" noProof="0" dirty="0" err="1"/>
              <a:t>patrón</a:t>
            </a:r>
            <a:endParaRPr lang="en-GB" noProof="0" dirty="0"/>
          </a:p>
          <a:p>
            <a:pPr lvl="1"/>
            <a:r>
              <a:rPr lang="en-GB" noProof="0" dirty="0"/>
              <a:t>Segundo </a:t>
            </a:r>
            <a:r>
              <a:rPr lang="en-GB" noProof="0" dirty="0" err="1"/>
              <a:t>nivel</a:t>
            </a:r>
            <a:endParaRPr lang="en-GB" noProof="0" dirty="0"/>
          </a:p>
          <a:p>
            <a:pPr lvl="2"/>
            <a:r>
              <a:rPr lang="en-GB" noProof="0" dirty="0" err="1"/>
              <a:t>Tercer</a:t>
            </a:r>
            <a:r>
              <a:rPr lang="en-GB" noProof="0" dirty="0"/>
              <a:t> </a:t>
            </a:r>
            <a:r>
              <a:rPr lang="en-GB" noProof="0" dirty="0" err="1"/>
              <a:t>nivel</a:t>
            </a:r>
            <a:endParaRPr lang="en-GB" noProof="0" dirty="0"/>
          </a:p>
          <a:p>
            <a:pPr lvl="3"/>
            <a:r>
              <a:rPr lang="en-GB" noProof="0" dirty="0"/>
              <a:t>Cuarto </a:t>
            </a:r>
            <a:r>
              <a:rPr lang="en-GB" noProof="0" dirty="0" err="1"/>
              <a:t>nivel</a:t>
            </a:r>
            <a:endParaRPr lang="en-GB" noProof="0" dirty="0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1238821" y="142640"/>
            <a:ext cx="10360662" cy="487361"/>
          </a:xfrm>
          <a:prstGeom prst="rect">
            <a:avLst/>
          </a:prstGeom>
        </p:spPr>
        <p:txBody>
          <a:bodyPr/>
          <a:lstStyle>
            <a:lvl1pPr algn="l">
              <a:defRPr sz="3198">
                <a:latin typeface="Helvetica"/>
                <a:cs typeface="Helvetica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19200" y="787400"/>
            <a:ext cx="10972800" cy="0"/>
          </a:xfrm>
          <a:prstGeom prst="line">
            <a:avLst/>
          </a:prstGeom>
          <a:ln w="15875" cmpd="sng">
            <a:solidFill>
              <a:srgbClr val="EB7B0A"/>
            </a:solidFill>
            <a:head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6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A522C-9C37-478D-8746-93731F19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587AC2-A7FC-40CE-8C54-C896DBA3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E72CE1-C050-4C31-AEB6-AD39534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C9B13C-ABA9-4A7A-88EE-14767D09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0F0317-3208-442F-BE74-B7C567D2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040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07F71-DD99-422B-9720-568BF2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3C0EE4-6D43-4758-A521-E3016E75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C2FF25-9CBA-46DA-A696-BFBD0D50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85A422-F5FA-4804-9AC9-26A80219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B6366B-85A7-449A-AADC-4A59C86D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847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18825-1426-4525-98BD-1C8F5351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475094-8B84-4ED0-8379-1A21ADE21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C679D3-DAA4-403E-8245-6A6F0129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533876-AA21-415A-872D-9317893C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799246-CF42-4A37-8BD8-4B99BB8D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81571-7A79-4810-A649-23EDD2AA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129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4F261D-FF0E-4075-8E05-DDEBE328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779470-EC89-4AA1-BDA6-3B363086E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A5F307-4D0D-420D-827A-130A35BE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EDA708-2094-455D-8126-38EF6C9A6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E10118-BB50-43A7-948D-EAF6770CB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1BB468A-E3D2-44A7-A5C7-51313444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D33E49-9072-432A-9385-BAD7F139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264E6-A22A-4FD7-A944-1BA95252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35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DD3B8-75F7-44A5-B217-6B9EB691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68ED57-40CD-4147-9D39-BEC9BCC2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32134B-A60F-424D-8EAB-83200B4D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C5A19A-127D-44DF-9AB7-EB5F406F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03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876D9E-4CDF-427E-968A-B23F8C1C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C773B1-9314-4E49-A666-35B5C125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A1477D-8FB9-47A6-B83B-E6236D86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637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CCC24-3D27-448D-82A6-6071A100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96635-84F3-480C-B20F-2D76C74D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206776-A333-4CDD-AB6F-B8C64B54E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592490-05DD-4C20-965C-DF4A2581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851ED0-56A3-45E2-B59C-A0D74079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8EB9E6-DFE6-4B20-B366-05F3218A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313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D87176-29D1-40EE-A782-3146A7E2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70BE2BD-5D3E-4716-A434-D8B1B1791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0C54D4-006B-4B15-B46F-418EC682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811C84-047C-4644-9117-FDD53872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6E1F2D-F0F4-48A7-8435-FCCA60A6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424EFA-5D09-4A10-8471-FF260737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218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4E429A3-659D-477D-9E1E-55649A3F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109DF2-E94B-40A6-8251-14122F16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64A5E1-1D93-4A16-91D9-388B8BB9F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359-220B-4337-A34D-2733E5CDD56E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D8275B-E36D-4CB4-A2BB-3F24D8A60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AD20BA-6F10-41F4-9126-114BF508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6FAF-A26C-4DBB-BDAD-3C3B6211FB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638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C0F6EE-231B-446C-95F5-0AA4ABD3C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857" y="1190531"/>
            <a:ext cx="10586286" cy="41888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PH" sz="3998" b="1" dirty="0"/>
          </a:p>
          <a:p>
            <a:pPr marL="0" indent="0" algn="ctr">
              <a:buNone/>
            </a:pPr>
            <a:r>
              <a:rPr lang="en-PH" sz="5997" b="1" dirty="0"/>
              <a:t>FARMER CREDIT SCORING</a:t>
            </a:r>
          </a:p>
          <a:p>
            <a:pPr marL="0" indent="0" algn="ctr">
              <a:buNone/>
            </a:pPr>
            <a:r>
              <a:rPr lang="en-PH" sz="5997" b="1" dirty="0"/>
              <a:t>(PRABHU) </a:t>
            </a:r>
          </a:p>
          <a:p>
            <a:pPr marL="0" indent="0" algn="ctr">
              <a:buNone/>
            </a:pPr>
            <a:endParaRPr lang="en-PH" sz="5997" b="1" dirty="0"/>
          </a:p>
          <a:p>
            <a:pPr marL="0" indent="0" algn="ctr">
              <a:buNone/>
            </a:pPr>
            <a:r>
              <a:rPr lang="en-PH" sz="5397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PH" sz="3998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UMMARY</a:t>
            </a:r>
            <a:r>
              <a:rPr lang="en-PH" sz="5397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</a:t>
            </a:r>
            <a:r>
              <a:rPr lang="en-PH" sz="3998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13377B-219B-4C71-8B5E-AE56A85E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Tiaxa</a:t>
            </a:r>
          </a:p>
        </p:txBody>
      </p:sp>
    </p:spTree>
    <p:extLst>
      <p:ext uri="{BB962C8B-B14F-4D97-AF65-F5344CB8AC3E}">
        <p14:creationId xmlns:p14="http://schemas.microsoft.com/office/powerpoint/2010/main" val="153038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S</a:t>
            </a:r>
            <a:r>
              <a:rPr lang="en-PH" sz="2400" dirty="0">
                <a:solidFill>
                  <a:prstClr val="black"/>
                </a:solidFill>
              </a:rPr>
              <a:t>UMMARY</a:t>
            </a:r>
            <a:r>
              <a:rPr lang="en-PH" sz="3200" dirty="0">
                <a:solidFill>
                  <a:prstClr val="black"/>
                </a:solidFill>
              </a:rPr>
              <a:t> O</a:t>
            </a:r>
            <a:r>
              <a:rPr lang="en-PH" sz="2400" dirty="0">
                <a:solidFill>
                  <a:prstClr val="black"/>
                </a:solidFill>
              </a:rPr>
              <a:t>VERVIEW</a:t>
            </a:r>
            <a:r>
              <a:rPr lang="en-PH" sz="3200" dirty="0">
                <a:solidFill>
                  <a:prstClr val="black"/>
                </a:solidFill>
              </a:rPr>
              <a:t> – F</a:t>
            </a:r>
            <a:r>
              <a:rPr lang="en-PH" sz="2400" dirty="0">
                <a:solidFill>
                  <a:prstClr val="black"/>
                </a:solidFill>
              </a:rPr>
              <a:t>ARMING</a:t>
            </a:r>
            <a:r>
              <a:rPr lang="en-PH" sz="3200" dirty="0">
                <a:solidFill>
                  <a:prstClr val="black"/>
                </a:solidFill>
              </a:rPr>
              <a:t>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endParaRPr lang="en-PH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AB8558-B1F1-4F13-A53A-F08132C1F758}"/>
              </a:ext>
            </a:extLst>
          </p:cNvPr>
          <p:cNvGrpSpPr/>
          <p:nvPr/>
        </p:nvGrpSpPr>
        <p:grpSpPr>
          <a:xfrm>
            <a:off x="98258" y="2239469"/>
            <a:ext cx="3008728" cy="2922466"/>
            <a:chOff x="924175" y="2239469"/>
            <a:chExt cx="3008728" cy="29224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C22D14-E340-4DA5-94C1-FFBB612176AE}"/>
                </a:ext>
              </a:extLst>
            </p:cNvPr>
            <p:cNvSpPr/>
            <p:nvPr/>
          </p:nvSpPr>
          <p:spPr>
            <a:xfrm>
              <a:off x="924175" y="2239469"/>
              <a:ext cx="3008728" cy="29224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90C1CE2-4578-45BB-A591-2C072A81A78C}"/>
                </a:ext>
              </a:extLst>
            </p:cNvPr>
            <p:cNvSpPr txBox="1"/>
            <p:nvPr/>
          </p:nvSpPr>
          <p:spPr>
            <a:xfrm>
              <a:off x="1049356" y="3244334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b="1" dirty="0">
                  <a:solidFill>
                    <a:schemeClr val="bg1"/>
                  </a:solidFill>
                  <a:latin typeface="Helvetica" pitchFamily="2" charset="0"/>
                </a:rPr>
                <a:t>21 </a:t>
              </a:r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unique farmers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C823643-94DD-476B-A4EC-07942AD0C3FE}"/>
                </a:ext>
              </a:extLst>
            </p:cNvPr>
            <p:cNvSpPr txBox="1"/>
            <p:nvPr/>
          </p:nvSpPr>
          <p:spPr>
            <a:xfrm>
              <a:off x="1049356" y="3700702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(GetAgroActivities)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6048760-3C39-4507-8B63-F2FA8590FBBA}"/>
              </a:ext>
            </a:extLst>
          </p:cNvPr>
          <p:cNvGrpSpPr/>
          <p:nvPr/>
        </p:nvGrpSpPr>
        <p:grpSpPr>
          <a:xfrm>
            <a:off x="5822147" y="774463"/>
            <a:ext cx="6218741" cy="6083537"/>
            <a:chOff x="5015905" y="774463"/>
            <a:chExt cx="6218741" cy="60835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F2BC8807-4073-425E-A822-A62029FE4F44}"/>
                </a:ext>
              </a:extLst>
            </p:cNvPr>
            <p:cNvSpPr/>
            <p:nvPr/>
          </p:nvSpPr>
          <p:spPr>
            <a:xfrm>
              <a:off x="5015905" y="774463"/>
              <a:ext cx="6218741" cy="608353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3970ED9-806A-48D9-A5AD-29BA86396F5D}"/>
                </a:ext>
              </a:extLst>
            </p:cNvPr>
            <p:cNvSpPr txBox="1"/>
            <p:nvPr/>
          </p:nvSpPr>
          <p:spPr>
            <a:xfrm>
              <a:off x="6746093" y="3446899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b="1" dirty="0">
                  <a:solidFill>
                    <a:schemeClr val="bg1"/>
                  </a:solidFill>
                  <a:latin typeface="Helvetica" pitchFamily="2" charset="0"/>
                </a:rPr>
                <a:t>96 </a:t>
              </a:r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unique farmers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0FD30C0-AC1E-47E8-8E5A-67410DC69056}"/>
                </a:ext>
              </a:extLst>
            </p:cNvPr>
            <p:cNvSpPr txBox="1"/>
            <p:nvPr/>
          </p:nvSpPr>
          <p:spPr>
            <a:xfrm>
              <a:off x="6746093" y="3885368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(GetDairyActivities)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565E18F-7A6C-470E-9BD1-272A0B95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313" y="1618911"/>
            <a:ext cx="958749" cy="8115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D631D15-F1DD-44F8-A5BE-8CD3BE0EE92F}"/>
              </a:ext>
            </a:extLst>
          </p:cNvPr>
          <p:cNvSpPr txBox="1"/>
          <p:nvPr/>
        </p:nvSpPr>
        <p:spPr>
          <a:xfrm>
            <a:off x="3697165" y="1718616"/>
            <a:ext cx="3126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Implication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7D2D1B-EDAE-4869-AC45-7107E02D4066}"/>
              </a:ext>
            </a:extLst>
          </p:cNvPr>
          <p:cNvSpPr/>
          <p:nvPr/>
        </p:nvSpPr>
        <p:spPr>
          <a:xfrm>
            <a:off x="3232167" y="2892901"/>
            <a:ext cx="26877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 Masterfile can be created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by merging this two datasets.</a:t>
            </a:r>
          </a:p>
        </p:txBody>
      </p:sp>
    </p:spTree>
    <p:extLst>
      <p:ext uri="{BB962C8B-B14F-4D97-AF65-F5344CB8AC3E}">
        <p14:creationId xmlns:p14="http://schemas.microsoft.com/office/powerpoint/2010/main" val="65346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S</a:t>
            </a:r>
            <a:r>
              <a:rPr lang="en-PH" sz="2400" dirty="0">
                <a:solidFill>
                  <a:prstClr val="black"/>
                </a:solidFill>
              </a:rPr>
              <a:t>UMMARY</a:t>
            </a:r>
            <a:r>
              <a:rPr lang="en-PH" sz="3200" dirty="0">
                <a:solidFill>
                  <a:prstClr val="black"/>
                </a:solidFill>
              </a:rPr>
              <a:t> O</a:t>
            </a:r>
            <a:r>
              <a:rPr lang="en-PH" sz="2400" dirty="0">
                <a:solidFill>
                  <a:prstClr val="black"/>
                </a:solidFill>
              </a:rPr>
              <a:t>VERVIEW</a:t>
            </a:r>
            <a:r>
              <a:rPr lang="en-PH" sz="3200" dirty="0">
                <a:solidFill>
                  <a:prstClr val="black"/>
                </a:solidFill>
              </a:rPr>
              <a:t> – F</a:t>
            </a:r>
            <a:r>
              <a:rPr lang="en-PH" sz="2400" dirty="0">
                <a:solidFill>
                  <a:prstClr val="black"/>
                </a:solidFill>
              </a:rPr>
              <a:t>ARMING</a:t>
            </a:r>
            <a:r>
              <a:rPr lang="en-PH" sz="3200" dirty="0">
                <a:solidFill>
                  <a:prstClr val="black"/>
                </a:solidFill>
              </a:rPr>
              <a:t>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endParaRPr lang="en-PH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AB8558-B1F1-4F13-A53A-F08132C1F758}"/>
              </a:ext>
            </a:extLst>
          </p:cNvPr>
          <p:cNvGrpSpPr/>
          <p:nvPr/>
        </p:nvGrpSpPr>
        <p:grpSpPr>
          <a:xfrm>
            <a:off x="98258" y="2239469"/>
            <a:ext cx="3008728" cy="2922466"/>
            <a:chOff x="924175" y="2239469"/>
            <a:chExt cx="3008728" cy="29224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C22D14-E340-4DA5-94C1-FFBB612176AE}"/>
                </a:ext>
              </a:extLst>
            </p:cNvPr>
            <p:cNvSpPr/>
            <p:nvPr/>
          </p:nvSpPr>
          <p:spPr>
            <a:xfrm>
              <a:off x="924175" y="2239469"/>
              <a:ext cx="3008728" cy="29224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90C1CE2-4578-45BB-A591-2C072A81A78C}"/>
                </a:ext>
              </a:extLst>
            </p:cNvPr>
            <p:cNvSpPr txBox="1"/>
            <p:nvPr/>
          </p:nvSpPr>
          <p:spPr>
            <a:xfrm>
              <a:off x="1049356" y="3244334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b="1" dirty="0">
                  <a:solidFill>
                    <a:schemeClr val="bg1"/>
                  </a:solidFill>
                  <a:latin typeface="Helvetica" pitchFamily="2" charset="0"/>
                </a:rPr>
                <a:t>21 </a:t>
              </a:r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unique farmers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C823643-94DD-476B-A4EC-07942AD0C3FE}"/>
                </a:ext>
              </a:extLst>
            </p:cNvPr>
            <p:cNvSpPr txBox="1"/>
            <p:nvPr/>
          </p:nvSpPr>
          <p:spPr>
            <a:xfrm>
              <a:off x="1049356" y="3700702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(GetAgroActivities)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6048760-3C39-4507-8B63-F2FA8590FBBA}"/>
              </a:ext>
            </a:extLst>
          </p:cNvPr>
          <p:cNvGrpSpPr/>
          <p:nvPr/>
        </p:nvGrpSpPr>
        <p:grpSpPr>
          <a:xfrm>
            <a:off x="5822147" y="774463"/>
            <a:ext cx="6218741" cy="6083537"/>
            <a:chOff x="5015905" y="774463"/>
            <a:chExt cx="6218741" cy="60835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F2BC8807-4073-425E-A822-A62029FE4F44}"/>
                </a:ext>
              </a:extLst>
            </p:cNvPr>
            <p:cNvSpPr/>
            <p:nvPr/>
          </p:nvSpPr>
          <p:spPr>
            <a:xfrm>
              <a:off x="5015905" y="774463"/>
              <a:ext cx="6218741" cy="608353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3970ED9-806A-48D9-A5AD-29BA86396F5D}"/>
                </a:ext>
              </a:extLst>
            </p:cNvPr>
            <p:cNvSpPr txBox="1"/>
            <p:nvPr/>
          </p:nvSpPr>
          <p:spPr>
            <a:xfrm>
              <a:off x="6746093" y="3446899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b="1" dirty="0">
                  <a:solidFill>
                    <a:schemeClr val="bg1"/>
                  </a:solidFill>
                  <a:latin typeface="Helvetica" pitchFamily="2" charset="0"/>
                </a:rPr>
                <a:t>96 </a:t>
              </a:r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unique farmers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0FD30C0-AC1E-47E8-8E5A-67410DC69056}"/>
                </a:ext>
              </a:extLst>
            </p:cNvPr>
            <p:cNvSpPr txBox="1"/>
            <p:nvPr/>
          </p:nvSpPr>
          <p:spPr>
            <a:xfrm>
              <a:off x="6746093" y="3885368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(GetDairyActivities)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7D2D1B-EDAE-4869-AC45-7107E02D4066}"/>
              </a:ext>
            </a:extLst>
          </p:cNvPr>
          <p:cNvSpPr/>
          <p:nvPr/>
        </p:nvSpPr>
        <p:spPr>
          <a:xfrm>
            <a:off x="3136331" y="2662069"/>
            <a:ext cx="27583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Due to a small base in these dataset it is preferable that we </a:t>
            </a:r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will not use this as of the moment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  <a:p>
            <a:endParaRPr lang="en-PH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PH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We recommend that all activities be digitized.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A7D72EA-3868-4395-A252-542FFAAC7E56}"/>
              </a:ext>
            </a:extLst>
          </p:cNvPr>
          <p:cNvSpPr txBox="1"/>
          <p:nvPr/>
        </p:nvSpPr>
        <p:spPr>
          <a:xfrm>
            <a:off x="2447815" y="1292896"/>
            <a:ext cx="433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Proposed Solution</a:t>
            </a:r>
          </a:p>
        </p:txBody>
      </p:sp>
      <p:pic>
        <p:nvPicPr>
          <p:cNvPr id="15" name="Picture 2" descr="Image result for solution icon black and white">
            <a:extLst>
              <a:ext uri="{FF2B5EF4-FFF2-40B4-BE49-F238E27FC236}">
                <a16:creationId xmlns:a16="http://schemas.microsoft.com/office/drawing/2014/main" xmlns="" id="{CBE7180A-9A61-4EF3-9C75-2272EC41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81" y="1180443"/>
            <a:ext cx="928446" cy="92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5091B11-C7D8-4B7D-8063-EB76A18FBFDC}"/>
              </a:ext>
            </a:extLst>
          </p:cNvPr>
          <p:cNvSpPr/>
          <p:nvPr/>
        </p:nvSpPr>
        <p:spPr>
          <a:xfrm>
            <a:off x="2727587" y="1777804"/>
            <a:ext cx="3575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(</a:t>
            </a:r>
            <a:r>
              <a:rPr lang="en-PH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We need you to answer if you agree to the proposed solution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  <a:endParaRPr lang="en-PH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Related image">
            <a:extLst>
              <a:ext uri="{FF2B5EF4-FFF2-40B4-BE49-F238E27FC236}">
                <a16:creationId xmlns:a16="http://schemas.microsoft.com/office/drawing/2014/main" xmlns="" id="{945B5B25-384E-4F74-BE6D-C2A89050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6" y="3040373"/>
            <a:ext cx="3318885" cy="331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xmlns="" id="{FE15D26C-E342-E14B-A96E-78A4977C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21" y="142640"/>
            <a:ext cx="10360662" cy="487361"/>
          </a:xfrm>
        </p:spPr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P</a:t>
            </a:r>
            <a:r>
              <a:rPr lang="en-PH" sz="2400" dirty="0">
                <a:solidFill>
                  <a:prstClr val="black"/>
                </a:solidFill>
              </a:rPr>
              <a:t>ROPOSED</a:t>
            </a:r>
            <a:r>
              <a:rPr lang="en-PH" sz="3200" dirty="0">
                <a:solidFill>
                  <a:prstClr val="black"/>
                </a:solidFill>
              </a:rPr>
              <a:t> S</a:t>
            </a:r>
            <a:r>
              <a:rPr lang="en-PH" sz="2400" dirty="0">
                <a:solidFill>
                  <a:prstClr val="black"/>
                </a:solidFill>
              </a:rPr>
              <a:t>CORING</a:t>
            </a:r>
            <a:r>
              <a:rPr lang="en-PH" sz="3200" dirty="0">
                <a:solidFill>
                  <a:prstClr val="black"/>
                </a:solidFill>
              </a:rPr>
              <a:t> S</a:t>
            </a:r>
            <a:r>
              <a:rPr lang="en-PH" sz="2400" dirty="0">
                <a:solidFill>
                  <a:prstClr val="black"/>
                </a:solidFill>
              </a:rPr>
              <a:t>YSTEM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EAC04F-9191-794C-B517-568F3E40D31F}"/>
              </a:ext>
            </a:extLst>
          </p:cNvPr>
          <p:cNvSpPr txBox="1"/>
          <p:nvPr/>
        </p:nvSpPr>
        <p:spPr>
          <a:xfrm>
            <a:off x="3779679" y="2853157"/>
            <a:ext cx="82005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To address this problem, we recommend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scoring system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with a goal to encourage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farmers encouraging them to use the wallet more frequently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and at the same time, be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more financially literate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and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responsible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 Note that this scheme is 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limited to dairy farmers only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 The scheme is based on the following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Not all people who have wallet data are dairy farmers.</a:t>
            </a:r>
          </a:p>
          <a:p>
            <a:pPr marL="742950" lvl="1" indent="-285750"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Not all people with cooperative data are dairy farmers.</a:t>
            </a:r>
          </a:p>
          <a:p>
            <a:pPr marL="742950" lvl="1" indent="-285750"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Not all farmers will have remittance dataset.</a:t>
            </a:r>
          </a:p>
          <a:p>
            <a:pPr marL="742950" lvl="1" indent="-285750"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Due to the limited number of farmers who used in the loan history.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9378DEF-15CB-495D-A285-F4F8FB979D90}"/>
              </a:ext>
            </a:extLst>
          </p:cNvPr>
          <p:cNvGrpSpPr/>
          <p:nvPr/>
        </p:nvGrpSpPr>
        <p:grpSpPr>
          <a:xfrm>
            <a:off x="8472968" y="800697"/>
            <a:ext cx="1993993" cy="1930584"/>
            <a:chOff x="926137" y="1817940"/>
            <a:chExt cx="2167260" cy="21752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2D949A55-0F12-4E43-859B-2865AF4D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137" y="1817940"/>
              <a:ext cx="2167260" cy="2175228"/>
            </a:xfrm>
            <a:prstGeom prst="rect">
              <a:avLst/>
            </a:prstGeom>
          </p:spPr>
        </p:pic>
        <p:sp>
          <p:nvSpPr>
            <p:cNvPr id="5" name="Flowchart: Summing Junction 4">
              <a:extLst>
                <a:ext uri="{FF2B5EF4-FFF2-40B4-BE49-F238E27FC236}">
                  <a16:creationId xmlns:a16="http://schemas.microsoft.com/office/drawing/2014/main" xmlns="" id="{CF870C10-DFE9-4D38-8036-2A99A1E61E1A}"/>
                </a:ext>
              </a:extLst>
            </p:cNvPr>
            <p:cNvSpPr/>
            <p:nvPr/>
          </p:nvSpPr>
          <p:spPr>
            <a:xfrm>
              <a:off x="1042870" y="1955260"/>
              <a:ext cx="1797608" cy="1896893"/>
            </a:xfrm>
            <a:prstGeom prst="flowChartSummingJunction">
              <a:avLst/>
            </a:prstGeom>
            <a:solidFill>
              <a:schemeClr val="accent1">
                <a:alpha val="0"/>
              </a:schemeClr>
            </a:solidFill>
            <a:ln w="98425">
              <a:solidFill>
                <a:srgbClr val="FF5050">
                  <a:alpha val="8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58D877-6916-4599-8033-0D92C949853A}"/>
              </a:ext>
            </a:extLst>
          </p:cNvPr>
          <p:cNvSpPr txBox="1"/>
          <p:nvPr/>
        </p:nvSpPr>
        <p:spPr>
          <a:xfrm>
            <a:off x="357466" y="1219237"/>
            <a:ext cx="820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As of the moment,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no relationships exist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in the sample data source that was provided.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Merging all three data sources resulted in a null database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</p:txBody>
      </p:sp>
      <p:pic>
        <p:nvPicPr>
          <p:cNvPr id="11266" name="Picture 2" descr="Image result for FARMER icon black and white">
            <a:extLst>
              <a:ext uri="{FF2B5EF4-FFF2-40B4-BE49-F238E27FC236}">
                <a16:creationId xmlns:a16="http://schemas.microsoft.com/office/drawing/2014/main" xmlns="" id="{2B42E7C7-D271-4312-A759-1C21995E7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29" y="4176298"/>
            <a:ext cx="826622" cy="90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573881D-2FBF-4572-9AED-33B109D360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62" y="4434045"/>
            <a:ext cx="531540" cy="5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FE15D26C-E342-E14B-A96E-78A4977C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21" y="142640"/>
            <a:ext cx="10360662" cy="487361"/>
          </a:xfrm>
        </p:spPr>
        <p:txBody>
          <a:bodyPr>
            <a:normAutofit fontScale="90000"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P</a:t>
            </a:r>
            <a:r>
              <a:rPr lang="en-PH" sz="2400" dirty="0">
                <a:solidFill>
                  <a:prstClr val="black"/>
                </a:solidFill>
              </a:rPr>
              <a:t>ROPOSED</a:t>
            </a:r>
            <a:r>
              <a:rPr lang="en-PH" sz="3200" dirty="0">
                <a:solidFill>
                  <a:prstClr val="black"/>
                </a:solidFill>
              </a:rPr>
              <a:t> S</a:t>
            </a:r>
            <a:r>
              <a:rPr lang="en-PH" sz="2400" dirty="0">
                <a:solidFill>
                  <a:prstClr val="black"/>
                </a:solidFill>
              </a:rPr>
              <a:t>CORING</a:t>
            </a:r>
            <a:r>
              <a:rPr lang="en-PH" sz="3200" dirty="0">
                <a:solidFill>
                  <a:prstClr val="black"/>
                </a:solidFill>
              </a:rPr>
              <a:t> S</a:t>
            </a:r>
            <a:r>
              <a:rPr lang="en-PH" sz="2400" dirty="0">
                <a:solidFill>
                  <a:prstClr val="black"/>
                </a:solidFill>
              </a:rPr>
              <a:t>YSTEM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EAC04F-9191-794C-B517-568F3E40D31F}"/>
              </a:ext>
            </a:extLst>
          </p:cNvPr>
          <p:cNvSpPr txBox="1"/>
          <p:nvPr/>
        </p:nvSpPr>
        <p:spPr>
          <a:xfrm>
            <a:off x="197961" y="1268852"/>
            <a:ext cx="6994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1. If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farmer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only has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one set of dairy 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a score will still be provided but this will be of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smallest amount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2. If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farmer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has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both dairy data and cooperative 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then a score will be provided allowing the farmer to avail of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higher amount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3.  If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farmer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has all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three data points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a score will be provided allowing the farmer to avail of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highest loanable amount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DF3A2FD4-EFDD-49D2-8066-42368296412A}"/>
              </a:ext>
            </a:extLst>
          </p:cNvPr>
          <p:cNvGrpSpPr/>
          <p:nvPr/>
        </p:nvGrpSpPr>
        <p:grpSpPr>
          <a:xfrm>
            <a:off x="7359318" y="684818"/>
            <a:ext cx="2256008" cy="2256008"/>
            <a:chOff x="7028575" y="684818"/>
            <a:chExt cx="2256008" cy="22560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1CC29F37-EC37-4600-8422-0556D1FD1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575" y="684818"/>
              <a:ext cx="2256008" cy="2256008"/>
            </a:xfrm>
            <a:prstGeom prst="rect">
              <a:avLst/>
            </a:prstGeom>
          </p:spPr>
        </p:pic>
        <p:pic>
          <p:nvPicPr>
            <p:cNvPr id="15" name="Picture 2" descr="Image result for FARMER icon black and white">
              <a:extLst>
                <a:ext uri="{FF2B5EF4-FFF2-40B4-BE49-F238E27FC236}">
                  <a16:creationId xmlns:a16="http://schemas.microsoft.com/office/drawing/2014/main" xmlns="" id="{870E8EDD-1294-4227-B9D3-BEA15A443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311" y="1262243"/>
              <a:ext cx="826622" cy="908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A8BB319-0D16-4F8F-9885-47FD715F5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080" y="1448962"/>
              <a:ext cx="747926" cy="72147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BB92CB4E-225E-44A5-9743-3FD917268A94}"/>
              </a:ext>
            </a:extLst>
          </p:cNvPr>
          <p:cNvGrpSpPr/>
          <p:nvPr/>
        </p:nvGrpSpPr>
        <p:grpSpPr>
          <a:xfrm>
            <a:off x="7378541" y="2691387"/>
            <a:ext cx="2256008" cy="2256008"/>
            <a:chOff x="8078933" y="2691387"/>
            <a:chExt cx="2256008" cy="22560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5E14D42E-B385-460F-9D89-E2FA16E78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8933" y="2691387"/>
              <a:ext cx="2256008" cy="2256008"/>
            </a:xfrm>
            <a:prstGeom prst="rect">
              <a:avLst/>
            </a:prstGeom>
          </p:spPr>
        </p:pic>
        <p:pic>
          <p:nvPicPr>
            <p:cNvPr id="21" name="Picture 2" descr="Image result for FARMER icon black and white">
              <a:extLst>
                <a:ext uri="{FF2B5EF4-FFF2-40B4-BE49-F238E27FC236}">
                  <a16:creationId xmlns:a16="http://schemas.microsoft.com/office/drawing/2014/main" xmlns="" id="{7D7DD1DD-C21A-45ED-AE28-95EDC93D9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2669" y="3268812"/>
              <a:ext cx="826622" cy="908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2DE4B0B7-9724-4233-8B00-795C5B68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0438" y="3850642"/>
              <a:ext cx="747926" cy="72147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71E28A5C-39A8-470C-8243-6A07FDB70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99804" y="3074353"/>
              <a:ext cx="747926" cy="72147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B727D47-20CF-4F60-961F-F4627CF8119F}"/>
              </a:ext>
            </a:extLst>
          </p:cNvPr>
          <p:cNvGrpSpPr/>
          <p:nvPr/>
        </p:nvGrpSpPr>
        <p:grpSpPr>
          <a:xfrm>
            <a:off x="7388036" y="4697956"/>
            <a:ext cx="2256008" cy="2256008"/>
            <a:chOff x="9129291" y="4697956"/>
            <a:chExt cx="2256008" cy="225600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8EDF2233-C02F-43F9-9DD1-B5624F0F8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91" y="4697956"/>
              <a:ext cx="2256008" cy="22560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55EDD18E-9990-4291-8682-5046B143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34861" y="4944019"/>
              <a:ext cx="567194" cy="547132"/>
            </a:xfrm>
            <a:prstGeom prst="rect">
              <a:avLst/>
            </a:prstGeom>
          </p:spPr>
        </p:pic>
        <p:pic>
          <p:nvPicPr>
            <p:cNvPr id="25" name="Picture 2" descr="Image result for FARMER icon black and white">
              <a:extLst>
                <a:ext uri="{FF2B5EF4-FFF2-40B4-BE49-F238E27FC236}">
                  <a16:creationId xmlns:a16="http://schemas.microsoft.com/office/drawing/2014/main" xmlns="" id="{E6CC7B74-F037-46B4-9C52-E62261C00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3027" y="5275381"/>
              <a:ext cx="826622" cy="908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18A1B172-D404-4FD5-B07C-F9CAF413F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4861" y="6134591"/>
              <a:ext cx="576691" cy="55629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902C2197-7A60-418F-B73C-1BACFABE2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4861" y="5529154"/>
              <a:ext cx="576691" cy="55629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F7046C0-ECDE-4C88-A2A6-D8C103F266CB}"/>
              </a:ext>
            </a:extLst>
          </p:cNvPr>
          <p:cNvSpPr/>
          <p:nvPr/>
        </p:nvSpPr>
        <p:spPr>
          <a:xfrm>
            <a:off x="171668" y="892911"/>
            <a:ext cx="652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The scheme is based on 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incentivization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and is as follows: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380B5F1-E667-4CA5-A38F-637916D9874E}"/>
              </a:ext>
            </a:extLst>
          </p:cNvPr>
          <p:cNvSpPr txBox="1"/>
          <p:nvPr/>
        </p:nvSpPr>
        <p:spPr>
          <a:xfrm>
            <a:off x="9628987" y="132904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>
                <a:latin typeface="Helvetica" pitchFamily="2" charset="0"/>
              </a:rPr>
              <a:t>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0EDFA1-E6A1-405F-8F45-ED9C8EE56323}"/>
              </a:ext>
            </a:extLst>
          </p:cNvPr>
          <p:cNvSpPr txBox="1"/>
          <p:nvPr/>
        </p:nvSpPr>
        <p:spPr>
          <a:xfrm>
            <a:off x="9635055" y="3346006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>
                <a:latin typeface="Helvetica" pitchFamily="2" charset="0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FD2BF5C-892B-48E2-A16F-1ECE9C6E60D3}"/>
              </a:ext>
            </a:extLst>
          </p:cNvPr>
          <p:cNvSpPr txBox="1"/>
          <p:nvPr/>
        </p:nvSpPr>
        <p:spPr>
          <a:xfrm>
            <a:off x="9668927" y="536296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>
                <a:latin typeface="Helvetica" pitchFamily="2" charset="0"/>
              </a:rPr>
              <a:t>=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8081F2E8-9C88-472C-B6F6-523081BD7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8334" y="1448962"/>
            <a:ext cx="733425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F3DC721-5190-4F39-84FE-A8F223B1E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0235" y="3373253"/>
            <a:ext cx="845711" cy="89992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7358EA3F-993B-4C0D-9D50-14874EC408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8334" y="5423132"/>
            <a:ext cx="809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7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971" y="4095515"/>
            <a:ext cx="10360662" cy="487361"/>
          </a:xfrm>
        </p:spPr>
        <p:txBody>
          <a:bodyPr>
            <a:noAutofit/>
          </a:bodyPr>
          <a:lstStyle/>
          <a:p>
            <a:r>
              <a:rPr lang="en-PH" sz="4400" dirty="0">
                <a:solidFill>
                  <a:prstClr val="black"/>
                </a:solidFill>
              </a:rPr>
              <a:t>A</a:t>
            </a:r>
            <a:r>
              <a:rPr lang="en-PH" sz="3600" dirty="0">
                <a:solidFill>
                  <a:prstClr val="black"/>
                </a:solidFill>
              </a:rPr>
              <a:t>PPENDIX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231252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S</a:t>
            </a:r>
            <a:r>
              <a:rPr lang="en-PH" sz="2400" dirty="0">
                <a:solidFill>
                  <a:prstClr val="black"/>
                </a:solidFill>
              </a:rPr>
              <a:t>UMMARY</a:t>
            </a:r>
            <a:r>
              <a:rPr lang="en-PH" sz="3200" dirty="0">
                <a:solidFill>
                  <a:prstClr val="black"/>
                </a:solidFill>
              </a:rPr>
              <a:t> O</a:t>
            </a:r>
            <a:r>
              <a:rPr lang="en-PH" sz="2400" dirty="0">
                <a:solidFill>
                  <a:prstClr val="black"/>
                </a:solidFill>
              </a:rPr>
              <a:t>VERVIEW</a:t>
            </a:r>
            <a:r>
              <a:rPr lang="en-PH" sz="3200" dirty="0">
                <a:solidFill>
                  <a:prstClr val="black"/>
                </a:solidFill>
              </a:rPr>
              <a:t> – W</a:t>
            </a:r>
            <a:r>
              <a:rPr lang="en-PH" sz="2400" dirty="0">
                <a:solidFill>
                  <a:prstClr val="black"/>
                </a:solidFill>
              </a:rPr>
              <a:t>ALLET,</a:t>
            </a:r>
            <a:r>
              <a:rPr lang="en-PH" sz="3200" dirty="0">
                <a:solidFill>
                  <a:prstClr val="black"/>
                </a:solidFill>
              </a:rPr>
              <a:t> C</a:t>
            </a:r>
            <a:r>
              <a:rPr lang="en-PH" sz="2400" dirty="0">
                <a:solidFill>
                  <a:prstClr val="black"/>
                </a:solidFill>
              </a:rPr>
              <a:t>OOP &amp; </a:t>
            </a:r>
            <a:r>
              <a:rPr lang="en-PH" sz="3200" dirty="0">
                <a:solidFill>
                  <a:prstClr val="black"/>
                </a:solidFill>
              </a:rPr>
              <a:t>A</a:t>
            </a:r>
            <a:r>
              <a:rPr lang="en-PH" sz="2400" dirty="0">
                <a:solidFill>
                  <a:prstClr val="black"/>
                </a:solidFill>
              </a:rPr>
              <a:t>GRO</a:t>
            </a:r>
            <a:endParaRPr lang="en-PH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2BC8807-4073-425E-A822-A62029FE4F44}"/>
              </a:ext>
            </a:extLst>
          </p:cNvPr>
          <p:cNvSpPr/>
          <p:nvPr/>
        </p:nvSpPr>
        <p:spPr>
          <a:xfrm>
            <a:off x="5084325" y="779325"/>
            <a:ext cx="6218741" cy="6083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878C6CE-7B03-4A57-9811-4A798941705F}"/>
              </a:ext>
            </a:extLst>
          </p:cNvPr>
          <p:cNvSpPr/>
          <p:nvPr/>
        </p:nvSpPr>
        <p:spPr>
          <a:xfrm>
            <a:off x="7946513" y="3675599"/>
            <a:ext cx="455805" cy="465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3970ED9-806A-48D9-A5AD-29BA86396F5D}"/>
              </a:ext>
            </a:extLst>
          </p:cNvPr>
          <p:cNvSpPr txBox="1"/>
          <p:nvPr/>
        </p:nvSpPr>
        <p:spPr>
          <a:xfrm>
            <a:off x="4235583" y="937216"/>
            <a:ext cx="275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555 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unique farmers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5F50FA-A30B-4A64-B29A-2985A3557C35}"/>
              </a:ext>
            </a:extLst>
          </p:cNvPr>
          <p:cNvSpPr txBox="1"/>
          <p:nvPr/>
        </p:nvSpPr>
        <p:spPr>
          <a:xfrm rot="267168">
            <a:off x="3330172" y="3155815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4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unique </a:t>
            </a:r>
            <a:r>
              <a:rPr lang="en-PH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farmers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024C34A-C2F7-49C5-9232-76BCD7D29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0" y="888945"/>
            <a:ext cx="736054" cy="73605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2FF144C-3EA6-4B34-A490-7F0A3AED80E2}"/>
              </a:ext>
            </a:extLst>
          </p:cNvPr>
          <p:cNvSpPr txBox="1"/>
          <p:nvPr/>
        </p:nvSpPr>
        <p:spPr>
          <a:xfrm>
            <a:off x="1618509" y="1633060"/>
            <a:ext cx="337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This is the total population of unique farmers with wallet details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48EF60E9-7C35-4CDC-8E85-EFD40934200A}"/>
              </a:ext>
            </a:extLst>
          </p:cNvPr>
          <p:cNvSpPr/>
          <p:nvPr/>
        </p:nvSpPr>
        <p:spPr>
          <a:xfrm>
            <a:off x="8056342" y="3804028"/>
            <a:ext cx="236145" cy="2291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96F9D6D-8560-4004-A3B2-6238263DB51F}"/>
              </a:ext>
            </a:extLst>
          </p:cNvPr>
          <p:cNvSpPr txBox="1"/>
          <p:nvPr/>
        </p:nvSpPr>
        <p:spPr>
          <a:xfrm>
            <a:off x="2434126" y="1121882"/>
            <a:ext cx="258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GetWalletDetails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8B64712-423C-4E8F-A943-9B3DE53AC631}"/>
              </a:ext>
            </a:extLst>
          </p:cNvPr>
          <p:cNvSpPr txBox="1"/>
          <p:nvPr/>
        </p:nvSpPr>
        <p:spPr>
          <a:xfrm>
            <a:off x="1632688" y="3273149"/>
            <a:ext cx="258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GetCoopCBSDetails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5FCD446-7E8B-4183-9A9D-A67A84E06F71}"/>
              </a:ext>
            </a:extLst>
          </p:cNvPr>
          <p:cNvSpPr txBox="1"/>
          <p:nvPr/>
        </p:nvSpPr>
        <p:spPr>
          <a:xfrm>
            <a:off x="876701" y="3815743"/>
            <a:ext cx="346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0.7%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of these farmers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have information in Coop CBS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B8B83D5-B69D-4689-B0E2-25DA5E79791D}"/>
              </a:ext>
            </a:extLst>
          </p:cNvPr>
          <p:cNvSpPr txBox="1"/>
          <p:nvPr/>
        </p:nvSpPr>
        <p:spPr>
          <a:xfrm>
            <a:off x="1750201" y="5233793"/>
            <a:ext cx="258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GetAgroActivities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0910F02-CB18-4A4F-A54A-1A9DA4249EDD}"/>
              </a:ext>
            </a:extLst>
          </p:cNvPr>
          <p:cNvSpPr txBox="1"/>
          <p:nvPr/>
        </p:nvSpPr>
        <p:spPr>
          <a:xfrm>
            <a:off x="942591" y="5754038"/>
            <a:ext cx="458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Only 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of them have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agro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activities recorded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BEC99B39-0D7C-48AC-83A9-39DEB0595902}"/>
              </a:ext>
            </a:extLst>
          </p:cNvPr>
          <p:cNvCxnSpPr>
            <a:cxnSpLocks/>
          </p:cNvCxnSpPr>
          <p:nvPr/>
        </p:nvCxnSpPr>
        <p:spPr>
          <a:xfrm>
            <a:off x="4533089" y="1298117"/>
            <a:ext cx="2422188" cy="0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248812D-ADC2-4060-92C7-210FA347DCE3}"/>
              </a:ext>
            </a:extLst>
          </p:cNvPr>
          <p:cNvCxnSpPr>
            <a:cxnSpLocks/>
          </p:cNvCxnSpPr>
          <p:nvPr/>
        </p:nvCxnSpPr>
        <p:spPr>
          <a:xfrm>
            <a:off x="4197914" y="3440430"/>
            <a:ext cx="3874405" cy="314729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13CEA291-9C8E-442D-9875-2AE62B8DE74A}"/>
              </a:ext>
            </a:extLst>
          </p:cNvPr>
          <p:cNvCxnSpPr>
            <a:cxnSpLocks/>
          </p:cNvCxnSpPr>
          <p:nvPr/>
        </p:nvCxnSpPr>
        <p:spPr>
          <a:xfrm flipV="1">
            <a:off x="4533089" y="3970330"/>
            <a:ext cx="3662105" cy="1482334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77AFBACA-B087-4F35-9006-96FF0D7A8724}"/>
              </a:ext>
            </a:extLst>
          </p:cNvPr>
          <p:cNvSpPr/>
          <p:nvPr/>
        </p:nvSpPr>
        <p:spPr>
          <a:xfrm>
            <a:off x="6889664" y="1233421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73579005-275F-4FAC-AE5F-894B58FF42E3}"/>
              </a:ext>
            </a:extLst>
          </p:cNvPr>
          <p:cNvSpPr/>
          <p:nvPr/>
        </p:nvSpPr>
        <p:spPr>
          <a:xfrm>
            <a:off x="8006021" y="3696372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E6C6354-426D-41D5-9C63-32A8E2CD0579}"/>
              </a:ext>
            </a:extLst>
          </p:cNvPr>
          <p:cNvSpPr txBox="1"/>
          <p:nvPr/>
        </p:nvSpPr>
        <p:spPr>
          <a:xfrm rot="20361532">
            <a:off x="3459571" y="4763117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latin typeface="Helvetica" pitchFamily="2" charset="0"/>
              </a:rPr>
              <a:t>1</a:t>
            </a:r>
            <a:r>
              <a:rPr lang="en-PH" dirty="0">
                <a:latin typeface="Helvetica" pitchFamily="2" charset="0"/>
              </a:rPr>
              <a:t> unique </a:t>
            </a:r>
            <a:r>
              <a:rPr lang="en-PH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farmer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CDAC9B6-F446-4FE0-915D-8C4437A6F22E}"/>
              </a:ext>
            </a:extLst>
          </p:cNvPr>
          <p:cNvSpPr/>
          <p:nvPr/>
        </p:nvSpPr>
        <p:spPr>
          <a:xfrm>
            <a:off x="8138617" y="3903774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99B2099-85CB-4122-8689-E980AC4F83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4" y="3110886"/>
            <a:ext cx="644273" cy="644273"/>
          </a:xfrm>
          <a:prstGeom prst="rect">
            <a:avLst/>
          </a:prstGeom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xmlns="" id="{AE5EF612-119F-4C3F-84D2-B5DA95AB8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52" y="4953947"/>
            <a:ext cx="644273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5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9DDBBEB-295F-6C48-9A20-7C13B1E7D2CE}"/>
              </a:ext>
            </a:extLst>
          </p:cNvPr>
          <p:cNvCxnSpPr>
            <a:cxnSpLocks/>
          </p:cNvCxnSpPr>
          <p:nvPr/>
        </p:nvCxnSpPr>
        <p:spPr>
          <a:xfrm>
            <a:off x="2353901" y="2060060"/>
            <a:ext cx="616329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DE00BDD-D03D-614C-8B1A-D7F6677D808F}"/>
              </a:ext>
            </a:extLst>
          </p:cNvPr>
          <p:cNvCxnSpPr>
            <a:cxnSpLocks/>
          </p:cNvCxnSpPr>
          <p:nvPr/>
        </p:nvCxnSpPr>
        <p:spPr>
          <a:xfrm flipV="1">
            <a:off x="5502595" y="2060059"/>
            <a:ext cx="738726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F673AE4-8B11-2548-B8EC-70836CC10127}"/>
              </a:ext>
            </a:extLst>
          </p:cNvPr>
          <p:cNvCxnSpPr>
            <a:cxnSpLocks/>
          </p:cNvCxnSpPr>
          <p:nvPr/>
        </p:nvCxnSpPr>
        <p:spPr>
          <a:xfrm>
            <a:off x="8927857" y="2050333"/>
            <a:ext cx="62377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B392470-D839-B34E-8B12-DB6ABD9E573C}"/>
              </a:ext>
            </a:extLst>
          </p:cNvPr>
          <p:cNvCxnSpPr>
            <a:cxnSpLocks/>
          </p:cNvCxnSpPr>
          <p:nvPr/>
        </p:nvCxnSpPr>
        <p:spPr>
          <a:xfrm>
            <a:off x="10802600" y="3429000"/>
            <a:ext cx="0" cy="70684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8D23CAB-388C-D54E-848A-277773462068}"/>
              </a:ext>
            </a:extLst>
          </p:cNvPr>
          <p:cNvCxnSpPr>
            <a:cxnSpLocks/>
          </p:cNvCxnSpPr>
          <p:nvPr/>
        </p:nvCxnSpPr>
        <p:spPr>
          <a:xfrm flipH="1">
            <a:off x="8782758" y="5252941"/>
            <a:ext cx="801112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B00B7A9-B963-094B-92A0-7E5DDEDD9B94}"/>
              </a:ext>
            </a:extLst>
          </p:cNvPr>
          <p:cNvCxnSpPr>
            <a:cxnSpLocks/>
          </p:cNvCxnSpPr>
          <p:nvPr/>
        </p:nvCxnSpPr>
        <p:spPr>
          <a:xfrm flipH="1">
            <a:off x="5223753" y="5323455"/>
            <a:ext cx="1131061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C4B485E-9D57-1F40-9A72-F87D560B0CAB}"/>
              </a:ext>
            </a:extLst>
          </p:cNvPr>
          <p:cNvSpPr/>
          <p:nvPr/>
        </p:nvSpPr>
        <p:spPr>
          <a:xfrm>
            <a:off x="4117974" y="115956"/>
            <a:ext cx="3429000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prstClr val="black"/>
                </a:solidFill>
                <a:latin typeface="Helvetica"/>
                <a:ea typeface="+mj-ea"/>
              </a:rPr>
              <a:t>P</a:t>
            </a:r>
            <a:r>
              <a:rPr lang="en-PH" sz="2400" dirty="0">
                <a:solidFill>
                  <a:prstClr val="black"/>
                </a:solidFill>
                <a:latin typeface="Helvetica"/>
                <a:ea typeface="+mj-ea"/>
              </a:rPr>
              <a:t>ROCESS</a:t>
            </a:r>
            <a:r>
              <a:rPr lang="en-PH" sz="3200" dirty="0">
                <a:solidFill>
                  <a:prstClr val="black"/>
                </a:solidFill>
                <a:latin typeface="Helvetica"/>
                <a:ea typeface="+mj-ea"/>
              </a:rPr>
              <a:t> F</a:t>
            </a:r>
            <a:r>
              <a:rPr lang="en-PH" sz="2400" dirty="0">
                <a:solidFill>
                  <a:prstClr val="black"/>
                </a:solidFill>
                <a:latin typeface="Helvetica"/>
                <a:ea typeface="+mj-ea"/>
              </a:rPr>
              <a:t>LOW</a:t>
            </a:r>
            <a:endParaRPr lang="en-US" sz="2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E2F824A-D886-0E45-A258-49D585BBA5DE}"/>
              </a:ext>
            </a:extLst>
          </p:cNvPr>
          <p:cNvCxnSpPr>
            <a:cxnSpLocks/>
          </p:cNvCxnSpPr>
          <p:nvPr/>
        </p:nvCxnSpPr>
        <p:spPr>
          <a:xfrm flipH="1">
            <a:off x="2430907" y="5365316"/>
            <a:ext cx="808405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EBF4588-CB2C-407D-B81F-0EB6F814BB81}"/>
              </a:ext>
            </a:extLst>
          </p:cNvPr>
          <p:cNvGrpSpPr/>
          <p:nvPr/>
        </p:nvGrpSpPr>
        <p:grpSpPr>
          <a:xfrm>
            <a:off x="67722" y="1029640"/>
            <a:ext cx="2374246" cy="2246769"/>
            <a:chOff x="29337" y="944025"/>
            <a:chExt cx="2374246" cy="22467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BE6C8DB-FE12-D742-8A76-81C3B1CD5AB8}"/>
                </a:ext>
              </a:extLst>
            </p:cNvPr>
            <p:cNvSpPr txBox="1"/>
            <p:nvPr/>
          </p:nvSpPr>
          <p:spPr>
            <a:xfrm>
              <a:off x="82474" y="944026"/>
              <a:ext cx="23211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  <a:buSzPct val="150000"/>
              </a:pPr>
              <a:r>
                <a:rPr lang="en-US" sz="1400" b="1" dirty="0">
                  <a:latin typeface="Helvetica" pitchFamily="2" charset="0"/>
                </a:rPr>
                <a:t>STEP 1: Data Dictionary</a:t>
              </a:r>
            </a:p>
          </p:txBody>
        </p:sp>
        <p:pic>
          <p:nvPicPr>
            <p:cNvPr id="1026" name="Picture 2" descr="https://www.pinclipart.com/picdir/big/109-1097146_dictionary-clipart-data-dictionary-icon-png-download.png">
              <a:extLst>
                <a:ext uri="{FF2B5EF4-FFF2-40B4-BE49-F238E27FC236}">
                  <a16:creationId xmlns:a16="http://schemas.microsoft.com/office/drawing/2014/main" xmlns="" id="{F9B1F4D3-E768-484A-8629-0B1513C11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92" y="1677285"/>
              <a:ext cx="951339" cy="877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DCC0FC2E-C1CF-46F9-AA50-C5C4F20DCE7F}"/>
                </a:ext>
              </a:extLst>
            </p:cNvPr>
            <p:cNvSpPr/>
            <p:nvPr/>
          </p:nvSpPr>
          <p:spPr>
            <a:xfrm>
              <a:off x="181349" y="1206527"/>
              <a:ext cx="199929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050" b="1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Purpose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: to provide meaning to each column.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1B3407C-0C70-4AE6-BFA4-AC16CC527AF1}"/>
                </a:ext>
              </a:extLst>
            </p:cNvPr>
            <p:cNvSpPr/>
            <p:nvPr/>
          </p:nvSpPr>
          <p:spPr>
            <a:xfrm>
              <a:off x="29337" y="2603132"/>
              <a:ext cx="2254746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Provides a picture of what is the data for, how it is used, and why it is recorded and stored.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89EAA77-C5E7-4ABE-B7A2-316CFC67E312}"/>
                </a:ext>
              </a:extLst>
            </p:cNvPr>
            <p:cNvSpPr/>
            <p:nvPr/>
          </p:nvSpPr>
          <p:spPr>
            <a:xfrm>
              <a:off x="53290" y="944025"/>
              <a:ext cx="2212507" cy="2246769"/>
            </a:xfrm>
            <a:prstGeom prst="rect">
              <a:avLst/>
            </a:prstGeom>
            <a:noFill/>
            <a:ln w="254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AD48D72-D0BD-43D0-9F87-72ED28AA3E60}"/>
              </a:ext>
            </a:extLst>
          </p:cNvPr>
          <p:cNvGrpSpPr/>
          <p:nvPr/>
        </p:nvGrpSpPr>
        <p:grpSpPr>
          <a:xfrm>
            <a:off x="2954077" y="885740"/>
            <a:ext cx="2518188" cy="2553541"/>
            <a:chOff x="2854074" y="894915"/>
            <a:chExt cx="2518188" cy="25535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8C30367-B6BC-1C41-81B4-F4FA1DEC74F0}"/>
                </a:ext>
              </a:extLst>
            </p:cNvPr>
            <p:cNvSpPr txBox="1"/>
            <p:nvPr/>
          </p:nvSpPr>
          <p:spPr>
            <a:xfrm>
              <a:off x="2870227" y="903189"/>
              <a:ext cx="2440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400" b="1" dirty="0">
                  <a:latin typeface="Helvetica" pitchFamily="2" charset="0"/>
                </a:rPr>
                <a:t>STEP 2: Data Mapping</a:t>
              </a:r>
            </a:p>
          </p:txBody>
        </p:sp>
        <p:pic>
          <p:nvPicPr>
            <p:cNvPr id="1028" name="Picture 4" descr="https://www.pinclipart.com/picdir/big/167-1671433_mind-map-icon-data-science-icon-png-clipart.png">
              <a:extLst>
                <a:ext uri="{FF2B5EF4-FFF2-40B4-BE49-F238E27FC236}">
                  <a16:creationId xmlns:a16="http://schemas.microsoft.com/office/drawing/2014/main" xmlns="" id="{966DEA3F-808E-4763-8937-8D2C64083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510" y="1727505"/>
              <a:ext cx="1194449" cy="110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CB0CBDF-76E7-48A3-967A-22B7010DA66A}"/>
                </a:ext>
              </a:extLst>
            </p:cNvPr>
            <p:cNvSpPr/>
            <p:nvPr/>
          </p:nvSpPr>
          <p:spPr>
            <a:xfrm>
              <a:off x="2863685" y="1152885"/>
              <a:ext cx="2508577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050" b="1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Method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: Individually inspect elements of each columns from each data source, and locate common columns.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5A13B22-18B1-496F-A5F1-17EEC274231A}"/>
                </a:ext>
              </a:extLst>
            </p:cNvPr>
            <p:cNvSpPr/>
            <p:nvPr/>
          </p:nvSpPr>
          <p:spPr>
            <a:xfrm>
              <a:off x="2854074" y="2836710"/>
              <a:ext cx="2440339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050" b="1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Purpose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: to find primary keys that will be used to merge the different datasets together.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99EAEB6-5593-4372-AB32-2E7C684DD027}"/>
                </a:ext>
              </a:extLst>
            </p:cNvPr>
            <p:cNvSpPr/>
            <p:nvPr/>
          </p:nvSpPr>
          <p:spPr>
            <a:xfrm>
              <a:off x="2890563" y="894915"/>
              <a:ext cx="2439946" cy="2553541"/>
            </a:xfrm>
            <a:prstGeom prst="rect">
              <a:avLst/>
            </a:prstGeom>
            <a:noFill/>
            <a:ln w="254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2C015ED-C166-47B0-9D3B-8762AD51BFC1}"/>
              </a:ext>
            </a:extLst>
          </p:cNvPr>
          <p:cNvGrpSpPr/>
          <p:nvPr/>
        </p:nvGrpSpPr>
        <p:grpSpPr>
          <a:xfrm>
            <a:off x="6118213" y="849800"/>
            <a:ext cx="2916560" cy="2553541"/>
            <a:chOff x="6118213" y="849800"/>
            <a:chExt cx="2916560" cy="255354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104C793-1B6D-3B45-B45A-4861160C1D4B}"/>
                </a:ext>
              </a:extLst>
            </p:cNvPr>
            <p:cNvSpPr txBox="1"/>
            <p:nvPr/>
          </p:nvSpPr>
          <p:spPr>
            <a:xfrm>
              <a:off x="6354813" y="849800"/>
              <a:ext cx="2440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400" b="1" dirty="0">
                  <a:latin typeface="Helvetica" pitchFamily="2" charset="0"/>
                </a:rPr>
                <a:t>STEP 3:  Data Preparation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2B84B96D-EAE7-42C4-9E7F-0149462A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4607" y="1755358"/>
              <a:ext cx="1120749" cy="11137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2885C77-4D2F-4F79-9CB0-6A4033AF14D0}"/>
                </a:ext>
              </a:extLst>
            </p:cNvPr>
            <p:cNvSpPr/>
            <p:nvPr/>
          </p:nvSpPr>
          <p:spPr>
            <a:xfrm>
              <a:off x="6199617" y="1117150"/>
              <a:ext cx="2743393" cy="590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050" b="1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Method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: Using database languages (i.e. SQL,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PostGreSQL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, etc.) to transformation of raw data into their required aggregates.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AF739CB-7265-443E-9AD1-B6AA2672541A}"/>
                </a:ext>
              </a:extLst>
            </p:cNvPr>
            <p:cNvSpPr/>
            <p:nvPr/>
          </p:nvSpPr>
          <p:spPr>
            <a:xfrm>
              <a:off x="6118213" y="2887919"/>
              <a:ext cx="291656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050" b="1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Purpose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: Simplify each data source into a manageable and useable format..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C6E128B7-417F-4A66-A4B5-B6A33B10462F}"/>
                </a:ext>
              </a:extLst>
            </p:cNvPr>
            <p:cNvSpPr/>
            <p:nvPr/>
          </p:nvSpPr>
          <p:spPr>
            <a:xfrm>
              <a:off x="6263497" y="849800"/>
              <a:ext cx="2608130" cy="2553541"/>
            </a:xfrm>
            <a:prstGeom prst="rect">
              <a:avLst/>
            </a:prstGeom>
            <a:noFill/>
            <a:ln w="254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88CB36E-A6BB-4C56-BE3B-0A3159C1A70E}"/>
              </a:ext>
            </a:extLst>
          </p:cNvPr>
          <p:cNvGrpSpPr/>
          <p:nvPr/>
        </p:nvGrpSpPr>
        <p:grpSpPr>
          <a:xfrm>
            <a:off x="9570313" y="849799"/>
            <a:ext cx="2443051" cy="2486241"/>
            <a:chOff x="9570313" y="849799"/>
            <a:chExt cx="2443051" cy="248624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93FDA62-0625-E447-9E37-5A5DDB6E5B93}"/>
                </a:ext>
              </a:extLst>
            </p:cNvPr>
            <p:cNvSpPr txBox="1"/>
            <p:nvPr/>
          </p:nvSpPr>
          <p:spPr>
            <a:xfrm>
              <a:off x="9570313" y="849800"/>
              <a:ext cx="2440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400" b="1" dirty="0"/>
                <a:t>STEP 4:  Creation of Masterfile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CCF58AB-4E00-4344-954D-D9A6EBEB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954493" y="1793849"/>
              <a:ext cx="775162" cy="90038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105B5060-5F77-4907-BB0F-E5DA795C7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06491" y="1894023"/>
              <a:ext cx="603762" cy="70003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B389087D-2536-4610-B0FB-AA5EE3C82332}"/>
                </a:ext>
              </a:extLst>
            </p:cNvPr>
            <p:cNvSpPr/>
            <p:nvPr/>
          </p:nvSpPr>
          <p:spPr>
            <a:xfrm>
              <a:off x="9573030" y="1117794"/>
              <a:ext cx="244033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050" b="1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Method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: Using a database language (i.e. SQL,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PostGreSQL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, etc.), to merge the different data sources into a single file.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D81CBBFA-FE85-4AC5-A1A6-7E21CD818AD9}"/>
                </a:ext>
              </a:extLst>
            </p:cNvPr>
            <p:cNvSpPr/>
            <p:nvPr/>
          </p:nvSpPr>
          <p:spPr>
            <a:xfrm>
              <a:off x="9570313" y="2758959"/>
              <a:ext cx="2440334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050" b="1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Purpose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: Provide a format that will be fed into the model. This will be the file where the model will “learn”.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A7B1409-A55E-4F6B-AA19-1D57861A5DF9}"/>
                </a:ext>
              </a:extLst>
            </p:cNvPr>
            <p:cNvSpPr/>
            <p:nvPr/>
          </p:nvSpPr>
          <p:spPr>
            <a:xfrm>
              <a:off x="9583870" y="849799"/>
              <a:ext cx="2426774" cy="2486241"/>
            </a:xfrm>
            <a:prstGeom prst="rect">
              <a:avLst/>
            </a:prstGeom>
            <a:noFill/>
            <a:ln w="254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55C1C01-1ADD-4264-86D2-EDD085856E76}"/>
              </a:ext>
            </a:extLst>
          </p:cNvPr>
          <p:cNvGrpSpPr/>
          <p:nvPr/>
        </p:nvGrpSpPr>
        <p:grpSpPr>
          <a:xfrm>
            <a:off x="9570313" y="4290739"/>
            <a:ext cx="2454383" cy="1769334"/>
            <a:chOff x="9252811" y="4195436"/>
            <a:chExt cx="2454383" cy="176933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371EDF8-C3C4-BE4F-8F85-FAB4B861AA79}"/>
                </a:ext>
              </a:extLst>
            </p:cNvPr>
            <p:cNvSpPr txBox="1"/>
            <p:nvPr/>
          </p:nvSpPr>
          <p:spPr>
            <a:xfrm>
              <a:off x="9266856" y="4221921"/>
              <a:ext cx="2440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400" b="1" dirty="0">
                  <a:latin typeface="Helvetica" pitchFamily="2" charset="0"/>
                </a:rPr>
                <a:t>STEP 5:  Model Creation</a:t>
              </a:r>
            </a:p>
          </p:txBody>
        </p:sp>
        <p:pic>
          <p:nvPicPr>
            <p:cNvPr id="1032" name="Picture 8" descr="https://www.shareicon.net/data/128x128/2016/10/18/845681_cube_512x512.png">
              <a:extLst>
                <a:ext uri="{FF2B5EF4-FFF2-40B4-BE49-F238E27FC236}">
                  <a16:creationId xmlns:a16="http://schemas.microsoft.com/office/drawing/2014/main" xmlns="" id="{13A1E381-19B1-498B-A8D0-E4D4DD4AF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170" y="4567264"/>
              <a:ext cx="826289" cy="82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9F7511A-CD4F-428D-9F1D-752A9179F431}"/>
                </a:ext>
              </a:extLst>
            </p:cNvPr>
            <p:cNvSpPr/>
            <p:nvPr/>
          </p:nvSpPr>
          <p:spPr>
            <a:xfrm>
              <a:off x="9252811" y="5471415"/>
              <a:ext cx="236700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  <a:buSzPct val="100000"/>
              </a:pPr>
              <a:r>
                <a:rPr lang="en-US" sz="1050" b="1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Method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: Based on the Masterfile, this will be the a series of iterations.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0606E34C-44B1-4FD7-9FB1-1BF07D5F6CEC}"/>
                </a:ext>
              </a:extLst>
            </p:cNvPr>
            <p:cNvSpPr/>
            <p:nvPr/>
          </p:nvSpPr>
          <p:spPr>
            <a:xfrm>
              <a:off x="9316115" y="4195436"/>
              <a:ext cx="2240400" cy="1769334"/>
            </a:xfrm>
            <a:prstGeom prst="rect">
              <a:avLst/>
            </a:prstGeom>
            <a:noFill/>
            <a:ln w="254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F25E507-1C0D-4588-A7BA-BA4E080280D2}"/>
              </a:ext>
            </a:extLst>
          </p:cNvPr>
          <p:cNvGrpSpPr/>
          <p:nvPr/>
        </p:nvGrpSpPr>
        <p:grpSpPr>
          <a:xfrm>
            <a:off x="6325707" y="4173295"/>
            <a:ext cx="2507273" cy="2384045"/>
            <a:chOff x="6073190" y="4173294"/>
            <a:chExt cx="2507273" cy="23840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1B4E5916-FE29-1E40-84AD-4E853114D3D0}"/>
                </a:ext>
              </a:extLst>
            </p:cNvPr>
            <p:cNvSpPr txBox="1"/>
            <p:nvPr/>
          </p:nvSpPr>
          <p:spPr>
            <a:xfrm>
              <a:off x="6106658" y="4221921"/>
              <a:ext cx="2440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400" b="1" dirty="0">
                  <a:latin typeface="Helvetica" pitchFamily="2" charset="0"/>
                </a:rPr>
                <a:t>STEP 6:  Model Validation</a:t>
              </a:r>
            </a:p>
          </p:txBody>
        </p:sp>
        <p:pic>
          <p:nvPicPr>
            <p:cNvPr id="1034" name="Picture 10" descr="Image result for report white icon png">
              <a:extLst>
                <a:ext uri="{FF2B5EF4-FFF2-40B4-BE49-F238E27FC236}">
                  <a16:creationId xmlns:a16="http://schemas.microsoft.com/office/drawing/2014/main" xmlns="" id="{63B1DA5C-E8A7-46F0-94CF-2D463E36C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4411" y="4545162"/>
              <a:ext cx="1124832" cy="1124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48D0EA6F-6258-48E5-B13D-194E67F07903}"/>
                </a:ext>
              </a:extLst>
            </p:cNvPr>
            <p:cNvSpPr/>
            <p:nvPr/>
          </p:nvSpPr>
          <p:spPr>
            <a:xfrm>
              <a:off x="6073190" y="5657093"/>
              <a:ext cx="2507273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  <a:buSzPct val="100000"/>
              </a:pPr>
              <a:r>
                <a:rPr lang="en-US" sz="1050" b="1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Method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: For each result of the iteration, the resulting output will be validated based on the parameters used (i.e. frequency of dairy sales, volume of milk, etc.)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2D84F403-E9C2-4913-A848-73D16CFA1313}"/>
                </a:ext>
              </a:extLst>
            </p:cNvPr>
            <p:cNvSpPr/>
            <p:nvPr/>
          </p:nvSpPr>
          <p:spPr>
            <a:xfrm>
              <a:off x="6199128" y="4173294"/>
              <a:ext cx="2284565" cy="2384043"/>
            </a:xfrm>
            <a:prstGeom prst="rect">
              <a:avLst/>
            </a:prstGeom>
            <a:noFill/>
            <a:ln w="254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3272504-6AFD-4D55-BB03-2BDAAA8B2C34}"/>
              </a:ext>
            </a:extLst>
          </p:cNvPr>
          <p:cNvGrpSpPr/>
          <p:nvPr/>
        </p:nvGrpSpPr>
        <p:grpSpPr>
          <a:xfrm>
            <a:off x="3171710" y="4468543"/>
            <a:ext cx="2129671" cy="1955132"/>
            <a:chOff x="3323749" y="4173295"/>
            <a:chExt cx="2129671" cy="19551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CC66CFB-02C5-F442-9062-BD48B472C18B}"/>
                </a:ext>
              </a:extLst>
            </p:cNvPr>
            <p:cNvSpPr txBox="1"/>
            <p:nvPr/>
          </p:nvSpPr>
          <p:spPr>
            <a:xfrm>
              <a:off x="3323749" y="4209508"/>
              <a:ext cx="2129671" cy="5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400" b="1" dirty="0">
                  <a:latin typeface="Helvetica" pitchFamily="2" charset="0"/>
                </a:rPr>
                <a:t>STEP 7:  High Level Approval</a:t>
              </a:r>
            </a:p>
          </p:txBody>
        </p:sp>
        <p:pic>
          <p:nvPicPr>
            <p:cNvPr id="1036" name="Picture 12" descr="Related image">
              <a:extLst>
                <a:ext uri="{FF2B5EF4-FFF2-40B4-BE49-F238E27FC236}">
                  <a16:creationId xmlns:a16="http://schemas.microsoft.com/office/drawing/2014/main" xmlns="" id="{8DC35543-712B-4E2C-85BC-94173579F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762" y="4910036"/>
              <a:ext cx="652202" cy="115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87F8F1F-CA82-410B-AA9C-8BDC1F38BF0D}"/>
                </a:ext>
              </a:extLst>
            </p:cNvPr>
            <p:cNvSpPr/>
            <p:nvPr/>
          </p:nvSpPr>
          <p:spPr>
            <a:xfrm>
              <a:off x="3482909" y="4173295"/>
              <a:ext cx="1824544" cy="1955132"/>
            </a:xfrm>
            <a:prstGeom prst="rect">
              <a:avLst/>
            </a:prstGeom>
            <a:noFill/>
            <a:ln w="254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2292A16D-C642-4B82-B49A-788FE56A46D9}"/>
              </a:ext>
            </a:extLst>
          </p:cNvPr>
          <p:cNvGrpSpPr/>
          <p:nvPr/>
        </p:nvGrpSpPr>
        <p:grpSpPr>
          <a:xfrm>
            <a:off x="18777" y="4395894"/>
            <a:ext cx="2440338" cy="2042793"/>
            <a:chOff x="87620" y="4231545"/>
            <a:chExt cx="2440338" cy="2042793"/>
          </a:xfrm>
        </p:grpSpPr>
        <p:pic>
          <p:nvPicPr>
            <p:cNvPr id="1040" name="Picture 16" descr="Image result for gear icon black and white">
              <a:extLst>
                <a:ext uri="{FF2B5EF4-FFF2-40B4-BE49-F238E27FC236}">
                  <a16:creationId xmlns:a16="http://schemas.microsoft.com/office/drawing/2014/main" xmlns="" id="{AD89AA07-77C8-4A0B-AE97-DBDE78D22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549" y="4790637"/>
              <a:ext cx="1426794" cy="1426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elated image">
              <a:extLst>
                <a:ext uri="{FF2B5EF4-FFF2-40B4-BE49-F238E27FC236}">
                  <a16:creationId xmlns:a16="http://schemas.microsoft.com/office/drawing/2014/main" xmlns="" id="{ABF3B99E-F6E4-481D-A166-1AF00C96E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479" y="5195147"/>
              <a:ext cx="256616" cy="256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386FA776-85C9-C046-96CC-B903F8FB6348}"/>
                </a:ext>
              </a:extLst>
            </p:cNvPr>
            <p:cNvSpPr txBox="1"/>
            <p:nvPr/>
          </p:nvSpPr>
          <p:spPr>
            <a:xfrm>
              <a:off x="87620" y="4243360"/>
              <a:ext cx="2440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  <a:buSzPct val="150000"/>
              </a:pPr>
              <a:r>
                <a:rPr lang="en-US" sz="1400" b="1" dirty="0">
                  <a:latin typeface="Helvetica" pitchFamily="2" charset="0"/>
                </a:rPr>
                <a:t>STEP 8:  Pilot Run on new data sets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9B861F4E-1E63-4577-8B84-A6613C65DC61}"/>
                </a:ext>
              </a:extLst>
            </p:cNvPr>
            <p:cNvSpPr/>
            <p:nvPr/>
          </p:nvSpPr>
          <p:spPr>
            <a:xfrm>
              <a:off x="125041" y="4231545"/>
              <a:ext cx="2339614" cy="2042793"/>
            </a:xfrm>
            <a:prstGeom prst="rect">
              <a:avLst/>
            </a:prstGeom>
            <a:noFill/>
            <a:ln w="254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21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S</a:t>
            </a:r>
            <a:r>
              <a:rPr lang="en-PH" sz="2400" dirty="0">
                <a:solidFill>
                  <a:prstClr val="black"/>
                </a:solidFill>
              </a:rPr>
              <a:t>UMMARY</a:t>
            </a:r>
            <a:r>
              <a:rPr lang="en-PH" sz="3200" dirty="0">
                <a:solidFill>
                  <a:prstClr val="black"/>
                </a:solidFill>
              </a:rPr>
              <a:t> O</a:t>
            </a:r>
            <a:r>
              <a:rPr lang="en-PH" sz="2400" dirty="0">
                <a:solidFill>
                  <a:prstClr val="black"/>
                </a:solidFill>
              </a:rPr>
              <a:t>VERVIEW</a:t>
            </a:r>
            <a:r>
              <a:rPr lang="en-PH" sz="3200" dirty="0">
                <a:solidFill>
                  <a:prstClr val="black"/>
                </a:solidFill>
              </a:rPr>
              <a:t> – W</a:t>
            </a:r>
            <a:r>
              <a:rPr lang="en-PH" sz="2400" dirty="0">
                <a:solidFill>
                  <a:prstClr val="black"/>
                </a:solidFill>
              </a:rPr>
              <a:t>ALLET</a:t>
            </a:r>
            <a:r>
              <a:rPr lang="en-PH" sz="3200" dirty="0">
                <a:solidFill>
                  <a:prstClr val="black"/>
                </a:solidFill>
              </a:rPr>
              <a:t>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endParaRPr lang="en-PH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2BC8807-4073-425E-A822-A62029FE4F44}"/>
              </a:ext>
            </a:extLst>
          </p:cNvPr>
          <p:cNvSpPr/>
          <p:nvPr/>
        </p:nvSpPr>
        <p:spPr>
          <a:xfrm>
            <a:off x="5084325" y="779325"/>
            <a:ext cx="6218741" cy="6083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878C6CE-7B03-4A57-9811-4A798941705F}"/>
              </a:ext>
            </a:extLst>
          </p:cNvPr>
          <p:cNvSpPr/>
          <p:nvPr/>
        </p:nvSpPr>
        <p:spPr>
          <a:xfrm>
            <a:off x="5422014" y="1576389"/>
            <a:ext cx="5538707" cy="5277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3970ED9-806A-48D9-A5AD-29BA86396F5D}"/>
              </a:ext>
            </a:extLst>
          </p:cNvPr>
          <p:cNvSpPr txBox="1"/>
          <p:nvPr/>
        </p:nvSpPr>
        <p:spPr>
          <a:xfrm>
            <a:off x="6825923" y="1015077"/>
            <a:ext cx="275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555 </a:t>
            </a:r>
            <a:r>
              <a:rPr lang="en-PH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unique farmers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5F50FA-A30B-4A64-B29A-2985A3557C35}"/>
              </a:ext>
            </a:extLst>
          </p:cNvPr>
          <p:cNvSpPr txBox="1"/>
          <p:nvPr/>
        </p:nvSpPr>
        <p:spPr>
          <a:xfrm>
            <a:off x="6429849" y="2418498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433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unique farmers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024C34A-C2F7-49C5-9232-76BCD7D29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0" y="888945"/>
            <a:ext cx="736054" cy="73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7CF95A8-AAC1-4FD8-B0CB-CE742AAED7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0" y="3026184"/>
            <a:ext cx="736054" cy="73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3C29B61-64A9-4FAC-AD56-B600CB068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026" y="5034533"/>
            <a:ext cx="733425" cy="7905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2FF144C-3EA6-4B34-A490-7F0A3AED80E2}"/>
              </a:ext>
            </a:extLst>
          </p:cNvPr>
          <p:cNvSpPr txBox="1"/>
          <p:nvPr/>
        </p:nvSpPr>
        <p:spPr>
          <a:xfrm>
            <a:off x="1618509" y="1633060"/>
            <a:ext cx="337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This is the total population of unique farmers with wallet details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48EF60E9-7C35-4CDC-8E85-EFD40934200A}"/>
              </a:ext>
            </a:extLst>
          </p:cNvPr>
          <p:cNvSpPr/>
          <p:nvPr/>
        </p:nvSpPr>
        <p:spPr>
          <a:xfrm>
            <a:off x="6498952" y="3679073"/>
            <a:ext cx="3392859" cy="31758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96F9D6D-8560-4004-A3B2-6238263DB51F}"/>
              </a:ext>
            </a:extLst>
          </p:cNvPr>
          <p:cNvSpPr txBox="1"/>
          <p:nvPr/>
        </p:nvSpPr>
        <p:spPr>
          <a:xfrm>
            <a:off x="2434126" y="1121882"/>
            <a:ext cx="258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GetWalletDetails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8B64712-423C-4E8F-A943-9B3DE53AC631}"/>
              </a:ext>
            </a:extLst>
          </p:cNvPr>
          <p:cNvSpPr txBox="1"/>
          <p:nvPr/>
        </p:nvSpPr>
        <p:spPr>
          <a:xfrm>
            <a:off x="1632688" y="3273149"/>
            <a:ext cx="258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GetWalletTXNDetails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5FCD446-7E8B-4183-9A9D-A67A84E06F71}"/>
              </a:ext>
            </a:extLst>
          </p:cNvPr>
          <p:cNvSpPr txBox="1"/>
          <p:nvPr/>
        </p:nvSpPr>
        <p:spPr>
          <a:xfrm>
            <a:off x="876701" y="3815743"/>
            <a:ext cx="346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78%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of these farmers have actually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used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their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wallet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B8B83D5-B69D-4689-B0E2-25DA5E79791D}"/>
              </a:ext>
            </a:extLst>
          </p:cNvPr>
          <p:cNvSpPr txBox="1"/>
          <p:nvPr/>
        </p:nvSpPr>
        <p:spPr>
          <a:xfrm>
            <a:off x="2056956" y="5178833"/>
            <a:ext cx="258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GetRemittanceDetails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0910F02-CB18-4A4F-A54A-1A9DA4249EDD}"/>
              </a:ext>
            </a:extLst>
          </p:cNvPr>
          <p:cNvSpPr txBox="1"/>
          <p:nvPr/>
        </p:nvSpPr>
        <p:spPr>
          <a:xfrm>
            <a:off x="1618509" y="5755211"/>
            <a:ext cx="372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34%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of them have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remittance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transaction with various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credit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cooperatives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BEC99B39-0D7C-48AC-83A9-39DEB0595902}"/>
              </a:ext>
            </a:extLst>
          </p:cNvPr>
          <p:cNvCxnSpPr>
            <a:cxnSpLocks/>
          </p:cNvCxnSpPr>
          <p:nvPr/>
        </p:nvCxnSpPr>
        <p:spPr>
          <a:xfrm>
            <a:off x="4533089" y="1298117"/>
            <a:ext cx="2422188" cy="0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248812D-ADC2-4060-92C7-210FA347DCE3}"/>
              </a:ext>
            </a:extLst>
          </p:cNvPr>
          <p:cNvCxnSpPr>
            <a:cxnSpLocks/>
          </p:cNvCxnSpPr>
          <p:nvPr/>
        </p:nvCxnSpPr>
        <p:spPr>
          <a:xfrm>
            <a:off x="4138859" y="3429000"/>
            <a:ext cx="1853379" cy="0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13CEA291-9C8E-442D-9875-2AE62B8DE74A}"/>
              </a:ext>
            </a:extLst>
          </p:cNvPr>
          <p:cNvCxnSpPr>
            <a:cxnSpLocks/>
          </p:cNvCxnSpPr>
          <p:nvPr/>
        </p:nvCxnSpPr>
        <p:spPr>
          <a:xfrm>
            <a:off x="4679007" y="5342106"/>
            <a:ext cx="2188724" cy="0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77AFBACA-B087-4F35-9006-96FF0D7A8724}"/>
              </a:ext>
            </a:extLst>
          </p:cNvPr>
          <p:cNvSpPr/>
          <p:nvPr/>
        </p:nvSpPr>
        <p:spPr>
          <a:xfrm>
            <a:off x="6889664" y="1233421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73579005-275F-4FAC-AE5F-894B58FF42E3}"/>
              </a:ext>
            </a:extLst>
          </p:cNvPr>
          <p:cNvSpPr/>
          <p:nvPr/>
        </p:nvSpPr>
        <p:spPr>
          <a:xfrm>
            <a:off x="5940139" y="3364304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B04289A4-8655-4C76-AD94-5F5DE088A0E4}"/>
              </a:ext>
            </a:extLst>
          </p:cNvPr>
          <p:cNvSpPr/>
          <p:nvPr/>
        </p:nvSpPr>
        <p:spPr>
          <a:xfrm>
            <a:off x="6810140" y="5277410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E6C6354-426D-41D5-9C63-32A8E2CD0579}"/>
              </a:ext>
            </a:extLst>
          </p:cNvPr>
          <p:cNvSpPr txBox="1"/>
          <p:nvPr/>
        </p:nvSpPr>
        <p:spPr>
          <a:xfrm>
            <a:off x="6353426" y="5118530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latin typeface="Helvetica" pitchFamily="2" charset="0"/>
              </a:rPr>
              <a:t>148</a:t>
            </a:r>
            <a:r>
              <a:rPr lang="en-PH" dirty="0">
                <a:latin typeface="Helvetica" pitchFamily="2" charset="0"/>
              </a:rPr>
              <a:t> unique farmers</a:t>
            </a:r>
          </a:p>
        </p:txBody>
      </p:sp>
    </p:spTree>
    <p:extLst>
      <p:ext uri="{BB962C8B-B14F-4D97-AF65-F5344CB8AC3E}">
        <p14:creationId xmlns:p14="http://schemas.microsoft.com/office/powerpoint/2010/main" val="87352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S</a:t>
            </a:r>
            <a:r>
              <a:rPr lang="en-PH" sz="2400" dirty="0">
                <a:solidFill>
                  <a:prstClr val="black"/>
                </a:solidFill>
              </a:rPr>
              <a:t>UMMARY</a:t>
            </a:r>
            <a:r>
              <a:rPr lang="en-PH" sz="3200" dirty="0">
                <a:solidFill>
                  <a:prstClr val="black"/>
                </a:solidFill>
              </a:rPr>
              <a:t> O</a:t>
            </a:r>
            <a:r>
              <a:rPr lang="en-PH" sz="2400" dirty="0">
                <a:solidFill>
                  <a:prstClr val="black"/>
                </a:solidFill>
              </a:rPr>
              <a:t>VERVIEW</a:t>
            </a:r>
            <a:r>
              <a:rPr lang="en-PH" sz="3200" dirty="0">
                <a:solidFill>
                  <a:prstClr val="black"/>
                </a:solidFill>
              </a:rPr>
              <a:t> – W</a:t>
            </a:r>
            <a:r>
              <a:rPr lang="en-PH" sz="2400" dirty="0">
                <a:solidFill>
                  <a:prstClr val="black"/>
                </a:solidFill>
              </a:rPr>
              <a:t>ALLET</a:t>
            </a:r>
            <a:r>
              <a:rPr lang="en-PH" sz="3200" dirty="0">
                <a:solidFill>
                  <a:prstClr val="black"/>
                </a:solidFill>
              </a:rPr>
              <a:t>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endParaRPr lang="en-PH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2BC8807-4073-425E-A822-A62029FE4F44}"/>
              </a:ext>
            </a:extLst>
          </p:cNvPr>
          <p:cNvSpPr/>
          <p:nvPr/>
        </p:nvSpPr>
        <p:spPr>
          <a:xfrm>
            <a:off x="5084325" y="779325"/>
            <a:ext cx="6218741" cy="6083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878C6CE-7B03-4A57-9811-4A798941705F}"/>
              </a:ext>
            </a:extLst>
          </p:cNvPr>
          <p:cNvSpPr/>
          <p:nvPr/>
        </p:nvSpPr>
        <p:spPr>
          <a:xfrm>
            <a:off x="5422014" y="1576389"/>
            <a:ext cx="5538707" cy="5277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3970ED9-806A-48D9-A5AD-29BA86396F5D}"/>
              </a:ext>
            </a:extLst>
          </p:cNvPr>
          <p:cNvSpPr txBox="1"/>
          <p:nvPr/>
        </p:nvSpPr>
        <p:spPr>
          <a:xfrm>
            <a:off x="6825923" y="1015077"/>
            <a:ext cx="275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dirty="0">
                <a:solidFill>
                  <a:schemeClr val="accent6">
                    <a:lumMod val="20000"/>
                    <a:lumOff val="80000"/>
                    <a:alpha val="34000"/>
                  </a:schemeClr>
                </a:solidFill>
                <a:latin typeface="Helvetica" pitchFamily="2" charset="0"/>
              </a:rPr>
              <a:t>555 unique farmers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5F50FA-A30B-4A64-B29A-2985A3557C35}"/>
              </a:ext>
            </a:extLst>
          </p:cNvPr>
          <p:cNvSpPr txBox="1"/>
          <p:nvPr/>
        </p:nvSpPr>
        <p:spPr>
          <a:xfrm>
            <a:off x="6429849" y="2418498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dirty="0">
                <a:solidFill>
                  <a:schemeClr val="bg1">
                    <a:lumMod val="50000"/>
                    <a:alpha val="57000"/>
                  </a:schemeClr>
                </a:solidFill>
                <a:latin typeface="Helvetica" pitchFamily="2" charset="0"/>
              </a:rPr>
              <a:t>433 unique farmers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A7B3F-4325-4884-B79C-6369DEEE74DB}"/>
              </a:ext>
            </a:extLst>
          </p:cNvPr>
          <p:cNvSpPr/>
          <p:nvPr/>
        </p:nvSpPr>
        <p:spPr>
          <a:xfrm>
            <a:off x="298234" y="1874210"/>
            <a:ext cx="4332133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Merging all three datasets will result in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very small base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 This will lead to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more frequent “High Risk”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since most of the farmers who do not have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GetRemmitanceDetails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will be deemed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“with Incomplete Data”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even if they are verified.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369E87-EF02-4118-A471-23D15B45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9" y="913352"/>
            <a:ext cx="958749" cy="811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405B736-9247-42C9-926D-19F1A708C828}"/>
              </a:ext>
            </a:extLst>
          </p:cNvPr>
          <p:cNvSpPr txBox="1"/>
          <p:nvPr/>
        </p:nvSpPr>
        <p:spPr>
          <a:xfrm>
            <a:off x="1327591" y="1013057"/>
            <a:ext cx="3126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Implication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95EEFC-2100-4DEA-8700-73EBCD5D75DB}"/>
              </a:ext>
            </a:extLst>
          </p:cNvPr>
          <p:cNvSpPr txBox="1"/>
          <p:nvPr/>
        </p:nvSpPr>
        <p:spPr>
          <a:xfrm>
            <a:off x="6812185" y="1300830"/>
            <a:ext cx="27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sz="1200" dirty="0">
                <a:solidFill>
                  <a:schemeClr val="accent6">
                    <a:lumMod val="20000"/>
                    <a:lumOff val="80000"/>
                    <a:alpha val="34000"/>
                  </a:schemeClr>
                </a:solidFill>
                <a:latin typeface="Helvetica" pitchFamily="2" charset="0"/>
              </a:rPr>
              <a:t>(GetWalletDetails)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47BA9BD-F66C-49BF-AD4B-4852B40FE7CB}"/>
              </a:ext>
            </a:extLst>
          </p:cNvPr>
          <p:cNvSpPr txBox="1"/>
          <p:nvPr/>
        </p:nvSpPr>
        <p:spPr>
          <a:xfrm>
            <a:off x="6812184" y="2738204"/>
            <a:ext cx="27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>
                <a:solidFill>
                  <a:schemeClr val="bg1">
                    <a:lumMod val="50000"/>
                    <a:alpha val="57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PH" sz="1200" dirty="0"/>
              <a:t>(GetWalletTXNDetails)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04C1F75C-70CA-4A9C-87E7-AB51F9A3FD9D}"/>
              </a:ext>
            </a:extLst>
          </p:cNvPr>
          <p:cNvCxnSpPr>
            <a:cxnSpLocks/>
          </p:cNvCxnSpPr>
          <p:nvPr/>
        </p:nvCxnSpPr>
        <p:spPr>
          <a:xfrm flipV="1">
            <a:off x="1903261" y="4112110"/>
            <a:ext cx="0" cy="1018101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3311CBD8-0C6A-4600-9D85-184AF1162676}"/>
              </a:ext>
            </a:extLst>
          </p:cNvPr>
          <p:cNvSpPr/>
          <p:nvPr/>
        </p:nvSpPr>
        <p:spPr>
          <a:xfrm>
            <a:off x="6498952" y="3669244"/>
            <a:ext cx="3392859" cy="31758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C065B36-473C-4D6E-80D8-3804D49795B1}"/>
              </a:ext>
            </a:extLst>
          </p:cNvPr>
          <p:cNvSpPr txBox="1"/>
          <p:nvPr/>
        </p:nvSpPr>
        <p:spPr>
          <a:xfrm>
            <a:off x="6420127" y="4914909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latin typeface="Helvetica" pitchFamily="2" charset="0"/>
              </a:rPr>
              <a:t>148 unique farmers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BD76000-0A23-415A-9D30-41C77FE09385}"/>
              </a:ext>
            </a:extLst>
          </p:cNvPr>
          <p:cNvSpPr txBox="1"/>
          <p:nvPr/>
        </p:nvSpPr>
        <p:spPr>
          <a:xfrm>
            <a:off x="6816203" y="5234727"/>
            <a:ext cx="27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b="1">
                <a:latin typeface="Helvetica" pitchFamily="2" charset="0"/>
              </a:defRPr>
            </a:lvl1pPr>
          </a:lstStyle>
          <a:p>
            <a:r>
              <a:rPr lang="en-PH" sz="1200" dirty="0"/>
              <a:t>(GetWalletTXNDetails)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xmlns="" id="{B810BF7D-4DA4-4622-80E5-4F0053996136}"/>
              </a:ext>
            </a:extLst>
          </p:cNvPr>
          <p:cNvSpPr/>
          <p:nvPr/>
        </p:nvSpPr>
        <p:spPr>
          <a:xfrm rot="5400000">
            <a:off x="2371723" y="1853466"/>
            <a:ext cx="101304" cy="4415984"/>
          </a:xfrm>
          <a:prstGeom prst="righ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929A525-02A0-4FF0-BB17-BDCE3C61D22D}"/>
              </a:ext>
            </a:extLst>
          </p:cNvPr>
          <p:cNvCxnSpPr>
            <a:cxnSpLocks/>
          </p:cNvCxnSpPr>
          <p:nvPr/>
        </p:nvCxnSpPr>
        <p:spPr>
          <a:xfrm>
            <a:off x="1903261" y="5120482"/>
            <a:ext cx="4833668" cy="0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CFCF288-010C-4EF3-A155-D320224ABD33}"/>
              </a:ext>
            </a:extLst>
          </p:cNvPr>
          <p:cNvSpPr/>
          <p:nvPr/>
        </p:nvSpPr>
        <p:spPr>
          <a:xfrm>
            <a:off x="6678034" y="5055786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302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S</a:t>
            </a:r>
            <a:r>
              <a:rPr lang="en-PH" sz="2400" dirty="0">
                <a:solidFill>
                  <a:prstClr val="black"/>
                </a:solidFill>
              </a:rPr>
              <a:t>UMMARY</a:t>
            </a:r>
            <a:r>
              <a:rPr lang="en-PH" sz="3200" dirty="0">
                <a:solidFill>
                  <a:prstClr val="black"/>
                </a:solidFill>
              </a:rPr>
              <a:t> O</a:t>
            </a:r>
            <a:r>
              <a:rPr lang="en-PH" sz="2400" dirty="0">
                <a:solidFill>
                  <a:prstClr val="black"/>
                </a:solidFill>
              </a:rPr>
              <a:t>VERVIEW</a:t>
            </a:r>
            <a:r>
              <a:rPr lang="en-PH" sz="3200" dirty="0">
                <a:solidFill>
                  <a:prstClr val="black"/>
                </a:solidFill>
              </a:rPr>
              <a:t> – W</a:t>
            </a:r>
            <a:r>
              <a:rPr lang="en-PH" sz="2400" dirty="0">
                <a:solidFill>
                  <a:prstClr val="black"/>
                </a:solidFill>
              </a:rPr>
              <a:t>ALLET</a:t>
            </a:r>
            <a:r>
              <a:rPr lang="en-PH" sz="3200" dirty="0">
                <a:solidFill>
                  <a:prstClr val="black"/>
                </a:solidFill>
              </a:rPr>
              <a:t>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endParaRPr lang="en-PH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2BC8807-4073-425E-A822-A62029FE4F44}"/>
              </a:ext>
            </a:extLst>
          </p:cNvPr>
          <p:cNvSpPr/>
          <p:nvPr/>
        </p:nvSpPr>
        <p:spPr>
          <a:xfrm>
            <a:off x="5074603" y="779325"/>
            <a:ext cx="6218741" cy="6083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878C6CE-7B03-4A57-9811-4A798941705F}"/>
              </a:ext>
            </a:extLst>
          </p:cNvPr>
          <p:cNvSpPr/>
          <p:nvPr/>
        </p:nvSpPr>
        <p:spPr>
          <a:xfrm>
            <a:off x="5412292" y="1576389"/>
            <a:ext cx="5538707" cy="5277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7DDE39C-A9CC-4B14-AC12-AAE4800D505F}"/>
              </a:ext>
            </a:extLst>
          </p:cNvPr>
          <p:cNvSpPr/>
          <p:nvPr/>
        </p:nvSpPr>
        <p:spPr>
          <a:xfrm>
            <a:off x="6498952" y="3669244"/>
            <a:ext cx="3392859" cy="31758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E6C6354-426D-41D5-9C63-32A8E2CD0579}"/>
              </a:ext>
            </a:extLst>
          </p:cNvPr>
          <p:cNvSpPr txBox="1"/>
          <p:nvPr/>
        </p:nvSpPr>
        <p:spPr>
          <a:xfrm>
            <a:off x="6420127" y="4914909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latin typeface="Helvetica" pitchFamily="2" charset="0"/>
              </a:rPr>
              <a:t>148 unique farmers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5F50FA-A30B-4A64-B29A-2985A3557C35}"/>
              </a:ext>
            </a:extLst>
          </p:cNvPr>
          <p:cNvSpPr txBox="1"/>
          <p:nvPr/>
        </p:nvSpPr>
        <p:spPr>
          <a:xfrm>
            <a:off x="6420127" y="2418498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433 unique farmers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A7B3F-4325-4884-B79C-6369DEEE74DB}"/>
              </a:ext>
            </a:extLst>
          </p:cNvPr>
          <p:cNvSpPr/>
          <p:nvPr/>
        </p:nvSpPr>
        <p:spPr>
          <a:xfrm>
            <a:off x="853180" y="4870685"/>
            <a:ext cx="4332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#2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: Still </a:t>
            </a:r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use the small base population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given the caveats as stated in the Implication (previous page).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929A525-02A0-4FF0-BB17-BDCE3C61D22D}"/>
              </a:ext>
            </a:extLst>
          </p:cNvPr>
          <p:cNvCxnSpPr>
            <a:cxnSpLocks/>
          </p:cNvCxnSpPr>
          <p:nvPr/>
        </p:nvCxnSpPr>
        <p:spPr>
          <a:xfrm>
            <a:off x="4357991" y="5145585"/>
            <a:ext cx="2369216" cy="0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405B736-9247-42C9-926D-19F1A708C828}"/>
              </a:ext>
            </a:extLst>
          </p:cNvPr>
          <p:cNvSpPr txBox="1"/>
          <p:nvPr/>
        </p:nvSpPr>
        <p:spPr>
          <a:xfrm>
            <a:off x="1219152" y="899727"/>
            <a:ext cx="433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Proposed Solutions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9F0AB0B-0A3E-42BE-88A8-CFAFA9C6A45F}"/>
              </a:ext>
            </a:extLst>
          </p:cNvPr>
          <p:cNvSpPr txBox="1"/>
          <p:nvPr/>
        </p:nvSpPr>
        <p:spPr>
          <a:xfrm>
            <a:off x="6816201" y="1015077"/>
            <a:ext cx="275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dirty="0">
                <a:solidFill>
                  <a:schemeClr val="accent6">
                    <a:lumMod val="20000"/>
                    <a:lumOff val="80000"/>
                    <a:alpha val="34000"/>
                  </a:schemeClr>
                </a:solidFill>
                <a:latin typeface="Helvetica" pitchFamily="2" charset="0"/>
              </a:rPr>
              <a:t>555 unique farmers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1265262-C95F-49AA-8F6C-58784473F496}"/>
              </a:ext>
            </a:extLst>
          </p:cNvPr>
          <p:cNvSpPr txBox="1"/>
          <p:nvPr/>
        </p:nvSpPr>
        <p:spPr>
          <a:xfrm>
            <a:off x="6802463" y="1300830"/>
            <a:ext cx="27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sz="1200" dirty="0">
                <a:solidFill>
                  <a:schemeClr val="accent6">
                    <a:lumMod val="20000"/>
                    <a:lumOff val="80000"/>
                    <a:alpha val="34000"/>
                  </a:schemeClr>
                </a:solidFill>
                <a:latin typeface="Helvetica" pitchFamily="2" charset="0"/>
              </a:rPr>
              <a:t>(GetWalletDetails)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EE944A-96FE-4FC7-AD99-7186D1A21696}"/>
              </a:ext>
            </a:extLst>
          </p:cNvPr>
          <p:cNvSpPr txBox="1"/>
          <p:nvPr/>
        </p:nvSpPr>
        <p:spPr>
          <a:xfrm>
            <a:off x="6802462" y="2738204"/>
            <a:ext cx="27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>
                <a:solidFill>
                  <a:schemeClr val="bg1">
                    <a:lumMod val="50000"/>
                    <a:alpha val="57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PH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(GetWalletTXNDetails)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53F63CA-A809-4F03-B6F8-10661AC7FA38}"/>
              </a:ext>
            </a:extLst>
          </p:cNvPr>
          <p:cNvSpPr txBox="1"/>
          <p:nvPr/>
        </p:nvSpPr>
        <p:spPr>
          <a:xfrm>
            <a:off x="6816203" y="5234727"/>
            <a:ext cx="27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b="1">
                <a:latin typeface="Helvetica" pitchFamily="2" charset="0"/>
              </a:defRPr>
            </a:lvl1pPr>
          </a:lstStyle>
          <a:p>
            <a:r>
              <a:rPr lang="en-PH" sz="1200" dirty="0"/>
              <a:t>(GetWalletTXNDetails)</a:t>
            </a:r>
          </a:p>
        </p:txBody>
      </p:sp>
      <p:pic>
        <p:nvPicPr>
          <p:cNvPr id="2050" name="Picture 2" descr="Image result for solution icon black and white">
            <a:extLst>
              <a:ext uri="{FF2B5EF4-FFF2-40B4-BE49-F238E27FC236}">
                <a16:creationId xmlns:a16="http://schemas.microsoft.com/office/drawing/2014/main" xmlns="" id="{CC8717C6-B043-41D7-893E-7D80DBA7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1" y="774432"/>
            <a:ext cx="928446" cy="92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981792D-5AAF-4917-883F-9E705AD5123B}"/>
              </a:ext>
            </a:extLst>
          </p:cNvPr>
          <p:cNvSpPr/>
          <p:nvPr/>
        </p:nvSpPr>
        <p:spPr>
          <a:xfrm>
            <a:off x="119941" y="2315027"/>
            <a:ext cx="529234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#1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</a:t>
            </a:r>
            <a:r>
              <a:rPr lang="en-PH" dirty="0">
                <a:solidFill>
                  <a:prstClr val="white">
                    <a:lumMod val="50000"/>
                  </a:prstClr>
                </a:solidFill>
                <a:latin typeface="Helvetica" pitchFamily="2" charset="0"/>
              </a:rPr>
              <a:t>: </a:t>
            </a:r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Use the common dataset from GetWalletDetails and GetWalletTXNDetails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 This is maybe reasonable since not all farmers have a relative outside of Nepal.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72E4DB3-5CD7-4E91-A7D9-177E0EE4154A}"/>
              </a:ext>
            </a:extLst>
          </p:cNvPr>
          <p:cNvCxnSpPr>
            <a:cxnSpLocks/>
          </p:cNvCxnSpPr>
          <p:nvPr/>
        </p:nvCxnSpPr>
        <p:spPr>
          <a:xfrm>
            <a:off x="4702351" y="2603421"/>
            <a:ext cx="2024856" cy="0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98772E0-5A5B-4B0A-8DE8-D18E355F9D6A}"/>
              </a:ext>
            </a:extLst>
          </p:cNvPr>
          <p:cNvSpPr/>
          <p:nvPr/>
        </p:nvSpPr>
        <p:spPr>
          <a:xfrm>
            <a:off x="1075681" y="1404622"/>
            <a:ext cx="4150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(Please choose which of the two proposed solution is amendable to you)</a:t>
            </a:r>
            <a:endParaRPr lang="en-PH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F11B0FF-6DD5-4B02-9D13-3746B444C835}"/>
              </a:ext>
            </a:extLst>
          </p:cNvPr>
          <p:cNvSpPr/>
          <p:nvPr/>
        </p:nvSpPr>
        <p:spPr>
          <a:xfrm>
            <a:off x="6669866" y="2534151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FF57EA61-84BE-4714-9EB1-88E806A0EB47}"/>
              </a:ext>
            </a:extLst>
          </p:cNvPr>
          <p:cNvSpPr/>
          <p:nvPr/>
        </p:nvSpPr>
        <p:spPr>
          <a:xfrm>
            <a:off x="6669866" y="5080889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99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S</a:t>
            </a:r>
            <a:r>
              <a:rPr lang="en-PH" sz="2400" dirty="0">
                <a:solidFill>
                  <a:prstClr val="black"/>
                </a:solidFill>
              </a:rPr>
              <a:t>UMMARY</a:t>
            </a:r>
            <a:r>
              <a:rPr lang="en-PH" sz="3200" dirty="0">
                <a:solidFill>
                  <a:prstClr val="black"/>
                </a:solidFill>
              </a:rPr>
              <a:t> O</a:t>
            </a:r>
            <a:r>
              <a:rPr lang="en-PH" sz="2400" dirty="0">
                <a:solidFill>
                  <a:prstClr val="black"/>
                </a:solidFill>
              </a:rPr>
              <a:t>VERVIEW</a:t>
            </a:r>
            <a:r>
              <a:rPr lang="en-PH" sz="3200" dirty="0">
                <a:solidFill>
                  <a:prstClr val="black"/>
                </a:solidFill>
              </a:rPr>
              <a:t> – C</a:t>
            </a:r>
            <a:r>
              <a:rPr lang="en-PH" sz="2400" dirty="0">
                <a:solidFill>
                  <a:prstClr val="black"/>
                </a:solidFill>
              </a:rPr>
              <a:t>OOP</a:t>
            </a:r>
            <a:r>
              <a:rPr lang="en-PH" sz="3200" dirty="0">
                <a:solidFill>
                  <a:prstClr val="black"/>
                </a:solidFill>
              </a:rPr>
              <a:t>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endParaRPr lang="en-PH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2BC8807-4073-425E-A822-A62029FE4F44}"/>
              </a:ext>
            </a:extLst>
          </p:cNvPr>
          <p:cNvSpPr/>
          <p:nvPr/>
        </p:nvSpPr>
        <p:spPr>
          <a:xfrm>
            <a:off x="5084325" y="779325"/>
            <a:ext cx="6218741" cy="6083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878C6CE-7B03-4A57-9811-4A798941705F}"/>
              </a:ext>
            </a:extLst>
          </p:cNvPr>
          <p:cNvSpPr/>
          <p:nvPr/>
        </p:nvSpPr>
        <p:spPr>
          <a:xfrm>
            <a:off x="5146825" y="953922"/>
            <a:ext cx="6093740" cy="59040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7DDE39C-A9CC-4B14-AC12-AAE4800D505F}"/>
              </a:ext>
            </a:extLst>
          </p:cNvPr>
          <p:cNvSpPr/>
          <p:nvPr/>
        </p:nvSpPr>
        <p:spPr>
          <a:xfrm>
            <a:off x="7349974" y="3198147"/>
            <a:ext cx="1591867" cy="15030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3970ED9-806A-48D9-A5AD-29BA86396F5D}"/>
              </a:ext>
            </a:extLst>
          </p:cNvPr>
          <p:cNvSpPr txBox="1"/>
          <p:nvPr/>
        </p:nvSpPr>
        <p:spPr>
          <a:xfrm>
            <a:off x="4169374" y="880445"/>
            <a:ext cx="275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466 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unique farmers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E6C6354-426D-41D5-9C63-32A8E2CD0579}"/>
              </a:ext>
            </a:extLst>
          </p:cNvPr>
          <p:cNvSpPr txBox="1"/>
          <p:nvPr/>
        </p:nvSpPr>
        <p:spPr>
          <a:xfrm rot="20462206">
            <a:off x="3773299" y="4684771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PH" dirty="0"/>
              <a:t>37 </a:t>
            </a:r>
            <a:r>
              <a:rPr lang="en-PH" b="0" dirty="0"/>
              <a:t>unique farmers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C5F50FA-A30B-4A64-B29A-2985A3557C35}"/>
              </a:ext>
            </a:extLst>
          </p:cNvPr>
          <p:cNvSpPr txBox="1"/>
          <p:nvPr/>
        </p:nvSpPr>
        <p:spPr>
          <a:xfrm>
            <a:off x="3463602" y="2792435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464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unique farmers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2FF144C-3EA6-4B34-A490-7F0A3AED80E2}"/>
              </a:ext>
            </a:extLst>
          </p:cNvPr>
          <p:cNvSpPr txBox="1"/>
          <p:nvPr/>
        </p:nvSpPr>
        <p:spPr>
          <a:xfrm>
            <a:off x="1322968" y="1629781"/>
            <a:ext cx="348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Composed of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verified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unverified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farmers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96F9D6D-8560-4004-A3B2-6238263DB51F}"/>
              </a:ext>
            </a:extLst>
          </p:cNvPr>
          <p:cNvSpPr txBox="1"/>
          <p:nvPr/>
        </p:nvSpPr>
        <p:spPr>
          <a:xfrm>
            <a:off x="1912786" y="1054255"/>
            <a:ext cx="258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GetCoopCBSDetails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8B64712-423C-4E8F-A943-9B3DE53AC631}"/>
              </a:ext>
            </a:extLst>
          </p:cNvPr>
          <p:cNvSpPr txBox="1"/>
          <p:nvPr/>
        </p:nvSpPr>
        <p:spPr>
          <a:xfrm>
            <a:off x="806796" y="2966245"/>
            <a:ext cx="324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GetAccountHistoryofSaving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5FCD446-7E8B-4183-9A9D-A67A84E06F71}"/>
              </a:ext>
            </a:extLst>
          </p:cNvPr>
          <p:cNvSpPr txBox="1"/>
          <p:nvPr/>
        </p:nvSpPr>
        <p:spPr>
          <a:xfrm>
            <a:off x="827856" y="3498805"/>
            <a:ext cx="346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99.6%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 these farmers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savings account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B8B83D5-B69D-4689-B0E2-25DA5E79791D}"/>
              </a:ext>
            </a:extLst>
          </p:cNvPr>
          <p:cNvSpPr txBox="1"/>
          <p:nvPr/>
        </p:nvSpPr>
        <p:spPr>
          <a:xfrm>
            <a:off x="1492057" y="5177782"/>
            <a:ext cx="329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GetAccountHistoryofLoan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0910F02-CB18-4A4F-A54A-1A9DA4249EDD}"/>
              </a:ext>
            </a:extLst>
          </p:cNvPr>
          <p:cNvSpPr txBox="1"/>
          <p:nvPr/>
        </p:nvSpPr>
        <p:spPr>
          <a:xfrm>
            <a:off x="1053610" y="5733715"/>
            <a:ext cx="372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 them also have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existing loan account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BEC99B39-0D7C-48AC-83A9-39DEB0595902}"/>
              </a:ext>
            </a:extLst>
          </p:cNvPr>
          <p:cNvCxnSpPr>
            <a:cxnSpLocks/>
          </p:cNvCxnSpPr>
          <p:nvPr/>
        </p:nvCxnSpPr>
        <p:spPr>
          <a:xfrm>
            <a:off x="4533089" y="1288389"/>
            <a:ext cx="2030934" cy="0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248812D-ADC2-4060-92C7-210FA347DCE3}"/>
              </a:ext>
            </a:extLst>
          </p:cNvPr>
          <p:cNvCxnSpPr>
            <a:cxnSpLocks/>
          </p:cNvCxnSpPr>
          <p:nvPr/>
        </p:nvCxnSpPr>
        <p:spPr>
          <a:xfrm>
            <a:off x="4169374" y="3166353"/>
            <a:ext cx="2138971" cy="0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13CEA291-9C8E-442D-9875-2AE62B8DE74A}"/>
              </a:ext>
            </a:extLst>
          </p:cNvPr>
          <p:cNvCxnSpPr>
            <a:cxnSpLocks/>
          </p:cNvCxnSpPr>
          <p:nvPr/>
        </p:nvCxnSpPr>
        <p:spPr>
          <a:xfrm flipV="1">
            <a:off x="4679007" y="4036979"/>
            <a:ext cx="3424133" cy="1305127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0EBE0B2-C973-417A-8E6D-E8FC9FEAAC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72" y="895486"/>
            <a:ext cx="644273" cy="644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F18AAF-A921-4B9F-A620-0D7D521B2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6" y="2718812"/>
            <a:ext cx="74295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AF48D02-CD1B-477A-BA26-19D2BA5055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5" y="4701937"/>
            <a:ext cx="969112" cy="96911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15217753-4CD6-499E-9DCE-26474606AB44}"/>
              </a:ext>
            </a:extLst>
          </p:cNvPr>
          <p:cNvSpPr/>
          <p:nvPr/>
        </p:nvSpPr>
        <p:spPr>
          <a:xfrm>
            <a:off x="8041596" y="3967421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00A23F33-097A-4A9E-9FF5-F5F3472DC82B}"/>
              </a:ext>
            </a:extLst>
          </p:cNvPr>
          <p:cNvSpPr/>
          <p:nvPr/>
        </p:nvSpPr>
        <p:spPr>
          <a:xfrm>
            <a:off x="6258477" y="3097071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8FADCC65-3217-47C7-855D-2283734D7E92}"/>
              </a:ext>
            </a:extLst>
          </p:cNvPr>
          <p:cNvSpPr/>
          <p:nvPr/>
        </p:nvSpPr>
        <p:spPr>
          <a:xfrm>
            <a:off x="6499349" y="1222889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897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S</a:t>
            </a:r>
            <a:r>
              <a:rPr lang="en-PH" sz="2400" dirty="0">
                <a:solidFill>
                  <a:prstClr val="black"/>
                </a:solidFill>
              </a:rPr>
              <a:t>UMMARY</a:t>
            </a:r>
            <a:r>
              <a:rPr lang="en-PH" sz="3200" dirty="0">
                <a:solidFill>
                  <a:prstClr val="black"/>
                </a:solidFill>
              </a:rPr>
              <a:t> O</a:t>
            </a:r>
            <a:r>
              <a:rPr lang="en-PH" sz="2400" dirty="0">
                <a:solidFill>
                  <a:prstClr val="black"/>
                </a:solidFill>
              </a:rPr>
              <a:t>VERVIEW</a:t>
            </a:r>
            <a:r>
              <a:rPr lang="en-PH" sz="3200" dirty="0">
                <a:solidFill>
                  <a:prstClr val="black"/>
                </a:solidFill>
              </a:rPr>
              <a:t> – C</a:t>
            </a:r>
            <a:r>
              <a:rPr lang="en-PH" sz="2400" dirty="0">
                <a:solidFill>
                  <a:prstClr val="black"/>
                </a:solidFill>
              </a:rPr>
              <a:t>OOP</a:t>
            </a:r>
            <a:r>
              <a:rPr lang="en-PH" sz="3200" dirty="0">
                <a:solidFill>
                  <a:prstClr val="black"/>
                </a:solidFill>
              </a:rPr>
              <a:t>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endParaRPr lang="en-PH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2BC8807-4073-425E-A822-A62029FE4F44}"/>
              </a:ext>
            </a:extLst>
          </p:cNvPr>
          <p:cNvSpPr/>
          <p:nvPr/>
        </p:nvSpPr>
        <p:spPr>
          <a:xfrm>
            <a:off x="5084325" y="779325"/>
            <a:ext cx="6218741" cy="6083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878C6CE-7B03-4A57-9811-4A798941705F}"/>
              </a:ext>
            </a:extLst>
          </p:cNvPr>
          <p:cNvSpPr/>
          <p:nvPr/>
        </p:nvSpPr>
        <p:spPr>
          <a:xfrm>
            <a:off x="5146825" y="953922"/>
            <a:ext cx="6093740" cy="59040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7DDE39C-A9CC-4B14-AC12-AAE4800D505F}"/>
              </a:ext>
            </a:extLst>
          </p:cNvPr>
          <p:cNvSpPr/>
          <p:nvPr/>
        </p:nvSpPr>
        <p:spPr>
          <a:xfrm>
            <a:off x="7349974" y="3198147"/>
            <a:ext cx="1591867" cy="15030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042876B3-B3B2-4B5F-9014-BDF934568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39" y="913352"/>
            <a:ext cx="958749" cy="8115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1836B80-FAFA-475E-A7C1-B7915F0FAFE4}"/>
              </a:ext>
            </a:extLst>
          </p:cNvPr>
          <p:cNvSpPr txBox="1"/>
          <p:nvPr/>
        </p:nvSpPr>
        <p:spPr>
          <a:xfrm>
            <a:off x="1327591" y="1013057"/>
            <a:ext cx="3126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Implication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7B67CF-E208-435B-ACC4-999BF6122D17}"/>
              </a:ext>
            </a:extLst>
          </p:cNvPr>
          <p:cNvSpPr/>
          <p:nvPr/>
        </p:nvSpPr>
        <p:spPr>
          <a:xfrm>
            <a:off x="342739" y="1945427"/>
            <a:ext cx="4093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Merging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the three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dataset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resulted in even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fewer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base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700966F-CEE2-40A8-A42C-BE0CAFEDAE91}"/>
              </a:ext>
            </a:extLst>
          </p:cNvPr>
          <p:cNvCxnSpPr>
            <a:cxnSpLocks/>
          </p:cNvCxnSpPr>
          <p:nvPr/>
        </p:nvCxnSpPr>
        <p:spPr>
          <a:xfrm flipV="1">
            <a:off x="1903261" y="2803938"/>
            <a:ext cx="0" cy="101715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ket 27">
            <a:extLst>
              <a:ext uri="{FF2B5EF4-FFF2-40B4-BE49-F238E27FC236}">
                <a16:creationId xmlns:a16="http://schemas.microsoft.com/office/drawing/2014/main" xmlns="" id="{D971850F-0CD8-4FF7-91EF-05288FEB8CB5}"/>
              </a:ext>
            </a:extLst>
          </p:cNvPr>
          <p:cNvSpPr/>
          <p:nvPr/>
        </p:nvSpPr>
        <p:spPr>
          <a:xfrm rot="5400000">
            <a:off x="2338936" y="545292"/>
            <a:ext cx="101304" cy="4415984"/>
          </a:xfrm>
          <a:prstGeom prst="righ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CCD8809-C664-4A36-B3E9-F39DED7FBBA8}"/>
              </a:ext>
            </a:extLst>
          </p:cNvPr>
          <p:cNvCxnSpPr>
            <a:cxnSpLocks/>
          </p:cNvCxnSpPr>
          <p:nvPr/>
        </p:nvCxnSpPr>
        <p:spPr>
          <a:xfrm>
            <a:off x="1900832" y="3821093"/>
            <a:ext cx="5866652" cy="0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56890F2-305C-43B3-8161-97EACFC9DF81}"/>
              </a:ext>
            </a:extLst>
          </p:cNvPr>
          <p:cNvSpPr/>
          <p:nvPr/>
        </p:nvSpPr>
        <p:spPr>
          <a:xfrm>
            <a:off x="7713331" y="3756397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916FA27-1E3B-429A-AA90-03FE631085A6}"/>
              </a:ext>
            </a:extLst>
          </p:cNvPr>
          <p:cNvSpPr txBox="1"/>
          <p:nvPr/>
        </p:nvSpPr>
        <p:spPr>
          <a:xfrm>
            <a:off x="1218600" y="3214704"/>
            <a:ext cx="355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PH" dirty="0">
                <a:solidFill>
                  <a:schemeClr val="tx1"/>
                </a:solidFill>
              </a:rPr>
              <a:t>37 unique farmers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C4591EE-D39D-4B97-BF50-45CF0EE1D261}"/>
              </a:ext>
            </a:extLst>
          </p:cNvPr>
          <p:cNvSpPr txBox="1"/>
          <p:nvPr/>
        </p:nvSpPr>
        <p:spPr>
          <a:xfrm>
            <a:off x="1614674" y="3536116"/>
            <a:ext cx="27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b="1">
                <a:latin typeface="Helvetica" pitchFamily="2" charset="0"/>
              </a:defRPr>
            </a:lvl1pPr>
          </a:lstStyle>
          <a:p>
            <a:r>
              <a:rPr lang="en-PH" sz="1200" dirty="0"/>
              <a:t>(</a:t>
            </a:r>
            <a:r>
              <a:rPr lang="en-PH" sz="1200" dirty="0" err="1"/>
              <a:t>GetAccountHistoryofLoan</a:t>
            </a:r>
            <a:r>
              <a:rPr lang="en-PH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27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S</a:t>
            </a:r>
            <a:r>
              <a:rPr lang="en-PH" sz="2400" dirty="0">
                <a:solidFill>
                  <a:prstClr val="black"/>
                </a:solidFill>
              </a:rPr>
              <a:t>UMMARY</a:t>
            </a:r>
            <a:r>
              <a:rPr lang="en-PH" sz="3200" dirty="0">
                <a:solidFill>
                  <a:prstClr val="black"/>
                </a:solidFill>
              </a:rPr>
              <a:t> O</a:t>
            </a:r>
            <a:r>
              <a:rPr lang="en-PH" sz="2400" dirty="0">
                <a:solidFill>
                  <a:prstClr val="black"/>
                </a:solidFill>
              </a:rPr>
              <a:t>VERVIEW</a:t>
            </a:r>
            <a:r>
              <a:rPr lang="en-PH" sz="3200" dirty="0">
                <a:solidFill>
                  <a:prstClr val="black"/>
                </a:solidFill>
              </a:rPr>
              <a:t> – C</a:t>
            </a:r>
            <a:r>
              <a:rPr lang="en-PH" sz="2400" dirty="0">
                <a:solidFill>
                  <a:prstClr val="black"/>
                </a:solidFill>
              </a:rPr>
              <a:t>OOP</a:t>
            </a:r>
            <a:r>
              <a:rPr lang="en-PH" sz="3200" dirty="0">
                <a:solidFill>
                  <a:prstClr val="black"/>
                </a:solidFill>
              </a:rPr>
              <a:t>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endParaRPr lang="en-PH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2BC8807-4073-425E-A822-A62029FE4F44}"/>
              </a:ext>
            </a:extLst>
          </p:cNvPr>
          <p:cNvSpPr/>
          <p:nvPr/>
        </p:nvSpPr>
        <p:spPr>
          <a:xfrm>
            <a:off x="5084325" y="779325"/>
            <a:ext cx="6218741" cy="6083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878C6CE-7B03-4A57-9811-4A798941705F}"/>
              </a:ext>
            </a:extLst>
          </p:cNvPr>
          <p:cNvSpPr/>
          <p:nvPr/>
        </p:nvSpPr>
        <p:spPr>
          <a:xfrm>
            <a:off x="5146825" y="953922"/>
            <a:ext cx="6093740" cy="59040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7DDE39C-A9CC-4B14-AC12-AAE4800D505F}"/>
              </a:ext>
            </a:extLst>
          </p:cNvPr>
          <p:cNvSpPr/>
          <p:nvPr/>
        </p:nvSpPr>
        <p:spPr>
          <a:xfrm>
            <a:off x="7349974" y="3198147"/>
            <a:ext cx="1591867" cy="15030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7B67CF-E208-435B-ACC4-999BF6122D17}"/>
              </a:ext>
            </a:extLst>
          </p:cNvPr>
          <p:cNvSpPr/>
          <p:nvPr/>
        </p:nvSpPr>
        <p:spPr>
          <a:xfrm>
            <a:off x="341436" y="2064676"/>
            <a:ext cx="40936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Instead of creating a single Masterfile, </a:t>
            </a:r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use this set of data (farmers with savings account)</a:t>
            </a:r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,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since there are only a few farmers who availed of a loan.</a:t>
            </a:r>
          </a:p>
          <a:p>
            <a:endParaRPr lang="en-PH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PH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This is also reasonable as not everyone may need a loan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many farmers are more focused on savings.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CCD8809-C664-4A36-B3E9-F39DED7FBBA8}"/>
              </a:ext>
            </a:extLst>
          </p:cNvPr>
          <p:cNvCxnSpPr>
            <a:cxnSpLocks/>
          </p:cNvCxnSpPr>
          <p:nvPr/>
        </p:nvCxnSpPr>
        <p:spPr>
          <a:xfrm flipV="1">
            <a:off x="4651532" y="2498704"/>
            <a:ext cx="3420752" cy="1"/>
          </a:xfrm>
          <a:prstGeom prst="straightConnector1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56890F2-305C-43B3-8161-97EACFC9DF81}"/>
              </a:ext>
            </a:extLst>
          </p:cNvPr>
          <p:cNvSpPr/>
          <p:nvPr/>
        </p:nvSpPr>
        <p:spPr>
          <a:xfrm>
            <a:off x="8007740" y="2434008"/>
            <a:ext cx="132596" cy="12939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916FA27-1E3B-429A-AA90-03FE631085A6}"/>
              </a:ext>
            </a:extLst>
          </p:cNvPr>
          <p:cNvSpPr txBox="1"/>
          <p:nvPr/>
        </p:nvSpPr>
        <p:spPr>
          <a:xfrm>
            <a:off x="5473436" y="1925421"/>
            <a:ext cx="28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PH" dirty="0"/>
              <a:t>464 unique farmers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9182BDE-B9E3-4621-8B4F-B559D6E2D242}"/>
              </a:ext>
            </a:extLst>
          </p:cNvPr>
          <p:cNvSpPr txBox="1"/>
          <p:nvPr/>
        </p:nvSpPr>
        <p:spPr>
          <a:xfrm>
            <a:off x="1012305" y="886885"/>
            <a:ext cx="433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Proposed Solution</a:t>
            </a:r>
          </a:p>
        </p:txBody>
      </p:sp>
      <p:pic>
        <p:nvPicPr>
          <p:cNvPr id="15" name="Picture 2" descr="Image result for solution icon black and white">
            <a:extLst>
              <a:ext uri="{FF2B5EF4-FFF2-40B4-BE49-F238E27FC236}">
                <a16:creationId xmlns:a16="http://schemas.microsoft.com/office/drawing/2014/main" xmlns="" id="{7964DCB9-FB54-4656-B085-FA5415D50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1" y="774432"/>
            <a:ext cx="928446" cy="92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FB6F588-2999-4602-963A-68D638D6CF60}"/>
              </a:ext>
            </a:extLst>
          </p:cNvPr>
          <p:cNvSpPr/>
          <p:nvPr/>
        </p:nvSpPr>
        <p:spPr>
          <a:xfrm>
            <a:off x="1292077" y="1371793"/>
            <a:ext cx="3575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(</a:t>
            </a:r>
            <a:r>
              <a:rPr lang="en-PH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We need you to answer if you agree to the proposed solution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  <a:endParaRPr lang="en-PH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1701C0-349D-4D3B-B232-439E19F99569}"/>
              </a:ext>
            </a:extLst>
          </p:cNvPr>
          <p:cNvSpPr txBox="1"/>
          <p:nvPr/>
        </p:nvSpPr>
        <p:spPr>
          <a:xfrm>
            <a:off x="5471731" y="2208210"/>
            <a:ext cx="27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b="1">
                <a:latin typeface="Helvetica" pitchFamily="2" charset="0"/>
              </a:defRPr>
            </a:lvl1pPr>
          </a:lstStyle>
          <a:p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PH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GetAccountHistoryofSaving</a:t>
            </a:r>
            <a:r>
              <a:rPr lang="en-PH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54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7CD7DF-149A-45B1-9079-765AC8D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>
                <a:solidFill>
                  <a:prstClr val="black"/>
                </a:solidFill>
              </a:rPr>
              <a:t>S</a:t>
            </a:r>
            <a:r>
              <a:rPr lang="en-PH" sz="2400" dirty="0">
                <a:solidFill>
                  <a:prstClr val="black"/>
                </a:solidFill>
              </a:rPr>
              <a:t>UMMARY</a:t>
            </a:r>
            <a:r>
              <a:rPr lang="en-PH" sz="3200" dirty="0">
                <a:solidFill>
                  <a:prstClr val="black"/>
                </a:solidFill>
              </a:rPr>
              <a:t> O</a:t>
            </a:r>
            <a:r>
              <a:rPr lang="en-PH" sz="2400" dirty="0">
                <a:solidFill>
                  <a:prstClr val="black"/>
                </a:solidFill>
              </a:rPr>
              <a:t>VERVIEW</a:t>
            </a:r>
            <a:r>
              <a:rPr lang="en-PH" sz="3200" dirty="0">
                <a:solidFill>
                  <a:prstClr val="black"/>
                </a:solidFill>
              </a:rPr>
              <a:t> – F</a:t>
            </a:r>
            <a:r>
              <a:rPr lang="en-PH" sz="2400" dirty="0">
                <a:solidFill>
                  <a:prstClr val="black"/>
                </a:solidFill>
              </a:rPr>
              <a:t>ARMING</a:t>
            </a:r>
            <a:r>
              <a:rPr lang="en-PH" sz="3200" dirty="0">
                <a:solidFill>
                  <a:prstClr val="black"/>
                </a:solidFill>
              </a:rPr>
              <a:t> D</a:t>
            </a:r>
            <a:r>
              <a:rPr lang="en-PH" sz="2400" dirty="0">
                <a:solidFill>
                  <a:prstClr val="black"/>
                </a:solidFill>
              </a:rPr>
              <a:t>ATA</a:t>
            </a:r>
            <a:endParaRPr lang="en-PH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AB8558-B1F1-4F13-A53A-F08132C1F758}"/>
              </a:ext>
            </a:extLst>
          </p:cNvPr>
          <p:cNvGrpSpPr/>
          <p:nvPr/>
        </p:nvGrpSpPr>
        <p:grpSpPr>
          <a:xfrm>
            <a:off x="98258" y="2239469"/>
            <a:ext cx="3008728" cy="2922466"/>
            <a:chOff x="924175" y="2239469"/>
            <a:chExt cx="3008728" cy="29224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C22D14-E340-4DA5-94C1-FFBB612176AE}"/>
                </a:ext>
              </a:extLst>
            </p:cNvPr>
            <p:cNvSpPr/>
            <p:nvPr/>
          </p:nvSpPr>
          <p:spPr>
            <a:xfrm>
              <a:off x="924175" y="2239469"/>
              <a:ext cx="3008728" cy="29224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90C1CE2-4578-45BB-A591-2C072A81A78C}"/>
                </a:ext>
              </a:extLst>
            </p:cNvPr>
            <p:cNvSpPr txBox="1"/>
            <p:nvPr/>
          </p:nvSpPr>
          <p:spPr>
            <a:xfrm>
              <a:off x="1049356" y="3244334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b="1" dirty="0">
                  <a:solidFill>
                    <a:schemeClr val="bg1"/>
                  </a:solidFill>
                  <a:latin typeface="Helvetica" pitchFamily="2" charset="0"/>
                </a:rPr>
                <a:t>21 </a:t>
              </a:r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unique farmers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C823643-94DD-476B-A4EC-07942AD0C3FE}"/>
                </a:ext>
              </a:extLst>
            </p:cNvPr>
            <p:cNvSpPr txBox="1"/>
            <p:nvPr/>
          </p:nvSpPr>
          <p:spPr>
            <a:xfrm>
              <a:off x="1049356" y="3700702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(GetAgroActivities)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6048760-3C39-4507-8B63-F2FA8590FBBA}"/>
              </a:ext>
            </a:extLst>
          </p:cNvPr>
          <p:cNvGrpSpPr/>
          <p:nvPr/>
        </p:nvGrpSpPr>
        <p:grpSpPr>
          <a:xfrm>
            <a:off x="5822147" y="774463"/>
            <a:ext cx="6218741" cy="6083537"/>
            <a:chOff x="5015905" y="774463"/>
            <a:chExt cx="6218741" cy="60835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F2BC8807-4073-425E-A822-A62029FE4F44}"/>
                </a:ext>
              </a:extLst>
            </p:cNvPr>
            <p:cNvSpPr/>
            <p:nvPr/>
          </p:nvSpPr>
          <p:spPr>
            <a:xfrm>
              <a:off x="5015905" y="774463"/>
              <a:ext cx="6218741" cy="608353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3970ED9-806A-48D9-A5AD-29BA86396F5D}"/>
                </a:ext>
              </a:extLst>
            </p:cNvPr>
            <p:cNvSpPr txBox="1"/>
            <p:nvPr/>
          </p:nvSpPr>
          <p:spPr>
            <a:xfrm>
              <a:off x="6746093" y="3446899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b="1" dirty="0">
                  <a:solidFill>
                    <a:schemeClr val="bg1"/>
                  </a:solidFill>
                  <a:latin typeface="Helvetica" pitchFamily="2" charset="0"/>
                </a:rPr>
                <a:t>96 </a:t>
              </a:r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unique farmers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0FD30C0-AC1E-47E8-8E5A-67410DC69056}"/>
                </a:ext>
              </a:extLst>
            </p:cNvPr>
            <p:cNvSpPr txBox="1"/>
            <p:nvPr/>
          </p:nvSpPr>
          <p:spPr>
            <a:xfrm>
              <a:off x="6746093" y="3885368"/>
              <a:ext cx="275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PH" dirty="0">
                  <a:solidFill>
                    <a:schemeClr val="bg1"/>
                  </a:solidFill>
                  <a:latin typeface="Helvetica" pitchFamily="2" charset="0"/>
                </a:rPr>
                <a:t>(GetDairyActivities)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EA3029B-4C40-4398-AD65-5CCAB4966EC5}"/>
              </a:ext>
            </a:extLst>
          </p:cNvPr>
          <p:cNvSpPr/>
          <p:nvPr/>
        </p:nvSpPr>
        <p:spPr>
          <a:xfrm>
            <a:off x="3158479" y="2962038"/>
            <a:ext cx="2663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GetDairyActivities </a:t>
            </a:r>
            <a:r>
              <a:rPr lang="en-PH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cannot be merged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with the GetAgroActivities </a:t>
            </a:r>
            <a:r>
              <a:rPr lang="en-PH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due to difference in ID Number</a:t>
            </a:r>
          </a:p>
        </p:txBody>
      </p:sp>
    </p:spTree>
    <p:extLst>
      <p:ext uri="{BB962C8B-B14F-4D97-AF65-F5344CB8AC3E}">
        <p14:creationId xmlns:p14="http://schemas.microsoft.com/office/powerpoint/2010/main" val="224066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1033</Words>
  <Application>Microsoft Office PowerPoint</Application>
  <PresentationFormat>Widescreen</PresentationFormat>
  <Paragraphs>158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Tiaxa</vt:lpstr>
      <vt:lpstr>PowerPoint Presentation</vt:lpstr>
      <vt:lpstr>SUMMARY OVERVIEW – WALLET DATA</vt:lpstr>
      <vt:lpstr>SUMMARY OVERVIEW – WALLET DATA</vt:lpstr>
      <vt:lpstr>SUMMARY OVERVIEW – WALLET DATA</vt:lpstr>
      <vt:lpstr>SUMMARY OVERVIEW – COOP DATA</vt:lpstr>
      <vt:lpstr>SUMMARY OVERVIEW – COOP DATA</vt:lpstr>
      <vt:lpstr>SUMMARY OVERVIEW – COOP DATA</vt:lpstr>
      <vt:lpstr>SUMMARY OVERVIEW – FARMING DATA</vt:lpstr>
      <vt:lpstr>SUMMARY OVERVIEW – FARMING DATA</vt:lpstr>
      <vt:lpstr>SUMMARY OVERVIEW – FARMING DATA</vt:lpstr>
      <vt:lpstr>PROPOSED SCORING SYSTEM</vt:lpstr>
      <vt:lpstr>PROPOSED SCORING SYSTEM</vt:lpstr>
      <vt:lpstr>APPENDIX</vt:lpstr>
      <vt:lpstr>SUMMARY OVERVIEW – WALLET, COOP &amp; AGRO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Tiaxa</dc:title>
  <dc:creator>Adam Christian P. Amistad</dc:creator>
  <cp:lastModifiedBy>Adam Christian Amistad</cp:lastModifiedBy>
  <cp:revision>125</cp:revision>
  <dcterms:created xsi:type="dcterms:W3CDTF">2019-05-21T05:54:47Z</dcterms:created>
  <dcterms:modified xsi:type="dcterms:W3CDTF">2019-06-09T18:59:48Z</dcterms:modified>
</cp:coreProperties>
</file>