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125" r:id="rId2"/>
    <p:sldId id="1200" r:id="rId3"/>
    <p:sldId id="1207" r:id="rId4"/>
    <p:sldId id="1202" r:id="rId5"/>
    <p:sldId id="1203" r:id="rId6"/>
    <p:sldId id="1204" r:id="rId7"/>
    <p:sldId id="1205" r:id="rId8"/>
    <p:sldId id="1206" r:id="rId9"/>
    <p:sldId id="1201" r:id="rId10"/>
    <p:sldId id="1209" r:id="rId11"/>
    <p:sldId id="1208" r:id="rId12"/>
    <p:sldId id="1210" r:id="rId13"/>
    <p:sldId id="1211" r:id="rId14"/>
    <p:sldId id="1213" r:id="rId15"/>
    <p:sldId id="1212" r:id="rId16"/>
    <p:sldId id="1214" r:id="rId17"/>
    <p:sldId id="1215" r:id="rId18"/>
    <p:sldId id="1216" r:id="rId19"/>
    <p:sldId id="1217" r:id="rId20"/>
    <p:sldId id="1218" r:id="rId21"/>
    <p:sldId id="1219" r:id="rId22"/>
    <p:sldId id="1220" r:id="rId23"/>
    <p:sldId id="1221" r:id="rId24"/>
    <p:sldId id="1222" r:id="rId25"/>
    <p:sldId id="1223" r:id="rId26"/>
  </p:sldIdLst>
  <p:sldSz cx="12198350" cy="6858000"/>
  <p:notesSz cx="9144000" cy="6858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60976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12195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8293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24390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3048838" algn="l" defTabSz="12195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3658606" algn="l" defTabSz="12195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4268373" algn="l" defTabSz="12195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4878141" algn="l" defTabSz="12195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avCarlsen" initials="O" lastIdx="20" clrIdx="0"/>
  <p:cmAuthor id="1" name="J M" initials="JM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FF5050"/>
    <a:srgbClr val="D93F47"/>
    <a:srgbClr val="FF860D"/>
    <a:srgbClr val="71270A"/>
    <a:srgbClr val="85360A"/>
    <a:srgbClr val="93011E"/>
    <a:srgbClr val="004C79"/>
    <a:srgbClr val="690600"/>
    <a:srgbClr val="DC7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 autoAdjust="0"/>
    <p:restoredTop sz="90290" autoAdjust="0"/>
  </p:normalViewPr>
  <p:slideViewPr>
    <p:cSldViewPr>
      <p:cViewPr varScale="1">
        <p:scale>
          <a:sx n="62" d="100"/>
          <a:sy n="62" d="100"/>
        </p:scale>
        <p:origin x="260" y="44"/>
      </p:cViewPr>
      <p:guideLst>
        <p:guide orient="horz" pos="2160"/>
        <p:guide pos="2880"/>
        <p:guide pos="3842"/>
      </p:guideLst>
    </p:cSldViewPr>
  </p:slideViewPr>
  <p:outlineViewPr>
    <p:cViewPr>
      <p:scale>
        <a:sx n="33" d="100"/>
        <a:sy n="33" d="100"/>
      </p:scale>
      <p:origin x="0" y="-42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600"/>
    </p:cViewPr>
  </p:sorterViewPr>
  <p:notesViewPr>
    <p:cSldViewPr>
      <p:cViewPr varScale="1">
        <p:scale>
          <a:sx n="87" d="100"/>
          <a:sy n="87" d="100"/>
        </p:scale>
        <p:origin x="206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923679C8-7F51-4C53-A52A-23E4F499DECD}" type="datetime1">
              <a:rPr lang="es-ES"/>
              <a:pPr>
                <a:defRPr/>
              </a:pPr>
              <a:t>10/06/2019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78A345-20D0-4ADF-888F-7CD5D3C6D3A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579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286473D5-C6D0-45E1-BDB9-E6D74DF3804F}" type="datetime1">
              <a:rPr lang="es-ES"/>
              <a:pPr>
                <a:defRPr/>
              </a:pPr>
              <a:t>10/06/2019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A8CC51-0CCB-4044-B1D9-81BA6543B65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68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60976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121953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82930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2439071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379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823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76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17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32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727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166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301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9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392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13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798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883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743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741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27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741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2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96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56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61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14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28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25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00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39466" y="142639"/>
            <a:ext cx="10366058" cy="487361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Helvetica"/>
                <a:cs typeface="Helvetica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19835" y="787400"/>
            <a:ext cx="10978515" cy="0"/>
          </a:xfrm>
          <a:prstGeom prst="line">
            <a:avLst/>
          </a:prstGeom>
          <a:ln w="15875" cmpd="sng">
            <a:solidFill>
              <a:srgbClr val="EB7B0A"/>
            </a:solidFill>
            <a:head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1222375" y="1219200"/>
            <a:ext cx="9753600" cy="4525963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GB" noProof="0" dirty="0" err="1"/>
              <a:t>Haga</a:t>
            </a:r>
            <a:r>
              <a:rPr lang="en-GB" noProof="0" dirty="0"/>
              <a:t> </a:t>
            </a:r>
            <a:r>
              <a:rPr lang="en-GB" noProof="0" dirty="0" err="1"/>
              <a:t>clic</a:t>
            </a:r>
            <a:r>
              <a:rPr lang="en-GB" noProof="0" dirty="0"/>
              <a:t> </a:t>
            </a:r>
            <a:r>
              <a:rPr lang="en-GB" noProof="0" dirty="0" err="1"/>
              <a:t>para</a:t>
            </a:r>
            <a:r>
              <a:rPr lang="en-GB" noProof="0" dirty="0"/>
              <a:t> </a:t>
            </a:r>
            <a:r>
              <a:rPr lang="en-GB" noProof="0" dirty="0" err="1"/>
              <a:t>modificar</a:t>
            </a:r>
            <a:r>
              <a:rPr lang="en-GB" noProof="0" dirty="0"/>
              <a:t> el </a:t>
            </a:r>
            <a:r>
              <a:rPr lang="en-GB" noProof="0" dirty="0" err="1"/>
              <a:t>estilo</a:t>
            </a:r>
            <a:r>
              <a:rPr lang="en-GB" noProof="0" dirty="0"/>
              <a:t> de </a:t>
            </a:r>
            <a:r>
              <a:rPr lang="en-GB" noProof="0" dirty="0" err="1"/>
              <a:t>texto</a:t>
            </a:r>
            <a:r>
              <a:rPr lang="en-GB" noProof="0" dirty="0"/>
              <a:t> del </a:t>
            </a:r>
            <a:r>
              <a:rPr lang="en-GB" noProof="0" dirty="0" err="1"/>
              <a:t>patrón</a:t>
            </a:r>
            <a:endParaRPr lang="en-GB" noProof="0" dirty="0"/>
          </a:p>
          <a:p>
            <a:pPr lvl="1"/>
            <a:r>
              <a:rPr lang="en-GB" noProof="0" dirty="0"/>
              <a:t>Segundo </a:t>
            </a:r>
            <a:r>
              <a:rPr lang="en-GB" noProof="0" dirty="0" err="1"/>
              <a:t>nivel</a:t>
            </a:r>
            <a:endParaRPr lang="en-GB" noProof="0" dirty="0"/>
          </a:p>
          <a:p>
            <a:pPr lvl="2"/>
            <a:r>
              <a:rPr lang="en-GB" noProof="0" dirty="0" err="1"/>
              <a:t>Tercer</a:t>
            </a:r>
            <a:r>
              <a:rPr lang="en-GB" noProof="0" dirty="0"/>
              <a:t> </a:t>
            </a:r>
            <a:r>
              <a:rPr lang="en-GB" noProof="0" dirty="0" err="1"/>
              <a:t>nivel</a:t>
            </a:r>
            <a:endParaRPr lang="en-GB" noProof="0" dirty="0"/>
          </a:p>
          <a:p>
            <a:pPr lvl="3"/>
            <a:r>
              <a:rPr lang="en-GB" noProof="0" dirty="0"/>
              <a:t>Cuarto </a:t>
            </a:r>
            <a:r>
              <a:rPr lang="en-GB" noProof="0" dirty="0" err="1"/>
              <a:t>nivel</a:t>
            </a:r>
            <a:endParaRPr lang="en-GB" noProof="0" dirty="0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1239466" y="142639"/>
            <a:ext cx="10366058" cy="487361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Helvetica"/>
                <a:cs typeface="Helvetica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19835" y="787400"/>
            <a:ext cx="10978515" cy="0"/>
          </a:xfrm>
          <a:prstGeom prst="line">
            <a:avLst/>
          </a:prstGeom>
          <a:ln w="15875" cmpd="sng">
            <a:solidFill>
              <a:srgbClr val="EB7B0A"/>
            </a:solidFill>
            <a:head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2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1239466" y="142639"/>
            <a:ext cx="10366058" cy="487361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Helvetica"/>
                <a:cs typeface="Helvetica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19835" y="787400"/>
            <a:ext cx="10978515" cy="0"/>
          </a:xfrm>
          <a:prstGeom prst="line">
            <a:avLst/>
          </a:prstGeom>
          <a:ln w="15875" cmpd="sng">
            <a:solidFill>
              <a:srgbClr val="EB7B0A"/>
            </a:solidFill>
            <a:head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60B6B28-3929-4E1F-818C-9F99567A6040}"/>
              </a:ext>
            </a:extLst>
          </p:cNvPr>
          <p:cNvCxnSpPr/>
          <p:nvPr userDrawn="1"/>
        </p:nvCxnSpPr>
        <p:spPr>
          <a:xfrm>
            <a:off x="6099175" y="787400"/>
            <a:ext cx="0" cy="5232400"/>
          </a:xfrm>
          <a:prstGeom prst="line">
            <a:avLst/>
          </a:prstGeom>
          <a:ln w="31750">
            <a:solidFill>
              <a:srgbClr val="FF860D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694FFE-541A-4388-9343-FBC1EEF3309B}"/>
              </a:ext>
            </a:extLst>
          </p:cNvPr>
          <p:cNvSpPr txBox="1"/>
          <p:nvPr userDrawn="1"/>
        </p:nvSpPr>
        <p:spPr>
          <a:xfrm>
            <a:off x="1831975" y="787400"/>
            <a:ext cx="32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Before Upgrade</a:t>
            </a:r>
            <a:endParaRPr lang="en-PH" sz="36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DF91EEC-DCCE-4D17-952A-5378BFC86255}"/>
              </a:ext>
            </a:extLst>
          </p:cNvPr>
          <p:cNvSpPr txBox="1"/>
          <p:nvPr userDrawn="1"/>
        </p:nvSpPr>
        <p:spPr>
          <a:xfrm>
            <a:off x="7448033" y="794026"/>
            <a:ext cx="32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After Upgrade</a:t>
            </a:r>
            <a:endParaRPr lang="en-PH" sz="36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1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52FADEA0-029B-47D0-8CBD-C5FE3052639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5933642"/>
              </p:ext>
            </p:extLst>
          </p:nvPr>
        </p:nvGraphicFramePr>
        <p:xfrm>
          <a:off x="0" y="0"/>
          <a:ext cx="1219835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175">
                  <a:extLst>
                    <a:ext uri="{9D8B030D-6E8A-4147-A177-3AD203B41FA5}">
                      <a16:colId xmlns:a16="http://schemas.microsoft.com/office/drawing/2014/main" xmlns="" val="1617018791"/>
                    </a:ext>
                  </a:extLst>
                </a:gridCol>
                <a:gridCol w="6099175">
                  <a:extLst>
                    <a:ext uri="{9D8B030D-6E8A-4147-A177-3AD203B41FA5}">
                      <a16:colId xmlns:a16="http://schemas.microsoft.com/office/drawing/2014/main" xmlns="" val="4168278531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5218781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A73F874-A45D-4A20-91C6-AED9100F1293}"/>
              </a:ext>
            </a:extLst>
          </p:cNvPr>
          <p:cNvCxnSpPr>
            <a:cxnSpLocks/>
            <a:endCxn id="2" idx="2"/>
          </p:cNvCxnSpPr>
          <p:nvPr userDrawn="1"/>
        </p:nvCxnSpPr>
        <p:spPr>
          <a:xfrm>
            <a:off x="6099175" y="0"/>
            <a:ext cx="0" cy="6858000"/>
          </a:xfrm>
          <a:prstGeom prst="line">
            <a:avLst/>
          </a:prstGeom>
          <a:ln w="31750">
            <a:solidFill>
              <a:srgbClr val="D93F47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6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7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iaxa ribbon 16-9_new logo mid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77"/>
            <a:ext cx="12198350" cy="813223"/>
          </a:xfrm>
          <a:prstGeom prst="rect">
            <a:avLst/>
          </a:prstGeom>
        </p:spPr>
      </p:pic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1222375" y="1143001"/>
            <a:ext cx="975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54" tIns="60977" rIns="121954" bIns="609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Haga</a:t>
            </a:r>
            <a:r>
              <a:rPr lang="en-GB" dirty="0"/>
              <a:t> </a:t>
            </a:r>
            <a:r>
              <a:rPr lang="en-GB" dirty="0" err="1"/>
              <a:t>clic</a:t>
            </a:r>
            <a:r>
              <a:rPr lang="en-GB" dirty="0"/>
              <a:t> para </a:t>
            </a:r>
            <a:r>
              <a:rPr lang="en-GB" dirty="0" err="1"/>
              <a:t>modificar</a:t>
            </a:r>
            <a:r>
              <a:rPr lang="en-GB" dirty="0"/>
              <a:t> el </a:t>
            </a:r>
            <a:r>
              <a:rPr lang="en-GB" dirty="0" err="1"/>
              <a:t>estilo</a:t>
            </a:r>
            <a:r>
              <a:rPr lang="en-GB" dirty="0"/>
              <a:t> de </a:t>
            </a:r>
            <a:r>
              <a:rPr lang="en-GB" dirty="0" err="1"/>
              <a:t>texto</a:t>
            </a:r>
            <a:r>
              <a:rPr lang="en-GB" dirty="0"/>
              <a:t> del </a:t>
            </a:r>
            <a:r>
              <a:rPr lang="en-GB" dirty="0" err="1"/>
              <a:t>patrón</a:t>
            </a:r>
            <a:endParaRPr lang="en-GB" dirty="0"/>
          </a:p>
          <a:p>
            <a:pPr lvl="1"/>
            <a:r>
              <a:rPr lang="en-GB" dirty="0"/>
              <a:t>Segundo </a:t>
            </a:r>
            <a:r>
              <a:rPr lang="en-GB" dirty="0" err="1"/>
              <a:t>nivel</a:t>
            </a:r>
            <a:endParaRPr lang="en-GB" dirty="0"/>
          </a:p>
          <a:p>
            <a:pPr lvl="2"/>
            <a:r>
              <a:rPr lang="en-GB" dirty="0" err="1"/>
              <a:t>Tercer</a:t>
            </a:r>
            <a:r>
              <a:rPr lang="en-GB" dirty="0"/>
              <a:t> </a:t>
            </a:r>
            <a:r>
              <a:rPr lang="en-GB" dirty="0" err="1"/>
              <a:t>nivel</a:t>
            </a:r>
            <a:endParaRPr lang="en-GB" dirty="0"/>
          </a:p>
          <a:p>
            <a:pPr lvl="3"/>
            <a:r>
              <a:rPr lang="en-GB" dirty="0"/>
              <a:t>Cuarto </a:t>
            </a:r>
            <a:r>
              <a:rPr lang="en-GB" dirty="0" err="1"/>
              <a:t>nivel</a:t>
            </a:r>
            <a:endParaRPr lang="en-GB" dirty="0"/>
          </a:p>
          <a:p>
            <a:pPr lvl="4"/>
            <a:r>
              <a:rPr lang="en-GB" dirty="0"/>
              <a:t>Quinto </a:t>
            </a:r>
            <a:r>
              <a:rPr lang="en-GB" dirty="0" err="1"/>
              <a:t>nivel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1219835" y="6883400"/>
            <a:ext cx="0" cy="81280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198350" y="787400"/>
            <a:ext cx="711570" cy="0"/>
          </a:xfrm>
          <a:prstGeom prst="line">
            <a:avLst/>
          </a:prstGeom>
          <a:ln w="190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-609918" y="2549792"/>
            <a:ext cx="609918" cy="0"/>
          </a:xfrm>
          <a:prstGeom prst="line">
            <a:avLst/>
          </a:prstGeom>
          <a:ln w="12700" cmpd="sng"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609918" y="4321264"/>
            <a:ext cx="609918" cy="0"/>
          </a:xfrm>
          <a:prstGeom prst="line">
            <a:avLst/>
          </a:prstGeom>
          <a:ln w="12700" cmpd="sng"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472728" y="6868948"/>
            <a:ext cx="0" cy="838200"/>
          </a:xfrm>
          <a:prstGeom prst="line">
            <a:avLst/>
          </a:prstGeom>
          <a:ln w="12700" cmpd="sng"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7725622" y="6858000"/>
            <a:ext cx="0" cy="889000"/>
          </a:xfrm>
          <a:prstGeom prst="line">
            <a:avLst/>
          </a:prstGeom>
          <a:ln w="12700" cmpd="sng"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099175" y="6883400"/>
            <a:ext cx="0" cy="838200"/>
          </a:xfrm>
          <a:prstGeom prst="line">
            <a:avLst/>
          </a:prstGeom>
          <a:ln w="12700" cmpd="sng">
            <a:solidFill>
              <a:srgbClr val="FF0000"/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2198350" y="3429000"/>
            <a:ext cx="914876" cy="0"/>
          </a:xfrm>
          <a:prstGeom prst="line">
            <a:avLst/>
          </a:prstGeom>
          <a:ln w="12700" cmpd="sng">
            <a:solidFill>
              <a:srgbClr val="FF0000"/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H="1">
            <a:off x="12198350" y="2548467"/>
            <a:ext cx="914876" cy="0"/>
          </a:xfrm>
          <a:prstGeom prst="line">
            <a:avLst/>
          </a:prstGeom>
          <a:ln w="12700" cmpd="sng"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H="1">
            <a:off x="12198350" y="4319939"/>
            <a:ext cx="914876" cy="0"/>
          </a:xfrm>
          <a:prstGeom prst="line">
            <a:avLst/>
          </a:prstGeom>
          <a:ln w="12700" cmpd="sng"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4472728" y="-863600"/>
            <a:ext cx="0" cy="838200"/>
          </a:xfrm>
          <a:prstGeom prst="line">
            <a:avLst/>
          </a:prstGeom>
          <a:ln w="12700" cmpd="sng"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7725622" y="-914400"/>
            <a:ext cx="0" cy="889000"/>
          </a:xfrm>
          <a:prstGeom prst="line">
            <a:avLst/>
          </a:prstGeom>
          <a:ln w="12700" cmpd="sng"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6099175" y="-863600"/>
            <a:ext cx="0" cy="838200"/>
          </a:xfrm>
          <a:prstGeom prst="line">
            <a:avLst/>
          </a:prstGeom>
          <a:ln w="12700" cmpd="sng">
            <a:solidFill>
              <a:srgbClr val="FF0000"/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 flipH="1">
            <a:off x="-914876" y="3429000"/>
            <a:ext cx="914876" cy="0"/>
          </a:xfrm>
          <a:prstGeom prst="line">
            <a:avLst/>
          </a:prstGeom>
          <a:ln w="12700" cmpd="sng">
            <a:solidFill>
              <a:srgbClr val="FF0000"/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flipV="1">
            <a:off x="1219835" y="-838200"/>
            <a:ext cx="0" cy="81280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flipV="1">
            <a:off x="10978515" y="6883400"/>
            <a:ext cx="0" cy="81280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 flipV="1">
            <a:off x="10978515" y="-838200"/>
            <a:ext cx="0" cy="81280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 userDrawn="1"/>
        </p:nvCxnSpPr>
        <p:spPr>
          <a:xfrm>
            <a:off x="-711570" y="787400"/>
            <a:ext cx="711570" cy="0"/>
          </a:xfrm>
          <a:prstGeom prst="line">
            <a:avLst/>
          </a:prstGeom>
          <a:ln w="190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5413375" y="6352401"/>
            <a:ext cx="1313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CONFIDENTIAL</a:t>
            </a:r>
          </a:p>
        </p:txBody>
      </p:sp>
      <p:sp>
        <p:nvSpPr>
          <p:cNvPr id="27" name="5 Marcador de número de diapositiva"/>
          <p:cNvSpPr txBox="1">
            <a:spLocks/>
          </p:cNvSpPr>
          <p:nvPr userDrawn="1"/>
        </p:nvSpPr>
        <p:spPr>
          <a:xfrm>
            <a:off x="11128375" y="6324600"/>
            <a:ext cx="636482" cy="336868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3048838" algn="l" defTabSz="1219535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3658606" algn="l" defTabSz="1219535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4268373" algn="l" defTabSz="1219535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4878141" algn="l" defTabSz="1219535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/>
            <a:fld id="{B0F89944-25F1-41D8-8BF4-9F1BCF986C00}" type="slidenum">
              <a:rPr lang="es-ES" smtClean="0">
                <a:latin typeface="Helvetica"/>
                <a:cs typeface="Helvetica"/>
              </a:rPr>
              <a:pPr algn="r"/>
              <a:t>‹#›</a:t>
            </a:fld>
            <a:endParaRPr lang="es-E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3502025" y="13510"/>
            <a:ext cx="3016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  <a:latin typeface="Helvetica"/>
                <a:cs typeface="Helvetica"/>
              </a:rPr>
              <a:t>Title: Helvetica 32 Black</a:t>
            </a:r>
          </a:p>
          <a:p>
            <a:r>
              <a:rPr lang="en-US" dirty="0">
                <a:solidFill>
                  <a:srgbClr val="00FFFF"/>
                </a:solidFill>
                <a:latin typeface="Helvetica"/>
                <a:cs typeface="Helvetica"/>
              </a:rPr>
              <a:t>Subtitle:</a:t>
            </a:r>
            <a:r>
              <a:rPr lang="en-US" baseline="0" dirty="0">
                <a:solidFill>
                  <a:srgbClr val="00FFFF"/>
                </a:solidFill>
                <a:latin typeface="Helvetica"/>
                <a:cs typeface="Helvetica"/>
              </a:rPr>
              <a:t> Orange separator </a:t>
            </a:r>
            <a:r>
              <a:rPr lang="en-US" baseline="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|</a:t>
            </a:r>
          </a:p>
          <a:p>
            <a:r>
              <a:rPr lang="en-US" baseline="0" dirty="0">
                <a:solidFill>
                  <a:srgbClr val="00FFFF"/>
                </a:solidFill>
                <a:latin typeface="Helvetica"/>
                <a:cs typeface="Helvetica"/>
              </a:rPr>
              <a:t>       Helvetica 28 Grey 50% </a:t>
            </a:r>
            <a:endParaRPr lang="en-US" dirty="0">
              <a:solidFill>
                <a:srgbClr val="00FFFF"/>
              </a:solidFill>
              <a:latin typeface="Helvetica"/>
              <a:cs typeface="Helvetica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2234842" y="6073610"/>
            <a:ext cx="711570" cy="0"/>
          </a:xfrm>
          <a:prstGeom prst="line">
            <a:avLst/>
          </a:prstGeom>
          <a:ln w="190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740515" y="6073610"/>
            <a:ext cx="711570" cy="0"/>
          </a:xfrm>
          <a:prstGeom prst="line">
            <a:avLst/>
          </a:prstGeom>
          <a:ln w="190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2" r:id="rId2"/>
    <p:sldLayoutId id="2147484009" r:id="rId3"/>
    <p:sldLayoutId id="2147484007" r:id="rId4"/>
    <p:sldLayoutId id="2147484008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609768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53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930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9071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326" indent="-45732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/>
          <a:ea typeface="MS PGothic" pitchFamily="34" charset="-128"/>
          <a:cs typeface="Helvetica"/>
        </a:defRPr>
      </a:lvl1pPr>
      <a:lvl2pPr marL="990872" indent="-38110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Helvetica"/>
          <a:ea typeface="MS PGothic" pitchFamily="34" charset="-128"/>
          <a:cs typeface="Helvetica"/>
        </a:defRPr>
      </a:lvl2pPr>
      <a:lvl3pPr marL="1524419" indent="-30488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/>
          <a:ea typeface="MS PGothic" pitchFamily="34" charset="-128"/>
          <a:cs typeface="Helvetica"/>
        </a:defRPr>
      </a:lvl3pPr>
      <a:lvl4pPr marL="2134187" indent="-30488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elvetica"/>
          <a:ea typeface="MS PGothic" pitchFamily="34" charset="-128"/>
          <a:cs typeface="Helvetica"/>
        </a:defRPr>
      </a:lvl4pPr>
      <a:lvl5pPr marL="2743954" indent="-30488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Helvetica"/>
          <a:ea typeface="MS PGothic" pitchFamily="34" charset="-128"/>
          <a:cs typeface="Helvetica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emf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C0F6EE-231B-446C-95F5-0AA4ABD3C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799" y="838200"/>
            <a:ext cx="10591800" cy="4191000"/>
          </a:xfrm>
        </p:spPr>
        <p:txBody>
          <a:bodyPr/>
          <a:lstStyle/>
          <a:p>
            <a:pPr marL="0" indent="0" algn="ctr">
              <a:buNone/>
            </a:pPr>
            <a:endParaRPr lang="en-PH" sz="4000" b="1" dirty="0"/>
          </a:p>
          <a:p>
            <a:pPr marL="0" indent="0" algn="ctr">
              <a:buNone/>
            </a:pPr>
            <a:r>
              <a:rPr lang="en-PH" sz="6000" b="1" dirty="0"/>
              <a:t>FARMER CREDIT SCORING</a:t>
            </a:r>
          </a:p>
          <a:p>
            <a:pPr marL="0" indent="0" algn="ctr">
              <a:buNone/>
            </a:pPr>
            <a:r>
              <a:rPr lang="en-PH" sz="6000" b="1" dirty="0"/>
              <a:t>(PRABHU) </a:t>
            </a:r>
          </a:p>
          <a:p>
            <a:pPr marL="0" indent="0" algn="ctr">
              <a:buNone/>
            </a:pPr>
            <a:r>
              <a:rPr lang="en-PH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PH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NITIAL</a:t>
            </a:r>
            <a:r>
              <a:rPr lang="en-PH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</a:t>
            </a:r>
            <a:r>
              <a:rPr lang="en-PH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XPLORATORY </a:t>
            </a:r>
            <a:r>
              <a:rPr lang="en-PH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PH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ATA </a:t>
            </a:r>
            <a:r>
              <a:rPr lang="en-PH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PH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13377B-219B-4C71-8B5E-AE56A85E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Tiaxa</a:t>
            </a:r>
          </a:p>
        </p:txBody>
      </p:sp>
    </p:spTree>
    <p:extLst>
      <p:ext uri="{BB962C8B-B14F-4D97-AF65-F5344CB8AC3E}">
        <p14:creationId xmlns:p14="http://schemas.microsoft.com/office/powerpoint/2010/main" val="153038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prstClr val="black"/>
                </a:solidFill>
              </a:rPr>
              <a:t>Data Source: </a:t>
            </a:r>
            <a:r>
              <a:rPr lang="en-PH" dirty="0" err="1">
                <a:solidFill>
                  <a:prstClr val="black"/>
                </a:solidFill>
              </a:rPr>
              <a:t>GetWalletTXNDetails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E6F10C-35E7-4F0C-BC9B-C837D62F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7" y="1032313"/>
            <a:ext cx="3282300" cy="488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5713555-6449-4EDF-82CE-361DBE0EB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77" y="1829427"/>
            <a:ext cx="4317788" cy="25979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3CC5540-5577-44C5-B0A6-44C5F4104D4B}"/>
              </a:ext>
            </a:extLst>
          </p:cNvPr>
          <p:cNvCxnSpPr>
            <a:cxnSpLocks/>
          </p:cNvCxnSpPr>
          <p:nvPr/>
        </p:nvCxnSpPr>
        <p:spPr>
          <a:xfrm flipH="1" flipV="1">
            <a:off x="5019765" y="4267200"/>
            <a:ext cx="956584" cy="2"/>
          </a:xfrm>
          <a:prstGeom prst="straightConnector1">
            <a:avLst/>
          </a:prstGeom>
          <a:ln w="31750">
            <a:solidFill>
              <a:srgbClr val="D93F4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018008E-2B57-7D4E-8E0D-8C6189A0C8E8}"/>
              </a:ext>
            </a:extLst>
          </p:cNvPr>
          <p:cNvSpPr txBox="1"/>
          <p:nvPr/>
        </p:nvSpPr>
        <p:spPr>
          <a:xfrm>
            <a:off x="4194175" y="1244652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This data source has 10 columns and 34,912 rows.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5DDB55B-E674-614E-B4DB-CB4E029272CC}"/>
              </a:ext>
            </a:extLst>
          </p:cNvPr>
          <p:cNvSpPr txBox="1"/>
          <p:nvPr/>
        </p:nvSpPr>
        <p:spPr>
          <a:xfrm>
            <a:off x="6175375" y="4048745"/>
            <a:ext cx="37009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1. Amount is in string due to the presence of the prefix R.S.</a:t>
            </a:r>
          </a:p>
        </p:txBody>
      </p:sp>
    </p:spTree>
    <p:extLst>
      <p:ext uri="{BB962C8B-B14F-4D97-AF65-F5344CB8AC3E}">
        <p14:creationId xmlns:p14="http://schemas.microsoft.com/office/powerpoint/2010/main" val="324743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66" y="142639"/>
            <a:ext cx="10958884" cy="487361"/>
          </a:xfrm>
        </p:spPr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GetWalletTXNDetails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1F3E6C-D494-4641-A6E6-B0DA7C7FF61A}"/>
              </a:ext>
            </a:extLst>
          </p:cNvPr>
          <p:cNvSpPr txBox="1"/>
          <p:nvPr/>
        </p:nvSpPr>
        <p:spPr>
          <a:xfrm>
            <a:off x="8639453" y="277828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 err="1">
                <a:latin typeface="Helvetica"/>
                <a:cs typeface="Helvetica"/>
              </a:rPr>
              <a:t>eMail</a:t>
            </a:r>
            <a:endParaRPr lang="en-PH" sz="2000" b="1" dirty="0">
              <a:latin typeface="Helvetica"/>
              <a:cs typeface="Helvetica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641AE1-221C-460B-B2F9-8E88540C4EA5}"/>
              </a:ext>
            </a:extLst>
          </p:cNvPr>
          <p:cNvCxnSpPr/>
          <p:nvPr/>
        </p:nvCxnSpPr>
        <p:spPr>
          <a:xfrm>
            <a:off x="6130925" y="902604"/>
            <a:ext cx="0" cy="5190054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ECBEBD-0020-4853-88EC-B698C46824F3}"/>
              </a:ext>
            </a:extLst>
          </p:cNvPr>
          <p:cNvSpPr txBox="1"/>
          <p:nvPr/>
        </p:nvSpPr>
        <p:spPr>
          <a:xfrm>
            <a:off x="1595109" y="857835"/>
            <a:ext cx="28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TXN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984FE3-9D1F-4BA1-A2EC-75DF8D9296A5}"/>
              </a:ext>
            </a:extLst>
          </p:cNvPr>
          <p:cNvSpPr txBox="1"/>
          <p:nvPr/>
        </p:nvSpPr>
        <p:spPr>
          <a:xfrm>
            <a:off x="8043560" y="902604"/>
            <a:ext cx="212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Subscriber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2D988C-5269-4E62-A24F-98533DF0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231" y="3347855"/>
            <a:ext cx="3518814" cy="6133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8FE361-FDF2-442A-B1D9-DB601FCE3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771" y="1274540"/>
            <a:ext cx="3417725" cy="5832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524849-31D8-4534-8670-E34F10BEB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237" y="2514600"/>
            <a:ext cx="1217935" cy="22082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4E48307-ED20-4E0A-A12A-EF12C52EB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82" y="2453881"/>
            <a:ext cx="1118317" cy="3543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794422B-6175-4BF9-B708-AF313BE13A1F}"/>
              </a:ext>
            </a:extLst>
          </p:cNvPr>
          <p:cNvGrpSpPr/>
          <p:nvPr/>
        </p:nvGrpSpPr>
        <p:grpSpPr>
          <a:xfrm>
            <a:off x="4257053" y="2492566"/>
            <a:ext cx="1182991" cy="1880652"/>
            <a:chOff x="1689322" y="4075290"/>
            <a:chExt cx="1182991" cy="18806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E5F25B97-2267-4F56-868B-C41F2CA4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9322" y="4075290"/>
              <a:ext cx="1182991" cy="188065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5C211D3D-090F-4117-B817-04206D729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2957" y="5153700"/>
              <a:ext cx="343618" cy="174099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E38AC8A-4C36-4CF9-ACD4-84AAD8530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1355" y="1485490"/>
            <a:ext cx="3306564" cy="5551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62AEA33-C5E8-4D0E-A1F2-296227748F0D}"/>
              </a:ext>
            </a:extLst>
          </p:cNvPr>
          <p:cNvCxnSpPr>
            <a:cxnSpLocks/>
          </p:cNvCxnSpPr>
          <p:nvPr/>
        </p:nvCxnSpPr>
        <p:spPr>
          <a:xfrm flipH="1">
            <a:off x="6130926" y="2514600"/>
            <a:ext cx="6067424" cy="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66372206-00FC-49DD-83E0-02850A103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2495" y="4974599"/>
            <a:ext cx="3543300" cy="295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BF911B5-BF07-4C6F-8FFA-9ACDEC7EB295}"/>
              </a:ext>
            </a:extLst>
          </p:cNvPr>
          <p:cNvSpPr txBox="1"/>
          <p:nvPr/>
        </p:nvSpPr>
        <p:spPr>
          <a:xfrm>
            <a:off x="8257211" y="4483350"/>
            <a:ext cx="1814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TXN Status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0538EFD1-92C5-4F19-B2B9-C98475EE383D}"/>
              </a:ext>
            </a:extLst>
          </p:cNvPr>
          <p:cNvCxnSpPr>
            <a:cxnSpLocks/>
          </p:cNvCxnSpPr>
          <p:nvPr/>
        </p:nvCxnSpPr>
        <p:spPr>
          <a:xfrm flipH="1">
            <a:off x="6130925" y="4419600"/>
            <a:ext cx="6067424" cy="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582819C9-BAA7-405D-8EEF-0111DF288C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922985"/>
            <a:ext cx="6095996" cy="2954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B7BA273-0A6C-4CA6-9849-95B9EB1FE4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1924" y="4722819"/>
            <a:ext cx="1022174" cy="12391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11C7D06-77B2-3F47-80ED-4065F86A58AF}"/>
              </a:ext>
            </a:extLst>
          </p:cNvPr>
          <p:cNvSpPr txBox="1"/>
          <p:nvPr/>
        </p:nvSpPr>
        <p:spPr>
          <a:xfrm>
            <a:off x="2173704" y="4883460"/>
            <a:ext cx="37009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2. In the TXN ID we found out that:</a:t>
            </a:r>
          </a:p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-The digit length ranges from 13 to 21.</a:t>
            </a:r>
          </a:p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 There is 1 missing value, does this mean that there are times that a TXN ID is not issued?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2351F36-677D-5B4D-BBAD-CD2150978D35}"/>
              </a:ext>
            </a:extLst>
          </p:cNvPr>
          <p:cNvSpPr txBox="1"/>
          <p:nvPr/>
        </p:nvSpPr>
        <p:spPr>
          <a:xfrm>
            <a:off x="7357249" y="3968314"/>
            <a:ext cx="37009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5. In </a:t>
            </a:r>
            <a:r>
              <a:rPr lang="en-PH" sz="1100" dirty="0" err="1">
                <a:solidFill>
                  <a:srgbClr val="FF0000"/>
                </a:solidFill>
                <a:latin typeface="Helvetica"/>
                <a:cs typeface="Helvetica"/>
              </a:rPr>
              <a:t>eMail</a:t>
            </a: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 there are 2173 missing data points, does this mean that they do not have an email?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174F1CD-8023-0D41-9A47-C98F6BBFD55D}"/>
              </a:ext>
            </a:extLst>
          </p:cNvPr>
          <p:cNvSpPr txBox="1"/>
          <p:nvPr/>
        </p:nvSpPr>
        <p:spPr>
          <a:xfrm>
            <a:off x="7511355" y="2170977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4. In Subscriber there are 167 missing data points.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4C004A9-63A2-7D4A-A764-E0CD2768762A}"/>
              </a:ext>
            </a:extLst>
          </p:cNvPr>
          <p:cNvSpPr txBox="1"/>
          <p:nvPr/>
        </p:nvSpPr>
        <p:spPr>
          <a:xfrm>
            <a:off x="6588907" y="5438458"/>
            <a:ext cx="37009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6. Some data points are numeric but some contains the string “NE” or “LO”.</a:t>
            </a:r>
          </a:p>
        </p:txBody>
      </p:sp>
    </p:spTree>
    <p:extLst>
      <p:ext uri="{BB962C8B-B14F-4D97-AF65-F5344CB8AC3E}">
        <p14:creationId xmlns:p14="http://schemas.microsoft.com/office/powerpoint/2010/main" val="51360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65" y="142639"/>
            <a:ext cx="10879509" cy="487361"/>
          </a:xfrm>
        </p:spPr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GetWalletTXNDetails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FFDFD51-37D6-4F01-8534-95C04278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14" y="1421976"/>
            <a:ext cx="3749801" cy="6426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4493401-EB8D-4842-90AD-133A20BB54D2}"/>
              </a:ext>
            </a:extLst>
          </p:cNvPr>
          <p:cNvSpPr txBox="1"/>
          <p:nvPr/>
        </p:nvSpPr>
        <p:spPr>
          <a:xfrm>
            <a:off x="5209205" y="810210"/>
            <a:ext cx="21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Consumer ID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081A02C8-5F6C-40DC-8B98-B0211026D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50" y="4750224"/>
            <a:ext cx="3852154" cy="685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8B9395B-3A78-4CC2-A212-0282FB150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089" y="2190751"/>
            <a:ext cx="2998382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CBBE9336-CDC5-4C96-8198-9FD0FC0B8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975" y="1420146"/>
            <a:ext cx="1845448" cy="23098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089E2928-B1A7-4EB8-8432-C5E1690D7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979" y="1421976"/>
            <a:ext cx="1741374" cy="23098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83621E-2F55-7449-9859-8F062A0663E9}"/>
              </a:ext>
            </a:extLst>
          </p:cNvPr>
          <p:cNvSpPr txBox="1"/>
          <p:nvPr/>
        </p:nvSpPr>
        <p:spPr>
          <a:xfrm>
            <a:off x="1831975" y="3639324"/>
            <a:ext cx="37009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7. In Consumer ID: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there are 815 mismatched values, some are in words, others are in numbers others are in alphanumeric. Are these the standard operating procedure?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D87187-578A-DE4B-A191-5141AC065291}"/>
              </a:ext>
            </a:extLst>
          </p:cNvPr>
          <p:cNvSpPr txBox="1"/>
          <p:nvPr/>
        </p:nvSpPr>
        <p:spPr>
          <a:xfrm>
            <a:off x="4020643" y="5436024"/>
            <a:ext cx="481671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8. In Consumer ID: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there are 27,249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37090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65" y="142639"/>
            <a:ext cx="10727105" cy="487361"/>
          </a:xfrm>
        </p:spPr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GetWalletTXNDetails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643AFE-47AC-4938-93E9-34B437C87895}"/>
              </a:ext>
            </a:extLst>
          </p:cNvPr>
          <p:cNvSpPr txBox="1"/>
          <p:nvPr/>
        </p:nvSpPr>
        <p:spPr>
          <a:xfrm>
            <a:off x="796745" y="1244552"/>
            <a:ext cx="21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US" sz="2000" b="1" dirty="0">
                <a:latin typeface="Helvetica"/>
                <a:cs typeface="Helvetica"/>
              </a:rPr>
              <a:t>Amount</a:t>
            </a:r>
            <a:endParaRPr lang="en-PH" sz="2000" b="1" dirty="0">
              <a:latin typeface="Helvetica"/>
              <a:cs typeface="Helvetic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739C97E-49DD-459C-8D74-0F564DDB3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1981200"/>
            <a:ext cx="1563000" cy="23635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86A12D-4B4D-4113-B16F-247CEFE19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912" y="1981200"/>
            <a:ext cx="1680225" cy="21291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E635BFB-CC97-4522-835E-2DEFCC8BAF68}"/>
              </a:ext>
            </a:extLst>
          </p:cNvPr>
          <p:cNvCxnSpPr>
            <a:cxnSpLocks/>
          </p:cNvCxnSpPr>
          <p:nvPr/>
        </p:nvCxnSpPr>
        <p:spPr>
          <a:xfrm>
            <a:off x="3660775" y="797986"/>
            <a:ext cx="0" cy="5262027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0296FC3-18F1-4527-9A5B-7E3975AA9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539" y="1244552"/>
            <a:ext cx="495300" cy="4629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E0E184-3425-4682-A955-F737A0D7BD7E}"/>
              </a:ext>
            </a:extLst>
          </p:cNvPr>
          <p:cNvSpPr txBox="1"/>
          <p:nvPr/>
        </p:nvSpPr>
        <p:spPr>
          <a:xfrm>
            <a:off x="4987293" y="1299112"/>
            <a:ext cx="21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US" sz="2000" b="1" dirty="0">
                <a:latin typeface="Helvetica"/>
                <a:cs typeface="Helvetica"/>
              </a:rPr>
              <a:t>Payout Amount</a:t>
            </a:r>
            <a:endParaRPr lang="en-PH" sz="2000" b="1" dirty="0">
              <a:latin typeface="Helvetica"/>
              <a:cs typeface="Helvetica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D49A04E-15D8-4CE9-929F-B97E437DB222}"/>
              </a:ext>
            </a:extLst>
          </p:cNvPr>
          <p:cNvCxnSpPr>
            <a:cxnSpLocks/>
          </p:cNvCxnSpPr>
          <p:nvPr/>
        </p:nvCxnSpPr>
        <p:spPr>
          <a:xfrm>
            <a:off x="8385175" y="797986"/>
            <a:ext cx="0" cy="5262027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20FF31-256F-41C6-A44D-B5DBCBD07216}"/>
              </a:ext>
            </a:extLst>
          </p:cNvPr>
          <p:cNvSpPr txBox="1"/>
          <p:nvPr/>
        </p:nvSpPr>
        <p:spPr>
          <a:xfrm>
            <a:off x="9561352" y="1263602"/>
            <a:ext cx="1814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TXN Status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A4F188-3E55-5E4F-8FDA-EBFB859E5331}"/>
              </a:ext>
            </a:extLst>
          </p:cNvPr>
          <p:cNvSpPr txBox="1"/>
          <p:nvPr/>
        </p:nvSpPr>
        <p:spPr>
          <a:xfrm>
            <a:off x="899117" y="4481490"/>
            <a:ext cx="2327145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9. In Amount: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The “</a:t>
            </a:r>
            <a:r>
              <a:rPr lang="en-PH" sz="1100" dirty="0" err="1">
                <a:solidFill>
                  <a:srgbClr val="FF0000"/>
                </a:solidFill>
                <a:latin typeface="Helvetica"/>
                <a:cs typeface="Helvetica"/>
              </a:rPr>
              <a:t>Rs</a:t>
            </a: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.” prefix has forced the data type into string instead of decimal.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This can be easily fixed.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27E25F-42E2-1C49-A218-7E80366FF709}"/>
              </a:ext>
            </a:extLst>
          </p:cNvPr>
          <p:cNvSpPr txBox="1"/>
          <p:nvPr/>
        </p:nvSpPr>
        <p:spPr>
          <a:xfrm>
            <a:off x="4913509" y="4481489"/>
            <a:ext cx="232714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10. In Payout Amount: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Is it safe to assume that these currencies are also in </a:t>
            </a:r>
            <a:r>
              <a:rPr lang="en-PH" sz="1100" dirty="0" err="1">
                <a:solidFill>
                  <a:srgbClr val="FF0000"/>
                </a:solidFill>
                <a:latin typeface="Helvetica"/>
                <a:cs typeface="Helvetica"/>
              </a:rPr>
              <a:t>Rs</a:t>
            </a: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383E94F-29D4-EE42-8899-0BE0DB81476D}"/>
              </a:ext>
            </a:extLst>
          </p:cNvPr>
          <p:cNvSpPr txBox="1"/>
          <p:nvPr/>
        </p:nvSpPr>
        <p:spPr>
          <a:xfrm>
            <a:off x="9305205" y="2828835"/>
            <a:ext cx="232714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11. In TXN Status: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What do these number mean? Which are success, which are failed?</a:t>
            </a:r>
          </a:p>
        </p:txBody>
      </p:sp>
    </p:spTree>
    <p:extLst>
      <p:ext uri="{BB962C8B-B14F-4D97-AF65-F5344CB8AC3E}">
        <p14:creationId xmlns:p14="http://schemas.microsoft.com/office/powerpoint/2010/main" val="307535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prstClr val="black"/>
                </a:solidFill>
              </a:rPr>
              <a:t>Data Source: </a:t>
            </a:r>
            <a:r>
              <a:rPr lang="en-PH" dirty="0" err="1">
                <a:solidFill>
                  <a:prstClr val="black"/>
                </a:solidFill>
              </a:rPr>
              <a:t>GetRemittanceDetails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08B879-DA9E-404B-89F0-FF640783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66" y="1040513"/>
            <a:ext cx="3340913" cy="488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387C3B-7522-49CC-98B7-BDD1965C9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411" y="1939359"/>
            <a:ext cx="5880788" cy="3066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3860BA-3836-CB46-91AF-08AE569A2525}"/>
              </a:ext>
            </a:extLst>
          </p:cNvPr>
          <p:cNvSpPr txBox="1"/>
          <p:nvPr/>
        </p:nvSpPr>
        <p:spPr>
          <a:xfrm>
            <a:off x="4727575" y="1153874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This data source has 12 columns and 799 rows.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7B53F0-A2A0-724B-9816-FF364295C218}"/>
              </a:ext>
            </a:extLst>
          </p:cNvPr>
          <p:cNvSpPr txBox="1"/>
          <p:nvPr/>
        </p:nvSpPr>
        <p:spPr>
          <a:xfrm>
            <a:off x="7470775" y="2895600"/>
            <a:ext cx="37009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600" indent="-228600">
              <a:buAutoNum type="arabicPeriod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In the Receiver ID Number:</a:t>
            </a: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 We found that some data are strings while some are numeric.</a:t>
            </a:r>
          </a:p>
        </p:txBody>
      </p:sp>
    </p:spTree>
    <p:extLst>
      <p:ext uri="{BB962C8B-B14F-4D97-AF65-F5344CB8AC3E}">
        <p14:creationId xmlns:p14="http://schemas.microsoft.com/office/powerpoint/2010/main" val="16908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14" y="142639"/>
            <a:ext cx="10926235" cy="487361"/>
          </a:xfrm>
        </p:spPr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GetRemittanceDetails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641AE1-221C-460B-B2F9-8E88540C4EA5}"/>
              </a:ext>
            </a:extLst>
          </p:cNvPr>
          <p:cNvCxnSpPr/>
          <p:nvPr/>
        </p:nvCxnSpPr>
        <p:spPr>
          <a:xfrm>
            <a:off x="6092825" y="833973"/>
            <a:ext cx="0" cy="5190054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4493401-EB8D-4842-90AD-133A20BB54D2}"/>
              </a:ext>
            </a:extLst>
          </p:cNvPr>
          <p:cNvSpPr txBox="1"/>
          <p:nvPr/>
        </p:nvSpPr>
        <p:spPr>
          <a:xfrm>
            <a:off x="1953181" y="1007822"/>
            <a:ext cx="21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Paid 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E8C6F37-6E05-4D49-A288-6C54C941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36" y="1459358"/>
            <a:ext cx="3562350" cy="523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AA7597-FC46-4BD3-961A-C827F7EE5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71" y="3351115"/>
            <a:ext cx="5486400" cy="18684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665F0D-6C61-44BC-9ECB-F77D1C04BA9F}"/>
              </a:ext>
            </a:extLst>
          </p:cNvPr>
          <p:cNvSpPr txBox="1"/>
          <p:nvPr/>
        </p:nvSpPr>
        <p:spPr>
          <a:xfrm>
            <a:off x="1178833" y="2894033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Receiver ID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4853B8-E87A-4D46-BE55-FC072D3FD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734" y="1478956"/>
            <a:ext cx="4581524" cy="7593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38CA94-F917-49A1-81DB-6A0C547A0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645" y="2238277"/>
            <a:ext cx="2456752" cy="4029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124476-8F71-4EF2-9012-3CE2BA181850}"/>
              </a:ext>
            </a:extLst>
          </p:cNvPr>
          <p:cNvSpPr txBox="1"/>
          <p:nvPr/>
        </p:nvSpPr>
        <p:spPr>
          <a:xfrm>
            <a:off x="7294565" y="991245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Receiver ID 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9EC516-F790-491C-904A-4C6B72D2AAE6}"/>
              </a:ext>
            </a:extLst>
          </p:cNvPr>
          <p:cNvSpPr txBox="1"/>
          <p:nvPr/>
        </p:nvSpPr>
        <p:spPr>
          <a:xfrm>
            <a:off x="6293645" y="2911369"/>
            <a:ext cx="556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/>
            <a:r>
              <a:rPr lang="en-PH" dirty="0">
                <a:latin typeface="Helvetica"/>
                <a:cs typeface="Helvetica"/>
              </a:rPr>
              <a:t>Different length of numbers. From 1-digit to 16-digit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B88A929-D93B-43C8-A73E-5969F7A1B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480" y="3550833"/>
            <a:ext cx="2527151" cy="24289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C14F629-EFF9-4D27-9C6F-7A5CD8C83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739" y="3550833"/>
            <a:ext cx="2170408" cy="14689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2FC163A-3939-4FC3-B88F-DFEC30CE1236}"/>
              </a:ext>
            </a:extLst>
          </p:cNvPr>
          <p:cNvCxnSpPr>
            <a:cxnSpLocks/>
          </p:cNvCxnSpPr>
          <p:nvPr/>
        </p:nvCxnSpPr>
        <p:spPr>
          <a:xfrm flipH="1">
            <a:off x="9497825" y="4312216"/>
            <a:ext cx="1981200" cy="0"/>
          </a:xfrm>
          <a:prstGeom prst="straightConnector1">
            <a:avLst/>
          </a:prstGeom>
          <a:ln w="31750">
            <a:solidFill>
              <a:srgbClr val="D93F4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6124DAC-ACAC-49C3-9DA2-E7228C96B981}"/>
              </a:ext>
            </a:extLst>
          </p:cNvPr>
          <p:cNvCxnSpPr>
            <a:cxnSpLocks/>
          </p:cNvCxnSpPr>
          <p:nvPr/>
        </p:nvCxnSpPr>
        <p:spPr>
          <a:xfrm flipH="1">
            <a:off x="9574025" y="4934664"/>
            <a:ext cx="1905000" cy="0"/>
          </a:xfrm>
          <a:prstGeom prst="straightConnector1">
            <a:avLst/>
          </a:prstGeom>
          <a:ln w="31750">
            <a:solidFill>
              <a:srgbClr val="D93F4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D7F3A96-13CF-4C4B-B491-32983C29D26C}"/>
              </a:ext>
            </a:extLst>
          </p:cNvPr>
          <p:cNvSpPr txBox="1"/>
          <p:nvPr/>
        </p:nvSpPr>
        <p:spPr>
          <a:xfrm>
            <a:off x="11472675" y="4187188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0000"/>
            <a:r>
              <a:rPr lang="en-US" sz="1050" dirty="0">
                <a:latin typeface="Helvetica"/>
                <a:cs typeface="Helvetica"/>
              </a:rPr>
              <a:t>Min digit</a:t>
            </a:r>
            <a:endParaRPr lang="en-PH" sz="1050" dirty="0" err="1">
              <a:latin typeface="Helvetica"/>
              <a:cs typeface="Helvetic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FD066EB-1738-45CD-918B-945BE1619AAC}"/>
              </a:ext>
            </a:extLst>
          </p:cNvPr>
          <p:cNvSpPr txBox="1"/>
          <p:nvPr/>
        </p:nvSpPr>
        <p:spPr>
          <a:xfrm>
            <a:off x="11472675" y="480385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0000"/>
            <a:r>
              <a:rPr lang="en-US" sz="1050" dirty="0">
                <a:latin typeface="Helvetica"/>
                <a:cs typeface="Helvetica"/>
              </a:rPr>
              <a:t>Max digit</a:t>
            </a:r>
            <a:endParaRPr lang="en-PH" sz="1050" dirty="0" err="1">
              <a:latin typeface="Helvetica"/>
              <a:cs typeface="Helvetica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3B432B37-65DB-45CF-A187-FBF1F996BC3A}"/>
              </a:ext>
            </a:extLst>
          </p:cNvPr>
          <p:cNvCxnSpPr>
            <a:cxnSpLocks/>
          </p:cNvCxnSpPr>
          <p:nvPr/>
        </p:nvCxnSpPr>
        <p:spPr>
          <a:xfrm flipH="1">
            <a:off x="0" y="2819400"/>
            <a:ext cx="6092825" cy="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8A242C0-1BB6-F24C-A92D-E88B839E7764}"/>
              </a:ext>
            </a:extLst>
          </p:cNvPr>
          <p:cNvSpPr txBox="1"/>
          <p:nvPr/>
        </p:nvSpPr>
        <p:spPr>
          <a:xfrm>
            <a:off x="1226736" y="2040205"/>
            <a:ext cx="37009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2. Please confirm id there is only 1 entry for 2018 in this sample dataset.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F6D1F7D-CB38-7B41-8D0E-54A9C64231BE}"/>
              </a:ext>
            </a:extLst>
          </p:cNvPr>
          <p:cNvSpPr txBox="1"/>
          <p:nvPr/>
        </p:nvSpPr>
        <p:spPr>
          <a:xfrm>
            <a:off x="8808133" y="2243080"/>
            <a:ext cx="37009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3. In Receiver ID Number:</a:t>
            </a: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 One mismatch consisting of alphanumeric while the rest are numeric.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BED833A-9164-3146-BB01-01E319764246}"/>
              </a:ext>
            </a:extLst>
          </p:cNvPr>
          <p:cNvSpPr txBox="1"/>
          <p:nvPr/>
        </p:nvSpPr>
        <p:spPr>
          <a:xfrm>
            <a:off x="626323" y="5276494"/>
            <a:ext cx="37009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4. In Receiver ID Type:</a:t>
            </a: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 Different formats of the word passport, but this can </a:t>
            </a:r>
            <a:r>
              <a:rPr lang="en-PH" sz="1100" dirty="0" err="1">
                <a:solidFill>
                  <a:srgbClr val="FF0000"/>
                </a:solidFill>
                <a:latin typeface="Helvetica"/>
                <a:cs typeface="Helvetica"/>
              </a:rPr>
              <a:t>easilty</a:t>
            </a: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 be solved.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401A5-AA53-9746-9718-F8A6879238E1}"/>
              </a:ext>
            </a:extLst>
          </p:cNvPr>
          <p:cNvSpPr txBox="1"/>
          <p:nvPr/>
        </p:nvSpPr>
        <p:spPr>
          <a:xfrm>
            <a:off x="9030808" y="5144834"/>
            <a:ext cx="3129876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5. In Receiver ID Number:</a:t>
            </a: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 There are different lengths. Some digits have a minimum of 1, while and a maximum of 16, is this also an SOP in giving the “Receiver ID Number”?</a:t>
            </a:r>
          </a:p>
        </p:txBody>
      </p:sp>
    </p:spTree>
    <p:extLst>
      <p:ext uri="{BB962C8B-B14F-4D97-AF65-F5344CB8AC3E}">
        <p14:creationId xmlns:p14="http://schemas.microsoft.com/office/powerpoint/2010/main" val="233424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prstClr val="black"/>
                </a:solidFill>
              </a:rPr>
              <a:t>Data Source: </a:t>
            </a:r>
            <a:r>
              <a:rPr lang="en-PH" dirty="0" err="1">
                <a:solidFill>
                  <a:prstClr val="black"/>
                </a:solidFill>
              </a:rPr>
              <a:t>GetCoopCBSDetails</a:t>
            </a:r>
            <a:endParaRPr lang="en-P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1C83EBC-BC27-47E2-9902-5B704225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66" y="1170736"/>
            <a:ext cx="3067388" cy="488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3E3582-2BB9-4349-8B1B-1AE7BB4B5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466" y="2164828"/>
            <a:ext cx="4728075" cy="2597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205396-3439-0947-9CFD-D8CE5C55C742}"/>
              </a:ext>
            </a:extLst>
          </p:cNvPr>
          <p:cNvSpPr txBox="1"/>
          <p:nvPr/>
        </p:nvSpPr>
        <p:spPr>
          <a:xfrm>
            <a:off x="6327775" y="2819400"/>
            <a:ext cx="312987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1. In Number:</a:t>
            </a: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 We found that some datasets are integer while some are strings. Kindly confirm.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77948E4-3A0E-CC45-9C38-316003D8C710}"/>
              </a:ext>
            </a:extLst>
          </p:cNvPr>
          <p:cNvSpPr txBox="1"/>
          <p:nvPr/>
        </p:nvSpPr>
        <p:spPr>
          <a:xfrm>
            <a:off x="4572045" y="1313083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This data source has 10 columns and 526 rows.</a:t>
            </a:r>
          </a:p>
        </p:txBody>
      </p:sp>
    </p:spTree>
    <p:extLst>
      <p:ext uri="{BB962C8B-B14F-4D97-AF65-F5344CB8AC3E}">
        <p14:creationId xmlns:p14="http://schemas.microsoft.com/office/powerpoint/2010/main" val="236655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14" y="142639"/>
            <a:ext cx="10846859" cy="487361"/>
          </a:xfrm>
        </p:spPr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GetCoopCBSDetails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641AE1-221C-460B-B2F9-8E88540C4EA5}"/>
              </a:ext>
            </a:extLst>
          </p:cNvPr>
          <p:cNvCxnSpPr/>
          <p:nvPr/>
        </p:nvCxnSpPr>
        <p:spPr>
          <a:xfrm>
            <a:off x="6076950" y="781050"/>
            <a:ext cx="0" cy="5190054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4493401-EB8D-4842-90AD-133A20BB54D2}"/>
              </a:ext>
            </a:extLst>
          </p:cNvPr>
          <p:cNvSpPr txBox="1"/>
          <p:nvPr/>
        </p:nvSpPr>
        <p:spPr>
          <a:xfrm>
            <a:off x="1996841" y="911098"/>
            <a:ext cx="21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ID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665F0D-6C61-44BC-9ECB-F77D1C04BA9F}"/>
              </a:ext>
            </a:extLst>
          </p:cNvPr>
          <p:cNvSpPr txBox="1"/>
          <p:nvPr/>
        </p:nvSpPr>
        <p:spPr>
          <a:xfrm>
            <a:off x="7375171" y="911098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A/C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124476-8F71-4EF2-9012-3CE2BA181850}"/>
              </a:ext>
            </a:extLst>
          </p:cNvPr>
          <p:cNvSpPr txBox="1"/>
          <p:nvPr/>
        </p:nvSpPr>
        <p:spPr>
          <a:xfrm>
            <a:off x="1216386" y="3747968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Mobile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44B23B2-B81D-4BB3-9E43-1D811729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9" y="1401755"/>
            <a:ext cx="3933825" cy="1714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8650B66-790D-4927-A21B-59B101EAB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92" y="4316405"/>
            <a:ext cx="3581400" cy="1438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E8982BB-F9DE-4326-9B6E-AD277275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960" y="2252783"/>
            <a:ext cx="4211730" cy="22366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D804998-E57D-4EB2-9F65-62358EBE8981}"/>
              </a:ext>
            </a:extLst>
          </p:cNvPr>
          <p:cNvCxnSpPr>
            <a:cxnSpLocks/>
          </p:cNvCxnSpPr>
          <p:nvPr/>
        </p:nvCxnSpPr>
        <p:spPr>
          <a:xfrm flipH="1">
            <a:off x="9526" y="3429000"/>
            <a:ext cx="6067424" cy="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28475F-D702-1449-8657-7D24AADA03CD}"/>
              </a:ext>
            </a:extLst>
          </p:cNvPr>
          <p:cNvSpPr txBox="1"/>
          <p:nvPr/>
        </p:nvSpPr>
        <p:spPr>
          <a:xfrm>
            <a:off x="4194460" y="1639796"/>
            <a:ext cx="171131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2. In Number:</a:t>
            </a: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 We also found that there are many variations in writing the ID number, please confirm.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4AC6A8-AE1C-014D-A0DF-8F1D622B1528}"/>
              </a:ext>
            </a:extLst>
          </p:cNvPr>
          <p:cNvSpPr txBox="1"/>
          <p:nvPr/>
        </p:nvSpPr>
        <p:spPr>
          <a:xfrm>
            <a:off x="4037530" y="4321192"/>
            <a:ext cx="1711310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3. In Mobile:</a:t>
            </a: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 Some numbers starts with 98, others starts with 97, and other starts with 68, please confirm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E1C2C25-CD2D-F149-AF52-7C5FCA9B9E01}"/>
              </a:ext>
            </a:extLst>
          </p:cNvPr>
          <p:cNvSpPr txBox="1"/>
          <p:nvPr/>
        </p:nvSpPr>
        <p:spPr>
          <a:xfrm>
            <a:off x="8047598" y="4541719"/>
            <a:ext cx="1711310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4. In A/C Number:</a:t>
            </a: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 The lengths are variable, the minimum is 11 while others are 14. Please confirm</a:t>
            </a:r>
          </a:p>
        </p:txBody>
      </p:sp>
    </p:spTree>
    <p:extLst>
      <p:ext uri="{BB962C8B-B14F-4D97-AF65-F5344CB8AC3E}">
        <p14:creationId xmlns:p14="http://schemas.microsoft.com/office/powerpoint/2010/main" val="316447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prstClr val="black"/>
                </a:solidFill>
              </a:rPr>
              <a:t>Data Source: </a:t>
            </a:r>
            <a:r>
              <a:rPr lang="en-PH" dirty="0" err="1">
                <a:solidFill>
                  <a:prstClr val="black"/>
                </a:solidFill>
              </a:rPr>
              <a:t>GetAccountHistoryofSaving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56A1F4-39F2-4806-B42F-E1E0FBEB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95" y="1122066"/>
            <a:ext cx="3692588" cy="488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927D48F-D958-43DB-970F-228BF0BEE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95" y="2590801"/>
            <a:ext cx="5421657" cy="1425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E76701-E5E4-7F4E-ADA9-93A5F94CE632}"/>
              </a:ext>
            </a:extLst>
          </p:cNvPr>
          <p:cNvSpPr txBox="1"/>
          <p:nvPr/>
        </p:nvSpPr>
        <p:spPr>
          <a:xfrm>
            <a:off x="5108575" y="1348789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This data source has 5 columns and 2,820 rows.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900EAB-7859-0B4D-B681-3015601B66FE}"/>
              </a:ext>
            </a:extLst>
          </p:cNvPr>
          <p:cNvSpPr txBox="1"/>
          <p:nvPr/>
        </p:nvSpPr>
        <p:spPr>
          <a:xfrm>
            <a:off x="6784975" y="3303767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600" indent="-228600">
              <a:buAutoNum type="arabicPeriod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There are blank values in these highlighted columns.</a:t>
            </a:r>
          </a:p>
        </p:txBody>
      </p:sp>
    </p:spTree>
    <p:extLst>
      <p:ext uri="{BB962C8B-B14F-4D97-AF65-F5344CB8AC3E}">
        <p14:creationId xmlns:p14="http://schemas.microsoft.com/office/powerpoint/2010/main" val="47261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113467"/>
            <a:ext cx="11913651" cy="487361"/>
          </a:xfrm>
        </p:spPr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GetAccountHistoryofSaving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641AE1-221C-460B-B2F9-8E88540C4EA5}"/>
              </a:ext>
            </a:extLst>
          </p:cNvPr>
          <p:cNvCxnSpPr/>
          <p:nvPr/>
        </p:nvCxnSpPr>
        <p:spPr>
          <a:xfrm>
            <a:off x="6076950" y="781050"/>
            <a:ext cx="0" cy="5190054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4493401-EB8D-4842-90AD-133A20BB54D2}"/>
              </a:ext>
            </a:extLst>
          </p:cNvPr>
          <p:cNvSpPr txBox="1"/>
          <p:nvPr/>
        </p:nvSpPr>
        <p:spPr>
          <a:xfrm>
            <a:off x="1996841" y="911098"/>
            <a:ext cx="21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DR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665F0D-6C61-44BC-9ECB-F77D1C04BA9F}"/>
              </a:ext>
            </a:extLst>
          </p:cNvPr>
          <p:cNvSpPr txBox="1"/>
          <p:nvPr/>
        </p:nvSpPr>
        <p:spPr>
          <a:xfrm>
            <a:off x="7375171" y="911098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A/C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124476-8F71-4EF2-9012-3CE2BA181850}"/>
              </a:ext>
            </a:extLst>
          </p:cNvPr>
          <p:cNvSpPr txBox="1"/>
          <p:nvPr/>
        </p:nvSpPr>
        <p:spPr>
          <a:xfrm>
            <a:off x="1254136" y="3480702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CR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D804998-E57D-4EB2-9F65-62358EBE8981}"/>
              </a:ext>
            </a:extLst>
          </p:cNvPr>
          <p:cNvCxnSpPr>
            <a:cxnSpLocks/>
          </p:cNvCxnSpPr>
          <p:nvPr/>
        </p:nvCxnSpPr>
        <p:spPr>
          <a:xfrm flipH="1">
            <a:off x="9526" y="3429000"/>
            <a:ext cx="12188824" cy="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FCF4E13-F25B-4B7E-BB57-45CA7079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75" y="1323980"/>
            <a:ext cx="3676440" cy="1885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EDC585-6EA8-42C1-BA45-B7AADBF89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75" y="1395967"/>
            <a:ext cx="4495800" cy="7534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C04FAA-75C3-404D-98BD-DEF947785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19" y="3860381"/>
            <a:ext cx="4495796" cy="7492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06F8A5-11F2-46C8-97F3-C0E7F4F01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085" y="4084779"/>
            <a:ext cx="4432296" cy="7318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8FD6D2-6821-4883-927B-99A705158403}"/>
              </a:ext>
            </a:extLst>
          </p:cNvPr>
          <p:cNvSpPr txBox="1"/>
          <p:nvPr/>
        </p:nvSpPr>
        <p:spPr>
          <a:xfrm>
            <a:off x="7321560" y="3480702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Balance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D6FA59D-CC90-3A49-8773-C48E1F8BAFD6}"/>
              </a:ext>
            </a:extLst>
          </p:cNvPr>
          <p:cNvSpPr txBox="1"/>
          <p:nvPr/>
        </p:nvSpPr>
        <p:spPr>
          <a:xfrm>
            <a:off x="1291347" y="2511612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2. For DR there are 1,715 missing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506D502-FFC5-7642-A43C-BC28A39B6DAA}"/>
              </a:ext>
            </a:extLst>
          </p:cNvPr>
          <p:cNvSpPr txBox="1"/>
          <p:nvPr/>
        </p:nvSpPr>
        <p:spPr>
          <a:xfrm>
            <a:off x="10105811" y="1308743"/>
            <a:ext cx="2154267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3. Some A/C Number have a varying length ranging from 11 to 14.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4AE7DBF-FA55-D14E-A1B3-1B354FC32998}"/>
              </a:ext>
            </a:extLst>
          </p:cNvPr>
          <p:cNvSpPr txBox="1"/>
          <p:nvPr/>
        </p:nvSpPr>
        <p:spPr>
          <a:xfrm>
            <a:off x="950919" y="4795765"/>
            <a:ext cx="4041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4. For CR there are 1,624 missing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C6BCB7-8F4E-1E43-A38D-80C317883120}"/>
              </a:ext>
            </a:extLst>
          </p:cNvPr>
          <p:cNvSpPr txBox="1"/>
          <p:nvPr/>
        </p:nvSpPr>
        <p:spPr>
          <a:xfrm>
            <a:off x="7182994" y="4891628"/>
            <a:ext cx="4041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5. For Balance there are 1,624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14857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prstClr val="black"/>
                </a:solidFill>
              </a:rPr>
              <a:t>Data Source: </a:t>
            </a:r>
            <a:r>
              <a:rPr lang="en-PH" dirty="0" err="1">
                <a:solidFill>
                  <a:prstClr val="black"/>
                </a:solidFill>
              </a:rPr>
              <a:t>GetWalletDetails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C77A15-E4CD-41BB-BB46-8B497EBE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50" y="1771115"/>
            <a:ext cx="2990630" cy="4267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165FE67-DDF5-4DF4-895C-1128EBEE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775" y="807192"/>
            <a:ext cx="3437948" cy="521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FBEE48-BAAF-4392-B1D5-40C40EF00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1066799"/>
            <a:ext cx="2881781" cy="4883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F955FAB-E662-4EDB-A03F-623BDA9572E2}"/>
              </a:ext>
            </a:extLst>
          </p:cNvPr>
          <p:cNvSpPr txBox="1"/>
          <p:nvPr/>
        </p:nvSpPr>
        <p:spPr>
          <a:xfrm>
            <a:off x="3430984" y="954968"/>
            <a:ext cx="223326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There are 555 columns &amp; 37 rows in this data source.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A28E98-9B94-0941-BC28-AED0E5AD5F45}"/>
              </a:ext>
            </a:extLst>
          </p:cNvPr>
          <p:cNvSpPr txBox="1"/>
          <p:nvPr/>
        </p:nvSpPr>
        <p:spPr>
          <a:xfrm>
            <a:off x="123421" y="1730321"/>
            <a:ext cx="56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/>
            <a:r>
              <a:rPr lang="en-US" sz="1100" dirty="0">
                <a:solidFill>
                  <a:srgbClr val="FF0000"/>
                </a:solidFill>
                <a:latin typeface="Helvetica"/>
                <a:cs typeface="Helvetica"/>
              </a:rPr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B6CAEA-28CA-EC45-8957-0F408FF7B054}"/>
              </a:ext>
            </a:extLst>
          </p:cNvPr>
          <p:cNvSpPr txBox="1"/>
          <p:nvPr/>
        </p:nvSpPr>
        <p:spPr>
          <a:xfrm>
            <a:off x="3442316" y="1769354"/>
            <a:ext cx="193236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1. These are the number of nulls that existed in each of the column for this dataset.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07D954-FADB-9E44-9BB4-22A51CA4CAB5}"/>
              </a:ext>
            </a:extLst>
          </p:cNvPr>
          <p:cNvSpPr txBox="1"/>
          <p:nvPr/>
        </p:nvSpPr>
        <p:spPr>
          <a:xfrm>
            <a:off x="9562731" y="807192"/>
            <a:ext cx="1932364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2. There are columns with multiple data types.</a:t>
            </a:r>
          </a:p>
          <a:p>
            <a:pPr indent="-180000"/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Example: for the Birthday there are Date, String, Integer, and decimal data types.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47981C2-A734-0A4A-9894-70976298501F}"/>
              </a:ext>
            </a:extLst>
          </p:cNvPr>
          <p:cNvSpPr txBox="1"/>
          <p:nvPr/>
        </p:nvSpPr>
        <p:spPr>
          <a:xfrm>
            <a:off x="5664246" y="805189"/>
            <a:ext cx="56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/>
            <a:r>
              <a:rPr lang="en-US" sz="1100" dirty="0">
                <a:solidFill>
                  <a:srgbClr val="FF0000"/>
                </a:solidFill>
                <a:latin typeface="Helvetica"/>
                <a:cs typeface="Helvetica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8856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GetAccountHistoryofLoan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791EEF-F417-4563-BCF1-B00783FB0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66" y="1229620"/>
            <a:ext cx="3692588" cy="488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03495B-F978-4E67-8B2B-DF2E5051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466" y="2487433"/>
            <a:ext cx="5470500" cy="1425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8E8C6B-91A1-3240-AEDB-B6A79FACC003}"/>
              </a:ext>
            </a:extLst>
          </p:cNvPr>
          <p:cNvSpPr txBox="1"/>
          <p:nvPr/>
        </p:nvSpPr>
        <p:spPr>
          <a:xfrm>
            <a:off x="5184775" y="1354936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This data source has 5 columns and 559 rows.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A9B545-3B56-3449-9006-1BC3D8A56918}"/>
              </a:ext>
            </a:extLst>
          </p:cNvPr>
          <p:cNvSpPr txBox="1"/>
          <p:nvPr/>
        </p:nvSpPr>
        <p:spPr>
          <a:xfrm>
            <a:off x="7242175" y="2667000"/>
            <a:ext cx="37009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600" indent="-228600">
              <a:buAutoNum type="arabicPeriod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We found out that:</a:t>
            </a:r>
          </a:p>
          <a:p>
            <a:pPr marL="171450" indent="-17145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A/C Number is recognized as a string.</a:t>
            </a:r>
          </a:p>
          <a:p>
            <a:pPr marL="171450" indent="-17145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There are 348 blanks in DR.</a:t>
            </a:r>
          </a:p>
          <a:p>
            <a:pPr marL="171450" indent="-17145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There are 211 blanks in CR</a:t>
            </a:r>
          </a:p>
        </p:txBody>
      </p:sp>
    </p:spTree>
    <p:extLst>
      <p:ext uri="{BB962C8B-B14F-4D97-AF65-F5344CB8AC3E}">
        <p14:creationId xmlns:p14="http://schemas.microsoft.com/office/powerpoint/2010/main" val="360639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4" y="141139"/>
            <a:ext cx="11890375" cy="487361"/>
          </a:xfrm>
        </p:spPr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GetAccountHistoryofLoan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641AE1-221C-460B-B2F9-8E88540C4EA5}"/>
              </a:ext>
            </a:extLst>
          </p:cNvPr>
          <p:cNvCxnSpPr>
            <a:cxnSpLocks/>
          </p:cNvCxnSpPr>
          <p:nvPr/>
        </p:nvCxnSpPr>
        <p:spPr>
          <a:xfrm>
            <a:off x="3790602" y="771525"/>
            <a:ext cx="22225" cy="531495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4493401-EB8D-4842-90AD-133A20BB54D2}"/>
              </a:ext>
            </a:extLst>
          </p:cNvPr>
          <p:cNvSpPr txBox="1"/>
          <p:nvPr/>
        </p:nvSpPr>
        <p:spPr>
          <a:xfrm>
            <a:off x="704720" y="1192196"/>
            <a:ext cx="21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DR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665F0D-6C61-44BC-9ECB-F77D1C04BA9F}"/>
              </a:ext>
            </a:extLst>
          </p:cNvPr>
          <p:cNvSpPr txBox="1"/>
          <p:nvPr/>
        </p:nvSpPr>
        <p:spPr>
          <a:xfrm>
            <a:off x="8409695" y="1192196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A/C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124476-8F71-4EF2-9012-3CE2BA181850}"/>
              </a:ext>
            </a:extLst>
          </p:cNvPr>
          <p:cNvSpPr txBox="1"/>
          <p:nvPr/>
        </p:nvSpPr>
        <p:spPr>
          <a:xfrm>
            <a:off x="4195058" y="1192196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CR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B0FE0B-0766-46A0-B916-DC860926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6" y="1979011"/>
            <a:ext cx="3435360" cy="582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C5A1E27-5B3B-40BF-98C9-1720BE151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889" y="1979011"/>
            <a:ext cx="3755671" cy="6212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37B2A76-057C-4D75-8B86-6C0F0E337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775" y="1832458"/>
            <a:ext cx="3666776" cy="9377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BC6B29F-FDB4-4F96-8345-18DCEED0EC3B}"/>
              </a:ext>
            </a:extLst>
          </p:cNvPr>
          <p:cNvCxnSpPr>
            <a:cxnSpLocks/>
          </p:cNvCxnSpPr>
          <p:nvPr/>
        </p:nvCxnSpPr>
        <p:spPr>
          <a:xfrm>
            <a:off x="8027464" y="774643"/>
            <a:ext cx="22225" cy="531495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E97F500-F160-1342-A85A-F141AAE13012}"/>
              </a:ext>
            </a:extLst>
          </p:cNvPr>
          <p:cNvSpPr txBox="1"/>
          <p:nvPr/>
        </p:nvSpPr>
        <p:spPr>
          <a:xfrm>
            <a:off x="600002" y="2743275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2. DR has 348 missing values.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CA58CE5-D072-9046-9410-56C6A7D3D822}"/>
              </a:ext>
            </a:extLst>
          </p:cNvPr>
          <p:cNvSpPr txBox="1"/>
          <p:nvPr/>
        </p:nvSpPr>
        <p:spPr>
          <a:xfrm>
            <a:off x="4161108" y="2782249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3. CR has 211 missing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E3FBAE-4E0A-C847-BE50-2A279EACE42C}"/>
              </a:ext>
            </a:extLst>
          </p:cNvPr>
          <p:cNvSpPr txBox="1"/>
          <p:nvPr/>
        </p:nvSpPr>
        <p:spPr>
          <a:xfrm>
            <a:off x="8250940" y="3004885"/>
            <a:ext cx="37009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4. A/C Number has a varying length some  have 13 while others have 14.</a:t>
            </a:r>
          </a:p>
        </p:txBody>
      </p:sp>
    </p:spTree>
    <p:extLst>
      <p:ext uri="{BB962C8B-B14F-4D97-AF65-F5344CB8AC3E}">
        <p14:creationId xmlns:p14="http://schemas.microsoft.com/office/powerpoint/2010/main" val="4240910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prstClr val="black"/>
                </a:solidFill>
              </a:rPr>
              <a:t>Data Source: </a:t>
            </a:r>
            <a:r>
              <a:rPr lang="en-PH" dirty="0" err="1">
                <a:solidFill>
                  <a:prstClr val="black"/>
                </a:solidFill>
              </a:rPr>
              <a:t>GetDairyActivities</a:t>
            </a:r>
            <a:endParaRPr lang="en-P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B6B5346-04D9-440E-B058-D37EB6EF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66" y="1219200"/>
            <a:ext cx="3692588" cy="488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5DA4CD-912A-4DBD-AF5C-43DB1459A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466" y="2370689"/>
            <a:ext cx="4776919" cy="23635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33177FD-3B62-4332-80DB-F32DA1362DD9}"/>
              </a:ext>
            </a:extLst>
          </p:cNvPr>
          <p:cNvCxnSpPr>
            <a:cxnSpLocks/>
          </p:cNvCxnSpPr>
          <p:nvPr/>
        </p:nvCxnSpPr>
        <p:spPr>
          <a:xfrm flipH="1">
            <a:off x="6099175" y="4419600"/>
            <a:ext cx="609600" cy="0"/>
          </a:xfrm>
          <a:prstGeom prst="straightConnector1">
            <a:avLst/>
          </a:prstGeom>
          <a:ln w="31750">
            <a:solidFill>
              <a:srgbClr val="D93F4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F787BC-253E-F64A-B6FB-800D9F73D77E}"/>
              </a:ext>
            </a:extLst>
          </p:cNvPr>
          <p:cNvSpPr txBox="1"/>
          <p:nvPr/>
        </p:nvSpPr>
        <p:spPr>
          <a:xfrm>
            <a:off x="5108575" y="1348789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This data source has 9 columns and 148 rows.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C5148A-D597-4740-9312-64B3A408192D}"/>
              </a:ext>
            </a:extLst>
          </p:cNvPr>
          <p:cNvSpPr txBox="1"/>
          <p:nvPr/>
        </p:nvSpPr>
        <p:spPr>
          <a:xfrm>
            <a:off x="6791565" y="4288795"/>
            <a:ext cx="37009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This has been recognized as a string due to the ”</a:t>
            </a:r>
            <a:r>
              <a:rPr lang="en-PH" sz="1100" dirty="0" err="1">
                <a:solidFill>
                  <a:srgbClr val="FF0000"/>
                </a:solidFill>
                <a:latin typeface="Helvetica"/>
                <a:cs typeface="Helvetica"/>
              </a:rPr>
              <a:t>ltrs</a:t>
            </a: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.” suffix, but this can be easily fixed.</a:t>
            </a:r>
          </a:p>
        </p:txBody>
      </p:sp>
    </p:spTree>
    <p:extLst>
      <p:ext uri="{BB962C8B-B14F-4D97-AF65-F5344CB8AC3E}">
        <p14:creationId xmlns:p14="http://schemas.microsoft.com/office/powerpoint/2010/main" val="427016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15" y="142639"/>
            <a:ext cx="10366058" cy="487361"/>
          </a:xfrm>
        </p:spPr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GetDairyActivities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641AE1-221C-460B-B2F9-8E88540C4EA5}"/>
              </a:ext>
            </a:extLst>
          </p:cNvPr>
          <p:cNvCxnSpPr>
            <a:cxnSpLocks/>
          </p:cNvCxnSpPr>
          <p:nvPr/>
        </p:nvCxnSpPr>
        <p:spPr>
          <a:xfrm>
            <a:off x="6076950" y="781050"/>
            <a:ext cx="22225" cy="531495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4493401-EB8D-4842-90AD-133A20BB54D2}"/>
              </a:ext>
            </a:extLst>
          </p:cNvPr>
          <p:cNvSpPr txBox="1"/>
          <p:nvPr/>
        </p:nvSpPr>
        <p:spPr>
          <a:xfrm>
            <a:off x="1996841" y="911098"/>
            <a:ext cx="21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Quantity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665F0D-6C61-44BC-9ECB-F77D1C04BA9F}"/>
              </a:ext>
            </a:extLst>
          </p:cNvPr>
          <p:cNvSpPr txBox="1"/>
          <p:nvPr/>
        </p:nvSpPr>
        <p:spPr>
          <a:xfrm>
            <a:off x="7375171" y="911098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ID Number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D804998-E57D-4EB2-9F65-62358EBE8981}"/>
              </a:ext>
            </a:extLst>
          </p:cNvPr>
          <p:cNvCxnSpPr>
            <a:cxnSpLocks/>
          </p:cNvCxnSpPr>
          <p:nvPr/>
        </p:nvCxnSpPr>
        <p:spPr>
          <a:xfrm flipH="1">
            <a:off x="9526" y="3438525"/>
            <a:ext cx="6078536" cy="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8FD6D2-6821-4883-927B-99A705158403}"/>
              </a:ext>
            </a:extLst>
          </p:cNvPr>
          <p:cNvSpPr txBox="1"/>
          <p:nvPr/>
        </p:nvSpPr>
        <p:spPr>
          <a:xfrm>
            <a:off x="1224850" y="3603688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Date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E953CEB-1DAE-4AEF-AB1A-BB898F78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46" y="1676400"/>
            <a:ext cx="3451219" cy="22154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E006624-B9CE-4A0E-A396-DA25D5BE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071" y="4106085"/>
            <a:ext cx="1609725" cy="17430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0999F5FA-A11A-45A5-8A50-A629A16EE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141" y="1460558"/>
            <a:ext cx="1152713" cy="1660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AA20D2-16A0-CB42-BDB0-C6E4E59D4DFB}"/>
              </a:ext>
            </a:extLst>
          </p:cNvPr>
          <p:cNvSpPr txBox="1"/>
          <p:nvPr/>
        </p:nvSpPr>
        <p:spPr>
          <a:xfrm>
            <a:off x="2754244" y="1743293"/>
            <a:ext cx="297076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1. This has been recognized as a string due to the ”</a:t>
            </a:r>
            <a:r>
              <a:rPr lang="en-PH" sz="1100" dirty="0" err="1">
                <a:solidFill>
                  <a:srgbClr val="FF0000"/>
                </a:solidFill>
                <a:latin typeface="Helvetica"/>
                <a:cs typeface="Helvetica"/>
              </a:rPr>
              <a:t>ltrs</a:t>
            </a: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.” suffix, but this can be easily fixed.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899392-B890-C447-959B-041629CE8A61}"/>
              </a:ext>
            </a:extLst>
          </p:cNvPr>
          <p:cNvSpPr txBox="1"/>
          <p:nvPr/>
        </p:nvSpPr>
        <p:spPr>
          <a:xfrm>
            <a:off x="3301812" y="3703716"/>
            <a:ext cx="247070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2. Is this a way the standardized the dates of all data sources? Say all data sources will have the MM-DD-YYYY format.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7AA02E0-F3D1-C240-A341-F228A0386885}"/>
              </a:ext>
            </a:extLst>
          </p:cNvPr>
          <p:cNvSpPr txBox="1"/>
          <p:nvPr/>
        </p:nvSpPr>
        <p:spPr>
          <a:xfrm>
            <a:off x="7340246" y="4106085"/>
            <a:ext cx="247070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4. ID Number have a varying length ranging from 3 to 112.</a:t>
            </a:r>
          </a:p>
        </p:txBody>
      </p:sp>
    </p:spTree>
    <p:extLst>
      <p:ext uri="{BB962C8B-B14F-4D97-AF65-F5344CB8AC3E}">
        <p14:creationId xmlns:p14="http://schemas.microsoft.com/office/powerpoint/2010/main" val="303134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>
                <a:solidFill>
                  <a:prstClr val="black"/>
                </a:solidFill>
              </a:rPr>
              <a:t>Data Source: </a:t>
            </a:r>
            <a:r>
              <a:rPr lang="en-PH" dirty="0" err="1">
                <a:solidFill>
                  <a:prstClr val="black"/>
                </a:solidFill>
              </a:rPr>
              <a:t>GetAgroActivities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86CBDD-812C-49E8-AEF5-620A15486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66" y="1135850"/>
            <a:ext cx="3692588" cy="488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818DB3-54B6-4910-8E8E-FED6E024F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466" y="2130033"/>
            <a:ext cx="4776919" cy="259793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21D7546-E3A8-46D7-908B-6C961B76044E}"/>
              </a:ext>
            </a:extLst>
          </p:cNvPr>
          <p:cNvCxnSpPr>
            <a:cxnSpLocks/>
          </p:cNvCxnSpPr>
          <p:nvPr/>
        </p:nvCxnSpPr>
        <p:spPr>
          <a:xfrm flipH="1" flipV="1">
            <a:off x="6039547" y="4343400"/>
            <a:ext cx="956584" cy="2"/>
          </a:xfrm>
          <a:prstGeom prst="straightConnector1">
            <a:avLst/>
          </a:prstGeom>
          <a:ln w="31750">
            <a:solidFill>
              <a:srgbClr val="D93F4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107F7-9049-4043-9E69-4C640E6BC978}"/>
              </a:ext>
            </a:extLst>
          </p:cNvPr>
          <p:cNvSpPr txBox="1"/>
          <p:nvPr/>
        </p:nvSpPr>
        <p:spPr>
          <a:xfrm>
            <a:off x="5145681" y="1249211"/>
            <a:ext cx="3700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This data source has 10 columns and 577 rows.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C17FB0-D622-844C-980A-A8993650A605}"/>
              </a:ext>
            </a:extLst>
          </p:cNvPr>
          <p:cNvSpPr txBox="1"/>
          <p:nvPr/>
        </p:nvSpPr>
        <p:spPr>
          <a:xfrm>
            <a:off x="7019293" y="4127956"/>
            <a:ext cx="37009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1. This has been recognized as a string due to the ”Kg.” suffix, but this can be easily fixed.</a:t>
            </a:r>
          </a:p>
        </p:txBody>
      </p:sp>
    </p:spTree>
    <p:extLst>
      <p:ext uri="{BB962C8B-B14F-4D97-AF65-F5344CB8AC3E}">
        <p14:creationId xmlns:p14="http://schemas.microsoft.com/office/powerpoint/2010/main" val="82851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8" y="144351"/>
            <a:ext cx="10360662" cy="487107"/>
          </a:xfrm>
        </p:spPr>
        <p:txBody>
          <a:bodyPr>
            <a:normAutofit fontScale="90000"/>
          </a:bodyPr>
          <a:lstStyle/>
          <a:p>
            <a:r>
              <a:rPr lang="en-PH" dirty="0" err="1">
                <a:solidFill>
                  <a:prstClr val="black"/>
                </a:solidFill>
              </a:rPr>
              <a:t>GetAgroActivities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641AE1-221C-460B-B2F9-8E88540C4EA5}"/>
              </a:ext>
            </a:extLst>
          </p:cNvPr>
          <p:cNvCxnSpPr>
            <a:cxnSpLocks/>
          </p:cNvCxnSpPr>
          <p:nvPr/>
        </p:nvCxnSpPr>
        <p:spPr>
          <a:xfrm>
            <a:off x="7142257" y="782430"/>
            <a:ext cx="22213" cy="5312183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4493401-EB8D-4842-90AD-133A20BB54D2}"/>
              </a:ext>
            </a:extLst>
          </p:cNvPr>
          <p:cNvSpPr txBox="1"/>
          <p:nvPr/>
        </p:nvSpPr>
        <p:spPr>
          <a:xfrm>
            <a:off x="1055516" y="1063353"/>
            <a:ext cx="2108363" cy="39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9910" algn="ctr"/>
            <a:r>
              <a:rPr lang="en-PH" sz="1999" b="1" dirty="0">
                <a:latin typeface="Helvetica"/>
                <a:cs typeface="Helvetica"/>
              </a:rPr>
              <a:t>Mobile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665F0D-6C61-44BC-9ECB-F77D1C04BA9F}"/>
              </a:ext>
            </a:extLst>
          </p:cNvPr>
          <p:cNvSpPr txBox="1"/>
          <p:nvPr/>
        </p:nvSpPr>
        <p:spPr>
          <a:xfrm>
            <a:off x="8528505" y="866983"/>
            <a:ext cx="3560490" cy="39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9910" algn="ctr"/>
            <a:r>
              <a:rPr lang="en-PH" sz="1999" b="1" dirty="0">
                <a:latin typeface="Helvetica"/>
                <a:cs typeface="Helvetica"/>
              </a:rPr>
              <a:t>ID Number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D804998-E57D-4EB2-9F65-62358EBE8981}"/>
              </a:ext>
            </a:extLst>
          </p:cNvPr>
          <p:cNvCxnSpPr>
            <a:cxnSpLocks/>
          </p:cNvCxnSpPr>
          <p:nvPr/>
        </p:nvCxnSpPr>
        <p:spPr>
          <a:xfrm flipH="1" flipV="1">
            <a:off x="14284" y="3260977"/>
            <a:ext cx="4310950" cy="1904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8FD6D2-6821-4883-927B-99A705158403}"/>
              </a:ext>
            </a:extLst>
          </p:cNvPr>
          <p:cNvSpPr txBox="1"/>
          <p:nvPr/>
        </p:nvSpPr>
        <p:spPr>
          <a:xfrm>
            <a:off x="4007480" y="1077240"/>
            <a:ext cx="3560490" cy="39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9910" algn="ctr"/>
            <a:r>
              <a:rPr lang="en-PH" sz="1999" b="1" dirty="0">
                <a:latin typeface="Helvetica"/>
                <a:cs typeface="Helvetica"/>
              </a:rPr>
              <a:t>Date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4C0E34D-F28C-4AC1-8D71-2332729A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06" y="1453730"/>
            <a:ext cx="4189021" cy="7072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32FEEA1-A64C-4D69-926B-531BB5E59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367" y="2483211"/>
            <a:ext cx="1618407" cy="3347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EFB5EA6-BEC8-46B6-845E-6A7D3CFBE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44" y="1530729"/>
            <a:ext cx="2961806" cy="8822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6183E2B-01DB-4F62-830A-C064D8209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736" y="1758346"/>
            <a:ext cx="1646967" cy="17326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FFDBD8E-54E8-4907-BB37-A2B32643E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333" y="4128026"/>
            <a:ext cx="781093" cy="165946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C9BC97C-890C-458F-90DB-001402197DE6}"/>
              </a:ext>
            </a:extLst>
          </p:cNvPr>
          <p:cNvCxnSpPr>
            <a:cxnSpLocks/>
          </p:cNvCxnSpPr>
          <p:nvPr/>
        </p:nvCxnSpPr>
        <p:spPr>
          <a:xfrm>
            <a:off x="4303021" y="772910"/>
            <a:ext cx="22213" cy="5312183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EBEFFD3-2007-41F8-B25A-2BEC5D10111B}"/>
              </a:ext>
            </a:extLst>
          </p:cNvPr>
          <p:cNvSpPr txBox="1"/>
          <p:nvPr/>
        </p:nvSpPr>
        <p:spPr>
          <a:xfrm>
            <a:off x="796976" y="3490994"/>
            <a:ext cx="2108363" cy="39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9910" algn="ctr"/>
            <a:r>
              <a:rPr lang="en-PH" sz="1999" b="1" dirty="0">
                <a:latin typeface="Helvetica"/>
                <a:cs typeface="Helvetica"/>
              </a:rPr>
              <a:t>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E3E35FF-2764-C44A-B28C-4C7C7B71F302}"/>
              </a:ext>
            </a:extLst>
          </p:cNvPr>
          <p:cNvSpPr txBox="1"/>
          <p:nvPr/>
        </p:nvSpPr>
        <p:spPr>
          <a:xfrm>
            <a:off x="545566" y="2554847"/>
            <a:ext cx="37009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2. Some mobile starts with 6, some with 97, some with 98, please confirm.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DA4A8EC-4B9C-3C4D-8675-421BC4CE6EF9}"/>
              </a:ext>
            </a:extLst>
          </p:cNvPr>
          <p:cNvSpPr txBox="1"/>
          <p:nvPr/>
        </p:nvSpPr>
        <p:spPr>
          <a:xfrm>
            <a:off x="1814870" y="4315358"/>
            <a:ext cx="196026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2. This has been recognized as a string due to the ”Kg.” suffix, but this can be easily fixed.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6F208D7-9B51-C644-B4CD-8AEB936BB866}"/>
              </a:ext>
            </a:extLst>
          </p:cNvPr>
          <p:cNvSpPr txBox="1"/>
          <p:nvPr/>
        </p:nvSpPr>
        <p:spPr>
          <a:xfrm>
            <a:off x="4563459" y="3718959"/>
            <a:ext cx="247070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3. Is this a way the standardized the dates of all data sources? Say all data sources will have the MM-DD-YYYY format.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4A1B2C2-3E1A-584B-A7A4-8CEB7F1D3339}"/>
              </a:ext>
            </a:extLst>
          </p:cNvPr>
          <p:cNvSpPr txBox="1"/>
          <p:nvPr/>
        </p:nvSpPr>
        <p:spPr>
          <a:xfrm>
            <a:off x="9418726" y="2491536"/>
            <a:ext cx="247070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4. There are many variation to the ID Number, please confirm if this is a standard way of providing ID Numbers.</a:t>
            </a:r>
          </a:p>
        </p:txBody>
      </p:sp>
    </p:spTree>
    <p:extLst>
      <p:ext uri="{BB962C8B-B14F-4D97-AF65-F5344CB8AC3E}">
        <p14:creationId xmlns:p14="http://schemas.microsoft.com/office/powerpoint/2010/main" val="415039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GetWalletDetails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CDA2DF4-E200-463C-92CF-898442C8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31" y="2735447"/>
            <a:ext cx="2357781" cy="2927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1F3E6C-D494-4641-A6E6-B0DA7C7FF61A}"/>
              </a:ext>
            </a:extLst>
          </p:cNvPr>
          <p:cNvSpPr txBox="1"/>
          <p:nvPr/>
        </p:nvSpPr>
        <p:spPr>
          <a:xfrm>
            <a:off x="1322387" y="88402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Name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641AE1-221C-460B-B2F9-8E88540C4EA5}"/>
              </a:ext>
            </a:extLst>
          </p:cNvPr>
          <p:cNvCxnSpPr/>
          <p:nvPr/>
        </p:nvCxnSpPr>
        <p:spPr>
          <a:xfrm>
            <a:off x="3838259" y="833973"/>
            <a:ext cx="0" cy="5190054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ECBEBD-0020-4853-88EC-B698C46824F3}"/>
              </a:ext>
            </a:extLst>
          </p:cNvPr>
          <p:cNvSpPr txBox="1"/>
          <p:nvPr/>
        </p:nvSpPr>
        <p:spPr>
          <a:xfrm>
            <a:off x="4375818" y="884028"/>
            <a:ext cx="28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Date of Birth (A.D)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984FE3-9D1F-4BA1-A2EC-75DF8D9296A5}"/>
              </a:ext>
            </a:extLst>
          </p:cNvPr>
          <p:cNvSpPr txBox="1"/>
          <p:nvPr/>
        </p:nvSpPr>
        <p:spPr>
          <a:xfrm>
            <a:off x="9306627" y="874921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Mobile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A2ACA71-4389-4E1E-8D24-228109DB7261}"/>
              </a:ext>
            </a:extLst>
          </p:cNvPr>
          <p:cNvCxnSpPr/>
          <p:nvPr/>
        </p:nvCxnSpPr>
        <p:spPr>
          <a:xfrm>
            <a:off x="8019546" y="833973"/>
            <a:ext cx="0" cy="5190054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300053E-09B3-4C60-A0F3-D8039A5CD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127" y="2304142"/>
            <a:ext cx="3276600" cy="1171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85CBC3E-37EB-4279-955F-ADC34BC23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650" y="1586817"/>
            <a:ext cx="3857625" cy="645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FFD8E9-46D4-4C92-92D4-042138C5C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4127" y="1577136"/>
            <a:ext cx="3604690" cy="6326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D969A71-378B-46B6-8B27-FA763028B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3" y="1566741"/>
            <a:ext cx="3630972" cy="6253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B93DF1-ABE1-4BF4-B65A-4840ED330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2060" y="2245273"/>
            <a:ext cx="2487332" cy="4112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295338D-5F18-B04F-9593-EBB8165DE910}"/>
              </a:ext>
            </a:extLst>
          </p:cNvPr>
          <p:cNvSpPr txBox="1"/>
          <p:nvPr/>
        </p:nvSpPr>
        <p:spPr>
          <a:xfrm>
            <a:off x="343777" y="2450918"/>
            <a:ext cx="2543506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3. For the names there are about:</a:t>
            </a:r>
          </a:p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-18 counts missing for the month of February.</a:t>
            </a:r>
          </a:p>
          <a:p>
            <a:pPr indent="-180000"/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-7 counts for the month of March.</a:t>
            </a:r>
          </a:p>
          <a:p>
            <a:pPr indent="-180000"/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-3 counts for the month of April.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F674CA-7EF5-0A40-8CEB-BC0CA9077FD0}"/>
              </a:ext>
            </a:extLst>
          </p:cNvPr>
          <p:cNvSpPr txBox="1"/>
          <p:nvPr/>
        </p:nvSpPr>
        <p:spPr>
          <a:xfrm>
            <a:off x="1094" y="1357575"/>
            <a:ext cx="33950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3.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64A99AE-8A77-3C46-AE29-8914F015D2F3}"/>
              </a:ext>
            </a:extLst>
          </p:cNvPr>
          <p:cNvSpPr txBox="1"/>
          <p:nvPr/>
        </p:nvSpPr>
        <p:spPr>
          <a:xfrm>
            <a:off x="4003086" y="1315526"/>
            <a:ext cx="33950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4.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2E115A8-CFA2-7345-9360-638D0820E08C}"/>
              </a:ext>
            </a:extLst>
          </p:cNvPr>
          <p:cNvSpPr txBox="1"/>
          <p:nvPr/>
        </p:nvSpPr>
        <p:spPr>
          <a:xfrm>
            <a:off x="6304130" y="3058157"/>
            <a:ext cx="138083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4. There is also 167 points for Date of Birth (A.D.) that are missing.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2EC4B00-4CC7-C647-8789-1AFCD321899B}"/>
              </a:ext>
            </a:extLst>
          </p:cNvPr>
          <p:cNvSpPr txBox="1"/>
          <p:nvPr/>
        </p:nvSpPr>
        <p:spPr>
          <a:xfrm>
            <a:off x="8249818" y="1315526"/>
            <a:ext cx="33950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5.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180E3EC-B292-1644-99B4-38F52D15434A}"/>
              </a:ext>
            </a:extLst>
          </p:cNvPr>
          <p:cNvSpPr txBox="1"/>
          <p:nvPr/>
        </p:nvSpPr>
        <p:spPr>
          <a:xfrm>
            <a:off x="8355463" y="3501754"/>
            <a:ext cx="3603353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5. There are also discrepancies in the mobile number:</a:t>
            </a:r>
          </a:p>
          <a:p>
            <a:pPr indent="-180000"/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- There are numbers with three digits only: 123.</a:t>
            </a:r>
          </a:p>
          <a:p>
            <a:pPr indent="-180000"/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There are numbers that starts with 8 while other starts with 96 and 98.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Some numbers are 9 digits long while others are 10 digits long.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9927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GetWalletDetails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1F3E6C-D494-4641-A6E6-B0DA7C7FF61A}"/>
              </a:ext>
            </a:extLst>
          </p:cNvPr>
          <p:cNvSpPr txBox="1"/>
          <p:nvPr/>
        </p:nvSpPr>
        <p:spPr>
          <a:xfrm>
            <a:off x="398775" y="865814"/>
            <a:ext cx="305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Date of Birth (B.S)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641AE1-221C-460B-B2F9-8E88540C4EA5}"/>
              </a:ext>
            </a:extLst>
          </p:cNvPr>
          <p:cNvCxnSpPr>
            <a:cxnSpLocks/>
          </p:cNvCxnSpPr>
          <p:nvPr/>
        </p:nvCxnSpPr>
        <p:spPr>
          <a:xfrm>
            <a:off x="7470775" y="847167"/>
            <a:ext cx="0" cy="3724833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ECBEBD-0020-4853-88EC-B698C46824F3}"/>
              </a:ext>
            </a:extLst>
          </p:cNvPr>
          <p:cNvSpPr txBox="1"/>
          <p:nvPr/>
        </p:nvSpPr>
        <p:spPr>
          <a:xfrm>
            <a:off x="8537575" y="907065"/>
            <a:ext cx="28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Hold Amount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984FE3-9D1F-4BA1-A2EC-75DF8D9296A5}"/>
              </a:ext>
            </a:extLst>
          </p:cNvPr>
          <p:cNvSpPr txBox="1"/>
          <p:nvPr/>
        </p:nvSpPr>
        <p:spPr>
          <a:xfrm>
            <a:off x="364077" y="4554998"/>
            <a:ext cx="840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/>
            <a:r>
              <a:rPr lang="en-PH" sz="2000" b="1" dirty="0">
                <a:latin typeface="Helvetica"/>
                <a:cs typeface="Helvetica"/>
              </a:rPr>
              <a:t>Mother’ Name, Father’s Name, &amp; Grandfather’s Name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A2ACA71-4389-4E1E-8D24-228109DB7261}"/>
              </a:ext>
            </a:extLst>
          </p:cNvPr>
          <p:cNvCxnSpPr>
            <a:cxnSpLocks/>
          </p:cNvCxnSpPr>
          <p:nvPr/>
        </p:nvCxnSpPr>
        <p:spPr>
          <a:xfrm flipH="1">
            <a:off x="25639" y="4572000"/>
            <a:ext cx="12147072" cy="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A43471E-CD1C-4F96-B9BB-0A073E72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9" y="1406795"/>
            <a:ext cx="1139177" cy="23205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F7AFA93-35C3-4D31-8728-7845BF09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20" y="1388819"/>
            <a:ext cx="1226529" cy="25717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8797491-4A2F-48B0-ACB7-09BA7A618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888" y="1406795"/>
            <a:ext cx="1089881" cy="2895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6917FB1-FD1B-46A7-90B9-4F999FD30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220" y="1406795"/>
            <a:ext cx="1607910" cy="1495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D8E57A-4744-43F6-A54C-00E63BEF9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494" y="1858832"/>
            <a:ext cx="3571875" cy="723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4EC16E5-4C98-BD49-A6B3-C810D429CFE6}"/>
              </a:ext>
            </a:extLst>
          </p:cNvPr>
          <p:cNvSpPr txBox="1"/>
          <p:nvPr/>
        </p:nvSpPr>
        <p:spPr>
          <a:xfrm>
            <a:off x="8172892" y="2703502"/>
            <a:ext cx="360335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7. There are negative Hold Amounts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E39234D-F12D-5944-A03A-5D0983661E58}"/>
              </a:ext>
            </a:extLst>
          </p:cNvPr>
          <p:cNvSpPr txBox="1"/>
          <p:nvPr/>
        </p:nvSpPr>
        <p:spPr>
          <a:xfrm>
            <a:off x="4818020" y="3015858"/>
            <a:ext cx="360335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6. The date datasets are not standardized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568AF10-D4D8-8541-887E-9F857E1D015A}"/>
              </a:ext>
            </a:extLst>
          </p:cNvPr>
          <p:cNvSpPr txBox="1"/>
          <p:nvPr/>
        </p:nvSpPr>
        <p:spPr>
          <a:xfrm>
            <a:off x="478915" y="935365"/>
            <a:ext cx="38082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6. 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BBD4586-B454-A94D-99C5-FEB3D52508A5}"/>
              </a:ext>
            </a:extLst>
          </p:cNvPr>
          <p:cNvSpPr txBox="1"/>
          <p:nvPr/>
        </p:nvSpPr>
        <p:spPr>
          <a:xfrm>
            <a:off x="8921800" y="975909"/>
            <a:ext cx="3777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7. 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AF1AB5-557D-C247-93C3-F5E91E52F388}"/>
              </a:ext>
            </a:extLst>
          </p:cNvPr>
          <p:cNvSpPr txBox="1"/>
          <p:nvPr/>
        </p:nvSpPr>
        <p:spPr>
          <a:xfrm>
            <a:off x="519475" y="5566535"/>
            <a:ext cx="360335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8. Mother’s name and Father’s name are gibberish words, consisting of strings.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8682C70-28A5-704C-8424-03B0F22E61F7}"/>
              </a:ext>
            </a:extLst>
          </p:cNvPr>
          <p:cNvSpPr txBox="1"/>
          <p:nvPr/>
        </p:nvSpPr>
        <p:spPr>
          <a:xfrm>
            <a:off x="249662" y="4655804"/>
            <a:ext cx="5396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8.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939464"/>
            <a:ext cx="12199153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GetWalletDetails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1F3E6C-D494-4641-A6E6-B0DA7C7FF61A}"/>
              </a:ext>
            </a:extLst>
          </p:cNvPr>
          <p:cNvSpPr txBox="1"/>
          <p:nvPr/>
        </p:nvSpPr>
        <p:spPr>
          <a:xfrm>
            <a:off x="2136775" y="868465"/>
            <a:ext cx="264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Local Body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ECBEBD-0020-4853-88EC-B698C46824F3}"/>
              </a:ext>
            </a:extLst>
          </p:cNvPr>
          <p:cNvSpPr txBox="1"/>
          <p:nvPr/>
        </p:nvSpPr>
        <p:spPr>
          <a:xfrm>
            <a:off x="-323796" y="3702244"/>
            <a:ext cx="28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District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984FE3-9D1F-4BA1-A2EC-75DF8D9296A5}"/>
              </a:ext>
            </a:extLst>
          </p:cNvPr>
          <p:cNvSpPr txBox="1"/>
          <p:nvPr/>
        </p:nvSpPr>
        <p:spPr>
          <a:xfrm>
            <a:off x="8489296" y="874921"/>
            <a:ext cx="2663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Identification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A2ACA71-4389-4E1E-8D24-228109DB7261}"/>
              </a:ext>
            </a:extLst>
          </p:cNvPr>
          <p:cNvCxnSpPr>
            <a:cxnSpLocks/>
          </p:cNvCxnSpPr>
          <p:nvPr/>
        </p:nvCxnSpPr>
        <p:spPr>
          <a:xfrm>
            <a:off x="7242175" y="833973"/>
            <a:ext cx="0" cy="2747427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3533396-C8B2-4CA0-BCDD-55F313E29BAA}"/>
              </a:ext>
            </a:extLst>
          </p:cNvPr>
          <p:cNvCxnSpPr>
            <a:cxnSpLocks/>
          </p:cNvCxnSpPr>
          <p:nvPr/>
        </p:nvCxnSpPr>
        <p:spPr>
          <a:xfrm flipH="1">
            <a:off x="51278" y="3581400"/>
            <a:ext cx="12147072" cy="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96990A8-10A5-4C12-98EF-4932F01B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57" y="1304234"/>
            <a:ext cx="1609725" cy="2009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1165355-4C8B-4B3A-B95C-AF9ECB675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113" y="1232892"/>
            <a:ext cx="4118712" cy="738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AC1C0B6-6C5C-400C-8B52-9649EB515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919" y="2084401"/>
            <a:ext cx="2530306" cy="10067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D309E9A-5D68-4B9E-AF64-57FB4040F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4" y="1262898"/>
            <a:ext cx="3421154" cy="5618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51B3FBE-5D2B-40FC-B415-9E8ADB8F4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13" y="4957674"/>
            <a:ext cx="4773160" cy="8806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0FF3993-EF52-4E57-83FF-7DDB714B4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04" y="1910803"/>
            <a:ext cx="2791960" cy="7966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F53568-FA67-4CEF-8A19-D1FF891887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0219" y="5223325"/>
            <a:ext cx="3581400" cy="5619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7CB73DB-0230-3B4E-969D-4D8FDCCA5804}"/>
              </a:ext>
            </a:extLst>
          </p:cNvPr>
          <p:cNvSpPr txBox="1"/>
          <p:nvPr/>
        </p:nvSpPr>
        <p:spPr>
          <a:xfrm>
            <a:off x="5032375" y="1144313"/>
            <a:ext cx="2387059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9.The Local Body Code contains: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A zero value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A word: </a:t>
            </a:r>
            <a:r>
              <a:rPr lang="en-PH" sz="1100" dirty="0" err="1">
                <a:solidFill>
                  <a:srgbClr val="FF0000"/>
                </a:solidFill>
                <a:latin typeface="Helvetica"/>
                <a:cs typeface="Helvetica"/>
              </a:rPr>
              <a:t>Ambhaniyang</a:t>
            </a: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N/A’s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8CEC52-8723-5B46-B44A-FC70CF66E632}"/>
              </a:ext>
            </a:extLst>
          </p:cNvPr>
          <p:cNvSpPr txBox="1"/>
          <p:nvPr/>
        </p:nvSpPr>
        <p:spPr>
          <a:xfrm>
            <a:off x="2042962" y="944171"/>
            <a:ext cx="507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9.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566C01A-0ED4-8D44-BB20-78D1BDA1C715}"/>
              </a:ext>
            </a:extLst>
          </p:cNvPr>
          <p:cNvSpPr txBox="1"/>
          <p:nvPr/>
        </p:nvSpPr>
        <p:spPr>
          <a:xfrm>
            <a:off x="8687069" y="960753"/>
            <a:ext cx="507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10.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65ED16D-518E-C940-8021-A2E05718FEDE}"/>
              </a:ext>
            </a:extLst>
          </p:cNvPr>
          <p:cNvSpPr txBox="1"/>
          <p:nvPr/>
        </p:nvSpPr>
        <p:spPr>
          <a:xfrm>
            <a:off x="9895158" y="2102512"/>
            <a:ext cx="360335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10. Identification contains: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A word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Alphanumeric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NA’s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Numbers in parentheses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C4913B1-69D3-A34E-8728-093F8FA7F139}"/>
              </a:ext>
            </a:extLst>
          </p:cNvPr>
          <p:cNvSpPr txBox="1"/>
          <p:nvPr/>
        </p:nvSpPr>
        <p:spPr>
          <a:xfrm>
            <a:off x="7576711" y="4854022"/>
            <a:ext cx="360335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11. The District Code contains a zero value.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FF1E397-71FB-3644-A4FA-008572285C67}"/>
              </a:ext>
            </a:extLst>
          </p:cNvPr>
          <p:cNvSpPr txBox="1"/>
          <p:nvPr/>
        </p:nvSpPr>
        <p:spPr>
          <a:xfrm>
            <a:off x="30504" y="3788852"/>
            <a:ext cx="4105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04" y="4042941"/>
            <a:ext cx="12096786" cy="6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GetWalletDetails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1F3E6C-D494-4641-A6E6-B0DA7C7FF61A}"/>
              </a:ext>
            </a:extLst>
          </p:cNvPr>
          <p:cNvSpPr txBox="1"/>
          <p:nvPr/>
        </p:nvSpPr>
        <p:spPr>
          <a:xfrm>
            <a:off x="1605896" y="832593"/>
            <a:ext cx="3841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ID Issued From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ECBEBD-0020-4853-88EC-B698C46824F3}"/>
              </a:ext>
            </a:extLst>
          </p:cNvPr>
          <p:cNvSpPr txBox="1"/>
          <p:nvPr/>
        </p:nvSpPr>
        <p:spPr>
          <a:xfrm>
            <a:off x="-132325" y="4839485"/>
            <a:ext cx="28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ID Issued Date (B.S)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984FE3-9D1F-4BA1-A2EC-75DF8D9296A5}"/>
              </a:ext>
            </a:extLst>
          </p:cNvPr>
          <p:cNvSpPr txBox="1"/>
          <p:nvPr/>
        </p:nvSpPr>
        <p:spPr>
          <a:xfrm>
            <a:off x="8489296" y="874921"/>
            <a:ext cx="2663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ID Issued Date (A.D)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A2ACA71-4389-4E1E-8D24-228109DB7261}"/>
              </a:ext>
            </a:extLst>
          </p:cNvPr>
          <p:cNvCxnSpPr>
            <a:cxnSpLocks/>
          </p:cNvCxnSpPr>
          <p:nvPr/>
        </p:nvCxnSpPr>
        <p:spPr>
          <a:xfrm>
            <a:off x="7242175" y="833973"/>
            <a:ext cx="0" cy="3661827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3533396-C8B2-4CA0-BCDD-55F313E29BAA}"/>
              </a:ext>
            </a:extLst>
          </p:cNvPr>
          <p:cNvCxnSpPr>
            <a:cxnSpLocks/>
          </p:cNvCxnSpPr>
          <p:nvPr/>
        </p:nvCxnSpPr>
        <p:spPr>
          <a:xfrm flipH="1">
            <a:off x="25639" y="4495800"/>
            <a:ext cx="12147072" cy="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8496147-1F15-4477-AC6F-63E4EFD91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223" y="2341358"/>
            <a:ext cx="2073463" cy="19650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20E96B-7CFE-454A-A8B5-F20000F05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09" y="1270164"/>
            <a:ext cx="4343393" cy="761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E87357-5EA7-467A-BA33-94DB3C212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05" y="2390912"/>
            <a:ext cx="4365598" cy="7694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9EDB53-227E-4123-9FB1-992FBE0CF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981" y="1266171"/>
            <a:ext cx="4482160" cy="7977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78F534-F5EA-453F-AE9E-2912E5AFD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0394" y="2596584"/>
            <a:ext cx="2798878" cy="1832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F355C3-C4EC-45DA-84E3-D46AF4E555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6079" y="4649910"/>
            <a:ext cx="3756974" cy="6446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2ED0F2E-3A9A-437D-9710-D06BCEAAC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662" y="4577688"/>
            <a:ext cx="1524634" cy="9832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405A146-3D89-4FFA-B1AB-D71165E394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7025" y="1306316"/>
            <a:ext cx="2212141" cy="3587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763D7C6-BDB2-4245-AE5E-CB116E50C5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3981" y="2075987"/>
            <a:ext cx="2436932" cy="3865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BCA01C2-C28F-4761-8D11-FFC613D40C6C}"/>
              </a:ext>
            </a:extLst>
          </p:cNvPr>
          <p:cNvCxnSpPr>
            <a:cxnSpLocks/>
          </p:cNvCxnSpPr>
          <p:nvPr/>
        </p:nvCxnSpPr>
        <p:spPr>
          <a:xfrm flipH="1">
            <a:off x="11605524" y="5294557"/>
            <a:ext cx="16543" cy="395226"/>
          </a:xfrm>
          <a:prstGeom prst="straightConnector1">
            <a:avLst/>
          </a:prstGeom>
          <a:ln w="31750">
            <a:solidFill>
              <a:srgbClr val="D93F4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7ECD2D-0155-094F-B5E0-33DB25B1BB83}"/>
              </a:ext>
            </a:extLst>
          </p:cNvPr>
          <p:cNvSpPr txBox="1"/>
          <p:nvPr/>
        </p:nvSpPr>
        <p:spPr>
          <a:xfrm>
            <a:off x="189033" y="3280920"/>
            <a:ext cx="3603353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11. ID Issued from Code contains: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A Missing value.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6 entries of 0 value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N/A values.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D6887D0-93EB-EC45-8238-3DF42669FE83}"/>
              </a:ext>
            </a:extLst>
          </p:cNvPr>
          <p:cNvSpPr txBox="1"/>
          <p:nvPr/>
        </p:nvSpPr>
        <p:spPr>
          <a:xfrm>
            <a:off x="1813709" y="930837"/>
            <a:ext cx="614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11.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7E70C75-DE5B-8F4C-B002-3AEA1C5B65C6}"/>
              </a:ext>
            </a:extLst>
          </p:cNvPr>
          <p:cNvSpPr txBox="1"/>
          <p:nvPr/>
        </p:nvSpPr>
        <p:spPr>
          <a:xfrm>
            <a:off x="10304834" y="2602327"/>
            <a:ext cx="189351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12. We would like to clarify if these dates are the ones followed in Nepal. Ranging from 2020 to 2063.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A6C1291-A607-6C41-8435-139A5395075A}"/>
              </a:ext>
            </a:extLst>
          </p:cNvPr>
          <p:cNvSpPr txBox="1"/>
          <p:nvPr/>
        </p:nvSpPr>
        <p:spPr>
          <a:xfrm>
            <a:off x="8291323" y="1000047"/>
            <a:ext cx="395946" cy="267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12.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B620FDC-C7E7-6F4A-ABD9-B07013A64180}"/>
              </a:ext>
            </a:extLst>
          </p:cNvPr>
          <p:cNvSpPr txBox="1"/>
          <p:nvPr/>
        </p:nvSpPr>
        <p:spPr>
          <a:xfrm>
            <a:off x="-16170" y="4678919"/>
            <a:ext cx="395946" cy="267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13.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AD3055-50D5-0547-BC92-0A6F380842C7}"/>
              </a:ext>
            </a:extLst>
          </p:cNvPr>
          <p:cNvSpPr txBox="1"/>
          <p:nvPr/>
        </p:nvSpPr>
        <p:spPr>
          <a:xfrm>
            <a:off x="3819579" y="5259541"/>
            <a:ext cx="1893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5 missing values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F949A43-8C67-C846-B9BB-5F9876F07D96}"/>
              </a:ext>
            </a:extLst>
          </p:cNvPr>
          <p:cNvSpPr txBox="1"/>
          <p:nvPr/>
        </p:nvSpPr>
        <p:spPr>
          <a:xfrm>
            <a:off x="11096345" y="4863670"/>
            <a:ext cx="10763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Date data contains word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6170" y="5662426"/>
            <a:ext cx="1219915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GetWalletDetails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1F3E6C-D494-4641-A6E6-B0DA7C7FF61A}"/>
              </a:ext>
            </a:extLst>
          </p:cNvPr>
          <p:cNvSpPr txBox="1"/>
          <p:nvPr/>
        </p:nvSpPr>
        <p:spPr>
          <a:xfrm>
            <a:off x="259276" y="874921"/>
            <a:ext cx="3841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State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984FE3-9D1F-4BA1-A2EC-75DF8D9296A5}"/>
              </a:ext>
            </a:extLst>
          </p:cNvPr>
          <p:cNvSpPr txBox="1"/>
          <p:nvPr/>
        </p:nvSpPr>
        <p:spPr>
          <a:xfrm>
            <a:off x="7020754" y="874921"/>
            <a:ext cx="2663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Ward No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A2ACA71-4389-4E1E-8D24-228109DB7261}"/>
              </a:ext>
            </a:extLst>
          </p:cNvPr>
          <p:cNvCxnSpPr>
            <a:cxnSpLocks/>
          </p:cNvCxnSpPr>
          <p:nvPr/>
        </p:nvCxnSpPr>
        <p:spPr>
          <a:xfrm>
            <a:off x="4575175" y="833973"/>
            <a:ext cx="0" cy="5185827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E433F0-6735-412E-8D28-A29D7046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6" y="1444196"/>
            <a:ext cx="4098287" cy="6881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AA3037B-1F16-4C74-A500-E4650E42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97" y="1413890"/>
            <a:ext cx="4426706" cy="7487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D2FC907-EA2F-4EA1-B311-1317B17ED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397" y="3426886"/>
            <a:ext cx="4859163" cy="8128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1C8F58A-0821-49CF-8274-E9DDBB267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572" y="2249030"/>
            <a:ext cx="3759495" cy="10741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05C5F7B-4ABE-417D-9CD1-0F74A04CB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76" y="2301506"/>
            <a:ext cx="2245792" cy="3260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337BD11-9202-0A45-9D83-F0320E4129A5}"/>
              </a:ext>
            </a:extLst>
          </p:cNvPr>
          <p:cNvSpPr txBox="1"/>
          <p:nvPr/>
        </p:nvSpPr>
        <p:spPr>
          <a:xfrm>
            <a:off x="241215" y="2786101"/>
            <a:ext cx="360335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14. State code has 106 missing values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D1CC843-1417-4848-B8DD-961D1FA3DA6D}"/>
              </a:ext>
            </a:extLst>
          </p:cNvPr>
          <p:cNvSpPr txBox="1"/>
          <p:nvPr/>
        </p:nvSpPr>
        <p:spPr>
          <a:xfrm>
            <a:off x="1189158" y="992457"/>
            <a:ext cx="3860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14. </a:t>
            </a:r>
          </a:p>
          <a:p>
            <a:pPr indent="-180000">
              <a:buFontTx/>
              <a:buChar char="-"/>
            </a:pPr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D6504D3-6AB0-8A4D-8CCA-D728EB1B5F13}"/>
              </a:ext>
            </a:extLst>
          </p:cNvPr>
          <p:cNvSpPr txBox="1"/>
          <p:nvPr/>
        </p:nvSpPr>
        <p:spPr>
          <a:xfrm>
            <a:off x="5305783" y="4371968"/>
            <a:ext cx="3603353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15. Ward code has: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106 “N/A” values.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15 Null values</a:t>
            </a:r>
          </a:p>
          <a:p>
            <a:pPr indent="-180000">
              <a:buFontTx/>
              <a:buChar char="-"/>
            </a:pPr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an alphanumeric.</a:t>
            </a:r>
          </a:p>
          <a:p>
            <a:endParaRPr lang="en-PH" sz="1100" dirty="0">
              <a:solidFill>
                <a:srgbClr val="FF0000"/>
              </a:solidFill>
              <a:latin typeface="Helvetica"/>
              <a:cs typeface="Helvetica"/>
            </a:endParaRP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Is it safe to assume that N/A and NULL dataset are one and the same?</a:t>
            </a:r>
          </a:p>
        </p:txBody>
      </p:sp>
    </p:spTree>
    <p:extLst>
      <p:ext uri="{BB962C8B-B14F-4D97-AF65-F5344CB8AC3E}">
        <p14:creationId xmlns:p14="http://schemas.microsoft.com/office/powerpoint/2010/main" val="282878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GetWalletDetails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1F3E6C-D494-4641-A6E6-B0DA7C7FF61A}"/>
              </a:ext>
            </a:extLst>
          </p:cNvPr>
          <p:cNvSpPr txBox="1"/>
          <p:nvPr/>
        </p:nvSpPr>
        <p:spPr>
          <a:xfrm>
            <a:off x="259276" y="874921"/>
            <a:ext cx="3841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ECBEBD-0020-4853-88EC-B698C46824F3}"/>
              </a:ext>
            </a:extLst>
          </p:cNvPr>
          <p:cNvSpPr txBox="1"/>
          <p:nvPr/>
        </p:nvSpPr>
        <p:spPr>
          <a:xfrm>
            <a:off x="6915688" y="3680368"/>
            <a:ext cx="28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Device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984FE3-9D1F-4BA1-A2EC-75DF8D9296A5}"/>
              </a:ext>
            </a:extLst>
          </p:cNvPr>
          <p:cNvSpPr txBox="1"/>
          <p:nvPr/>
        </p:nvSpPr>
        <p:spPr>
          <a:xfrm>
            <a:off x="7019908" y="849800"/>
            <a:ext cx="2663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ctr"/>
            <a:r>
              <a:rPr lang="en-PH" sz="2000" b="1" dirty="0">
                <a:latin typeface="Helvetica"/>
                <a:cs typeface="Helvetica"/>
              </a:rPr>
              <a:t>Email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A2ACA71-4389-4E1E-8D24-228109DB7261}"/>
              </a:ext>
            </a:extLst>
          </p:cNvPr>
          <p:cNvCxnSpPr>
            <a:cxnSpLocks/>
          </p:cNvCxnSpPr>
          <p:nvPr/>
        </p:nvCxnSpPr>
        <p:spPr>
          <a:xfrm>
            <a:off x="4575175" y="833973"/>
            <a:ext cx="0" cy="5262027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3533396-C8B2-4CA0-BCDD-55F313E29BAA}"/>
              </a:ext>
            </a:extLst>
          </p:cNvPr>
          <p:cNvCxnSpPr>
            <a:cxnSpLocks/>
          </p:cNvCxnSpPr>
          <p:nvPr/>
        </p:nvCxnSpPr>
        <p:spPr>
          <a:xfrm flipH="1">
            <a:off x="4575175" y="3505200"/>
            <a:ext cx="7623175" cy="0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13B68F0-9086-4C5D-8318-B7973876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1" y="1909762"/>
            <a:ext cx="4244733" cy="6970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CC5A94-DE6E-4551-B544-6129CF3F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72" y="3004793"/>
            <a:ext cx="4192449" cy="1491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2E7991-4D8A-4393-B0E3-DB5821C47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374" y="1634212"/>
            <a:ext cx="5114925" cy="866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62FB99-CA09-4CD6-8CD6-4A73A4331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969" y="4496555"/>
            <a:ext cx="6851088" cy="7585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9DB0A87-1B3B-4159-B650-72169E70E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374" y="2520512"/>
            <a:ext cx="2362197" cy="3473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6C68D3D-9765-654C-866B-AA0B887544AA}"/>
              </a:ext>
            </a:extLst>
          </p:cNvPr>
          <p:cNvSpPr txBox="1"/>
          <p:nvPr/>
        </p:nvSpPr>
        <p:spPr>
          <a:xfrm>
            <a:off x="302355" y="4625756"/>
            <a:ext cx="360335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16.  Addresses have 7 empty values.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8B1057B-B7EE-2741-985C-00ADC2D7E043}"/>
              </a:ext>
            </a:extLst>
          </p:cNvPr>
          <p:cNvSpPr txBox="1"/>
          <p:nvPr/>
        </p:nvSpPr>
        <p:spPr>
          <a:xfrm>
            <a:off x="1239466" y="947594"/>
            <a:ext cx="5725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16.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C9C9D38-A454-C94C-B53D-AD669797326D}"/>
              </a:ext>
            </a:extLst>
          </p:cNvPr>
          <p:cNvSpPr txBox="1"/>
          <p:nvPr/>
        </p:nvSpPr>
        <p:spPr>
          <a:xfrm>
            <a:off x="7626019" y="934729"/>
            <a:ext cx="5725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17.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0D3F1DC-094A-9D4C-B4E2-F3305EC91C14}"/>
              </a:ext>
            </a:extLst>
          </p:cNvPr>
          <p:cNvSpPr txBox="1"/>
          <p:nvPr/>
        </p:nvSpPr>
        <p:spPr>
          <a:xfrm>
            <a:off x="6946168" y="3038867"/>
            <a:ext cx="360335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17.  29 N/A values, does this mean they do not have emails?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25E1B0C-2E13-044B-BBC5-20BE4C140B7E}"/>
              </a:ext>
            </a:extLst>
          </p:cNvPr>
          <p:cNvSpPr txBox="1"/>
          <p:nvPr/>
        </p:nvSpPr>
        <p:spPr>
          <a:xfrm>
            <a:off x="6550159" y="5388602"/>
            <a:ext cx="360335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18.  What does device type ”0” mean, does it mean android or IOS, or does it mean it has a mobile phone or no mobile phone?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11BD5E1-50B7-4843-9255-242C1F0030C1}"/>
              </a:ext>
            </a:extLst>
          </p:cNvPr>
          <p:cNvSpPr txBox="1"/>
          <p:nvPr/>
        </p:nvSpPr>
        <p:spPr>
          <a:xfrm>
            <a:off x="7315413" y="3809929"/>
            <a:ext cx="5725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18.  </a:t>
            </a:r>
          </a:p>
        </p:txBody>
      </p:sp>
    </p:spTree>
    <p:extLst>
      <p:ext uri="{BB962C8B-B14F-4D97-AF65-F5344CB8AC3E}">
        <p14:creationId xmlns:p14="http://schemas.microsoft.com/office/powerpoint/2010/main" val="240202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solidFill>
                  <a:prstClr val="black"/>
                </a:solidFill>
              </a:rPr>
              <a:t>GetWalletDetails</a:t>
            </a:r>
            <a:r>
              <a:rPr lang="en-PH" dirty="0">
                <a:solidFill>
                  <a:prstClr val="black"/>
                </a:solidFill>
              </a:rPr>
              <a:t> -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r>
              <a:rPr lang="en-PH" dirty="0">
                <a:solidFill>
                  <a:prstClr val="black"/>
                </a:solidFill>
              </a:rPr>
              <a:t> I</a:t>
            </a:r>
            <a:r>
              <a:rPr lang="en-PH" sz="2400" dirty="0">
                <a:solidFill>
                  <a:prstClr val="black"/>
                </a:solidFill>
              </a:rPr>
              <a:t>NCONSISTENCY &amp; </a:t>
            </a:r>
            <a:r>
              <a:rPr lang="en-PH" dirty="0">
                <a:solidFill>
                  <a:prstClr val="black"/>
                </a:solidFill>
              </a:rPr>
              <a:t>D</a:t>
            </a:r>
            <a:r>
              <a:rPr lang="en-PH" sz="2400" dirty="0">
                <a:solidFill>
                  <a:prstClr val="black"/>
                </a:solidFill>
              </a:rPr>
              <a:t>ISCREPANCY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F371B1-1070-4470-B6A6-73C0C7C2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678073"/>
            <a:ext cx="3143250" cy="1638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E11B421-568D-41DA-86EF-58CC951E4154}"/>
              </a:ext>
            </a:extLst>
          </p:cNvPr>
          <p:cNvCxnSpPr>
            <a:cxnSpLocks/>
          </p:cNvCxnSpPr>
          <p:nvPr/>
        </p:nvCxnSpPr>
        <p:spPr>
          <a:xfrm>
            <a:off x="4575175" y="833973"/>
            <a:ext cx="0" cy="5262027"/>
          </a:xfrm>
          <a:prstGeom prst="line">
            <a:avLst/>
          </a:prstGeom>
          <a:ln w="31750">
            <a:solidFill>
              <a:srgbClr val="FF9933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A9D60F4-B59A-CF4A-A46A-8220573B1A37}"/>
              </a:ext>
            </a:extLst>
          </p:cNvPr>
          <p:cNvSpPr txBox="1"/>
          <p:nvPr/>
        </p:nvSpPr>
        <p:spPr>
          <a:xfrm>
            <a:off x="535123" y="4238269"/>
            <a:ext cx="360335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19.  Some dates in Date of Birth A.D. is advance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4791D97-0A2E-B24A-B750-EEC8FD5108C1}"/>
              </a:ext>
            </a:extLst>
          </p:cNvPr>
          <p:cNvSpPr txBox="1"/>
          <p:nvPr/>
        </p:nvSpPr>
        <p:spPr>
          <a:xfrm>
            <a:off x="552722" y="1406106"/>
            <a:ext cx="360335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80000"/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19.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B0EE0C-9F2C-3E49-9EF9-38A1641D9075}"/>
              </a:ext>
            </a:extLst>
          </p:cNvPr>
          <p:cNvSpPr txBox="1"/>
          <p:nvPr/>
        </p:nvSpPr>
        <p:spPr>
          <a:xfrm>
            <a:off x="5011875" y="3757617"/>
            <a:ext cx="36033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20. Clarification on “ID Issued Date”, is earlier than the “KYC Submit Date”?</a:t>
            </a: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And</a:t>
            </a:r>
          </a:p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Is the KYC Submit Date in A.D or in B.S?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F2E6D0-2CFD-0445-848F-C4E684564826}"/>
              </a:ext>
            </a:extLst>
          </p:cNvPr>
          <p:cNvSpPr txBox="1"/>
          <p:nvPr/>
        </p:nvSpPr>
        <p:spPr>
          <a:xfrm>
            <a:off x="4746624" y="1969894"/>
            <a:ext cx="360335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rgbClr val="FF0000"/>
                </a:solidFill>
                <a:latin typeface="Helvetica"/>
                <a:cs typeface="Helvetica"/>
              </a:rPr>
              <a:t>20.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66" y="2231504"/>
            <a:ext cx="6480610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89669"/>
      </p:ext>
    </p:extLst>
  </p:cSld>
  <p:clrMapOvr>
    <a:masterClrMapping/>
  </p:clrMapOvr>
</p:sld>
</file>

<file path=ppt/theme/theme1.xml><?xml version="1.0" encoding="utf-8"?>
<a:theme xmlns:a="http://schemas.openxmlformats.org/drawingml/2006/main" name="Tiaxa Style She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3F47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D93F47"/>
          </a:solidFill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indent="-180000"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118748</TotalTime>
  <Words>1543</Words>
  <Application>Microsoft Office PowerPoint</Application>
  <PresentationFormat>Custom</PresentationFormat>
  <Paragraphs>238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ＭＳ Ｐゴシック</vt:lpstr>
      <vt:lpstr>Arial</vt:lpstr>
      <vt:lpstr>Calibri</vt:lpstr>
      <vt:lpstr>Helvetica</vt:lpstr>
      <vt:lpstr>Tiaxa Style Sheet</vt:lpstr>
      <vt:lpstr>Tiaxa</vt:lpstr>
      <vt:lpstr>Data Source: GetWalletDetails</vt:lpstr>
      <vt:lpstr>GetWalletDetails - DATA INCONSISTENCY &amp; DISCREPANCY</vt:lpstr>
      <vt:lpstr>GetWalletDetails - DATA INCONSISTENCY &amp; DISCREPANCY</vt:lpstr>
      <vt:lpstr>GetWalletDetails - DATA INCONSISTENCY &amp; DISCREPANCY</vt:lpstr>
      <vt:lpstr>GetWalletDetails - DATA INCONSISTENCY &amp; DISCREPANCY</vt:lpstr>
      <vt:lpstr>GetWalletDetails - DATA INCONSISTENCY &amp; DISCREPANCY</vt:lpstr>
      <vt:lpstr>GetWalletDetails - DATA INCONSISTENCY &amp; DISCREPANCY</vt:lpstr>
      <vt:lpstr>GetWalletDetails - DATA INCONSISTENCY &amp; DISCREPANCY</vt:lpstr>
      <vt:lpstr>Data Source: GetWalletTXNDetails</vt:lpstr>
      <vt:lpstr>GetWalletTXNDetails - DATA INCONSISTENCY &amp; DISCREPANCY</vt:lpstr>
      <vt:lpstr>GetWalletTXNDetails - DATA INCONSISTENCY &amp; DISCREPANCY</vt:lpstr>
      <vt:lpstr>GetWalletTXNDetails - DATA INCONSISTENCY &amp; DISCREPANCY</vt:lpstr>
      <vt:lpstr>Data Source: GetRemittanceDetails</vt:lpstr>
      <vt:lpstr>GetRemittanceDetails - DATA INCONSISTENCY &amp; DISCREPANCY</vt:lpstr>
      <vt:lpstr>Data Source: GetCoopCBSDetails</vt:lpstr>
      <vt:lpstr>GetCoopCBSDetails - DATA INCONSISTENCY &amp; DISCREPANCY</vt:lpstr>
      <vt:lpstr>Data Source: GetAccountHistoryofSaving</vt:lpstr>
      <vt:lpstr>GetAccountHistoryofSaving - DATA INCONSISTENCY &amp; DISCREPANCY</vt:lpstr>
      <vt:lpstr>GetAccountHistoryofLoan</vt:lpstr>
      <vt:lpstr>GetAccountHistoryofLoan - DATA INCONSISTENCY &amp; DISCREPANCY</vt:lpstr>
      <vt:lpstr>Data Source: GetDairyActivities</vt:lpstr>
      <vt:lpstr>GetDairyActivities - DATA INCONSISTENCY &amp; DISCREPANCY</vt:lpstr>
      <vt:lpstr>Data Source: GetAgroActivities</vt:lpstr>
      <vt:lpstr>GetAgroActivities - DATA INCONSISTENCY &amp; DISCREPANCY</vt:lpstr>
    </vt:vector>
  </TitlesOfParts>
  <Manager/>
  <Company>Tiaxa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Tiaxa Company Overview</dc:title>
  <dc:subject/>
  <dc:creator>Javier Muñoz</dc:creator>
  <cp:keywords/>
  <dc:description/>
  <cp:lastModifiedBy>Adam Christian Amistad</cp:lastModifiedBy>
  <cp:revision>1670</cp:revision>
  <cp:lastPrinted>2016-04-21T19:33:31Z</cp:lastPrinted>
  <dcterms:created xsi:type="dcterms:W3CDTF">2007-08-07T20:45:47Z</dcterms:created>
  <dcterms:modified xsi:type="dcterms:W3CDTF">2019-06-09T18:18:33Z</dcterms:modified>
  <cp:category/>
</cp:coreProperties>
</file>