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2889A-2752-5A78-F359-43B99CEA3B8A}" v="283" dt="2021-11-11T13:07:09.971"/>
    <p1510:client id="{0864C5F6-0B6C-0A43-8731-5E79AB88D15B}" v="469" dt="2021-11-15T11:11:00.869"/>
    <p1510:client id="{0E376E81-A583-177E-DABD-C1F06432BD1B}" v="27" dt="2021-11-11T09:37:10.206"/>
    <p1510:client id="{36399963-7AFC-E23E-0A22-C3F9FC754C0D}" v="135" dt="2021-11-11T11:56:04.988"/>
    <p1510:client id="{53BBB229-A962-CFD2-2B88-194BCB48E6A7}" v="130" dt="2021-11-11T09:30:33.267"/>
    <p1510:client id="{5E8859BE-6DE0-F663-D699-3028042A13F9}" v="7" dt="2021-11-11T11:56:35.530"/>
    <p1510:client id="{75578357-A879-F23D-C741-1D63F244B852}" v="510" dt="2021-11-15T14:25:50.471"/>
    <p1510:client id="{8F2B393D-ED6D-34C2-08E2-9F4B1CDEB8AA}" v="220" dt="2021-11-11T10:14:37.729"/>
    <p1510:client id="{C7636F83-B172-1AE4-745F-31EFE3485CE2}" v="481" dt="2021-11-15T14:41:15.337"/>
    <p1510:client id="{CE40427A-6900-4A1A-A9C2-B19B4FA4619D}" v="166" dt="2021-11-11T09:26:28.166"/>
    <p1510:client id="{E2B1C9D1-2CC7-D3C7-43A1-095EBA75981E}" v="25" dt="2021-11-15T14:42:44.640"/>
    <p1510:client id="{E74B0A24-1758-D19A-3B88-26990A7802DB}" v="184" dt="2021-11-15T11:26:10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87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89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68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55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1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74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10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0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27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38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90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6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cs typeface="Calibri Light"/>
              </a:rPr>
              <a:t>AQUARIUM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4425551" cy="18817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cs typeface="Calibri"/>
              </a:rPr>
              <a:t>ICG PRESENTATION</a:t>
            </a:r>
          </a:p>
          <a:p>
            <a:pPr algn="l"/>
            <a:r>
              <a:rPr lang="en-US" dirty="0">
                <a:solidFill>
                  <a:srgbClr val="FFFFFF"/>
                </a:solidFill>
                <a:cs typeface="Calibri"/>
              </a:rPr>
              <a:t>-SHARAN SK / CED18I049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0F6FCC2-E620-4E86-94A2-D9FBC6089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029" y="271546"/>
            <a:ext cx="2867881" cy="270663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DDC0156-CA92-42EC-9803-250029E7F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814" y="3884066"/>
            <a:ext cx="2720171" cy="256723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74AD8-A545-44F1-A78D-BAC5D9CC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49167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cs typeface="Aharoni"/>
              </a:rPr>
              <a:t>END OF PRESENTATION</a:t>
            </a:r>
            <a:endParaRPr lang="en-US" sz="6000" kern="1200" dirty="0">
              <a:latin typeface="+mj-lt"/>
              <a:cs typeface="Aharoni"/>
            </a:endParaRPr>
          </a:p>
        </p:txBody>
      </p:sp>
      <p:pic>
        <p:nvPicPr>
          <p:cNvPr id="7" name="Graphic 6" descr="Fishbowl">
            <a:extLst>
              <a:ext uri="{FF2B5EF4-FFF2-40B4-BE49-F238E27FC236}">
                <a16:creationId xmlns:a16="http://schemas.microsoft.com/office/drawing/2014/main" id="{8748EC69-D41C-4D47-BDCA-2D9D3E7C8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584" y="643467"/>
            <a:ext cx="2452830" cy="245283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05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28EE-A0D9-472A-97CD-9AD3FFBF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Execution Instructions: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93FE8-0D60-459D-A2FF-0C6E2E38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 compile :</a:t>
            </a:r>
          </a:p>
          <a:p>
            <a:pPr lvl="1"/>
            <a:r>
              <a:rPr lang="en-US" err="1"/>
              <a:t>Command:g</a:t>
            </a:r>
            <a:r>
              <a:rPr lang="en-US"/>
              <a:t>++ aqua.cpp -</a:t>
            </a:r>
            <a:r>
              <a:rPr lang="en-US" err="1"/>
              <a:t>lglut</a:t>
            </a:r>
            <a:r>
              <a:rPr lang="en-US"/>
              <a:t> -</a:t>
            </a:r>
            <a:r>
              <a:rPr lang="en-US" err="1"/>
              <a:t>lGL</a:t>
            </a:r>
            <a:r>
              <a:rPr lang="en-US"/>
              <a:t> –</a:t>
            </a:r>
            <a:r>
              <a:rPr lang="en-US" err="1"/>
              <a:t>lGLEW</a:t>
            </a:r>
            <a:r>
              <a:rPr lang="en-US"/>
              <a:t> –</a:t>
            </a:r>
            <a:r>
              <a:rPr lang="en-US" err="1"/>
              <a:t>lGLU</a:t>
            </a:r>
            <a:r>
              <a:rPr lang="en-US"/>
              <a:t> –o 2 &amp;&amp; ./2</a:t>
            </a:r>
          </a:p>
          <a:p>
            <a:pPr lvl="1"/>
            <a:r>
              <a:rPr lang="en-US"/>
              <a:t>Make sure the '</a:t>
            </a:r>
            <a:r>
              <a:rPr lang="en-US" err="1"/>
              <a:t>windows.h</a:t>
            </a:r>
            <a:r>
              <a:rPr lang="en-US"/>
              <a:t>' is included / uncommented for compilation in Windows OS</a:t>
            </a:r>
          </a:p>
          <a:p>
            <a:pPr>
              <a:buFont typeface="Arial"/>
            </a:pPr>
            <a:r>
              <a:rPr lang="en-US" sz="2400">
                <a:ea typeface="+mn-lt"/>
                <a:cs typeface="+mn-lt"/>
              </a:rPr>
              <a:t>To Render next frame / Create Animation :</a:t>
            </a:r>
          </a:p>
          <a:p>
            <a:pPr marL="2400300" lvl="1" indent="-342900">
              <a:buFont typeface="Arial"/>
            </a:pPr>
            <a:r>
              <a:rPr lang="en-US" err="1">
                <a:ea typeface="+mn-lt"/>
                <a:cs typeface="+mn-lt"/>
              </a:rPr>
              <a:t>GlutPostRedisplay</a:t>
            </a:r>
            <a:r>
              <a:rPr lang="en-US">
                <a:ea typeface="+mn-lt"/>
                <a:cs typeface="+mn-lt"/>
              </a:rPr>
              <a:t>() and </a:t>
            </a:r>
            <a:r>
              <a:rPr lang="en-US" err="1">
                <a:ea typeface="+mn-lt"/>
                <a:cs typeface="+mn-lt"/>
              </a:rPr>
              <a:t>glutSwapbuffers</a:t>
            </a:r>
            <a:r>
              <a:rPr lang="en-US">
                <a:ea typeface="+mn-lt"/>
                <a:cs typeface="+mn-lt"/>
              </a:rPr>
              <a:t>() had been used in display function</a:t>
            </a:r>
          </a:p>
        </p:txBody>
      </p:sp>
    </p:spTree>
    <p:extLst>
      <p:ext uri="{BB962C8B-B14F-4D97-AF65-F5344CB8AC3E}">
        <p14:creationId xmlns:p14="http://schemas.microsoft.com/office/powerpoint/2010/main" val="27893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5D411-C803-4986-A7F7-8C7EE5BE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511" y="812197"/>
            <a:ext cx="5458838" cy="907000"/>
          </a:xfrm>
        </p:spPr>
        <p:txBody>
          <a:bodyPr>
            <a:normAutofit fontScale="90000"/>
          </a:bodyPr>
          <a:lstStyle/>
          <a:p>
            <a:r>
              <a:rPr lang="en-US">
                <a:cs typeface="Aharoni"/>
              </a:rPr>
              <a:t>Creating Pebbles and Plants:</a:t>
            </a:r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2134FCD-D023-4E03-9F0A-F718815E8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719193"/>
            <a:ext cx="4777381" cy="524986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F50B-1F89-4FE1-ABBB-ED3EDAD82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Bahnschrift Light"/>
              </a:rPr>
              <a:t>Plants :</a:t>
            </a:r>
          </a:p>
          <a:p>
            <a:pPr lvl="1"/>
            <a:r>
              <a:rPr lang="en-US" sz="2000">
                <a:latin typeface="Bahnschrift Light"/>
              </a:rPr>
              <a:t>Plants are created using many lines placed together with less spacing and at different angles using GL_LINES and using glVertex2f to connect end points</a:t>
            </a:r>
          </a:p>
          <a:p>
            <a:pPr lvl="1"/>
            <a:r>
              <a:rPr lang="en-US" sz="2000">
                <a:latin typeface="Bahnschrift Light"/>
              </a:rPr>
              <a:t>Line Width is increased to make the plant look dense using </a:t>
            </a:r>
            <a:r>
              <a:rPr lang="en-US" sz="2000" err="1">
                <a:latin typeface="Bahnschrift Light"/>
              </a:rPr>
              <a:t>glLineWidth</a:t>
            </a:r>
            <a:r>
              <a:rPr lang="en-US" sz="2000">
                <a:latin typeface="Bahnschrift Light"/>
              </a:rPr>
              <a:t>() and Color is set to green using glColor3f()</a:t>
            </a:r>
          </a:p>
          <a:p>
            <a:pPr>
              <a:buFont typeface="Arial"/>
              <a:buChar char="•"/>
            </a:pPr>
            <a:r>
              <a:rPr lang="en-US" sz="2000">
                <a:latin typeface="Bahnschrift Light"/>
                <a:ea typeface="+mn-lt"/>
                <a:cs typeface="+mn-lt"/>
              </a:rPr>
              <a:t>Pebbles:</a:t>
            </a:r>
          </a:p>
          <a:p>
            <a:pPr lvl="1" indent="-285750">
              <a:buFont typeface="Arial"/>
              <a:buChar char="•"/>
            </a:pPr>
            <a:r>
              <a:rPr lang="en-US" sz="2000">
                <a:latin typeface="Bahnschrift Light"/>
                <a:ea typeface="+mn-lt"/>
                <a:cs typeface="+mn-lt"/>
              </a:rPr>
              <a:t>Sand is created using GL_POLYGON with all the vertices connected manually</a:t>
            </a:r>
            <a:endParaRPr lang="en-US" sz="2000">
              <a:latin typeface="Bahnschrift Light"/>
            </a:endParaRPr>
          </a:p>
          <a:p>
            <a:pPr marL="971550" lvl="1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A7184-A8BF-4C5F-922F-2242E4B8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>
                <a:cs typeface="Aharoni"/>
              </a:rPr>
              <a:t>Creating Fish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56981-AFF5-4A5A-800E-798C02397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/>
              <a:t>Every Fish is Created by combining different polygons together </a:t>
            </a:r>
            <a:r>
              <a:rPr lang="en-US" sz="2400" err="1"/>
              <a:t>I.e</a:t>
            </a:r>
            <a:r>
              <a:rPr lang="en-US" sz="2400"/>
              <a:t> </a:t>
            </a:r>
            <a:r>
              <a:rPr lang="en-US" sz="2400" err="1"/>
              <a:t>tail,fins,eye</a:t>
            </a:r>
            <a:r>
              <a:rPr lang="en-US" sz="2400"/>
              <a:t> and body combined.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sz="2400"/>
              <a:t>Polygons are constructed using GL_TRIANGLES and GL_POLYGONS and the vertices are hardcoded and eye is created using GL_POINTS.</a:t>
            </a:r>
          </a:p>
          <a:p>
            <a:pPr>
              <a:lnSpc>
                <a:spcPct val="100000"/>
              </a:lnSpc>
            </a:pPr>
            <a:r>
              <a:rPr lang="en-US" sz="2400"/>
              <a:t>The vertices are reversed for fish pointed towards right as opposed to fish towards left.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5A8590-8961-4E8C-A26E-91E8711B3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23" r="36286" b="-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52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D47A6-306A-4F3D-A1E2-3B0B2EA9C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94349" cy="737184"/>
          </a:xfrm>
        </p:spPr>
        <p:txBody>
          <a:bodyPr>
            <a:normAutofit fontScale="90000"/>
          </a:bodyPr>
          <a:lstStyle/>
          <a:p>
            <a:r>
              <a:rPr lang="en-US">
                <a:cs typeface="Aharoni"/>
              </a:rPr>
              <a:t>Fish Animation using Translation</a:t>
            </a:r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AC71-FB24-4C6A-A7D9-EDEC46F0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960" y="1237246"/>
            <a:ext cx="5740601" cy="493971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>
                <a:latin typeface="Avenir Next LT Pro"/>
              </a:rPr>
              <a:t>Before making the fish move we have to ensure that the animation is applied only to the specified object for which we have would be using </a:t>
            </a:r>
            <a:r>
              <a:rPr lang="en-US" sz="1200" err="1">
                <a:latin typeface="Avenir Next LT Pro"/>
                <a:ea typeface="+mn-lt"/>
                <a:cs typeface="+mn-lt"/>
              </a:rPr>
              <a:t>glPushMatrix</a:t>
            </a:r>
            <a:r>
              <a:rPr lang="en-US" sz="1200">
                <a:latin typeface="Avenir Next LT Pro"/>
                <a:ea typeface="+mn-lt"/>
                <a:cs typeface="+mn-lt"/>
              </a:rPr>
              <a:t>() and </a:t>
            </a:r>
            <a:r>
              <a:rPr lang="en-US" sz="1200" err="1">
                <a:latin typeface="Avenir Next LT Pro"/>
                <a:ea typeface="+mn-lt"/>
                <a:cs typeface="+mn-lt"/>
              </a:rPr>
              <a:t>glPopMatrix</a:t>
            </a:r>
            <a:r>
              <a:rPr lang="en-US" sz="1200">
                <a:latin typeface="Avenir Next LT Pro"/>
                <a:ea typeface="+mn-lt"/>
                <a:cs typeface="+mn-lt"/>
              </a:rPr>
              <a:t>() and in the display function ,</a:t>
            </a:r>
            <a:r>
              <a:rPr lang="en-US" sz="1200" err="1">
                <a:latin typeface="Avenir Next LT Pro"/>
                <a:ea typeface="+mn-lt"/>
                <a:cs typeface="+mn-lt"/>
              </a:rPr>
              <a:t>glutPostRedisplay</a:t>
            </a:r>
            <a:r>
              <a:rPr lang="en-US" sz="1200">
                <a:latin typeface="Avenir Next LT Pro"/>
                <a:ea typeface="+mn-lt"/>
                <a:cs typeface="+mn-lt"/>
              </a:rPr>
              <a:t>() ,</a:t>
            </a:r>
            <a:r>
              <a:rPr lang="en-US" sz="1200" err="1">
                <a:latin typeface="Avenir Next LT Pro"/>
                <a:ea typeface="+mn-lt"/>
                <a:cs typeface="+mn-lt"/>
              </a:rPr>
              <a:t>glFlush</a:t>
            </a:r>
            <a:r>
              <a:rPr lang="en-US" sz="1200">
                <a:latin typeface="Avenir Next LT Pro"/>
                <a:ea typeface="+mn-lt"/>
                <a:cs typeface="+mn-lt"/>
              </a:rPr>
              <a:t>() and </a:t>
            </a:r>
            <a:r>
              <a:rPr lang="en-US" sz="1200" err="1">
                <a:latin typeface="Avenir Next LT Pro"/>
                <a:ea typeface="+mn-lt"/>
                <a:cs typeface="+mn-lt"/>
              </a:rPr>
              <a:t>glutSwapbuffers</a:t>
            </a:r>
            <a:r>
              <a:rPr lang="en-US" sz="1200">
                <a:latin typeface="Avenir Next LT Pro"/>
                <a:ea typeface="+mn-lt"/>
                <a:cs typeface="+mn-lt"/>
              </a:rPr>
              <a:t>()  are to be applied because of the following reason.</a:t>
            </a:r>
            <a:endParaRPr lang="en-US">
              <a:latin typeface="Avenir Next LT Pro"/>
            </a:endParaRPr>
          </a:p>
          <a:p>
            <a:pPr lvl="1">
              <a:lnSpc>
                <a:spcPct val="100000"/>
              </a:lnSpc>
            </a:pPr>
            <a:r>
              <a:rPr lang="en-US" sz="1200" err="1">
                <a:ea typeface="+mn-lt"/>
                <a:cs typeface="+mn-lt"/>
              </a:rPr>
              <a:t>GlutPostRedisplay</a:t>
            </a:r>
            <a:r>
              <a:rPr lang="en-US" sz="1200">
                <a:ea typeface="+mn-lt"/>
                <a:cs typeface="+mn-lt"/>
              </a:rPr>
              <a:t>():Responsible for rendering the next frame</a:t>
            </a:r>
          </a:p>
          <a:p>
            <a:pPr lvl="1">
              <a:lnSpc>
                <a:spcPct val="100000"/>
              </a:lnSpc>
            </a:pPr>
            <a:r>
              <a:rPr lang="en-US" sz="1200" err="1">
                <a:ea typeface="+mn-lt"/>
                <a:cs typeface="+mn-lt"/>
              </a:rPr>
              <a:t>GlFlush</a:t>
            </a:r>
            <a:r>
              <a:rPr lang="en-US" sz="1200">
                <a:ea typeface="+mn-lt"/>
                <a:cs typeface="+mn-lt"/>
              </a:rPr>
              <a:t>():Forces to refresh frame buffer.</a:t>
            </a:r>
          </a:p>
          <a:p>
            <a:pPr lvl="1">
              <a:lnSpc>
                <a:spcPct val="100000"/>
              </a:lnSpc>
            </a:pPr>
            <a:r>
              <a:rPr lang="en-US" sz="1200" err="1">
                <a:ea typeface="+mn-lt"/>
                <a:cs typeface="+mn-lt"/>
              </a:rPr>
              <a:t>GlSwapBuffers</a:t>
            </a:r>
            <a:r>
              <a:rPr lang="en-US" sz="1200">
                <a:ea typeface="+mn-lt"/>
                <a:cs typeface="+mn-lt"/>
              </a:rPr>
              <a:t>():Since for the next frame to be displayed , the program would have to be in Double buffering mode and this functions displays the current frame while next frame is buffered to be shown next.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Avenir Next LT Pro"/>
                <a:ea typeface="+mn-lt"/>
                <a:cs typeface="+mn-lt"/>
              </a:rPr>
              <a:t>OpenGL keeps a stack of matrices to quickly apply and remove </a:t>
            </a:r>
            <a:r>
              <a:rPr lang="en-US" sz="1200" err="1">
                <a:latin typeface="Avenir Next LT Pro"/>
                <a:ea typeface="+mn-lt"/>
                <a:cs typeface="+mn-lt"/>
              </a:rPr>
              <a:t>transformations.PushMatrix</a:t>
            </a:r>
            <a:r>
              <a:rPr lang="en-US" sz="1200">
                <a:latin typeface="Avenir Next LT Pro"/>
                <a:ea typeface="+mn-lt"/>
                <a:cs typeface="+mn-lt"/>
              </a:rPr>
              <a:t> pushes the transformation onto the stack and </a:t>
            </a:r>
            <a:r>
              <a:rPr lang="en-US" sz="1200" err="1">
                <a:latin typeface="Avenir Next LT Pro"/>
                <a:ea typeface="+mn-lt"/>
                <a:cs typeface="+mn-lt"/>
              </a:rPr>
              <a:t>PopMatrix</a:t>
            </a:r>
            <a:r>
              <a:rPr lang="en-US" sz="1200">
                <a:latin typeface="Avenir Next LT Pro"/>
                <a:ea typeface="+mn-lt"/>
                <a:cs typeface="+mn-lt"/>
              </a:rPr>
              <a:t> removes the stack object.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Avenir Next LT Pro"/>
                <a:ea typeface="+mn-lt"/>
                <a:cs typeface="+mn-lt"/>
              </a:rPr>
              <a:t>Transformations which are to applied to the object and the object definition are present inside between the </a:t>
            </a:r>
            <a:r>
              <a:rPr lang="en-US" sz="1200" err="1">
                <a:latin typeface="Avenir Next LT Pro"/>
                <a:ea typeface="+mn-lt"/>
                <a:cs typeface="+mn-lt"/>
              </a:rPr>
              <a:t>PushMatrix</a:t>
            </a:r>
            <a:r>
              <a:rPr lang="en-US" sz="1200">
                <a:latin typeface="Avenir Next LT Pro"/>
                <a:ea typeface="+mn-lt"/>
                <a:cs typeface="+mn-lt"/>
              </a:rPr>
              <a:t> and </a:t>
            </a:r>
            <a:r>
              <a:rPr lang="en-US" sz="1200" err="1">
                <a:latin typeface="Avenir Next LT Pro"/>
                <a:ea typeface="+mn-lt"/>
                <a:cs typeface="+mn-lt"/>
              </a:rPr>
              <a:t>PopMatrix</a:t>
            </a:r>
            <a:r>
              <a:rPr lang="en-US" sz="1200">
                <a:latin typeface="Avenir Next LT Pro"/>
                <a:ea typeface="+mn-lt"/>
                <a:cs typeface="+mn-lt"/>
              </a:rPr>
              <a:t> .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Avenir Next LT Pro"/>
              </a:rPr>
              <a:t>For the animation shown on right , the fish would be translated along X-axis by a value of '</a:t>
            </a:r>
            <a:r>
              <a:rPr lang="en-US" sz="1200" err="1">
                <a:latin typeface="Avenir Next LT Pro"/>
              </a:rPr>
              <a:t>a'.Every</a:t>
            </a:r>
            <a:r>
              <a:rPr lang="en-US" sz="1200">
                <a:latin typeface="Avenir Next LT Pro"/>
              </a:rPr>
              <a:t> time the display function is called ,'a' value will be updated and based on the </a:t>
            </a:r>
            <a:r>
              <a:rPr lang="en-US" sz="1200" err="1">
                <a:latin typeface="Avenir Next LT Pro"/>
              </a:rPr>
              <a:t>updation</a:t>
            </a:r>
            <a:r>
              <a:rPr lang="en-US" sz="1200">
                <a:latin typeface="Avenir Next LT Pro"/>
              </a:rPr>
              <a:t> ,the translation will be applied on the next call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Avenir Next LT Pro"/>
              </a:rPr>
              <a:t>The bubbles and sand shown in the gif also follows the same method as above .A circle is drawn and is translated towards up based on a variable. Similarly sand is also translated.</a:t>
            </a:r>
          </a:p>
          <a:p>
            <a:endParaRPr lang="en-US" sz="1200"/>
          </a:p>
          <a:p>
            <a:endParaRPr lang="en-US" sz="1100"/>
          </a:p>
          <a:p>
            <a:endParaRPr lang="en-US" sz="11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7D81A7E-7860-47A6-B7DA-D6D792435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84" y="1322780"/>
            <a:ext cx="3781051" cy="356846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20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A4969-05B3-4369-8B66-CEDB60A1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>
                <a:cs typeface="Aharoni"/>
              </a:rPr>
              <a:t>Create menu for various animations: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F5D6-D3BA-4C7E-B58F-F080ABA0E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72" y="1715191"/>
            <a:ext cx="5648021" cy="458283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/>
              <a:t>Menu has been created in </a:t>
            </a:r>
            <a:r>
              <a:rPr lang="en-US" sz="2000" err="1"/>
              <a:t>Opengl</a:t>
            </a:r>
            <a:r>
              <a:rPr lang="en-US" sz="2000"/>
              <a:t> using the code below in order where 'menu' is the function that calls the </a:t>
            </a:r>
            <a:r>
              <a:rPr lang="en-US" sz="2000" err="1"/>
              <a:t>correspomdnding</a:t>
            </a:r>
            <a:r>
              <a:rPr lang="en-US" sz="2000"/>
              <a:t> functions:</a:t>
            </a:r>
            <a:endParaRPr lang="en-US"/>
          </a:p>
          <a:p>
            <a:pPr lvl="1" indent="-285750">
              <a:lnSpc>
                <a:spcPct val="120000"/>
              </a:lnSpc>
            </a:pPr>
            <a:r>
              <a:rPr lang="en-US" sz="2000" err="1">
                <a:ea typeface="+mn-lt"/>
                <a:cs typeface="+mn-lt"/>
              </a:rPr>
              <a:t>glutCreateMenu</a:t>
            </a:r>
            <a:r>
              <a:rPr lang="en-US" sz="2000">
                <a:ea typeface="+mn-lt"/>
                <a:cs typeface="+mn-lt"/>
              </a:rPr>
              <a:t>(menu);</a:t>
            </a:r>
            <a:endParaRPr lang="en-US" sz="2000"/>
          </a:p>
          <a:p>
            <a:pPr lvl="1">
              <a:lnSpc>
                <a:spcPct val="120000"/>
              </a:lnSpc>
            </a:pPr>
            <a:r>
              <a:rPr lang="en-US" sz="2000" err="1">
                <a:ea typeface="+mn-lt"/>
                <a:cs typeface="+mn-lt"/>
              </a:rPr>
              <a:t>glutAddMenuEntry</a:t>
            </a:r>
            <a:r>
              <a:rPr lang="en-US" sz="2000">
                <a:ea typeface="+mn-lt"/>
                <a:cs typeface="+mn-lt"/>
              </a:rPr>
              <a:t>("Food Animation", 1);</a:t>
            </a:r>
            <a:endParaRPr lang="en-US" sz="2000"/>
          </a:p>
          <a:p>
            <a:pPr lvl="1">
              <a:lnSpc>
                <a:spcPct val="120000"/>
              </a:lnSpc>
            </a:pPr>
            <a:r>
              <a:rPr lang="en-US" sz="2000" err="1">
                <a:ea typeface="+mn-lt"/>
                <a:cs typeface="+mn-lt"/>
              </a:rPr>
              <a:t>glutAddMenuEntry</a:t>
            </a:r>
            <a:r>
              <a:rPr lang="en-US" sz="2000">
                <a:ea typeface="+mn-lt"/>
                <a:cs typeface="+mn-lt"/>
              </a:rPr>
              <a:t>("Play Animation", 2);</a:t>
            </a:r>
            <a:endParaRPr lang="en-US" sz="2000"/>
          </a:p>
          <a:p>
            <a:pPr lvl="1">
              <a:lnSpc>
                <a:spcPct val="120000"/>
              </a:lnSpc>
            </a:pPr>
            <a:r>
              <a:rPr lang="en-US" sz="2000" err="1">
                <a:ea typeface="+mn-lt"/>
                <a:cs typeface="+mn-lt"/>
              </a:rPr>
              <a:t>glutAddMenuEntry</a:t>
            </a:r>
            <a:r>
              <a:rPr lang="en-US" sz="2000">
                <a:ea typeface="+mn-lt"/>
                <a:cs typeface="+mn-lt"/>
              </a:rPr>
              <a:t>("Poison Food Animation", 3);</a:t>
            </a:r>
            <a:endParaRPr lang="en-US" sz="2000"/>
          </a:p>
          <a:p>
            <a:pPr lvl="1">
              <a:lnSpc>
                <a:spcPct val="120000"/>
              </a:lnSpc>
            </a:pPr>
            <a:r>
              <a:rPr lang="en-US" sz="2000" err="1">
                <a:ea typeface="+mn-lt"/>
                <a:cs typeface="+mn-lt"/>
              </a:rPr>
              <a:t>glutAddMenuEntry</a:t>
            </a:r>
            <a:r>
              <a:rPr lang="en-US" sz="2000">
                <a:ea typeface="+mn-lt"/>
                <a:cs typeface="+mn-lt"/>
              </a:rPr>
              <a:t>("Exit", 4);</a:t>
            </a:r>
            <a:endParaRPr lang="en-US" sz="2000"/>
          </a:p>
          <a:p>
            <a:pPr lvl="1">
              <a:lnSpc>
                <a:spcPct val="120000"/>
              </a:lnSpc>
            </a:pPr>
            <a:r>
              <a:rPr lang="en-US" sz="2000" err="1">
                <a:ea typeface="+mn-lt"/>
                <a:cs typeface="+mn-lt"/>
              </a:rPr>
              <a:t>glutAttachMenu</a:t>
            </a:r>
            <a:r>
              <a:rPr lang="en-US" sz="2000">
                <a:ea typeface="+mn-lt"/>
                <a:cs typeface="+mn-lt"/>
              </a:rPr>
              <a:t>(GLUT_RIGHT_BUTTON);</a:t>
            </a:r>
            <a:endParaRPr lang="en-US" sz="2000"/>
          </a:p>
          <a:p>
            <a:endParaRPr lang="en-US" sz="2000"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en-US" sz="2000">
                <a:ea typeface="+mn-lt"/>
                <a:cs typeface="+mn-lt"/>
              </a:rPr>
              <a:t>Menu functions calls 'disp1' function for Food.'disp2' for Play and 'disp3' for Poison Food Animation using </a:t>
            </a:r>
            <a:r>
              <a:rPr lang="en-US" sz="2000" err="1">
                <a:ea typeface="+mn-lt"/>
                <a:cs typeface="+mn-lt"/>
              </a:rPr>
              <a:t>glutDisplayFunc</a:t>
            </a:r>
            <a:r>
              <a:rPr lang="en-US" sz="2000">
                <a:ea typeface="+mn-lt"/>
                <a:cs typeface="+mn-lt"/>
              </a:rPr>
              <a:t>() and passing the function as parameters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 sz="2000">
                <a:ea typeface="+mn-lt"/>
                <a:cs typeface="+mn-lt"/>
              </a:rPr>
              <a:t>The created menu can be seen on the right side.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6B038BE-B405-4E3A-8914-54FD3ED66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100" y="911818"/>
            <a:ext cx="5201953" cy="240602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EA98277-5B0C-4F73-97A9-1F8ECA987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100" y="3526029"/>
            <a:ext cx="3107843" cy="3273444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71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4965D-CFDB-417C-86DC-2251DF3D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>
                <a:cs typeface="Aharoni"/>
              </a:rPr>
              <a:t>Play Animation</a:t>
            </a:r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567749-4F27-4B8E-A2BB-203EC6DD8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089741"/>
            <a:ext cx="4777381" cy="450877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94F7C-E99A-428A-BB25-EE343C937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The fishes are spawned at different location of screen and is made to move along X-axis .</a:t>
            </a:r>
          </a:p>
          <a:p>
            <a:r>
              <a:rPr lang="en-US" sz="1700"/>
              <a:t>Movement along positive and negative axis is achieved using </a:t>
            </a:r>
            <a:r>
              <a:rPr lang="en-US" sz="1700" err="1"/>
              <a:t>glTranslationf</a:t>
            </a:r>
            <a:r>
              <a:rPr lang="en-US" sz="1700"/>
              <a:t>() and by varying x value being passed into the function. The x value being passed is increased or decreased depending on its movement.</a:t>
            </a:r>
          </a:p>
          <a:p>
            <a:r>
              <a:rPr lang="en-US" sz="1700"/>
              <a:t>Once the fish moves out of the screen ,the x value of translation will be reset and the animation </a:t>
            </a:r>
            <a:r>
              <a:rPr lang="en-US" sz="1700" err="1"/>
              <a:t>repeats.Since</a:t>
            </a:r>
            <a:r>
              <a:rPr lang="en-US" sz="1700"/>
              <a:t> the display function is called during every frame rendering ,a simple 'if' loop is enough to check whether the value 'x' is out of bounds</a:t>
            </a:r>
          </a:p>
          <a:p>
            <a:r>
              <a:rPr lang="en-US" sz="1700"/>
              <a:t>The fishes are made big using </a:t>
            </a:r>
            <a:r>
              <a:rPr lang="en-US" sz="1700" err="1"/>
              <a:t>glScalef</a:t>
            </a:r>
            <a:r>
              <a:rPr lang="en-US" sz="170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26920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80CC4-ED40-429A-B875-4127DF9E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>
                <a:cs typeface="Aharoni"/>
              </a:rPr>
              <a:t>Food Animation:</a:t>
            </a:r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152B4-3939-404C-A741-3B851B68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Food Animation has 'Play Animation' embedded into it. Onto the frame three fishes are added on either sides.</a:t>
            </a:r>
          </a:p>
          <a:p>
            <a:r>
              <a:rPr lang="en-US" sz="1700"/>
              <a:t>The Food is spawned as points at different location and the fish is made to translate from its current location to the food along X and Y axis. Once the translation 'x' and 'y' values reach the corresponding threshold ,the 'y' value is reduced and is moved towards the food along x-axis  after which the fish crosses the food and the points are removed from the loop.</a:t>
            </a:r>
          </a:p>
          <a:p>
            <a:r>
              <a:rPr lang="en-US" sz="1700"/>
              <a:t>The above sequence of events are for one fish,for the other two fishes,separate translation variables are maintained to keep track of their animation.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8DAC2C7-82F8-4FB0-9666-1F4CA5C8A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84" y="1599770"/>
            <a:ext cx="3781051" cy="301448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1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01947-A6B7-4DBE-ADCF-E1AFEAEF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>
                <a:cs typeface="Aharoni"/>
              </a:rPr>
              <a:t>Poison Animation</a:t>
            </a:r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08BF38-1232-4904-9A8A-8B68C5902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089741"/>
            <a:ext cx="4777381" cy="450877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518FC-C3E7-4EE3-A05A-FCEC330B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The poison animation starts with a food and a yellow fishbeing spawned.The fish is along the line and is translated along x axis towards the food.</a:t>
            </a:r>
          </a:p>
          <a:p>
            <a:r>
              <a:rPr lang="en-US" sz="1700"/>
              <a:t>The fish is spawned using split_fish() function in which the translation is done manually by slowly subtracting a value from Xpoints of the fish vertices every time the frame renders to simulate the fish moving,In this way translation is applied to every part of the fish:body,tail and fins.</a:t>
            </a:r>
          </a:p>
          <a:p>
            <a:r>
              <a:rPr lang="en-US" sz="1700"/>
              <a:t>Once the threshold x value is reached ,where the point is placed ,the point is removed and using GL_POINTS ,every part of the fish becomes seperated into chunks since GL_POINTS treats each polygon as points of large scale.</a:t>
            </a:r>
          </a:p>
        </p:txBody>
      </p:sp>
    </p:spTree>
    <p:extLst>
      <p:ext uri="{BB962C8B-B14F-4D97-AF65-F5344CB8AC3E}">
        <p14:creationId xmlns:p14="http://schemas.microsoft.com/office/powerpoint/2010/main" val="63058492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301B2A"/>
      </a:dk2>
      <a:lt2>
        <a:srgbClr val="F0F3F3"/>
      </a:lt2>
      <a:accent1>
        <a:srgbClr val="C5544B"/>
      </a:accent1>
      <a:accent2>
        <a:srgbClr val="B33962"/>
      </a:accent2>
      <a:accent3>
        <a:srgbClr val="C54BA7"/>
      </a:accent3>
      <a:accent4>
        <a:srgbClr val="9E39B3"/>
      </a:accent4>
      <a:accent5>
        <a:srgbClr val="7D4BC5"/>
      </a:accent5>
      <a:accent6>
        <a:srgbClr val="4041B6"/>
      </a:accent6>
      <a:hlink>
        <a:srgbClr val="893FBF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ShapesVTI</vt:lpstr>
      <vt:lpstr>AQUARIUM</vt:lpstr>
      <vt:lpstr>Execution Instructions:</vt:lpstr>
      <vt:lpstr>Creating Pebbles and Plants:</vt:lpstr>
      <vt:lpstr>Creating Fish </vt:lpstr>
      <vt:lpstr>Fish Animation using Translation</vt:lpstr>
      <vt:lpstr>Create menu for various animations:</vt:lpstr>
      <vt:lpstr>Play Animation</vt:lpstr>
      <vt:lpstr>Food Animation:</vt:lpstr>
      <vt:lpstr>Poison Animation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</cp:revision>
  <dcterms:created xsi:type="dcterms:W3CDTF">2021-11-11T09:20:06Z</dcterms:created>
  <dcterms:modified xsi:type="dcterms:W3CDTF">2021-11-15T14:44:57Z</dcterms:modified>
</cp:coreProperties>
</file>