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6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70" r:id="rId6"/>
    <p:sldId id="267" r:id="rId7"/>
    <p:sldId id="259" r:id="rId8"/>
    <p:sldId id="260" r:id="rId9"/>
    <p:sldId id="261" r:id="rId10"/>
    <p:sldId id="262" r:id="rId11"/>
    <p:sldId id="26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FE4B6B-813A-22DC-E4BF-2664D3AA2BED}" name="Trivikram Bhavesh Budhabhatti" initials="" userId="S::budhabhatti.t@northeastern.edu::cf5b59f3-625c-4550-90fa-a11dacb2f491" providerId="AD"/>
  <p188:author id="{4F297CC2-ED94-32D3-F44D-561B0C1DAD26}" name="Nishita Vikas Shewale" initials="NS" userId="S::shewale.n@northeastern.edu::aa20e1a9-bf42-4f9e-a3cf-98cfd14a9c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7F98C-2CB8-360B-BA29-5CB7C1E8BCB3}" v="387" dt="2025-04-13T00:03:19.592"/>
    <p1510:client id="{660E58B7-8AA0-F547-8046-D38E8A2F0D9F}" v="202" dt="2025-04-13T00:41:08.401"/>
    <p1510:client id="{C7C76196-FB44-99F2-6A1D-A67D51F56924}" v="280" dt="2025-04-13T00:37:5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5"/>
  </p:normalViewPr>
  <p:slideViewPr>
    <p:cSldViewPr snapToGrid="0">
      <p:cViewPr varScale="1">
        <p:scale>
          <a:sx n="119" d="100"/>
          <a:sy n="119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156091-2FBD-4847-AAAA-E53434A19981}" authorId="{67FE4B6B-813A-22DC-E4BF-2664D3AA2BED}" created="2025-04-09T20:16:55.261">
    <pc:sldMkLst xmlns:pc="http://schemas.microsoft.com/office/powerpoint/2013/main/command">
      <pc:docMk/>
      <pc:sldMk cId="0" sldId="259"/>
    </pc:sldMkLst>
    <p188:txBody>
      <a:bodyPr/>
      <a:lstStyle/>
      <a:p>
        <a:r>
          <a:rPr lang="en-US"/>
          <a:t>Must add the output after K means clustering what happened
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EE170-ACD7-4A73-AB1E-7881F1BFF076}" authorId="{4F297CC2-ED94-32D3-F44D-561B0C1DAD26}" created="2025-04-08T22:43:40.3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3" creationId="{00000000-0000-0000-0000-000000000000}"/>
    </ac:deMkLst>
    <p188:txBody>
      <a:bodyPr/>
      <a:lstStyle/>
      <a:p>
        <a:r>
          <a:rPr lang="en-GB"/>
          <a:t>snippet of the code or something which explains feature extraction viz</a:t>
        </a:r>
      </a:p>
    </p188:txBody>
  </p188:cm>
  <p188:cm id="{F4DB168A-201A-EE40-8B9D-7D8683EBBFEA}" authorId="{67FE4B6B-813A-22DC-E4BF-2664D3AA2BED}" created="2025-04-09T20:17:24.995">
    <pc:sldMkLst xmlns:pc="http://schemas.microsoft.com/office/powerpoint/2013/main/command">
      <pc:docMk/>
      <pc:sldMk cId="0" sldId="260"/>
    </pc:sldMkLst>
    <p188:txBody>
      <a:bodyPr/>
      <a:lstStyle/>
      <a:p>
        <a:r>
          <a:rPr lang="en-US"/>
          <a:t>Same like previous what features extracted.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BC6568-E2D8-45BB-B48E-3813CBDD1BCA}" authorId="{4F297CC2-ED94-32D3-F44D-561B0C1DAD26}" created="2025-04-08T22:43:58.330">
    <pc:sldMkLst xmlns:pc="http://schemas.microsoft.com/office/powerpoint/2013/main/command">
      <pc:docMk/>
      <pc:sldMk cId="0" sldId="262"/>
    </pc:sldMkLst>
    <p188:txBody>
      <a:bodyPr/>
      <a:lstStyle/>
      <a:p>
        <a:r>
          <a:rPr lang="en-GB"/>
          <a:t>output snippet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24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483" y="841664"/>
            <a:ext cx="7417997" cy="27803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defRPr sz="4400" b="1">
                <a:solidFill>
                  <a:srgbClr val="0051A4"/>
                </a:solidFill>
              </a:defRPr>
            </a:pPr>
            <a:r>
              <a:rPr lang="en-US" sz="4200">
                <a:solidFill>
                  <a:schemeClr val="bg1"/>
                </a:solidFill>
              </a:rPr>
              <a:t>Development of Semi-Supervised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Learning </a:t>
            </a:r>
            <a:r>
              <a:rPr lang="en-US" sz="4200">
                <a:solidFill>
                  <a:schemeClr val="bg1"/>
                </a:solidFill>
              </a:rPr>
              <a:t>Model on Diabetes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>
                <a:solidFill>
                  <a:schemeClr val="bg1"/>
                </a:solidFill>
              </a:rPr>
              <a:t>&amp; Marketing </a:t>
            </a: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using Super Learner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2110" y="3243901"/>
            <a:ext cx="5970793" cy="2754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defRPr sz="2400">
                <a:solidFill>
                  <a:srgbClr val="333333"/>
                </a:solidFill>
              </a:defRPr>
            </a:pPr>
            <a:r>
              <a:rPr lang="en-US" sz="2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</a:p>
          <a:p>
            <a:pPr algn="r" defTabSz="914400">
              <a:defRPr sz="2400">
                <a:solidFill>
                  <a:srgbClr val="333333"/>
                </a:solidFill>
              </a:defRPr>
            </a:pPr>
            <a:r>
              <a:rPr lang="en-US" sz="2400" b="1" dirty="0">
                <a:solidFill>
                  <a:schemeClr val="bg1"/>
                </a:solidFill>
                <a:ea typeface="Calibri"/>
                <a:cs typeface="Calibri"/>
              </a:rPr>
              <a:t>Group A</a:t>
            </a:r>
          </a:p>
          <a:p>
            <a:pPr algn="r" defTabSz="914400"/>
            <a:r>
              <a:rPr lang="en-US" sz="2400" b="1" dirty="0" err="1">
                <a:solidFill>
                  <a:schemeClr val="bg1"/>
                </a:solidFill>
                <a:ea typeface="Calibri"/>
                <a:cs typeface="Calibri"/>
              </a:rPr>
              <a:t>Nishita</a:t>
            </a:r>
            <a:r>
              <a:rPr lang="en-US" sz="2400" b="1" dirty="0">
                <a:solidFill>
                  <a:schemeClr val="bg1"/>
                </a:solidFill>
                <a:ea typeface="Calibri"/>
                <a:cs typeface="Calibri"/>
              </a:rPr>
              <a:t> Vikas </a:t>
            </a:r>
            <a:r>
              <a:rPr lang="en-US" sz="2400" b="1" dirty="0" err="1">
                <a:solidFill>
                  <a:schemeClr val="bg1"/>
                </a:solidFill>
                <a:ea typeface="Calibri"/>
                <a:cs typeface="Calibri"/>
              </a:rPr>
              <a:t>Shewale</a:t>
            </a:r>
            <a:endParaRPr lang="en-US" sz="24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algn="r" defTabSz="914400"/>
            <a:r>
              <a:rPr lang="en-US" sz="2400" b="1" dirty="0" err="1">
                <a:solidFill>
                  <a:schemeClr val="bg1"/>
                </a:solidFill>
                <a:ea typeface="Calibri"/>
                <a:cs typeface="Calibri"/>
              </a:rPr>
              <a:t>Trivikram</a:t>
            </a:r>
            <a:r>
              <a:rPr lang="en-US" sz="2400" b="1" dirty="0">
                <a:solidFill>
                  <a:schemeClr val="bg1"/>
                </a:solidFill>
                <a:ea typeface="Calibri"/>
                <a:cs typeface="Calibri"/>
              </a:rPr>
              <a:t> Bhavesh </a:t>
            </a:r>
            <a:r>
              <a:rPr lang="en-US" sz="2400" b="1" dirty="0" err="1">
                <a:solidFill>
                  <a:schemeClr val="bg1"/>
                </a:solidFill>
                <a:ea typeface="Calibri"/>
                <a:cs typeface="Calibri"/>
              </a:rPr>
              <a:t>Budhabhatti</a:t>
            </a:r>
            <a:endParaRPr lang="en-US" sz="2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/>
              <a:t>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Medical Data Accuracy: 87.59 %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Marketing Data Accuracy: 88.84 %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Model generalizes well across datasets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Trained using predictions from base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331C2-180E-EEE1-497D-691E3353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3" y="3245748"/>
            <a:ext cx="7038753" cy="345276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817"/>
            <a:ext cx="8229600" cy="2285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Achieved </a:t>
            </a:r>
            <a:r>
              <a:rPr lang="en-GB"/>
              <a:t>High</a:t>
            </a:r>
            <a:r>
              <a:t> accuracy using </a:t>
            </a:r>
            <a:r>
              <a:rPr lang="en-GB"/>
              <a:t>Super Learner Method</a:t>
            </a:r>
            <a:endParaRPr/>
          </a:p>
          <a:p>
            <a:pPr>
              <a:defRPr sz="2000">
                <a:solidFill>
                  <a:srgbClr val="444444"/>
                </a:solidFill>
              </a:defRPr>
            </a:pPr>
            <a:r>
              <a:t>Model effectively handles semi-supervised learning</a:t>
            </a:r>
            <a:endParaRPr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Successfully applied to unseen </a:t>
            </a:r>
            <a:r>
              <a:rPr lang="en-GB"/>
              <a:t>Marketing dataset</a:t>
            </a:r>
            <a:endParaRPr/>
          </a:p>
          <a:p>
            <a:pPr>
              <a:defRPr sz="2000">
                <a:solidFill>
                  <a:srgbClr val="444444"/>
                </a:solidFill>
              </a:defRPr>
            </a:pPr>
            <a:r>
              <a:t>Followed best practices with </a:t>
            </a:r>
            <a:r>
              <a:rPr lang="en-GB"/>
              <a:t>OOPS concepts </a:t>
            </a:r>
            <a:r>
              <a:t>and modular code</a:t>
            </a:r>
            <a:endParaRPr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Scalable for more complex datasets</a:t>
            </a:r>
            <a:endParaRPr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81392-E2FF-14BA-6BF5-6A7BC60B5E49}"/>
              </a:ext>
            </a:extLst>
          </p:cNvPr>
          <p:cNvSpPr txBox="1"/>
          <p:nvPr/>
        </p:nvSpPr>
        <p:spPr>
          <a:xfrm>
            <a:off x="3039979" y="3578536"/>
            <a:ext cx="41984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51A4"/>
                </a:solidFill>
                <a:latin typeface="+mj-lt"/>
                <a:ea typeface="+mj-ea"/>
                <a:cs typeface="+mj-cs"/>
              </a:rPr>
              <a:t>Reference Code</a:t>
            </a:r>
            <a:endParaRPr lang="en-GB" sz="4000" b="1">
              <a:solidFill>
                <a:srgbClr val="0051A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E877B-1DE8-B599-AE6A-3831E8F71F2C}"/>
              </a:ext>
            </a:extLst>
          </p:cNvPr>
          <p:cNvSpPr txBox="1"/>
          <p:nvPr/>
        </p:nvSpPr>
        <p:spPr>
          <a:xfrm>
            <a:off x="893774" y="4388661"/>
            <a:ext cx="7429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ea typeface="+mn-lt"/>
                <a:cs typeface="+mn-lt"/>
              </a:rPr>
              <a:t>https://github.com/trivikram-bhavesh-budhabhatti/Data-Science-Project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F118-67BA-C40C-C786-6CA5A715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35781"/>
          </a:xfrm>
        </p:spPr>
        <p:txBody>
          <a:bodyPr/>
          <a:lstStyle/>
          <a:p>
            <a:br>
              <a:rPr lang="en-GB" sz="3200">
                <a:ea typeface="Calibri"/>
                <a:cs typeface="Calibri"/>
              </a:rPr>
            </a:br>
            <a:endParaRPr lang="en-GB" sz="3200">
              <a:solidFill>
                <a:schemeClr val="tx2">
                  <a:lumMod val="76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4" name="Picture 3" descr="Beautiful Thank You For Listening Images">
            <a:extLst>
              <a:ext uri="{FF2B5EF4-FFF2-40B4-BE49-F238E27FC236}">
                <a16:creationId xmlns:a16="http://schemas.microsoft.com/office/drawing/2014/main" id="{3C68F861-FBF8-E088-F3D9-2F538435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19" r="137" b="14254"/>
          <a:stretch/>
        </p:blipFill>
        <p:spPr>
          <a:xfrm>
            <a:off x="649008" y="1197904"/>
            <a:ext cx="7845991" cy="35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 b="1"/>
              <a:t>Objective: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 Develop a semi-supervised learning model using a super learner.</a:t>
            </a:r>
            <a:endParaRPr lang="en-US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endParaRPr lang="en-US"/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b="1"/>
              <a:t>Key Steps:</a:t>
            </a:r>
            <a:endParaRPr lang="en-US" b="1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Preprocessing of the Diabetes &amp; Marketing Datasets</a:t>
            </a:r>
            <a:endParaRPr lang="en-US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Generate labels with K-means</a:t>
            </a:r>
            <a:endParaRPr lang="en-US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Feature extraction with PCA</a:t>
            </a:r>
            <a:endParaRPr lang="en-US">
              <a:ea typeface="Calibri"/>
              <a:cs typeface="Calibri"/>
            </a:endParaRP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>
                <a:ea typeface="Calibri"/>
                <a:cs typeface="Calibri"/>
              </a:rPr>
              <a:t>Classify using Super Learner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 sz="2000">
                <a:solidFill>
                  <a:srgbClr val="444444"/>
                </a:solidFill>
                <a:ea typeface="+mn-lt"/>
                <a:cs typeface="+mn-lt"/>
              </a:rPr>
              <a:t>Applying the model on the new dataset (Marketing Dataset)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C084E-9829-9F2D-BB2F-0926A12C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02F971-0A53-0D29-1F3D-42CA9B517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591958-343B-6E2B-D0CD-ECF6BC9D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166839-0BDC-261B-FB42-4A17C1A82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56BA62-CFEC-F1FA-D72C-E726478C0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6647F2-FD3D-FE2C-577B-4866E764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306AB4-D02F-C3AD-C077-82ED9A061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35075-E7BE-0B85-A787-2B20150D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63" y="656095"/>
            <a:ext cx="8105935" cy="738289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 dirty="0"/>
              <a:t>Data Profiling- Diabetes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8A282C-1272-3732-D4DE-12079B1AA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4" y="1300952"/>
            <a:ext cx="4373539" cy="30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F2003B-70FA-B10A-9363-28450D55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35" y="1300952"/>
            <a:ext cx="3778871" cy="30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7D279B3-BD64-64A0-6541-7AD435E7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3" y="4631434"/>
            <a:ext cx="7927860" cy="132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1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FEB74-8C1E-02B3-8B00-54DCAE277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0F9668-C986-4E12-661D-C0008E91F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B4783F-520A-947D-C6B3-408FA8B4C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4373EC-E577-D58F-2DD2-8EEE8FFE5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E48487-C17C-0E62-AA4C-7C5A68AEE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D270AD-9462-C1AE-FEB3-404F83A0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A8D6FD-E2EB-2600-D499-C6E319305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CCE4E-27C7-EF9C-1786-7BBDEE41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993" y="798163"/>
            <a:ext cx="6853156" cy="783493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 dirty="0"/>
              <a:t>Data Preprocessing - Diabetes</a:t>
            </a:r>
          </a:p>
        </p:txBody>
      </p:sp>
      <p:pic>
        <p:nvPicPr>
          <p:cNvPr id="7" name="Picture 6" descr="A diagram of a comparison of a blue and white line&#10;&#10;Description automatically generated with medium confidence">
            <a:extLst>
              <a:ext uri="{FF2B5EF4-FFF2-40B4-BE49-F238E27FC236}">
                <a16:creationId xmlns:a16="http://schemas.microsoft.com/office/drawing/2014/main" id="{E065AE54-E52D-644F-4340-D1E69E6F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0" y="2285770"/>
            <a:ext cx="8289656" cy="1995864"/>
          </a:xfrm>
          <a:prstGeom prst="rect">
            <a:avLst/>
          </a:prstGeom>
        </p:spPr>
      </p:pic>
      <p:pic>
        <p:nvPicPr>
          <p:cNvPr id="5" name="Picture 4" descr="A diagram of a medical data&#10;&#10;Description automatically generated with medium confidence">
            <a:extLst>
              <a:ext uri="{FF2B5EF4-FFF2-40B4-BE49-F238E27FC236}">
                <a16:creationId xmlns:a16="http://schemas.microsoft.com/office/drawing/2014/main" id="{3FD12E5F-9092-DA84-43A2-0966CE33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6" y="4281176"/>
            <a:ext cx="8270283" cy="2118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771C-5653-D5BD-9EFB-F4116877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07" y="1343187"/>
            <a:ext cx="8280291" cy="1003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Analyzed and Removed outliers using Z-score 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  <a:ea typeface="Calibri"/>
                <a:cs typeface="Calibri"/>
              </a:rPr>
              <a:t>Imputed missing values with mean</a:t>
            </a:r>
            <a:endParaRPr lang="en-US" sz="1600" dirty="0">
              <a:solidFill>
                <a:schemeClr val="tx1">
                  <a:alpha val="55000"/>
                </a:schemeClr>
              </a:solidFill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Visualized Before &amp; After </a:t>
            </a: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Data Preprocessing with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 the help of Boxplots</a:t>
            </a:r>
            <a:endParaRPr lang="en-US" sz="1600" dirty="0">
              <a:solidFill>
                <a:schemeClr val="tx1">
                  <a:alpha val="5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3ACE2-5F95-579E-561A-4DA22128C213}"/>
              </a:ext>
            </a:extLst>
          </p:cNvPr>
          <p:cNvSpPr txBox="1"/>
          <p:nvPr/>
        </p:nvSpPr>
        <p:spPr>
          <a:xfrm>
            <a:off x="215153" y="2269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F96F-0507-5A88-03A0-78B491FD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FA05-3694-A9B3-A4AD-8531259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63" y="165316"/>
            <a:ext cx="8105935" cy="1229068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 dirty="0"/>
              <a:t>Data Profiling- Marketing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27076-C4DF-2F39-2AB3-D7B117BB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9" y="778952"/>
            <a:ext cx="3715422" cy="4953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D75CB-F402-A68D-9E83-6BA7B433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89" y="772494"/>
            <a:ext cx="4888820" cy="400017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80BD2D7-3A5A-2D9E-66FA-D6B1A89B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49" y="5604529"/>
            <a:ext cx="6186951" cy="106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35095-A609-6C68-FCDE-2CA7A74B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93FA20-9617-B3A6-B818-911934B57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86D5E1-AD4F-9467-5D4E-757C1FB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69ACD8-86C6-9060-4E8C-34E5F75D0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E4FB6B-9E1F-9F67-75EC-F85A3FD40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4F6B07-5E6B-D5A3-4CFE-1F62069DC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F090106-D5FD-11F9-7250-8E16BD890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37E5-30D6-F1CD-CC58-E34224FF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993" y="798163"/>
            <a:ext cx="6853156" cy="783493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/>
              <a:t>Data Preprocessing - Marketing</a:t>
            </a:r>
          </a:p>
        </p:txBody>
      </p:sp>
      <p:pic>
        <p:nvPicPr>
          <p:cNvPr id="6" name="Picture 5" descr="A comparison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5CB388D-0CD5-7D8D-383F-05BC310A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86" y="1472108"/>
            <a:ext cx="6520266" cy="2150847"/>
          </a:xfrm>
          <a:prstGeom prst="rect">
            <a:avLst/>
          </a:prstGeom>
        </p:spPr>
      </p:pic>
      <p:pic>
        <p:nvPicPr>
          <p:cNvPr id="9" name="Picture 8" descr="A comparison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E367A56-393A-498E-3238-FFE96C44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85" y="3764566"/>
            <a:ext cx="6526724" cy="21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279"/>
          </a:xfrm>
        </p:spPr>
        <p:txBody>
          <a:bodyPr>
            <a:normAutofit fontScale="90000"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Label Generation (Unsupervised)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185"/>
            <a:ext cx="8229600" cy="5075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K-means clustering </a:t>
            </a:r>
            <a:r>
              <a:rPr lang="en-GB"/>
              <a:t>method on</a:t>
            </a:r>
            <a:r>
              <a:t> Glucose, BMI, Age</a:t>
            </a:r>
            <a:r>
              <a:rPr lang="en-GB"/>
              <a:t> columns</a:t>
            </a:r>
            <a:endParaRPr/>
          </a:p>
          <a:p>
            <a:pPr>
              <a:defRPr sz="2000">
                <a:solidFill>
                  <a:srgbClr val="444444"/>
                </a:solidFill>
              </a:defRPr>
            </a:pPr>
            <a:r>
              <a:t>Cluster </a:t>
            </a:r>
            <a:r>
              <a:rPr lang="en-GB"/>
              <a:t>based on </a:t>
            </a:r>
            <a:r>
              <a:t>Glucose </a:t>
            </a:r>
            <a:r>
              <a:rPr lang="en-GB"/>
              <a:t>mean </a:t>
            </a:r>
            <a:r>
              <a:t>labeled as ‘Diabetes’</a:t>
            </a:r>
            <a:endParaRPr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Outcome column created </a:t>
            </a:r>
            <a:r>
              <a:rPr lang="en-GB"/>
              <a:t>as </a:t>
            </a:r>
            <a:r>
              <a:t>(1 = Diabetes, 0 = No Diabetes)</a:t>
            </a:r>
            <a:endParaRPr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endParaRPr lang="en-GB"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 lang="en-GB" sz="1200">
              <a:solidFill>
                <a:srgbClr val="1F2328"/>
              </a:solidFill>
              <a:ea typeface="Calibri"/>
              <a:cs typeface="Calibri"/>
            </a:endParaRPr>
          </a:p>
        </p:txBody>
      </p:sp>
      <p:pic>
        <p:nvPicPr>
          <p:cNvPr id="4" name="Picture 3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3068BD7E-F951-2B70-3A76-1D279346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2181153"/>
            <a:ext cx="6405384" cy="3819168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7" y="365126"/>
            <a:ext cx="2531570" cy="1479668"/>
          </a:xfrm>
        </p:spPr>
        <p:txBody>
          <a:bodyPr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GB" sz="4000"/>
              <a:t>Feature Extraction</a:t>
            </a:r>
            <a:endParaRPr lang="en-GB" sz="400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17" y="1975930"/>
            <a:ext cx="3018894" cy="42010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GB" sz="1700"/>
              <a:t>Data split: 80% training, 20% testing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GB" sz="1700"/>
              <a:t>PCA used to extract 3 Principal components</a:t>
            </a:r>
            <a:endParaRPr lang="en-GB" sz="1700">
              <a:ea typeface="Calibri"/>
              <a:cs typeface="Calibri"/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GB" sz="1700"/>
              <a:t>Training and Test data projected to PCA space</a:t>
            </a:r>
            <a:endParaRPr lang="en-GB" sz="1700">
              <a:ea typeface="Calibri"/>
              <a:cs typeface="Calibri"/>
            </a:endParaRPr>
          </a:p>
          <a:p>
            <a:pPr marL="0" indent="0">
              <a:buNone/>
              <a:defRPr sz="2000">
                <a:solidFill>
                  <a:srgbClr val="444444"/>
                </a:solidFill>
              </a:defRPr>
            </a:pPr>
            <a:endParaRPr lang="en-GB" sz="1700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85130-09E6-0B74-B60A-E31BCFB0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25" y="3433165"/>
            <a:ext cx="5574563" cy="3153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EFAD9-5149-F2D3-8307-669F8BD2E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69" y="104778"/>
            <a:ext cx="5547310" cy="3328386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Super Learner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Base learners:</a:t>
            </a:r>
            <a:endParaRPr lang="en-US" dirty="0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dirty="0"/>
              <a:t>Naïve Bayes</a:t>
            </a:r>
            <a:endParaRPr lang="en-US" dirty="0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dirty="0"/>
              <a:t>Neural Network</a:t>
            </a:r>
            <a:endParaRPr lang="en-US" dirty="0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dirty="0"/>
              <a:t>KNN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Meta learner: Decision Tree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5-fold cross-validation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dirty="0"/>
              <a:t>Hyperparameter tuning using </a:t>
            </a:r>
            <a:r>
              <a:rPr dirty="0" err="1"/>
              <a:t>GridSearchCV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Development of Semi-Supervised Learning Model on Diabetes &amp; Marketing Dataset using Super Learner</vt:lpstr>
      <vt:lpstr>Project Overview</vt:lpstr>
      <vt:lpstr>Data Profiling- Diabetes</vt:lpstr>
      <vt:lpstr>Data Preprocessing - Diabetes</vt:lpstr>
      <vt:lpstr>Data Profiling- Marketing</vt:lpstr>
      <vt:lpstr>Data Preprocessing - Marketing</vt:lpstr>
      <vt:lpstr>Label Generation (Unsupervised)</vt:lpstr>
      <vt:lpstr>Feature Extraction</vt:lpstr>
      <vt:lpstr>Super Learner Architecture</vt:lpstr>
      <vt:lpstr>Model Accuracy</vt:lpstr>
      <vt:lpstr>Conclusion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Trivikram Bhavesh Budhabhatti</cp:lastModifiedBy>
  <cp:revision>2</cp:revision>
  <dcterms:created xsi:type="dcterms:W3CDTF">2013-01-27T09:14:16Z</dcterms:created>
  <dcterms:modified xsi:type="dcterms:W3CDTF">2025-04-13T00:41:08Z</dcterms:modified>
  <cp:category/>
</cp:coreProperties>
</file>