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9" r:id="rId4"/>
    <p:sldId id="258" r:id="rId5"/>
    <p:sldId id="259" r:id="rId6"/>
    <p:sldId id="260" r:id="rId7"/>
    <p:sldId id="262" r:id="rId8"/>
    <p:sldId id="267" r:id="rId9"/>
    <p:sldId id="257" r:id="rId10"/>
    <p:sldId id="266" r:id="rId11"/>
    <p:sldId id="268" r:id="rId12"/>
    <p:sldId id="265" r:id="rId13"/>
    <p:sldId id="264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Προεπιλεγμένη ενότητα" id="{0D88248D-0250-4680-B65E-04296DDADDAF}">
          <p14:sldIdLst>
            <p14:sldId id="256"/>
            <p14:sldId id="261"/>
            <p14:sldId id="269"/>
            <p14:sldId id="258"/>
            <p14:sldId id="259"/>
            <p14:sldId id="260"/>
            <p14:sldId id="262"/>
            <p14:sldId id="267"/>
            <p14:sldId id="257"/>
            <p14:sldId id="266"/>
            <p14:sldId id="268"/>
            <p14:sldId id="265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Μεσαίο στυ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Μεσαίο στυλ 2 - Έμφαση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B223F-4F4B-4843-B132-68BFFAE8509D}" type="datetimeFigureOut">
              <a:rPr lang="el-GR" smtClean="0"/>
              <a:t>7/11/2016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D5FE9-8536-475B-976F-B10E7CA69F7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16943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D5FE9-8536-475B-976F-B10E7CA69F7D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63245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D5FE9-8536-475B-976F-B10E7CA69F7D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51057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D5FE9-8536-475B-976F-B10E7CA69F7D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14550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D5FE9-8536-475B-976F-B10E7CA69F7D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3748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D5FE9-8536-475B-976F-B10E7CA69F7D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69703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D5FE9-8536-475B-976F-B10E7CA69F7D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68657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D5FE9-8536-475B-976F-B10E7CA69F7D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25463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D5FE9-8536-475B-976F-B10E7CA69F7D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44709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D5FE9-8536-475B-976F-B10E7CA69F7D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65042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D5FE9-8536-475B-976F-B10E7CA69F7D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56192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D5FE9-8536-475B-976F-B10E7CA69F7D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15444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D5FE9-8536-475B-976F-B10E7CA69F7D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193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D5FE9-8536-475B-976F-B10E7CA69F7D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13789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D5FE9-8536-475B-976F-B10E7CA69F7D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61504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Particle swarm optimization</a:t>
            </a:r>
            <a:endParaRPr lang="el-GR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Find the best minimum value of f(</a:t>
            </a:r>
            <a:r>
              <a:rPr lang="en-US" dirty="0" err="1"/>
              <a:t>x,y</a:t>
            </a:r>
            <a:r>
              <a:rPr lang="en-US" dirty="0"/>
              <a:t>) with the appropriate pair of </a:t>
            </a:r>
            <a:r>
              <a:rPr lang="en-US" dirty="0" err="1"/>
              <a:t>x,y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Tzagkarakis</a:t>
            </a:r>
            <a:r>
              <a:rPr lang="en-US" dirty="0"/>
              <a:t> </a:t>
            </a:r>
            <a:r>
              <a:rPr lang="en-US" dirty="0" err="1"/>
              <a:t>kostas</a:t>
            </a:r>
            <a:r>
              <a:rPr lang="en-US" dirty="0"/>
              <a:t>, mp141</a:t>
            </a:r>
          </a:p>
          <a:p>
            <a:r>
              <a:rPr lang="en-US" dirty="0" err="1"/>
              <a:t>Trivizakis</a:t>
            </a:r>
            <a:r>
              <a:rPr lang="en-US" dirty="0"/>
              <a:t> </a:t>
            </a:r>
            <a:r>
              <a:rPr lang="en-US" dirty="0" err="1"/>
              <a:t>eleftherios</a:t>
            </a:r>
            <a:r>
              <a:rPr lang="en-US" dirty="0"/>
              <a:t>, mp143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5710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067273" y="624882"/>
            <a:ext cx="9905998" cy="1478570"/>
          </a:xfrm>
        </p:spPr>
        <p:txBody>
          <a:bodyPr/>
          <a:lstStyle/>
          <a:p>
            <a:r>
              <a:rPr lang="en-US" dirty="0"/>
              <a:t>EXPERIMENT AND DATA</a:t>
            </a:r>
            <a:endParaRPr lang="el-GR" dirty="0"/>
          </a:p>
        </p:txBody>
      </p:sp>
      <p:graphicFrame>
        <p:nvGraphicFramePr>
          <p:cNvPr id="4" name="Πίνακας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65692"/>
              </p:ext>
            </p:extLst>
          </p:nvPr>
        </p:nvGraphicFramePr>
        <p:xfrm>
          <a:off x="6515300" y="247138"/>
          <a:ext cx="4881517" cy="128098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735462">
                  <a:extLst>
                    <a:ext uri="{9D8B030D-6E8A-4147-A177-3AD203B41FA5}">
                      <a16:colId xmlns:a16="http://schemas.microsoft.com/office/drawing/2014/main" val="1689340935"/>
                    </a:ext>
                  </a:extLst>
                </a:gridCol>
                <a:gridCol w="1082654">
                  <a:extLst>
                    <a:ext uri="{9D8B030D-6E8A-4147-A177-3AD203B41FA5}">
                      <a16:colId xmlns:a16="http://schemas.microsoft.com/office/drawing/2014/main" val="1739418109"/>
                    </a:ext>
                  </a:extLst>
                </a:gridCol>
                <a:gridCol w="1085718">
                  <a:extLst>
                    <a:ext uri="{9D8B030D-6E8A-4147-A177-3AD203B41FA5}">
                      <a16:colId xmlns:a16="http://schemas.microsoft.com/office/drawing/2014/main" val="1199176388"/>
                    </a:ext>
                  </a:extLst>
                </a:gridCol>
                <a:gridCol w="977683">
                  <a:extLst>
                    <a:ext uri="{9D8B030D-6E8A-4147-A177-3AD203B41FA5}">
                      <a16:colId xmlns:a16="http://schemas.microsoft.com/office/drawing/2014/main" val="1339343285"/>
                    </a:ext>
                  </a:extLst>
                </a:gridCol>
              </a:tblGrid>
              <a:tr h="361966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baseline="-25000" dirty="0">
                          <a:effectLst/>
                        </a:rPr>
                        <a:t>iterations                  </a:t>
                      </a:r>
                      <a:r>
                        <a:rPr lang="en-US" sz="1300" baseline="30000" dirty="0">
                          <a:effectLst/>
                        </a:rPr>
                        <a:t>swarm size</a:t>
                      </a:r>
                      <a:endParaRPr lang="el-GR" sz="12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2712" marR="827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20</a:t>
                      </a:r>
                      <a:endParaRPr lang="el-GR" sz="12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2712" marR="827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40</a:t>
                      </a:r>
                      <a:endParaRPr lang="el-GR" sz="12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2712" marR="827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60</a:t>
                      </a:r>
                      <a:endParaRPr lang="el-GR" sz="12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2712" marR="82712" marT="0" marB="0" anchor="b"/>
                </a:tc>
                <a:extLst>
                  <a:ext uri="{0D108BD9-81ED-4DB2-BD59-A6C34878D82A}">
                    <a16:rowId xmlns:a16="http://schemas.microsoft.com/office/drawing/2014/main" val="3412464353"/>
                  </a:ext>
                </a:extLst>
              </a:tr>
              <a:tr h="229754"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20</a:t>
                      </a:r>
                      <a:endParaRPr lang="el-GR" sz="12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2712" marR="827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7,7E-03</a:t>
                      </a:r>
                      <a:endParaRPr lang="el-GR" sz="12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2712" marR="827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4,0E-04</a:t>
                      </a:r>
                      <a:endParaRPr lang="el-GR" sz="12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2712" marR="827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4,0E-05</a:t>
                      </a:r>
                      <a:endParaRPr lang="el-GR" sz="12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2712" marR="82712" marT="0" marB="0" anchor="b"/>
                </a:tc>
                <a:extLst>
                  <a:ext uri="{0D108BD9-81ED-4DB2-BD59-A6C34878D82A}">
                    <a16:rowId xmlns:a16="http://schemas.microsoft.com/office/drawing/2014/main" val="3327035076"/>
                  </a:ext>
                </a:extLst>
              </a:tr>
              <a:tr h="229754"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l-GR" sz="12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2712" marR="827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6,0E-04</a:t>
                      </a:r>
                      <a:endParaRPr lang="el-GR" sz="12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2712" marR="827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1,0E-05</a:t>
                      </a:r>
                      <a:endParaRPr lang="el-GR" sz="12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2712" marR="827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1,8E-06</a:t>
                      </a:r>
                      <a:endParaRPr lang="el-GR" sz="12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2712" marR="82712" marT="0" marB="0" anchor="b"/>
                </a:tc>
                <a:extLst>
                  <a:ext uri="{0D108BD9-81ED-4DB2-BD59-A6C34878D82A}">
                    <a16:rowId xmlns:a16="http://schemas.microsoft.com/office/drawing/2014/main" val="446895936"/>
                  </a:ext>
                </a:extLst>
              </a:tr>
              <a:tr h="229754"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80</a:t>
                      </a:r>
                      <a:endParaRPr lang="el-GR" sz="12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2712" marR="827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5,5E-04</a:t>
                      </a:r>
                      <a:endParaRPr lang="el-GR" sz="12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2712" marR="827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1,4E</a:t>
                      </a:r>
                      <a:r>
                        <a:rPr lang="el-GR" sz="1300">
                          <a:effectLst/>
                        </a:rPr>
                        <a:t>-05</a:t>
                      </a:r>
                      <a:endParaRPr lang="el-GR" sz="12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2712" marR="827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l-GR" sz="1300">
                          <a:effectLst/>
                        </a:rPr>
                        <a:t>2,3E-06</a:t>
                      </a:r>
                      <a:endParaRPr lang="el-GR" sz="12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2712" marR="82712" marT="0" marB="0" anchor="b"/>
                </a:tc>
                <a:extLst>
                  <a:ext uri="{0D108BD9-81ED-4DB2-BD59-A6C34878D82A}">
                    <a16:rowId xmlns:a16="http://schemas.microsoft.com/office/drawing/2014/main" val="3174377325"/>
                  </a:ext>
                </a:extLst>
              </a:tr>
              <a:tr h="229754"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l-GR" sz="1300">
                          <a:effectLst/>
                        </a:rPr>
                        <a:t>120</a:t>
                      </a:r>
                      <a:endParaRPr lang="el-GR" sz="12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2712" marR="827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l-GR" sz="1300">
                          <a:effectLst/>
                        </a:rPr>
                        <a:t>8,0E-06</a:t>
                      </a:r>
                      <a:endParaRPr lang="el-GR" sz="12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2712" marR="827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l-GR" sz="1300">
                          <a:effectLst/>
                        </a:rPr>
                        <a:t>1,0E-07</a:t>
                      </a:r>
                      <a:endParaRPr lang="el-GR" sz="12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2712" marR="827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l-GR" sz="1300" dirty="0">
                          <a:effectLst/>
                        </a:rPr>
                        <a:t>7,4E-09</a:t>
                      </a:r>
                      <a:endParaRPr lang="el-GR" sz="12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2712" marR="82712" marT="0" marB="0" anchor="b"/>
                </a:tc>
                <a:extLst>
                  <a:ext uri="{0D108BD9-81ED-4DB2-BD59-A6C34878D82A}">
                    <a16:rowId xmlns:a16="http://schemas.microsoft.com/office/drawing/2014/main" val="3348156249"/>
                  </a:ext>
                </a:extLst>
              </a:tr>
            </a:tbl>
          </a:graphicData>
        </a:graphic>
      </p:graphicFrame>
      <p:sp>
        <p:nvSpPr>
          <p:cNvPr id="5" name="Θέση περιεχομένου 2"/>
          <p:cNvSpPr>
            <a:spLocks noGrp="1"/>
          </p:cNvSpPr>
          <p:nvPr>
            <p:ph idx="1"/>
          </p:nvPr>
        </p:nvSpPr>
        <p:spPr>
          <a:xfrm>
            <a:off x="1141413" y="1771691"/>
            <a:ext cx="9905999" cy="1198454"/>
          </a:xfrm>
        </p:spPr>
        <p:txBody>
          <a:bodyPr>
            <a:normAutofit/>
          </a:bodyPr>
          <a:lstStyle/>
          <a:p>
            <a:r>
              <a:rPr lang="en-US" dirty="0"/>
              <a:t>f(</a:t>
            </a:r>
            <a:r>
              <a:rPr lang="en-US" dirty="0" err="1"/>
              <a:t>z,y</a:t>
            </a:r>
            <a:r>
              <a:rPr lang="en-US" dirty="0"/>
              <a:t>) = (0.9455-z*</a:t>
            </a:r>
            <a:r>
              <a:rPr lang="en-US" dirty="0" err="1"/>
              <a:t>y+y</a:t>
            </a:r>
            <a:r>
              <a:rPr lang="en-US" dirty="0"/>
              <a:t>)</a:t>
            </a:r>
            <a:r>
              <a:rPr lang="en-US" baseline="30000" dirty="0"/>
              <a:t>8</a:t>
            </a:r>
            <a:r>
              <a:rPr lang="en-US" dirty="0"/>
              <a:t>+(0.22-z*y*y)</a:t>
            </a:r>
            <a:r>
              <a:rPr lang="en-US" baseline="30000" dirty="0"/>
              <a:t>4</a:t>
            </a:r>
            <a:r>
              <a:rPr lang="en-US" dirty="0"/>
              <a:t> + (0.8888-z*z*</a:t>
            </a:r>
            <a:r>
              <a:rPr lang="en-US" dirty="0" err="1"/>
              <a:t>y+z</a:t>
            </a:r>
            <a:r>
              <a:rPr lang="en-US" dirty="0"/>
              <a:t>)</a:t>
            </a:r>
            <a:r>
              <a:rPr lang="en-US" baseline="30000" dirty="0"/>
              <a:t>2</a:t>
            </a:r>
          </a:p>
          <a:p>
            <a:r>
              <a:rPr lang="en-US" sz="2800" baseline="30000" dirty="0"/>
              <a:t>ITERATIONS </a:t>
            </a:r>
            <a:r>
              <a:rPr lang="en-US" sz="2800" baseline="30000" dirty="0">
                <a:sym typeface="Wingdings" panose="05000000000000000000" pitchFamily="2" charset="2"/>
              </a:rPr>
              <a:t></a:t>
            </a:r>
            <a:r>
              <a:rPr lang="en-US" sz="2800" baseline="30000" dirty="0"/>
              <a:t> 20</a:t>
            </a:r>
            <a:r>
              <a:rPr lang="en-US" sz="2800" dirty="0"/>
              <a:t> </a:t>
            </a:r>
          </a:p>
          <a:p>
            <a:endParaRPr lang="en-US" baseline="30000" dirty="0"/>
          </a:p>
          <a:p>
            <a:endParaRPr lang="en-US" baseline="30000" dirty="0"/>
          </a:p>
          <a:p>
            <a:endParaRPr lang="en-US" baseline="30000" dirty="0"/>
          </a:p>
          <a:p>
            <a:endParaRPr lang="en-US" baseline="30000" dirty="0"/>
          </a:p>
          <a:p>
            <a:endParaRPr lang="en-US" baseline="30000" dirty="0"/>
          </a:p>
          <a:p>
            <a:endParaRPr lang="en-US" baseline="30000" dirty="0"/>
          </a:p>
        </p:txBody>
      </p:sp>
      <p:pic>
        <p:nvPicPr>
          <p:cNvPr id="6" name="Εικόνα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72" y="3551127"/>
            <a:ext cx="3382182" cy="2536636"/>
          </a:xfrm>
          <a:prstGeom prst="rect">
            <a:avLst/>
          </a:prstGeom>
        </p:spPr>
      </p:pic>
      <p:pic>
        <p:nvPicPr>
          <p:cNvPr id="7" name="Εικόνα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071" y="3545477"/>
            <a:ext cx="3382181" cy="2536636"/>
          </a:xfrm>
          <a:prstGeom prst="rect">
            <a:avLst/>
          </a:prstGeom>
        </p:spPr>
      </p:pic>
      <p:pic>
        <p:nvPicPr>
          <p:cNvPr id="8" name="Εικόνα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9452" y="3545477"/>
            <a:ext cx="3389715" cy="254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8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Τίτλος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EXPERIMENT AND DATA</a:t>
            </a:r>
            <a:endParaRPr lang="el-GR" dirty="0"/>
          </a:p>
        </p:txBody>
      </p:sp>
      <p:graphicFrame>
        <p:nvGraphicFramePr>
          <p:cNvPr id="8" name="Πίνακας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723773"/>
              </p:ext>
            </p:extLst>
          </p:nvPr>
        </p:nvGraphicFramePr>
        <p:xfrm>
          <a:off x="6515300" y="247138"/>
          <a:ext cx="4881517" cy="128098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735462">
                  <a:extLst>
                    <a:ext uri="{9D8B030D-6E8A-4147-A177-3AD203B41FA5}">
                      <a16:colId xmlns:a16="http://schemas.microsoft.com/office/drawing/2014/main" val="1689340935"/>
                    </a:ext>
                  </a:extLst>
                </a:gridCol>
                <a:gridCol w="1082654">
                  <a:extLst>
                    <a:ext uri="{9D8B030D-6E8A-4147-A177-3AD203B41FA5}">
                      <a16:colId xmlns:a16="http://schemas.microsoft.com/office/drawing/2014/main" val="1739418109"/>
                    </a:ext>
                  </a:extLst>
                </a:gridCol>
                <a:gridCol w="1085718">
                  <a:extLst>
                    <a:ext uri="{9D8B030D-6E8A-4147-A177-3AD203B41FA5}">
                      <a16:colId xmlns:a16="http://schemas.microsoft.com/office/drawing/2014/main" val="1199176388"/>
                    </a:ext>
                  </a:extLst>
                </a:gridCol>
                <a:gridCol w="977683">
                  <a:extLst>
                    <a:ext uri="{9D8B030D-6E8A-4147-A177-3AD203B41FA5}">
                      <a16:colId xmlns:a16="http://schemas.microsoft.com/office/drawing/2014/main" val="1339343285"/>
                    </a:ext>
                  </a:extLst>
                </a:gridCol>
              </a:tblGrid>
              <a:tr h="361966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baseline="-25000" dirty="0">
                          <a:effectLst/>
                        </a:rPr>
                        <a:t>iterations                  </a:t>
                      </a:r>
                      <a:r>
                        <a:rPr lang="en-US" sz="1300" baseline="30000" dirty="0">
                          <a:effectLst/>
                        </a:rPr>
                        <a:t>swarm size</a:t>
                      </a:r>
                      <a:endParaRPr lang="el-GR" sz="12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2712" marR="827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20</a:t>
                      </a:r>
                      <a:endParaRPr lang="el-GR" sz="12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2712" marR="827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40</a:t>
                      </a:r>
                      <a:endParaRPr lang="el-GR" sz="12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2712" marR="827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60</a:t>
                      </a:r>
                      <a:endParaRPr lang="el-GR" sz="12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2712" marR="82712" marT="0" marB="0" anchor="b"/>
                </a:tc>
                <a:extLst>
                  <a:ext uri="{0D108BD9-81ED-4DB2-BD59-A6C34878D82A}">
                    <a16:rowId xmlns:a16="http://schemas.microsoft.com/office/drawing/2014/main" val="3412464353"/>
                  </a:ext>
                </a:extLst>
              </a:tr>
              <a:tr h="229754"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20</a:t>
                      </a:r>
                      <a:endParaRPr lang="el-GR" sz="12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2712" marR="827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7,7E-03</a:t>
                      </a:r>
                      <a:endParaRPr lang="el-GR" sz="12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2712" marR="827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4,0E-04</a:t>
                      </a:r>
                      <a:endParaRPr lang="el-GR" sz="12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2712" marR="827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4,0E-05</a:t>
                      </a:r>
                      <a:endParaRPr lang="el-GR" sz="12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2712" marR="82712" marT="0" marB="0" anchor="b"/>
                </a:tc>
                <a:extLst>
                  <a:ext uri="{0D108BD9-81ED-4DB2-BD59-A6C34878D82A}">
                    <a16:rowId xmlns:a16="http://schemas.microsoft.com/office/drawing/2014/main" val="3327035076"/>
                  </a:ext>
                </a:extLst>
              </a:tr>
              <a:tr h="229754"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l-GR" sz="12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2712" marR="827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6,0E-04</a:t>
                      </a:r>
                      <a:endParaRPr lang="el-GR" sz="12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2712" marR="827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1,0E-05</a:t>
                      </a:r>
                      <a:endParaRPr lang="el-GR" sz="12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2712" marR="827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1,8E-06</a:t>
                      </a:r>
                      <a:endParaRPr lang="el-GR" sz="12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2712" marR="82712" marT="0" marB="0" anchor="b"/>
                </a:tc>
                <a:extLst>
                  <a:ext uri="{0D108BD9-81ED-4DB2-BD59-A6C34878D82A}">
                    <a16:rowId xmlns:a16="http://schemas.microsoft.com/office/drawing/2014/main" val="446895936"/>
                  </a:ext>
                </a:extLst>
              </a:tr>
              <a:tr h="229754"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80</a:t>
                      </a:r>
                      <a:endParaRPr lang="el-GR" sz="12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2712" marR="827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5,5E-04</a:t>
                      </a:r>
                      <a:endParaRPr lang="el-GR" sz="12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2712" marR="827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1,4E</a:t>
                      </a:r>
                      <a:r>
                        <a:rPr lang="el-GR" sz="1300">
                          <a:effectLst/>
                        </a:rPr>
                        <a:t>-05</a:t>
                      </a:r>
                      <a:endParaRPr lang="el-GR" sz="12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2712" marR="827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l-GR" sz="1300">
                          <a:effectLst/>
                        </a:rPr>
                        <a:t>2,3E-06</a:t>
                      </a:r>
                      <a:endParaRPr lang="el-GR" sz="12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2712" marR="82712" marT="0" marB="0" anchor="b"/>
                </a:tc>
                <a:extLst>
                  <a:ext uri="{0D108BD9-81ED-4DB2-BD59-A6C34878D82A}">
                    <a16:rowId xmlns:a16="http://schemas.microsoft.com/office/drawing/2014/main" val="3174377325"/>
                  </a:ext>
                </a:extLst>
              </a:tr>
              <a:tr h="229754"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l-GR" sz="1300">
                          <a:effectLst/>
                        </a:rPr>
                        <a:t>120</a:t>
                      </a:r>
                      <a:endParaRPr lang="el-GR" sz="12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2712" marR="827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l-GR" sz="1300">
                          <a:effectLst/>
                        </a:rPr>
                        <a:t>8,0E-06</a:t>
                      </a:r>
                      <a:endParaRPr lang="el-GR" sz="12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2712" marR="827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l-GR" sz="1300">
                          <a:effectLst/>
                        </a:rPr>
                        <a:t>1,0E-07</a:t>
                      </a:r>
                      <a:endParaRPr lang="el-GR" sz="12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2712" marR="827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l-GR" sz="1300" dirty="0">
                          <a:effectLst/>
                        </a:rPr>
                        <a:t>7,4E-09</a:t>
                      </a:r>
                      <a:endParaRPr lang="el-GR" sz="12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2712" marR="82712" marT="0" marB="0" anchor="b"/>
                </a:tc>
                <a:extLst>
                  <a:ext uri="{0D108BD9-81ED-4DB2-BD59-A6C34878D82A}">
                    <a16:rowId xmlns:a16="http://schemas.microsoft.com/office/drawing/2014/main" val="3348156249"/>
                  </a:ext>
                </a:extLst>
              </a:tr>
            </a:tbl>
          </a:graphicData>
        </a:graphic>
      </p:graphicFrame>
      <p:sp>
        <p:nvSpPr>
          <p:cNvPr id="9" name="Θέση περιεχομένου 2"/>
          <p:cNvSpPr>
            <a:spLocks noGrp="1"/>
          </p:cNvSpPr>
          <p:nvPr>
            <p:ph idx="1"/>
          </p:nvPr>
        </p:nvSpPr>
        <p:spPr>
          <a:xfrm>
            <a:off x="1141413" y="1731459"/>
            <a:ext cx="9905999" cy="1276309"/>
          </a:xfrm>
        </p:spPr>
        <p:txBody>
          <a:bodyPr/>
          <a:lstStyle/>
          <a:p>
            <a:r>
              <a:rPr lang="en-US" dirty="0"/>
              <a:t>f(</a:t>
            </a:r>
            <a:r>
              <a:rPr lang="en-US" dirty="0" err="1"/>
              <a:t>z,y</a:t>
            </a:r>
            <a:r>
              <a:rPr lang="en-US" dirty="0"/>
              <a:t>) = (0.9455-z*</a:t>
            </a:r>
            <a:r>
              <a:rPr lang="en-US" dirty="0" err="1"/>
              <a:t>y+y</a:t>
            </a:r>
            <a:r>
              <a:rPr lang="en-US" dirty="0"/>
              <a:t>)</a:t>
            </a:r>
            <a:r>
              <a:rPr lang="en-US" baseline="30000" dirty="0"/>
              <a:t>8</a:t>
            </a:r>
            <a:r>
              <a:rPr lang="en-US" dirty="0"/>
              <a:t>+(0.22-z*y*y)</a:t>
            </a:r>
            <a:r>
              <a:rPr lang="en-US" baseline="30000" dirty="0"/>
              <a:t>4</a:t>
            </a:r>
            <a:r>
              <a:rPr lang="en-US" dirty="0"/>
              <a:t> + (0.8888-z*z*</a:t>
            </a:r>
            <a:r>
              <a:rPr lang="en-US" dirty="0" err="1"/>
              <a:t>y+z</a:t>
            </a:r>
            <a:r>
              <a:rPr lang="en-US" dirty="0"/>
              <a:t>)</a:t>
            </a:r>
            <a:r>
              <a:rPr lang="en-US" baseline="30000" dirty="0"/>
              <a:t>2</a:t>
            </a:r>
          </a:p>
          <a:p>
            <a:r>
              <a:rPr lang="en-US" dirty="0">
                <a:sym typeface="Wingdings" panose="05000000000000000000" pitchFamily="2" charset="2"/>
              </a:rPr>
              <a:t>ITERATIONS 120</a:t>
            </a:r>
            <a:endParaRPr lang="en-US" baseline="30000" dirty="0"/>
          </a:p>
          <a:p>
            <a:endParaRPr lang="en-US" baseline="30000" dirty="0"/>
          </a:p>
          <a:p>
            <a:endParaRPr lang="en-US" baseline="30000" dirty="0"/>
          </a:p>
          <a:p>
            <a:endParaRPr lang="en-US" baseline="30000" dirty="0"/>
          </a:p>
          <a:p>
            <a:endParaRPr lang="en-US" baseline="30000" dirty="0"/>
          </a:p>
          <a:p>
            <a:endParaRPr lang="en-US" baseline="30000" dirty="0"/>
          </a:p>
        </p:txBody>
      </p:sp>
      <p:pic>
        <p:nvPicPr>
          <p:cNvPr id="10" name="Εικόνα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34" y="3443415"/>
            <a:ext cx="3674820" cy="2756115"/>
          </a:xfrm>
          <a:prstGeom prst="rect">
            <a:avLst/>
          </a:prstGeom>
        </p:spPr>
      </p:pic>
      <p:pic>
        <p:nvPicPr>
          <p:cNvPr id="11" name="Εικόνα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7838" y="3431057"/>
            <a:ext cx="3674821" cy="2756116"/>
          </a:xfrm>
          <a:prstGeom prst="rect">
            <a:avLst/>
          </a:prstGeom>
        </p:spPr>
      </p:pic>
      <p:pic>
        <p:nvPicPr>
          <p:cNvPr id="12" name="Εικόνα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0525" y="3443414"/>
            <a:ext cx="3707773" cy="278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7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PSO CONVERGENCE - WEAKNESS</a:t>
            </a:r>
            <a:endParaRPr lang="el-GR" dirty="0"/>
          </a:p>
        </p:txBody>
      </p:sp>
      <p:sp>
        <p:nvSpPr>
          <p:cNvPr id="5" name="Θέση περιεχομένου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PARTICLES TEND TO</a:t>
            </a:r>
          </a:p>
          <a:p>
            <a:pPr lvl="1"/>
            <a:r>
              <a:rPr lang="en-US" dirty="0"/>
              <a:t>TRAP IN A PERSONAL OPTIMAL VALUE</a:t>
            </a:r>
          </a:p>
          <a:p>
            <a:r>
              <a:rPr lang="en-US" dirty="0"/>
              <a:t>IN EXTEND</a:t>
            </a:r>
          </a:p>
          <a:p>
            <a:pPr lvl="1"/>
            <a:r>
              <a:rPr lang="en-US" dirty="0"/>
              <a:t>SWARM IS TRAPPED TOO</a:t>
            </a:r>
          </a:p>
          <a:p>
            <a:r>
              <a:rPr lang="en-US" dirty="0"/>
              <a:t>GLOBAL BEST LOCATION</a:t>
            </a:r>
          </a:p>
          <a:p>
            <a:pPr lvl="1"/>
            <a:r>
              <a:rPr lang="en-US" dirty="0"/>
              <a:t>NOT ENOUGH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sz="2200" cap="all" dirty="0"/>
              <a:t>orthogonal learning strategy</a:t>
            </a:r>
          </a:p>
          <a:p>
            <a:pPr lvl="1"/>
            <a:endParaRPr lang="en-US" dirty="0"/>
          </a:p>
        </p:txBody>
      </p:sp>
      <p:pic>
        <p:nvPicPr>
          <p:cNvPr id="6" name="Εικόνα 5" descr="C:\Users\lefterisLapdance\Desktop\ui - pso mi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281" y="2799844"/>
            <a:ext cx="5737049" cy="3880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Εικόνα 6"/>
          <p:cNvPicPr>
            <a:picLocks noChangeAspect="1"/>
          </p:cNvPicPr>
          <p:nvPr/>
        </p:nvPicPr>
        <p:blipFill rotWithShape="1">
          <a:blip r:embed="rId4"/>
          <a:srcRect b="642"/>
          <a:stretch/>
        </p:blipFill>
        <p:spPr>
          <a:xfrm>
            <a:off x="5560584" y="1752564"/>
            <a:ext cx="6420746" cy="993846"/>
          </a:xfrm>
          <a:prstGeom prst="rect">
            <a:avLst/>
          </a:prstGeom>
        </p:spPr>
      </p:pic>
      <p:cxnSp>
        <p:nvCxnSpPr>
          <p:cNvPr id="11" name="Ευθύγραμμο βέλος σύνδεσης 10"/>
          <p:cNvCxnSpPr/>
          <p:nvPr/>
        </p:nvCxnSpPr>
        <p:spPr>
          <a:xfrm>
            <a:off x="7545860" y="618518"/>
            <a:ext cx="0" cy="140799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Ευθύγραμμο βέλος σύνδεσης 12"/>
          <p:cNvCxnSpPr/>
          <p:nvPr/>
        </p:nvCxnSpPr>
        <p:spPr>
          <a:xfrm>
            <a:off x="5354595" y="2619632"/>
            <a:ext cx="2042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Ορθογώνιο 16"/>
          <p:cNvSpPr/>
          <p:nvPr/>
        </p:nvSpPr>
        <p:spPr>
          <a:xfrm>
            <a:off x="6301946" y="3492843"/>
            <a:ext cx="1243914" cy="700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Οβάλ 17"/>
          <p:cNvSpPr/>
          <p:nvPr/>
        </p:nvSpPr>
        <p:spPr>
          <a:xfrm>
            <a:off x="10420865" y="4193059"/>
            <a:ext cx="626546" cy="6919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Οβάλ 18"/>
          <p:cNvSpPr/>
          <p:nvPr/>
        </p:nvSpPr>
        <p:spPr>
          <a:xfrm>
            <a:off x="11648303" y="4539048"/>
            <a:ext cx="271848" cy="7414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9230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04342" y="53661"/>
            <a:ext cx="9905998" cy="1478570"/>
          </a:xfrm>
        </p:spPr>
        <p:txBody>
          <a:bodyPr/>
          <a:lstStyle/>
          <a:p>
            <a:r>
              <a:rPr lang="en-US" dirty="0"/>
              <a:t>References</a:t>
            </a:r>
            <a:endParaRPr lang="el-GR" dirty="0"/>
          </a:p>
        </p:txBody>
      </p:sp>
      <p:graphicFrame>
        <p:nvGraphicFramePr>
          <p:cNvPr id="5" name="Θέση περιεχομένου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1348445"/>
              </p:ext>
            </p:extLst>
          </p:nvPr>
        </p:nvGraphicFramePr>
        <p:xfrm>
          <a:off x="1480014" y="1186242"/>
          <a:ext cx="9154654" cy="5276755"/>
        </p:xfrm>
        <a:graphic>
          <a:graphicData uri="http://schemas.openxmlformats.org/drawingml/2006/table">
            <a:tbl>
              <a:tblPr firstRow="1" firstCol="1" bandRow="1"/>
              <a:tblGrid>
                <a:gridCol w="358345">
                  <a:extLst>
                    <a:ext uri="{9D8B030D-6E8A-4147-A177-3AD203B41FA5}">
                      <a16:colId xmlns:a16="http://schemas.microsoft.com/office/drawing/2014/main" val="2074409770"/>
                    </a:ext>
                  </a:extLst>
                </a:gridCol>
                <a:gridCol w="8796309">
                  <a:extLst>
                    <a:ext uri="{9D8B030D-6E8A-4147-A177-3AD203B41FA5}">
                      <a16:colId xmlns:a16="http://schemas.microsoft.com/office/drawing/2014/main" val="3673267748"/>
                    </a:ext>
                  </a:extLst>
                </a:gridCol>
              </a:tblGrid>
              <a:tr h="501603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Browallia New"/>
                        </a:rPr>
                        <a:t>[1] 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615" marR="8615" marT="8615" marB="86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Browallia New"/>
                        </a:rPr>
                        <a:t>J. Kennedy and R. Eberhart, "Particle swarm optimization," in </a:t>
                      </a:r>
                      <a:r>
                        <a:rPr lang="en-US" sz="1400" i="1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Browallia New"/>
                        </a:rPr>
                        <a:t>Proceedings of IEEE International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Browallia New"/>
                        </a:rPr>
                        <a:t>, Piscataway, NJ, 1995. 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615" marR="8615" marT="8615" marB="86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656167"/>
                  </a:ext>
                </a:extLst>
              </a:tr>
              <a:tr h="501603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Browallia New"/>
                        </a:rPr>
                        <a:t>[2] 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615" marR="8615" marT="8615" marB="86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Browallia New"/>
                        </a:rPr>
                        <a:t>M.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Browallia New"/>
                        </a:rPr>
                        <a:t>Clerc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Browallia New"/>
                        </a:rPr>
                        <a:t> and J. Kennedy, "The particle swarm-explosion, stability and convergence in a multidimensional," in </a:t>
                      </a:r>
                      <a:r>
                        <a:rPr lang="en-US" sz="1400" i="1" dirty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Browallia New"/>
                        </a:rPr>
                        <a:t>IEEE Transactions on Evolutionary Computation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Browallia New"/>
                        </a:rPr>
                        <a:t>, 2002. 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615" marR="8615" marT="8615" marB="86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872450"/>
                  </a:ext>
                </a:extLst>
              </a:tr>
              <a:tr h="501603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Browallia New"/>
                        </a:rPr>
                        <a:t>[3] 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615" marR="8615" marT="8615" marB="86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Browallia New"/>
                        </a:rPr>
                        <a:t>Y. Shi and R. C.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Browallia New"/>
                        </a:rPr>
                        <a:t>Eberhart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Browallia New"/>
                        </a:rPr>
                        <a:t>, "A modified particle swarm optimizer," in </a:t>
                      </a:r>
                      <a:r>
                        <a:rPr lang="en-US" sz="1400" i="1" dirty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Browallia New"/>
                        </a:rPr>
                        <a:t>Proceedings of IEEE International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Browallia New"/>
                        </a:rPr>
                        <a:t>, 1998. 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615" marR="8615" marT="8615" marB="86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73882"/>
                  </a:ext>
                </a:extLst>
              </a:tr>
              <a:tr h="501603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Browallia New"/>
                        </a:rPr>
                        <a:t>[4] 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615" marR="8615" marT="8615" marB="86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Browallia New"/>
                        </a:rPr>
                        <a:t>F. Van den Bergh, "A convergence proof for the particle swarm optimiser," in </a:t>
                      </a:r>
                      <a:r>
                        <a:rPr lang="en-US" sz="1400" i="1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Browallia New"/>
                        </a:rPr>
                        <a:t>Fundamenta 34. Informaticae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Browallia New"/>
                        </a:rPr>
                        <a:t>. 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615" marR="8615" marT="8615" marB="86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039656"/>
                  </a:ext>
                </a:extLst>
              </a:tr>
              <a:tr h="60087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Browallia New"/>
                        </a:rPr>
                        <a:t>[5] 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615" marR="8615" marT="8615" marB="86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Browallia New"/>
                        </a:rPr>
                        <a:t>A. P. Engelbrecht, Fundamentals of Computational Swarm Intelligence, Chichester, UK: John Wiley &amp; Sons, 2005. 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615" marR="8615" marT="8615" marB="86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255531"/>
                  </a:ext>
                </a:extLst>
              </a:tr>
              <a:tr h="501603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Browallia New"/>
                        </a:rPr>
                        <a:t>[6] 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615" marR="8615" marT="8615" marB="86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Browallia New"/>
                        </a:rPr>
                        <a:t>breidecker, "JEval," [Online]. Available: http://jeval.sourceforge.net/. [Accessed 29 10 2016].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615" marR="8615" marT="8615" marB="86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190053"/>
                  </a:ext>
                </a:extLst>
              </a:tr>
              <a:tr h="501603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Browallia New"/>
                        </a:rPr>
                        <a:t>[7] 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615" marR="8615" marT="8615" marB="86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Browallia New"/>
                        </a:rPr>
                        <a:t>mungady and taqua, "JFreeChart," [Online]. Available: https://sourceforge.net/projects/jfreechart. [Accessed 29 10 2016].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615" marR="8615" marT="8615" marB="86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582756"/>
                  </a:ext>
                </a:extLst>
              </a:tr>
              <a:tr h="501603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Browallia New"/>
                        </a:rPr>
                        <a:t>[8] 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615" marR="8615" marT="8615" marB="86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Browallia New"/>
                        </a:rPr>
                        <a:t>Z. Zheng and S. Yuhui, "Inertia Weight Adaption in Particle Swarm Optimization Algorithm," in </a:t>
                      </a:r>
                      <a:r>
                        <a:rPr lang="en-US" sz="1400" i="1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Browallia New"/>
                        </a:rPr>
                        <a:t>Advances in Swarm Intelligence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Browallia New"/>
                        </a:rPr>
                        <a:t>, Chongqing, Springer Berlin Heidelberg, 2011, pp. 71-79.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615" marR="8615" marT="8615" marB="86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726866"/>
                  </a:ext>
                </a:extLst>
              </a:tr>
              <a:tr h="501603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Browallia New"/>
                        </a:rPr>
                        <a:t>[9] 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615" marR="8615" marT="8615" marB="86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Browallia New"/>
                        </a:rPr>
                        <a:t>M. r. Bonyadi and Z. Michalewicz, "A locally convergent rotationally invariant particle swarm optimization algorithm," in </a:t>
                      </a:r>
                      <a:r>
                        <a:rPr lang="en-US" sz="1400" i="1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Browallia New"/>
                        </a:rPr>
                        <a:t>Swarm intelligence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Browallia New"/>
                        </a:rPr>
                        <a:t>, 2014, p. 159–198.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615" marR="8615" marT="8615" marB="86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471581"/>
                  </a:ext>
                </a:extLst>
              </a:tr>
              <a:tr h="66306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Browallia New"/>
                        </a:rPr>
                        <a:t>[10] 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615" marR="8615" marT="8615" marB="86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Browallia New"/>
                        </a:rPr>
                        <a:t>Z. H. Zhan, J. Zhang, Y. Li and Y. H. Shi, "Orthogonal Learning Particle Swarm Optimization," in </a:t>
                      </a:r>
                      <a:r>
                        <a:rPr lang="en-US" sz="1400" i="1" dirty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Browallia New"/>
                        </a:rPr>
                        <a:t>IEEE Transactions on Evolutionary Computation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Browallia New"/>
                        </a:rPr>
                        <a:t>, 2011. 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Browallia New"/>
                      </a:endParaRPr>
                    </a:p>
                  </a:txBody>
                  <a:tcPr marL="8615" marR="8615" marT="8615" marB="86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896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859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8991" y="242260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THANKS!</a:t>
            </a:r>
            <a:endParaRPr lang="el-GR" sz="7200" dirty="0"/>
          </a:p>
        </p:txBody>
      </p:sp>
    </p:spTree>
    <p:extLst>
      <p:ext uri="{BB962C8B-B14F-4D97-AF65-F5344CB8AC3E}">
        <p14:creationId xmlns:p14="http://schemas.microsoft.com/office/powerpoint/2010/main" val="141710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DEVELOPMENT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17762"/>
          </a:xfrm>
        </p:spPr>
        <p:txBody>
          <a:bodyPr>
            <a:normAutofit/>
          </a:bodyPr>
          <a:lstStyle/>
          <a:p>
            <a:r>
              <a:rPr lang="en-US" dirty="0"/>
              <a:t>ECLIPSE IDE</a:t>
            </a:r>
          </a:p>
          <a:p>
            <a:r>
              <a:rPr lang="en-US" dirty="0"/>
              <a:t>JDK</a:t>
            </a:r>
          </a:p>
          <a:p>
            <a:r>
              <a:rPr lang="en-US" dirty="0"/>
              <a:t>CODE WRITTEN IN JAVA</a:t>
            </a:r>
          </a:p>
          <a:p>
            <a:r>
              <a:rPr lang="en-US" dirty="0"/>
              <a:t>GUI </a:t>
            </a:r>
            <a:r>
              <a:rPr lang="en-US" dirty="0">
                <a:sym typeface="Wingdings" panose="05000000000000000000" pitchFamily="2" charset="2"/>
              </a:rPr>
              <a:t> USER INTERACTION</a:t>
            </a:r>
          </a:p>
          <a:p>
            <a:r>
              <a:rPr lang="en-US" dirty="0">
                <a:sym typeface="Wingdings" panose="05000000000000000000" pitchFamily="2" charset="2"/>
              </a:rPr>
              <a:t>Libraries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JEval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JFreeChart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l-GR" dirty="0"/>
          </a:p>
        </p:txBody>
      </p:sp>
      <p:pic>
        <p:nvPicPr>
          <p:cNvPr id="6" name="Εικόνα 5" descr="C:\Users\lefterisLapdance\Desktop\ui - pso mi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347" y="2097088"/>
            <a:ext cx="6313228" cy="4270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732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41412" y="224948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How algorithm works?</a:t>
            </a:r>
            <a:endParaRPr lang="el-GR" sz="4800" dirty="0"/>
          </a:p>
        </p:txBody>
      </p:sp>
    </p:spTree>
    <p:extLst>
      <p:ext uri="{BB962C8B-B14F-4D97-AF65-F5344CB8AC3E}">
        <p14:creationId xmlns:p14="http://schemas.microsoft.com/office/powerpoint/2010/main" val="233012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SWARM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>
                <a:solidFill>
                  <a:prstClr val="white"/>
                </a:solidFill>
              </a:rPr>
              <a:t>INITIALIZE SWARM </a:t>
            </a:r>
          </a:p>
          <a:p>
            <a:pPr lvl="1"/>
            <a:r>
              <a:rPr lang="en-US" dirty="0">
                <a:solidFill>
                  <a:prstClr val="white"/>
                </a:solidFill>
                <a:sym typeface="Wingdings" panose="05000000000000000000" pitchFamily="2" charset="2"/>
              </a:rPr>
              <a:t> BY RANDOMLY CREATING PARTICLES</a:t>
            </a:r>
          </a:p>
          <a:p>
            <a:pPr lvl="0"/>
            <a:r>
              <a:rPr lang="en-US" dirty="0">
                <a:solidFill>
                  <a:prstClr val="white"/>
                </a:solidFill>
                <a:sym typeface="Wingdings" panose="05000000000000000000" pitchFamily="2" charset="2"/>
              </a:rPr>
              <a:t>ALWAYS TEST AGAINST BOUNDARIES </a:t>
            </a:r>
          </a:p>
          <a:p>
            <a:pPr lvl="1"/>
            <a:r>
              <a:rPr lang="en-US" dirty="0">
                <a:solidFill>
                  <a:prstClr val="white"/>
                </a:solidFill>
                <a:sym typeface="Wingdings" panose="05000000000000000000" pitchFamily="2" charset="2"/>
              </a:rPr>
              <a:t> KEEPS PARTICLES IN CONSTRAIN</a:t>
            </a:r>
          </a:p>
          <a:p>
            <a:pPr lvl="0"/>
            <a:r>
              <a:rPr lang="en-US" dirty="0">
                <a:solidFill>
                  <a:prstClr val="white"/>
                </a:solidFill>
                <a:sym typeface="Wingdings" panose="05000000000000000000" pitchFamily="2" charset="2"/>
              </a:rPr>
              <a:t>EVALUATE THE NEW PARTICLES AGAINST THE FUNCTION</a:t>
            </a:r>
          </a:p>
          <a:p>
            <a:pPr lvl="0"/>
            <a:r>
              <a:rPr lang="en-US" dirty="0">
                <a:solidFill>
                  <a:prstClr val="white"/>
                </a:solidFill>
                <a:sym typeface="Wingdings" panose="05000000000000000000" pitchFamily="2" charset="2"/>
              </a:rPr>
              <a:t>UPDATE FITNESS </a:t>
            </a:r>
          </a:p>
          <a:p>
            <a:pPr lvl="1"/>
            <a:r>
              <a:rPr lang="en-US" dirty="0">
                <a:solidFill>
                  <a:prstClr val="white"/>
                </a:solidFill>
                <a:sym typeface="Wingdings" panose="05000000000000000000" pitchFamily="2" charset="2"/>
              </a:rPr>
              <a:t> THE VALUE OF F(X,Y) PER PARTICLE</a:t>
            </a:r>
          </a:p>
          <a:p>
            <a:pPr lvl="0"/>
            <a:r>
              <a:rPr lang="en-US" dirty="0">
                <a:solidFill>
                  <a:prstClr val="white"/>
                </a:solidFill>
                <a:sym typeface="Wingdings" panose="05000000000000000000" pitchFamily="2" charset="2"/>
              </a:rPr>
              <a:t>UPDATE FITNESS LIST </a:t>
            </a:r>
          </a:p>
          <a:p>
            <a:pPr lvl="1"/>
            <a:r>
              <a:rPr lang="en-US" dirty="0">
                <a:solidFill>
                  <a:prstClr val="white"/>
                </a:solidFill>
                <a:sym typeface="Wingdings" panose="05000000000000000000" pitchFamily="2" charset="2"/>
              </a:rPr>
              <a:t> GET VALUES FROM PARTICLES</a:t>
            </a:r>
            <a:endParaRPr lang="el-GR" dirty="0">
              <a:solidFill>
                <a:prstClr val="white"/>
              </a:solidFill>
            </a:endParaRPr>
          </a:p>
          <a:p>
            <a:endParaRPr lang="el-GR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330" y="986782"/>
            <a:ext cx="6564547" cy="2776052"/>
          </a:xfrm>
          <a:prstGeom prst="rect">
            <a:avLst/>
          </a:prstGeom>
        </p:spPr>
      </p:pic>
      <p:pic>
        <p:nvPicPr>
          <p:cNvPr id="6" name="Εικόνα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6713" y="936332"/>
            <a:ext cx="5191850" cy="2876951"/>
          </a:xfrm>
          <a:prstGeom prst="rect">
            <a:avLst/>
          </a:prstGeom>
        </p:spPr>
      </p:pic>
      <p:pic>
        <p:nvPicPr>
          <p:cNvPr id="8" name="Εικόνα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965" y="4658191"/>
            <a:ext cx="3667637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9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MINIMUM VALUE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THE VALUES IN FITNESS LIST</a:t>
            </a:r>
          </a:p>
          <a:p>
            <a:r>
              <a:rPr lang="en-US" dirty="0"/>
              <a:t>FIND THE LOWEST VALUES</a:t>
            </a:r>
          </a:p>
          <a:p>
            <a:r>
              <a:rPr lang="en-US" dirty="0"/>
              <a:t>CREATE A NEW BEST FITNESS LIST</a:t>
            </a:r>
          </a:p>
          <a:p>
            <a:pPr lvl="1"/>
            <a:r>
              <a:rPr lang="en-US" dirty="0"/>
              <a:t>GIVES THE BEST SWARM LOCATION</a:t>
            </a:r>
          </a:p>
          <a:p>
            <a:endParaRPr lang="el-GR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948" y="2097088"/>
            <a:ext cx="4001058" cy="981212"/>
          </a:xfrm>
          <a:prstGeom prst="rect">
            <a:avLst/>
          </a:prstGeom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763" y="3575658"/>
            <a:ext cx="4315427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9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RECALCULATE VELOCITY + POSITION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CALCULATE VELOCITY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COMBINING</a:t>
            </a:r>
          </a:p>
          <a:p>
            <a:pPr lvl="1"/>
            <a:r>
              <a:rPr lang="en-US" dirty="0"/>
              <a:t>FIND THE BEST SWARM’S POSITION</a:t>
            </a:r>
          </a:p>
          <a:p>
            <a:pPr lvl="1"/>
            <a:r>
              <a:rPr lang="en-US" dirty="0"/>
              <a:t>FIND THE BEST PERSONAL POSITION</a:t>
            </a:r>
          </a:p>
          <a:p>
            <a:pPr lvl="1"/>
            <a:r>
              <a:rPr lang="en-US" dirty="0"/>
              <a:t>RANDOMNESS</a:t>
            </a:r>
          </a:p>
          <a:p>
            <a:pPr lvl="1"/>
            <a:r>
              <a:rPr lang="en-US" dirty="0"/>
              <a:t>BOUNDRIES</a:t>
            </a:r>
          </a:p>
          <a:p>
            <a:r>
              <a:rPr lang="en-US" dirty="0"/>
              <a:t>GET NEW POSITION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COMBINING</a:t>
            </a:r>
          </a:p>
          <a:p>
            <a:pPr lvl="1"/>
            <a:r>
              <a:rPr lang="en-US" dirty="0"/>
              <a:t>CURRENT POSSITION</a:t>
            </a:r>
          </a:p>
          <a:p>
            <a:pPr lvl="1"/>
            <a:r>
              <a:rPr lang="en-US" dirty="0"/>
              <a:t>NEW VELOCITY</a:t>
            </a:r>
          </a:p>
          <a:p>
            <a:pPr lvl="1"/>
            <a:endParaRPr lang="en-US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305" y="5229419"/>
            <a:ext cx="3705742" cy="438211"/>
          </a:xfrm>
          <a:prstGeom prst="rect">
            <a:avLst/>
          </a:prstGeom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1" y="1876681"/>
            <a:ext cx="5658640" cy="304843"/>
          </a:xfrm>
          <a:prstGeom prst="rect">
            <a:avLst/>
          </a:prstGeom>
        </p:spPr>
      </p:pic>
      <p:pic>
        <p:nvPicPr>
          <p:cNvPr id="6" name="Εικόνα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2305" y="3458426"/>
            <a:ext cx="6420746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0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REVALUATE - ITERATIONS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NEW FITNESS</a:t>
            </a:r>
          </a:p>
          <a:p>
            <a:r>
              <a:rPr lang="en-US" dirty="0"/>
              <a:t>CALCULATE NEW VELOCITIES</a:t>
            </a:r>
          </a:p>
          <a:p>
            <a:r>
              <a:rPr lang="en-US" dirty="0"/>
              <a:t>CALCULATE NEW POSITIONS</a:t>
            </a:r>
          </a:p>
          <a:p>
            <a:r>
              <a:rPr lang="en-US" dirty="0"/>
              <a:t>UNTIL MAX ITERATIONS or ERR=1E-20</a:t>
            </a:r>
          </a:p>
          <a:p>
            <a:r>
              <a:rPr lang="en-US" dirty="0"/>
              <a:t>PLOT THE VALUES</a:t>
            </a:r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567" y="1603261"/>
            <a:ext cx="3953427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4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41413" y="2249487"/>
            <a:ext cx="9905998" cy="1478570"/>
          </a:xfrm>
        </p:spPr>
        <p:txBody>
          <a:bodyPr/>
          <a:lstStyle/>
          <a:p>
            <a:pPr algn="ctr"/>
            <a:r>
              <a:rPr lang="en-US" sz="8800" dirty="0"/>
              <a:t>DATA</a:t>
            </a:r>
            <a:endParaRPr lang="el-GR" sz="8800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215553" y="2988772"/>
            <a:ext cx="9905999" cy="3541714"/>
          </a:xfrm>
        </p:spPr>
        <p:txBody>
          <a:bodyPr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0472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problem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10155"/>
          </a:xfrm>
        </p:spPr>
        <p:txBody>
          <a:bodyPr/>
          <a:lstStyle/>
          <a:p>
            <a:r>
              <a:rPr lang="en-US" dirty="0"/>
              <a:t>USER GIVES FUNCTION F(X,Y)</a:t>
            </a:r>
          </a:p>
          <a:p>
            <a:r>
              <a:rPr lang="en-US" dirty="0"/>
              <a:t>TRY TO FIND AN X AND Y </a:t>
            </a:r>
          </a:p>
          <a:p>
            <a:r>
              <a:rPr lang="en-US" dirty="0"/>
              <a:t>THAT MINIMIZE THE GIVEN FUNCTION</a:t>
            </a:r>
          </a:p>
          <a:p>
            <a:r>
              <a:rPr lang="en-US" dirty="0"/>
              <a:t>IN A BOUNDED 2-DIMENSIONAL SPACE</a:t>
            </a:r>
          </a:p>
          <a:p>
            <a:r>
              <a:rPr lang="en-US" dirty="0"/>
              <a:t>LIMITED ITERATIONS</a:t>
            </a:r>
          </a:p>
        </p:txBody>
      </p:sp>
    </p:spTree>
    <p:extLst>
      <p:ext uri="{BB962C8B-B14F-4D97-AF65-F5344CB8AC3E}">
        <p14:creationId xmlns:p14="http://schemas.microsoft.com/office/powerpoint/2010/main" val="144086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Κύκλωμα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TM04033919[[fn=Κύκλωμα]]</Template>
  <TotalTime>394</TotalTime>
  <Words>614</Words>
  <Application>Microsoft Office PowerPoint</Application>
  <PresentationFormat>Ευρεία οθόνη</PresentationFormat>
  <Paragraphs>149</Paragraphs>
  <Slides>14</Slides>
  <Notes>14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7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14</vt:i4>
      </vt:variant>
    </vt:vector>
  </HeadingPairs>
  <TitlesOfParts>
    <vt:vector size="22" baseType="lpstr">
      <vt:lpstr>Arial</vt:lpstr>
      <vt:lpstr>Browallia New</vt:lpstr>
      <vt:lpstr>Calibri</vt:lpstr>
      <vt:lpstr>Constantia</vt:lpstr>
      <vt:lpstr>Trebuchet MS</vt:lpstr>
      <vt:lpstr>Tw Cen MT</vt:lpstr>
      <vt:lpstr>Wingdings</vt:lpstr>
      <vt:lpstr>Κύκλωμα</vt:lpstr>
      <vt:lpstr>Particle swarm optimization</vt:lpstr>
      <vt:lpstr>TOOLS &amp; DEVELOPMENT</vt:lpstr>
      <vt:lpstr>How algorithm works?</vt:lpstr>
      <vt:lpstr>INITIALIZE SWARM</vt:lpstr>
      <vt:lpstr>FIND THE MINIMUM VALUE</vt:lpstr>
      <vt:lpstr>RECALCULATE VELOCITY + POSITION</vt:lpstr>
      <vt:lpstr>REVALUATE - ITERATIONS</vt:lpstr>
      <vt:lpstr>DATA</vt:lpstr>
      <vt:lpstr>Definition of problem</vt:lpstr>
      <vt:lpstr>EXPERIMENT AND DATA</vt:lpstr>
      <vt:lpstr>EXPERIMENT AND DATA</vt:lpstr>
      <vt:lpstr>PSO CONVERGENCE - WEAKNESS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Lefteris Tr</dc:creator>
  <cp:lastModifiedBy>Lefteris Tr</cp:lastModifiedBy>
  <cp:revision>51</cp:revision>
  <dcterms:created xsi:type="dcterms:W3CDTF">2016-10-30T21:40:27Z</dcterms:created>
  <dcterms:modified xsi:type="dcterms:W3CDTF">2016-11-07T19:44:13Z</dcterms:modified>
</cp:coreProperties>
</file>