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8" r:id="rId6"/>
    <p:sldId id="272" r:id="rId7"/>
    <p:sldId id="276" r:id="rId8"/>
    <p:sldId id="275" r:id="rId9"/>
    <p:sldId id="279" r:id="rId10"/>
    <p:sldId id="270" r:id="rId11"/>
    <p:sldId id="277" r:id="rId12"/>
    <p:sldId id="259" r:id="rId13"/>
    <p:sldId id="268" r:id="rId14"/>
    <p:sldId id="267" r:id="rId15"/>
    <p:sldId id="269" r:id="rId16"/>
    <p:sldId id="274" r:id="rId17"/>
  </p:sldIdLst>
  <p:sldSz cx="12188825" cy="6858000"/>
  <p:notesSz cx="6858000" cy="9144000"/>
  <p:defaultTextStyle>
    <a:defPPr rtl="0">
      <a:defRPr lang="el-g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s" initials="A" lastIdx="3" clrIdx="0">
    <p:extLst>
      <p:ext uri="{19B8F6BF-5375-455C-9EA6-DF929625EA0E}">
        <p15:presenceInfo xmlns:p15="http://schemas.microsoft.com/office/powerpoint/2012/main" userId="Anto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89" autoAdjust="0"/>
  </p:normalViewPr>
  <p:slideViewPr>
    <p:cSldViewPr>
      <p:cViewPr varScale="1">
        <p:scale>
          <a:sx n="63" d="100"/>
          <a:sy n="63" d="100"/>
        </p:scale>
        <p:origin x="78" y="4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65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0EF0509-AE43-4EB5-8303-9327858C9C2D}" type="datetime1">
              <a:rPr lang="el-GR" smtClean="0"/>
              <a:t>6/3/2017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61CF018A-5C42-4AB6-8972-3EBD44B88A5E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83530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4946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034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77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3510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4924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773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7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75903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24784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5169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διαγώνιοι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Ευθεία γραμμή σύνδεσης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κάτω γραμμές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Ελεύθερη σχεδίαση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l-GR" dirty="0"/>
            </a:p>
          </p:txBody>
        </p:sp>
        <p:sp>
          <p:nvSpPr>
            <p:cNvPr id="10" name="Ελεύθερη σχεδίαση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l-GR" dirty="0"/>
            </a:p>
          </p:txBody>
        </p:sp>
        <p:sp>
          <p:nvSpPr>
            <p:cNvPr id="11" name="Ελεύθερη σχεδίαση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l-GR" dirty="0"/>
            </a:p>
          </p:txBody>
        </p: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dirty="0"/>
              <a:t>Στυλ κύριου υπότιτλου</a:t>
            </a:r>
          </a:p>
        </p:txBody>
      </p:sp>
      <p:sp>
        <p:nvSpPr>
          <p:cNvPr id="22" name="Σύμβολο κράτησης ημερομηνίας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114E9E-0D99-4132-9F20-6193C67FA641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23" name="Σύμβολο κράτησης υποσέλιδου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24" name="Σύμβολο κράτησης αριθμού διαφάνειας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E03D18-5920-476B-B621-F457E604BDF9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D49017-5501-4F5E-BDF2-23E83AB435ED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22798E-C43A-45EE-B3D1-CC694D7B93D6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διαγώνιοι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Ευθεία γραμμή σύνδεσης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3E4E7B-3787-4B29-807F-F54978DA009C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795C2-3C6D-46D9-AA9D-55838BE32457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20B830-23DF-4498-A12D-0DC28DB90ED0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5FDC03-9023-46B1-A5BE-75CCF9E9930E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ACF33E-69FA-4107-840B-E26512DD07C1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5BC992-F594-4BC5-8969-D8212CAFCF5B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8993EF-2B22-4C2A-8339-E072A10DAA40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αριστερές γραμμές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Ελεύθερη σχεδίαση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sp>
          <p:nvSpPr>
            <p:cNvPr id="11" name="Ελεύθερη σχεδίαση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sp>
          <p:nvSpPr>
            <p:cNvPr id="14" name="Ελεύθερη σχεδίαση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</p:grpSp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l-GR" dirty="0"/>
              <a:t>Στυλ κύριου τίτλου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l-GR" dirty="0"/>
              <a:t>Επεξεργασία στυλ κειμένου υποδείγματος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C16F-8D31-4045-9A8D-0694E47699F9}" type="datetime1">
              <a:rPr lang="el-GR" smtClean="0"/>
              <a:pPr/>
              <a:t>6/3/2017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Ontology Visualization: Search for Resource Evolution </a:t>
            </a:r>
            <a:endParaRPr lang="el-GR" dirty="0"/>
          </a:p>
        </p:txBody>
      </p:sp>
      <p:sp>
        <p:nvSpPr>
          <p:cNvPr id="5" name="Υπότιτλος 4"/>
          <p:cNvSpPr>
            <a:spLocks noGrp="1"/>
          </p:cNvSpPr>
          <p:nvPr>
            <p:ph type="subTitle" idx="1"/>
          </p:nvPr>
        </p:nvSpPr>
        <p:spPr>
          <a:xfrm>
            <a:off x="1625175" y="4365104"/>
            <a:ext cx="8735325" cy="1752600"/>
          </a:xfrm>
        </p:spPr>
        <p:txBody>
          <a:bodyPr rtlCol="0">
            <a:normAutofit fontScale="92500" lnSpcReduction="20000"/>
          </a:bodyPr>
          <a:lstStyle/>
          <a:p>
            <a:r>
              <a:rPr lang="en-US" dirty="0" err="1"/>
              <a:t>Msc</a:t>
            </a:r>
            <a:r>
              <a:rPr lang="en-US" dirty="0"/>
              <a:t>: </a:t>
            </a:r>
            <a:r>
              <a:rPr lang="en-US" dirty="0" err="1"/>
              <a:t>i&amp;m</a:t>
            </a:r>
            <a:r>
              <a:rPr lang="en-US" dirty="0"/>
              <a:t> 2016-2017</a:t>
            </a:r>
          </a:p>
          <a:p>
            <a:r>
              <a:rPr lang="en-US" dirty="0"/>
              <a:t>Semantic Web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team</a:t>
            </a:r>
          </a:p>
          <a:p>
            <a:endParaRPr lang="en-US" dirty="0"/>
          </a:p>
          <a:p>
            <a:endParaRPr lang="en-US" dirty="0"/>
          </a:p>
          <a:p>
            <a:pPr rtl="0"/>
            <a:r>
              <a:rPr lang="en-US" sz="1600" dirty="0"/>
              <a:t>Trivizakis </a:t>
            </a:r>
            <a:r>
              <a:rPr lang="en-US" sz="1600" dirty="0" err="1"/>
              <a:t>Eleftherios</a:t>
            </a:r>
            <a:r>
              <a:rPr lang="en-US" sz="1600" dirty="0"/>
              <a:t> MTP</a:t>
            </a:r>
            <a:r>
              <a:rPr lang="el-GR" sz="1600" dirty="0"/>
              <a:t>143, </a:t>
            </a:r>
            <a:r>
              <a:rPr lang="en-US" sz="1600" dirty="0" err="1"/>
              <a:t>providakis</a:t>
            </a:r>
            <a:r>
              <a:rPr lang="en-US" sz="1600" dirty="0"/>
              <a:t> </a:t>
            </a:r>
            <a:r>
              <a:rPr lang="en-US" sz="1600" dirty="0" err="1"/>
              <a:t>antonios</a:t>
            </a:r>
            <a:r>
              <a:rPr lang="en-US" sz="1600" dirty="0"/>
              <a:t> MTP</a:t>
            </a:r>
            <a:r>
              <a:rPr lang="el-GR" sz="1600" dirty="0"/>
              <a:t>148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Tools &amp; Development</a:t>
            </a:r>
            <a:endParaRPr lang="el-GR" dirty="0"/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Notepad++</a:t>
            </a:r>
          </a:p>
          <a:p>
            <a:r>
              <a:rPr lang="en-US" dirty="0" err="1"/>
              <a:t>Netbeans</a:t>
            </a:r>
            <a:endParaRPr lang="el-GR" dirty="0"/>
          </a:p>
          <a:p>
            <a:pPr rtl="0"/>
            <a:r>
              <a:rPr lang="en-US" dirty="0"/>
              <a:t>JDK</a:t>
            </a:r>
          </a:p>
          <a:p>
            <a:pPr rtl="0"/>
            <a:r>
              <a:rPr lang="en-US" dirty="0"/>
              <a:t>PREFUSE</a:t>
            </a:r>
          </a:p>
          <a:p>
            <a:pPr rtl="0"/>
            <a:r>
              <a:rPr lang="en-US" dirty="0"/>
              <a:t>JENA</a:t>
            </a:r>
            <a:endParaRPr lang="el-GR" dirty="0"/>
          </a:p>
          <a:p>
            <a:r>
              <a:rPr lang="en-US" dirty="0"/>
              <a:t>CODE WRITTEN IN JAVA</a:t>
            </a:r>
          </a:p>
          <a:p>
            <a:r>
              <a:rPr lang="en-US" dirty="0"/>
              <a:t>GUI – USER INTERACTION</a:t>
            </a: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3" t="19254" r="7778"/>
          <a:stretch/>
        </p:blipFill>
        <p:spPr>
          <a:xfrm>
            <a:off x="6022404" y="1412776"/>
            <a:ext cx="5783537" cy="41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>
          <a:xfrm>
            <a:off x="981844" y="89598"/>
            <a:ext cx="10360501" cy="49525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dirty="0"/>
              <a:t>Change Operators’ diagrams</a:t>
            </a:r>
            <a:endParaRPr lang="el-GR" dirty="0"/>
          </a:p>
        </p:txBody>
      </p:sp>
      <p:sp>
        <p:nvSpPr>
          <p:cNvPr id="21" name="Διάγραμμα ροής: Διεργασία 20"/>
          <p:cNvSpPr/>
          <p:nvPr/>
        </p:nvSpPr>
        <p:spPr>
          <a:xfrm>
            <a:off x="567791" y="1135348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22" name="Διάγραμμα ροής: Διεργασία 21"/>
          <p:cNvSpPr/>
          <p:nvPr/>
        </p:nvSpPr>
        <p:spPr>
          <a:xfrm>
            <a:off x="2672093" y="1135348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23" name="Διάγραμμα ροής: Απόφαση 22"/>
          <p:cNvSpPr/>
          <p:nvPr/>
        </p:nvSpPr>
        <p:spPr>
          <a:xfrm>
            <a:off x="1575903" y="847316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25" name="Ευθύγραμμο βέλος σύνδεσης 24"/>
          <p:cNvCxnSpPr>
            <a:stCxn id="21" idx="0"/>
            <a:endCxn id="23" idx="1"/>
          </p:cNvCxnSpPr>
          <p:nvPr/>
        </p:nvCxnSpPr>
        <p:spPr>
          <a:xfrm flipV="1">
            <a:off x="766620" y="1027336"/>
            <a:ext cx="809283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/>
          <p:cNvCxnSpPr>
            <a:endCxn id="22" idx="0"/>
          </p:cNvCxnSpPr>
          <p:nvPr/>
        </p:nvCxnSpPr>
        <p:spPr>
          <a:xfrm>
            <a:off x="2134720" y="1027336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Διάγραμμα ροής: Διεργασία 29"/>
          <p:cNvSpPr/>
          <p:nvPr/>
        </p:nvSpPr>
        <p:spPr>
          <a:xfrm>
            <a:off x="554505" y="2065299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31" name="Διάγραμμα ροής: Διεργασία 30"/>
          <p:cNvSpPr/>
          <p:nvPr/>
        </p:nvSpPr>
        <p:spPr>
          <a:xfrm>
            <a:off x="2658807" y="2065299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32" name="Διάγραμμα ροής: Απόφαση 31"/>
          <p:cNvSpPr/>
          <p:nvPr/>
        </p:nvSpPr>
        <p:spPr>
          <a:xfrm>
            <a:off x="1562617" y="1777267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33" name="Ευθύγραμμο βέλος σύνδεσης 32"/>
          <p:cNvCxnSpPr>
            <a:stCxn id="30" idx="0"/>
            <a:endCxn id="32" idx="1"/>
          </p:cNvCxnSpPr>
          <p:nvPr/>
        </p:nvCxnSpPr>
        <p:spPr>
          <a:xfrm flipV="1">
            <a:off x="753334" y="1957287"/>
            <a:ext cx="809283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/>
          <p:cNvCxnSpPr>
            <a:endCxn id="31" idx="0"/>
          </p:cNvCxnSpPr>
          <p:nvPr/>
        </p:nvCxnSpPr>
        <p:spPr>
          <a:xfrm>
            <a:off x="2121434" y="1957287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Διάγραμμα ροής: Διεργασία 34"/>
          <p:cNvSpPr/>
          <p:nvPr/>
        </p:nvSpPr>
        <p:spPr>
          <a:xfrm>
            <a:off x="182838" y="2629213"/>
            <a:ext cx="397657" cy="26643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38" name="Διάγραμμα ροής: Διεργασία 37"/>
          <p:cNvSpPr/>
          <p:nvPr/>
        </p:nvSpPr>
        <p:spPr>
          <a:xfrm>
            <a:off x="3048863" y="2629213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39" name="Ευθύγραμμο βέλος σύνδεσης 38"/>
          <p:cNvCxnSpPr>
            <a:stCxn id="35" idx="0"/>
            <a:endCxn id="30" idx="1"/>
          </p:cNvCxnSpPr>
          <p:nvPr/>
        </p:nvCxnSpPr>
        <p:spPr>
          <a:xfrm flipV="1">
            <a:off x="381667" y="2198514"/>
            <a:ext cx="172838" cy="43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Ευθύγραμμο βέλος σύνδεσης 41"/>
          <p:cNvCxnSpPr>
            <a:stCxn id="31" idx="3"/>
            <a:endCxn id="38" idx="0"/>
          </p:cNvCxnSpPr>
          <p:nvPr/>
        </p:nvCxnSpPr>
        <p:spPr>
          <a:xfrm>
            <a:off x="3056464" y="2198514"/>
            <a:ext cx="191228" cy="43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Διάγραμμα ροής: Διεργασία 56"/>
          <p:cNvSpPr/>
          <p:nvPr/>
        </p:nvSpPr>
        <p:spPr>
          <a:xfrm>
            <a:off x="554505" y="3457818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58" name="Διάγραμμα ροής: Διεργασία 57"/>
          <p:cNvSpPr/>
          <p:nvPr/>
        </p:nvSpPr>
        <p:spPr>
          <a:xfrm>
            <a:off x="2658807" y="3457818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59" name="Διάγραμμα ροής: Απόφαση 58"/>
          <p:cNvSpPr/>
          <p:nvPr/>
        </p:nvSpPr>
        <p:spPr>
          <a:xfrm>
            <a:off x="1584061" y="3169786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60" name="Ευθύγραμμο βέλος σύνδεσης 59"/>
          <p:cNvCxnSpPr>
            <a:stCxn id="57" idx="0"/>
            <a:endCxn id="59" idx="1"/>
          </p:cNvCxnSpPr>
          <p:nvPr/>
        </p:nvCxnSpPr>
        <p:spPr>
          <a:xfrm flipV="1">
            <a:off x="753334" y="3349806"/>
            <a:ext cx="830727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Ευθύγραμμο βέλος σύνδεσης 60"/>
          <p:cNvCxnSpPr>
            <a:endCxn id="58" idx="0"/>
          </p:cNvCxnSpPr>
          <p:nvPr/>
        </p:nvCxnSpPr>
        <p:spPr>
          <a:xfrm>
            <a:off x="2121434" y="3349806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Διάγραμμα ροής: Διεργασία 62"/>
          <p:cNvSpPr/>
          <p:nvPr/>
        </p:nvSpPr>
        <p:spPr>
          <a:xfrm>
            <a:off x="3048863" y="4021732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65" name="Ευθύγραμμο βέλος σύνδεσης 64"/>
          <p:cNvCxnSpPr>
            <a:stCxn id="58" idx="3"/>
            <a:endCxn id="63" idx="0"/>
          </p:cNvCxnSpPr>
          <p:nvPr/>
        </p:nvCxnSpPr>
        <p:spPr>
          <a:xfrm>
            <a:off x="3056464" y="3591033"/>
            <a:ext cx="191228" cy="43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Διάγραμμα ροής: Διεργασία 70"/>
          <p:cNvSpPr/>
          <p:nvPr/>
        </p:nvSpPr>
        <p:spPr>
          <a:xfrm>
            <a:off x="575949" y="4740463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72" name="Διάγραμμα ροής: Διεργασία 71"/>
          <p:cNvSpPr/>
          <p:nvPr/>
        </p:nvSpPr>
        <p:spPr>
          <a:xfrm>
            <a:off x="2680251" y="4740463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73" name="Διάγραμμα ροής: Απόφαση 72"/>
          <p:cNvSpPr/>
          <p:nvPr/>
        </p:nvSpPr>
        <p:spPr>
          <a:xfrm>
            <a:off x="1584061" y="4452431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74" name="Ευθύγραμμο βέλος σύνδεσης 73"/>
          <p:cNvCxnSpPr>
            <a:stCxn id="71" idx="0"/>
            <a:endCxn id="73" idx="1"/>
          </p:cNvCxnSpPr>
          <p:nvPr/>
        </p:nvCxnSpPr>
        <p:spPr>
          <a:xfrm flipV="1">
            <a:off x="774778" y="4632451"/>
            <a:ext cx="809283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Ευθύγραμμο βέλος σύνδεσης 74"/>
          <p:cNvCxnSpPr>
            <a:endCxn id="72" idx="0"/>
          </p:cNvCxnSpPr>
          <p:nvPr/>
        </p:nvCxnSpPr>
        <p:spPr>
          <a:xfrm>
            <a:off x="2142878" y="4632451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Διάγραμμα ροής: Διεργασία 75"/>
          <p:cNvSpPr/>
          <p:nvPr/>
        </p:nvSpPr>
        <p:spPr>
          <a:xfrm>
            <a:off x="204282" y="5304377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77" name="Ευθύγραμμο βέλος σύνδεσης 76"/>
          <p:cNvCxnSpPr>
            <a:stCxn id="76" idx="0"/>
            <a:endCxn id="71" idx="1"/>
          </p:cNvCxnSpPr>
          <p:nvPr/>
        </p:nvCxnSpPr>
        <p:spPr>
          <a:xfrm flipV="1">
            <a:off x="403111" y="4873678"/>
            <a:ext cx="172838" cy="43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88607" y="1857355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generalize</a:t>
            </a:r>
            <a:endParaRPr lang="el-GR" sz="600" dirty="0"/>
          </a:p>
        </p:txBody>
      </p:sp>
      <p:sp>
        <p:nvSpPr>
          <p:cNvPr id="91" name="TextBox 90"/>
          <p:cNvSpPr txBox="1"/>
          <p:nvPr/>
        </p:nvSpPr>
        <p:spPr>
          <a:xfrm>
            <a:off x="1649574" y="907115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rename</a:t>
            </a:r>
            <a:endParaRPr lang="el-GR" sz="600" dirty="0"/>
          </a:p>
        </p:txBody>
      </p:sp>
      <p:sp>
        <p:nvSpPr>
          <p:cNvPr id="92" name="TextBox 91"/>
          <p:cNvSpPr txBox="1"/>
          <p:nvPr/>
        </p:nvSpPr>
        <p:spPr>
          <a:xfrm>
            <a:off x="1602820" y="4540118"/>
            <a:ext cx="652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delete super</a:t>
            </a:r>
            <a:endParaRPr lang="el-GR" sz="600" dirty="0"/>
          </a:p>
        </p:txBody>
      </p:sp>
      <p:sp>
        <p:nvSpPr>
          <p:cNvPr id="93" name="TextBox 92"/>
          <p:cNvSpPr txBox="1"/>
          <p:nvPr/>
        </p:nvSpPr>
        <p:spPr>
          <a:xfrm>
            <a:off x="1620942" y="325210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add super</a:t>
            </a:r>
            <a:endParaRPr lang="el-GR" sz="600" dirty="0"/>
          </a:p>
        </p:txBody>
      </p:sp>
      <p:sp>
        <p:nvSpPr>
          <p:cNvPr id="94" name="TextBox 93"/>
          <p:cNvSpPr txBox="1"/>
          <p:nvPr/>
        </p:nvSpPr>
        <p:spPr>
          <a:xfrm>
            <a:off x="8877451" y="2783919"/>
            <a:ext cx="1364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Delete class</a:t>
            </a:r>
            <a:endParaRPr lang="el-GR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3454309" y="1029158"/>
            <a:ext cx="1700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Rename class or property</a:t>
            </a:r>
            <a:endParaRPr lang="el-GR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8877451" y="1913626"/>
            <a:ext cx="1364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 class</a:t>
            </a:r>
            <a:endParaRPr lang="el-GR" sz="1100" dirty="0"/>
          </a:p>
        </p:txBody>
      </p:sp>
      <p:sp>
        <p:nvSpPr>
          <p:cNvPr id="97" name="Διάγραμμα ροής: Διεργασία 96"/>
          <p:cNvSpPr/>
          <p:nvPr/>
        </p:nvSpPr>
        <p:spPr>
          <a:xfrm>
            <a:off x="5509879" y="1908806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98" name="Διάγραμμα ροής: Διεργασία 97"/>
          <p:cNvSpPr/>
          <p:nvPr/>
        </p:nvSpPr>
        <p:spPr>
          <a:xfrm>
            <a:off x="7614181" y="1908806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99" name="Διάγραμμα ροής: Απόφαση 98"/>
          <p:cNvSpPr/>
          <p:nvPr/>
        </p:nvSpPr>
        <p:spPr>
          <a:xfrm>
            <a:off x="6539435" y="1620774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00" name="Ευθύγραμμο βέλος σύνδεσης 99"/>
          <p:cNvCxnSpPr>
            <a:stCxn id="97" idx="0"/>
            <a:endCxn id="99" idx="1"/>
          </p:cNvCxnSpPr>
          <p:nvPr/>
        </p:nvCxnSpPr>
        <p:spPr>
          <a:xfrm flipV="1">
            <a:off x="5708708" y="1800794"/>
            <a:ext cx="830727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Ευθύγραμμο βέλος σύνδεσης 100"/>
          <p:cNvCxnSpPr>
            <a:endCxn id="98" idx="0"/>
          </p:cNvCxnSpPr>
          <p:nvPr/>
        </p:nvCxnSpPr>
        <p:spPr>
          <a:xfrm>
            <a:off x="7076808" y="1800794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Διάγραμμα ροής: Διεργασία 101"/>
          <p:cNvSpPr/>
          <p:nvPr/>
        </p:nvSpPr>
        <p:spPr>
          <a:xfrm>
            <a:off x="8360838" y="2316770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03" name="Ευθύγραμμο βέλος σύνδεσης 102"/>
          <p:cNvCxnSpPr>
            <a:stCxn id="98" idx="3"/>
            <a:endCxn id="102" idx="0"/>
          </p:cNvCxnSpPr>
          <p:nvPr/>
        </p:nvCxnSpPr>
        <p:spPr>
          <a:xfrm>
            <a:off x="8011838" y="2042021"/>
            <a:ext cx="547829" cy="27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584193" y="1703798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add class</a:t>
            </a:r>
            <a:endParaRPr lang="el-GR" sz="600" dirty="0"/>
          </a:p>
        </p:txBody>
      </p:sp>
      <p:sp>
        <p:nvSpPr>
          <p:cNvPr id="105" name="Διάγραμμα ροής: Διεργασία 104"/>
          <p:cNvSpPr/>
          <p:nvPr/>
        </p:nvSpPr>
        <p:spPr>
          <a:xfrm>
            <a:off x="5540230" y="2886148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06" name="Διάγραμμα ροής: Διεργασία 105"/>
          <p:cNvSpPr/>
          <p:nvPr/>
        </p:nvSpPr>
        <p:spPr>
          <a:xfrm>
            <a:off x="7644532" y="2886148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07" name="Διάγραμμα ροής: Απόφαση 106"/>
          <p:cNvSpPr/>
          <p:nvPr/>
        </p:nvSpPr>
        <p:spPr>
          <a:xfrm>
            <a:off x="6548342" y="2598116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08" name="Ευθύγραμμο βέλος σύνδεσης 107"/>
          <p:cNvCxnSpPr>
            <a:stCxn id="105" idx="0"/>
            <a:endCxn id="107" idx="1"/>
          </p:cNvCxnSpPr>
          <p:nvPr/>
        </p:nvCxnSpPr>
        <p:spPr>
          <a:xfrm flipV="1">
            <a:off x="5739059" y="2778136"/>
            <a:ext cx="809283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Ευθύγραμμο βέλος σύνδεσης 108"/>
          <p:cNvCxnSpPr>
            <a:endCxn id="106" idx="0"/>
          </p:cNvCxnSpPr>
          <p:nvPr/>
        </p:nvCxnSpPr>
        <p:spPr>
          <a:xfrm>
            <a:off x="7107159" y="2778136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Διάγραμμα ροής: Διεργασία 109"/>
          <p:cNvSpPr/>
          <p:nvPr/>
        </p:nvSpPr>
        <p:spPr>
          <a:xfrm>
            <a:off x="5168563" y="3450062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11" name="Ευθύγραμμο βέλος σύνδεσης 110"/>
          <p:cNvCxnSpPr>
            <a:stCxn id="110" idx="0"/>
            <a:endCxn id="105" idx="1"/>
          </p:cNvCxnSpPr>
          <p:nvPr/>
        </p:nvCxnSpPr>
        <p:spPr>
          <a:xfrm flipV="1">
            <a:off x="5367392" y="3019363"/>
            <a:ext cx="172838" cy="43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563716" y="2682490"/>
            <a:ext cx="652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delete class</a:t>
            </a:r>
            <a:endParaRPr lang="el-GR" sz="600" dirty="0"/>
          </a:p>
        </p:txBody>
      </p:sp>
      <p:sp>
        <p:nvSpPr>
          <p:cNvPr id="116" name="Διάγραμμα ροής: Απόφαση 115"/>
          <p:cNvSpPr/>
          <p:nvPr/>
        </p:nvSpPr>
        <p:spPr>
          <a:xfrm>
            <a:off x="6548342" y="3947161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19" name="Διάγραμμα ροής: Διεργασία 118"/>
          <p:cNvSpPr/>
          <p:nvPr/>
        </p:nvSpPr>
        <p:spPr>
          <a:xfrm>
            <a:off x="5641228" y="4278667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20" name="Ευθύγραμμο βέλος σύνδεσης 119"/>
          <p:cNvCxnSpPr>
            <a:stCxn id="119" idx="0"/>
            <a:endCxn id="116" idx="1"/>
          </p:cNvCxnSpPr>
          <p:nvPr/>
        </p:nvCxnSpPr>
        <p:spPr>
          <a:xfrm flipV="1">
            <a:off x="5840057" y="4127181"/>
            <a:ext cx="708285" cy="1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622452" y="3982410"/>
            <a:ext cx="65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delete property</a:t>
            </a:r>
            <a:endParaRPr lang="el-GR" sz="600" dirty="0"/>
          </a:p>
        </p:txBody>
      </p:sp>
      <p:sp>
        <p:nvSpPr>
          <p:cNvPr id="122" name="Διάγραμμα ροής: Διεργασία 121"/>
          <p:cNvSpPr/>
          <p:nvPr/>
        </p:nvSpPr>
        <p:spPr>
          <a:xfrm>
            <a:off x="7216463" y="6265290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23" name="Διάγραμμα ροής: Διεργασία 122"/>
          <p:cNvSpPr/>
          <p:nvPr/>
        </p:nvSpPr>
        <p:spPr>
          <a:xfrm>
            <a:off x="7719540" y="5558882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24" name="Διάγραμμα ροής: Απόφαση 123"/>
          <p:cNvSpPr/>
          <p:nvPr/>
        </p:nvSpPr>
        <p:spPr>
          <a:xfrm>
            <a:off x="6623350" y="5270850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25" name="Ευθύγραμμο βέλος σύνδεσης 124"/>
          <p:cNvCxnSpPr>
            <a:stCxn id="123" idx="2"/>
          </p:cNvCxnSpPr>
          <p:nvPr/>
        </p:nvCxnSpPr>
        <p:spPr>
          <a:xfrm>
            <a:off x="7918369" y="5825312"/>
            <a:ext cx="0" cy="56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Ευθύγραμμο βέλος σύνδεσης 125"/>
          <p:cNvCxnSpPr>
            <a:endCxn id="123" idx="0"/>
          </p:cNvCxnSpPr>
          <p:nvPr/>
        </p:nvCxnSpPr>
        <p:spPr>
          <a:xfrm>
            <a:off x="7182167" y="5450870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Διάγραμμα ροής: Διεργασία 126"/>
          <p:cNvSpPr/>
          <p:nvPr/>
        </p:nvSpPr>
        <p:spPr>
          <a:xfrm>
            <a:off x="8187039" y="6261475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28" name="Ευθύγραμμο βέλος σύνδεσης 127"/>
          <p:cNvCxnSpPr>
            <a:stCxn id="127" idx="1"/>
            <a:endCxn id="122" idx="3"/>
          </p:cNvCxnSpPr>
          <p:nvPr/>
        </p:nvCxnSpPr>
        <p:spPr>
          <a:xfrm flipH="1">
            <a:off x="7614120" y="6394690"/>
            <a:ext cx="572919" cy="381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638724" y="5355224"/>
            <a:ext cx="652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add property</a:t>
            </a:r>
            <a:endParaRPr lang="el-GR" sz="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449276" y="2011320"/>
            <a:ext cx="1527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Generalize domain or range or Pull down class</a:t>
            </a:r>
            <a:endParaRPr lang="el-GR" sz="1100" dirty="0"/>
          </a:p>
        </p:txBody>
      </p:sp>
      <p:sp>
        <p:nvSpPr>
          <p:cNvPr id="142" name="TextBox 141"/>
          <p:cNvSpPr txBox="1"/>
          <p:nvPr/>
        </p:nvSpPr>
        <p:spPr>
          <a:xfrm>
            <a:off x="3457408" y="4627658"/>
            <a:ext cx="1697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Delete super class or property</a:t>
            </a:r>
            <a:endParaRPr lang="el-GR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456509" y="3323276"/>
            <a:ext cx="1673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 super class or property</a:t>
            </a:r>
            <a:endParaRPr lang="el-GR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877450" y="5333069"/>
            <a:ext cx="1364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 property</a:t>
            </a:r>
            <a:endParaRPr lang="el-GR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877451" y="3919619"/>
            <a:ext cx="1364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Delete property</a:t>
            </a:r>
            <a:endParaRPr lang="el-GR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543407" y="5563498"/>
            <a:ext cx="1364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Change to Datatype property</a:t>
            </a:r>
            <a:endParaRPr lang="el-GR" sz="1100" dirty="0"/>
          </a:p>
        </p:txBody>
      </p:sp>
      <p:sp>
        <p:nvSpPr>
          <p:cNvPr id="147" name="Διάγραμμα ροής: Διεργασία 146"/>
          <p:cNvSpPr/>
          <p:nvPr/>
        </p:nvSpPr>
        <p:spPr>
          <a:xfrm>
            <a:off x="4198298" y="6186906"/>
            <a:ext cx="397657" cy="26643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48" name="Διάγραμμα ροής: Διεργασία 147"/>
          <p:cNvSpPr/>
          <p:nvPr/>
        </p:nvSpPr>
        <p:spPr>
          <a:xfrm>
            <a:off x="2600786" y="5778942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49" name="Διάγραμμα ροής: Απόφαση 148"/>
          <p:cNvSpPr/>
          <p:nvPr/>
        </p:nvSpPr>
        <p:spPr>
          <a:xfrm>
            <a:off x="1526040" y="5490910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50" name="Ευθύγραμμο βέλος σύνδεσης 149"/>
          <p:cNvCxnSpPr>
            <a:stCxn id="152" idx="3"/>
            <a:endCxn id="147" idx="1"/>
          </p:cNvCxnSpPr>
          <p:nvPr/>
        </p:nvCxnSpPr>
        <p:spPr>
          <a:xfrm>
            <a:off x="3746814" y="6320121"/>
            <a:ext cx="45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Ευθύγραμμο βέλος σύνδεσης 150"/>
          <p:cNvCxnSpPr>
            <a:endCxn id="148" idx="0"/>
          </p:cNvCxnSpPr>
          <p:nvPr/>
        </p:nvCxnSpPr>
        <p:spPr>
          <a:xfrm>
            <a:off x="2063413" y="5670930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2" name="Διάγραμμα ροής: Διεργασία 151"/>
          <p:cNvSpPr/>
          <p:nvPr/>
        </p:nvSpPr>
        <p:spPr>
          <a:xfrm>
            <a:off x="3349157" y="6186906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53" name="Ευθύγραμμο βέλος σύνδεσης 152"/>
          <p:cNvCxnSpPr>
            <a:stCxn id="148" idx="3"/>
            <a:endCxn id="152" idx="0"/>
          </p:cNvCxnSpPr>
          <p:nvPr/>
        </p:nvCxnSpPr>
        <p:spPr>
          <a:xfrm>
            <a:off x="2998443" y="5912157"/>
            <a:ext cx="549543" cy="27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596526" y="551455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change datatype</a:t>
            </a:r>
            <a:endParaRPr lang="el-GR" sz="600" dirty="0"/>
          </a:p>
        </p:txBody>
      </p:sp>
      <p:sp>
        <p:nvSpPr>
          <p:cNvPr id="80" name="Διάγραμμα ροής: Διεργασία 20"/>
          <p:cNvSpPr/>
          <p:nvPr/>
        </p:nvSpPr>
        <p:spPr>
          <a:xfrm>
            <a:off x="10097018" y="349460"/>
            <a:ext cx="290182" cy="19442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81" name="Διάγραμμα ροής: Απόφαση 22"/>
          <p:cNvSpPr/>
          <p:nvPr/>
        </p:nvSpPr>
        <p:spPr>
          <a:xfrm>
            <a:off x="10054606" y="685482"/>
            <a:ext cx="360041" cy="2412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82" name="Διάγραμμα ροής: Διεργασία 21"/>
          <p:cNvSpPr/>
          <p:nvPr/>
        </p:nvSpPr>
        <p:spPr>
          <a:xfrm>
            <a:off x="10066529" y="1080915"/>
            <a:ext cx="336193" cy="225249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84" name="TextBox 83"/>
          <p:cNvSpPr txBox="1"/>
          <p:nvPr/>
        </p:nvSpPr>
        <p:spPr>
          <a:xfrm>
            <a:off x="10489135" y="261574"/>
            <a:ext cx="2133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Resource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0487377" y="625035"/>
            <a:ext cx="2133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Operator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0476726" y="1038079"/>
            <a:ext cx="2133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Changed Resource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5" grpId="0" animBg="1"/>
      <p:bldP spid="38" grpId="0" animBg="1"/>
      <p:bldP spid="57" grpId="0" animBg="1"/>
      <p:bldP spid="58" grpId="0" animBg="1"/>
      <p:bldP spid="59" grpId="0" animBg="1"/>
      <p:bldP spid="63" grpId="0" animBg="1"/>
      <p:bldP spid="71" grpId="0" animBg="1"/>
      <p:bldP spid="72" grpId="0" animBg="1"/>
      <p:bldP spid="73" grpId="0" animBg="1"/>
      <p:bldP spid="76" grpId="0" animBg="1"/>
      <p:bldP spid="83" grpId="0"/>
      <p:bldP spid="91" grpId="0"/>
      <p:bldP spid="92" grpId="0"/>
      <p:bldP spid="93" grpId="0"/>
      <p:bldP spid="94" grpId="0"/>
      <p:bldP spid="95" grpId="0"/>
      <p:bldP spid="97" grpId="0" animBg="1"/>
      <p:bldP spid="98" grpId="0" animBg="1"/>
      <p:bldP spid="99" grpId="0" animBg="1"/>
      <p:bldP spid="102" grpId="0" animBg="1"/>
      <p:bldP spid="104" grpId="0"/>
      <p:bldP spid="105" grpId="0" animBg="1"/>
      <p:bldP spid="106" grpId="0" animBg="1"/>
      <p:bldP spid="107" grpId="0" animBg="1"/>
      <p:bldP spid="110" grpId="0" animBg="1"/>
      <p:bldP spid="112" grpId="0"/>
      <p:bldP spid="116" grpId="0" animBg="1"/>
      <p:bldP spid="119" grpId="0" animBg="1"/>
      <p:bldP spid="121" grpId="0"/>
      <p:bldP spid="122" grpId="0" animBg="1"/>
      <p:bldP spid="123" grpId="0" animBg="1"/>
      <p:bldP spid="124" grpId="0" animBg="1"/>
      <p:bldP spid="127" grpId="0" animBg="1"/>
      <p:bldP spid="129" grpId="0"/>
      <p:bldP spid="141" grpId="0"/>
      <p:bldP spid="142" grpId="0"/>
      <p:bldP spid="143" grpId="0"/>
      <p:bldP spid="144" grpId="0"/>
      <p:bldP spid="145" grpId="0"/>
      <p:bldP spid="146" grpId="0"/>
      <p:bldP spid="147" grpId="0" animBg="1"/>
      <p:bldP spid="148" grpId="0" animBg="1"/>
      <p:bldP spid="149" grpId="0" animBg="1"/>
      <p:bldP spid="152" grpId="0" animBg="1"/>
      <p:bldP spid="1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62752" y="52616"/>
            <a:ext cx="10360501" cy="733896"/>
          </a:xfrm>
        </p:spPr>
        <p:txBody>
          <a:bodyPr rtlCol="0"/>
          <a:lstStyle/>
          <a:p>
            <a:pPr algn="ctr" rtl="0"/>
            <a:r>
              <a:rPr lang="en-US" dirty="0"/>
              <a:t>System Architecture</a:t>
            </a:r>
            <a:endParaRPr lang="el-GR" dirty="0"/>
          </a:p>
        </p:txBody>
      </p:sp>
      <p:sp>
        <p:nvSpPr>
          <p:cNvPr id="7" name="Κύλινδρος 6"/>
          <p:cNvSpPr/>
          <p:nvPr/>
        </p:nvSpPr>
        <p:spPr>
          <a:xfrm>
            <a:off x="9190756" y="1111091"/>
            <a:ext cx="864096" cy="86193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v3.2.1-v3.3.2.owl</a:t>
            </a:r>
            <a:endParaRPr lang="el-GR" sz="1200" dirty="0">
              <a:solidFill>
                <a:schemeClr val="tx1"/>
              </a:solidFill>
            </a:endParaRPr>
          </a:p>
        </p:txBody>
      </p:sp>
      <p:sp>
        <p:nvSpPr>
          <p:cNvPr id="8" name="Κύλινδρος 7"/>
          <p:cNvSpPr/>
          <p:nvPr/>
        </p:nvSpPr>
        <p:spPr>
          <a:xfrm>
            <a:off x="9158668" y="2509960"/>
            <a:ext cx="864096" cy="86193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v3.3.2-v3.4.9.owl</a:t>
            </a:r>
            <a:endParaRPr lang="el-GR" sz="1200" dirty="0">
              <a:solidFill>
                <a:schemeClr val="tx1"/>
              </a:solidFill>
            </a:endParaRPr>
          </a:p>
          <a:p>
            <a:pPr algn="ctr"/>
            <a:endParaRPr lang="el-GR" sz="1200" dirty="0"/>
          </a:p>
        </p:txBody>
      </p:sp>
      <p:sp>
        <p:nvSpPr>
          <p:cNvPr id="9" name="Κύλινδρος 8"/>
          <p:cNvSpPr/>
          <p:nvPr/>
        </p:nvSpPr>
        <p:spPr>
          <a:xfrm>
            <a:off x="9190756" y="3908829"/>
            <a:ext cx="864096" cy="86193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v3.4.9-v4.2.owl</a:t>
            </a:r>
            <a:endParaRPr lang="el-GR" sz="1200" dirty="0">
              <a:solidFill>
                <a:schemeClr val="tx1"/>
              </a:solidFill>
            </a:endParaRPr>
          </a:p>
          <a:p>
            <a:pPr algn="ctr"/>
            <a:endParaRPr lang="el-GR" sz="1200" dirty="0"/>
          </a:p>
        </p:txBody>
      </p:sp>
      <p:sp>
        <p:nvSpPr>
          <p:cNvPr id="11" name="Κύλινδρος 10"/>
          <p:cNvSpPr/>
          <p:nvPr/>
        </p:nvSpPr>
        <p:spPr>
          <a:xfrm>
            <a:off x="5630935" y="3717032"/>
            <a:ext cx="1224136" cy="162810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virtuoso</a:t>
            </a:r>
            <a:endParaRPr lang="el-GR" dirty="0"/>
          </a:p>
        </p:txBody>
      </p:sp>
      <p:sp>
        <p:nvSpPr>
          <p:cNvPr id="12" name="Σύννεφο 11"/>
          <p:cNvSpPr/>
          <p:nvPr/>
        </p:nvSpPr>
        <p:spPr>
          <a:xfrm>
            <a:off x="4066994" y="4149619"/>
            <a:ext cx="762924" cy="762924"/>
          </a:xfrm>
          <a:prstGeom prst="cloud">
            <a:avLst/>
          </a:prstGeom>
          <a:solidFill>
            <a:schemeClr val="tx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3" name="Σύννεφο 12"/>
          <p:cNvSpPr/>
          <p:nvPr/>
        </p:nvSpPr>
        <p:spPr>
          <a:xfrm>
            <a:off x="7534572" y="4149619"/>
            <a:ext cx="777264" cy="777264"/>
          </a:xfrm>
          <a:prstGeom prst="cloud">
            <a:avLst/>
          </a:prstGeom>
          <a:solidFill>
            <a:schemeClr val="tx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7" name="Γωνιώδης σύνδεση 16"/>
          <p:cNvCxnSpPr>
            <a:stCxn id="13" idx="3"/>
            <a:endCxn id="7" idx="1"/>
          </p:cNvCxnSpPr>
          <p:nvPr/>
        </p:nvCxnSpPr>
        <p:spPr>
          <a:xfrm rot="5400000" flipH="1" flipV="1">
            <a:off x="7231520" y="1802776"/>
            <a:ext cx="3082969" cy="1699600"/>
          </a:xfrm>
          <a:prstGeom prst="bentConnector3">
            <a:avLst>
              <a:gd name="adj1" fmla="val 107415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Γωνιώδης σύνδεση 21"/>
          <p:cNvCxnSpPr>
            <a:stCxn id="13" idx="3"/>
            <a:endCxn id="8" idx="1"/>
          </p:cNvCxnSpPr>
          <p:nvPr/>
        </p:nvCxnSpPr>
        <p:spPr>
          <a:xfrm rot="5400000" flipH="1" flipV="1">
            <a:off x="7914910" y="2518254"/>
            <a:ext cx="1684100" cy="1667512"/>
          </a:xfrm>
          <a:prstGeom prst="bentConnector3">
            <a:avLst>
              <a:gd name="adj1" fmla="val 11357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Γωνιώδης σύνδεση 27"/>
          <p:cNvCxnSpPr>
            <a:stCxn id="13" idx="3"/>
            <a:endCxn id="9" idx="1"/>
          </p:cNvCxnSpPr>
          <p:nvPr/>
        </p:nvCxnSpPr>
        <p:spPr>
          <a:xfrm rot="5400000" flipH="1" flipV="1">
            <a:off x="8630389" y="3201645"/>
            <a:ext cx="285231" cy="1699600"/>
          </a:xfrm>
          <a:prstGeom prst="bentConnector3">
            <a:avLst>
              <a:gd name="adj1" fmla="val 180146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/>
          <p:cNvCxnSpPr>
            <a:stCxn id="11" idx="4"/>
            <a:endCxn id="13" idx="2"/>
          </p:cNvCxnSpPr>
          <p:nvPr/>
        </p:nvCxnSpPr>
        <p:spPr>
          <a:xfrm>
            <a:off x="6855071" y="4531083"/>
            <a:ext cx="681912" cy="71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Ευθύγραμμο βέλος σύνδεσης 47"/>
          <p:cNvCxnSpPr>
            <a:stCxn id="12" idx="0"/>
            <a:endCxn id="11" idx="2"/>
          </p:cNvCxnSpPr>
          <p:nvPr/>
        </p:nvCxnSpPr>
        <p:spPr>
          <a:xfrm>
            <a:off x="4829282" y="4531081"/>
            <a:ext cx="801653" cy="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Διάγραμμα ροής: Πολλαπλό έγγραφο 78"/>
          <p:cNvSpPr/>
          <p:nvPr/>
        </p:nvSpPr>
        <p:spPr>
          <a:xfrm>
            <a:off x="1341884" y="2300308"/>
            <a:ext cx="1584176" cy="128124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OntologyEvolutionVisualizer.jar</a:t>
            </a:r>
            <a:endParaRPr lang="el-GR" sz="1400" dirty="0">
              <a:solidFill>
                <a:schemeClr val="tx1"/>
              </a:solidFill>
            </a:endParaRPr>
          </a:p>
        </p:txBody>
      </p:sp>
      <p:cxnSp>
        <p:nvCxnSpPr>
          <p:cNvPr id="84" name="Γωνιώδης σύνδεση 83"/>
          <p:cNvCxnSpPr>
            <a:stCxn id="79" idx="3"/>
            <a:endCxn id="12" idx="3"/>
          </p:cNvCxnSpPr>
          <p:nvPr/>
        </p:nvCxnSpPr>
        <p:spPr>
          <a:xfrm>
            <a:off x="2926060" y="2940928"/>
            <a:ext cx="1522396" cy="125231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Γωνιώδης σύνδεση 85"/>
          <p:cNvCxnSpPr>
            <a:stCxn id="12" idx="1"/>
            <a:endCxn id="79" idx="2"/>
          </p:cNvCxnSpPr>
          <p:nvPr/>
        </p:nvCxnSpPr>
        <p:spPr>
          <a:xfrm rot="5400000" flipH="1">
            <a:off x="2546783" y="3010058"/>
            <a:ext cx="1378704" cy="2424643"/>
          </a:xfrm>
          <a:prstGeom prst="bentConnector3">
            <a:avLst>
              <a:gd name="adj1" fmla="val -1932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Γωνιώδης σύνδεση 87"/>
          <p:cNvCxnSpPr>
            <a:stCxn id="7" idx="4"/>
            <a:endCxn id="13" idx="1"/>
          </p:cNvCxnSpPr>
          <p:nvPr/>
        </p:nvCxnSpPr>
        <p:spPr>
          <a:xfrm flipH="1">
            <a:off x="7923204" y="1542059"/>
            <a:ext cx="2131648" cy="3383996"/>
          </a:xfrm>
          <a:prstGeom prst="bentConnector4">
            <a:avLst>
              <a:gd name="adj1" fmla="val -60577"/>
              <a:gd name="adj2" fmla="val 10970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Γωνιώδης σύνδεση 95"/>
          <p:cNvCxnSpPr>
            <a:stCxn id="8" idx="4"/>
            <a:endCxn id="13" idx="1"/>
          </p:cNvCxnSpPr>
          <p:nvPr/>
        </p:nvCxnSpPr>
        <p:spPr>
          <a:xfrm flipH="1">
            <a:off x="7923204" y="2940928"/>
            <a:ext cx="2099560" cy="1985127"/>
          </a:xfrm>
          <a:prstGeom prst="bentConnector4">
            <a:avLst>
              <a:gd name="adj1" fmla="val -63268"/>
              <a:gd name="adj2" fmla="val 11591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Γωνιώδης σύνδεση 108"/>
          <p:cNvCxnSpPr>
            <a:stCxn id="9" idx="4"/>
            <a:endCxn id="13" idx="1"/>
          </p:cNvCxnSpPr>
          <p:nvPr/>
        </p:nvCxnSpPr>
        <p:spPr>
          <a:xfrm flipH="1">
            <a:off x="7923204" y="4339797"/>
            <a:ext cx="2131648" cy="586258"/>
          </a:xfrm>
          <a:prstGeom prst="bentConnector4">
            <a:avLst>
              <a:gd name="adj1" fmla="val -60577"/>
              <a:gd name="adj2" fmla="val 15599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242313" y="4133114"/>
            <a:ext cx="2004227" cy="2004227"/>
            <a:chOff x="5162027" y="2507141"/>
            <a:chExt cx="2004227" cy="2004227"/>
          </a:xfrm>
        </p:grpSpPr>
        <p:pic>
          <p:nvPicPr>
            <p:cNvPr id="24" name="Picture 2" descr="http://downloadicons.net/sites/default/files/multiple-server-icon-4405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027" y="2507141"/>
              <a:ext cx="2004227" cy="200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636056" y="2596842"/>
              <a:ext cx="1096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Virtuoso</a:t>
              </a:r>
            </a:p>
          </p:txBody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62752" y="52616"/>
            <a:ext cx="10360501" cy="733896"/>
          </a:xfrm>
        </p:spPr>
        <p:txBody>
          <a:bodyPr rtlCol="0"/>
          <a:lstStyle/>
          <a:p>
            <a:pPr algn="ctr" rtl="0"/>
            <a:r>
              <a:rPr lang="en-US" dirty="0"/>
              <a:t>Flow of Execution</a:t>
            </a:r>
            <a:endParaRPr lang="el-GR" dirty="0"/>
          </a:p>
        </p:txBody>
      </p:sp>
      <p:sp>
        <p:nvSpPr>
          <p:cNvPr id="7" name="Κύλινδρος 6"/>
          <p:cNvSpPr/>
          <p:nvPr/>
        </p:nvSpPr>
        <p:spPr>
          <a:xfrm>
            <a:off x="9190756" y="1715238"/>
            <a:ext cx="864096" cy="86193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v3.2.1-v3.3.2.owl</a:t>
            </a:r>
            <a:endParaRPr lang="el-GR" sz="1200" dirty="0">
              <a:solidFill>
                <a:schemeClr val="tx1"/>
              </a:solidFill>
            </a:endParaRPr>
          </a:p>
        </p:txBody>
      </p:sp>
      <p:sp>
        <p:nvSpPr>
          <p:cNvPr id="8" name="Κύλινδρος 7"/>
          <p:cNvSpPr/>
          <p:nvPr/>
        </p:nvSpPr>
        <p:spPr>
          <a:xfrm>
            <a:off x="9158668" y="3114107"/>
            <a:ext cx="864096" cy="86193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v3.3.2-v3.4.9.owl</a:t>
            </a:r>
            <a:endParaRPr lang="el-GR" sz="1200" dirty="0">
              <a:solidFill>
                <a:schemeClr val="tx1"/>
              </a:solidFill>
            </a:endParaRPr>
          </a:p>
          <a:p>
            <a:pPr algn="ctr"/>
            <a:endParaRPr lang="el-GR" sz="1200" dirty="0"/>
          </a:p>
        </p:txBody>
      </p:sp>
      <p:sp>
        <p:nvSpPr>
          <p:cNvPr id="9" name="Κύλινδρος 8"/>
          <p:cNvSpPr/>
          <p:nvPr/>
        </p:nvSpPr>
        <p:spPr>
          <a:xfrm>
            <a:off x="9190756" y="4512976"/>
            <a:ext cx="864096" cy="86193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v3.4.9-v4.2.owl</a:t>
            </a:r>
            <a:endParaRPr lang="el-GR" sz="1200" dirty="0">
              <a:solidFill>
                <a:schemeClr val="tx1"/>
              </a:solidFill>
            </a:endParaRPr>
          </a:p>
          <a:p>
            <a:pPr algn="ctr"/>
            <a:endParaRPr lang="el-GR" sz="1200" dirty="0"/>
          </a:p>
        </p:txBody>
      </p:sp>
      <p:sp>
        <p:nvSpPr>
          <p:cNvPr id="12" name="Σύννεφο 11"/>
          <p:cNvSpPr/>
          <p:nvPr/>
        </p:nvSpPr>
        <p:spPr>
          <a:xfrm>
            <a:off x="4066994" y="4753766"/>
            <a:ext cx="762924" cy="762924"/>
          </a:xfrm>
          <a:prstGeom prst="cloud">
            <a:avLst/>
          </a:prstGeom>
          <a:solidFill>
            <a:schemeClr val="tx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3" name="Σύννεφο 12"/>
          <p:cNvSpPr/>
          <p:nvPr/>
        </p:nvSpPr>
        <p:spPr>
          <a:xfrm>
            <a:off x="7534572" y="4753766"/>
            <a:ext cx="777264" cy="777264"/>
          </a:xfrm>
          <a:prstGeom prst="cloud">
            <a:avLst/>
          </a:prstGeom>
          <a:solidFill>
            <a:schemeClr val="tx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7" name="Γωνιώδης σύνδεση 16"/>
          <p:cNvCxnSpPr>
            <a:stCxn id="13" idx="3"/>
            <a:endCxn id="7" idx="1"/>
          </p:cNvCxnSpPr>
          <p:nvPr/>
        </p:nvCxnSpPr>
        <p:spPr>
          <a:xfrm rot="5400000" flipH="1" flipV="1">
            <a:off x="7231520" y="2406923"/>
            <a:ext cx="3082969" cy="1699600"/>
          </a:xfrm>
          <a:prstGeom prst="bentConnector3">
            <a:avLst>
              <a:gd name="adj1" fmla="val 107415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Γωνιώδης σύνδεση 21"/>
          <p:cNvCxnSpPr>
            <a:stCxn id="13" idx="3"/>
            <a:endCxn id="8" idx="1"/>
          </p:cNvCxnSpPr>
          <p:nvPr/>
        </p:nvCxnSpPr>
        <p:spPr>
          <a:xfrm rot="5400000" flipH="1" flipV="1">
            <a:off x="7914910" y="3122401"/>
            <a:ext cx="1684100" cy="1667512"/>
          </a:xfrm>
          <a:prstGeom prst="bentConnector3">
            <a:avLst>
              <a:gd name="adj1" fmla="val 11357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Γωνιώδης σύνδεση 27"/>
          <p:cNvCxnSpPr>
            <a:stCxn id="13" idx="3"/>
            <a:endCxn id="9" idx="1"/>
          </p:cNvCxnSpPr>
          <p:nvPr/>
        </p:nvCxnSpPr>
        <p:spPr>
          <a:xfrm rot="5400000" flipH="1" flipV="1">
            <a:off x="8630389" y="3805792"/>
            <a:ext cx="285231" cy="1699600"/>
          </a:xfrm>
          <a:prstGeom prst="bentConnector3">
            <a:avLst>
              <a:gd name="adj1" fmla="val 180146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/>
          <p:cNvCxnSpPr>
            <a:cxnSpLocks/>
            <a:endCxn id="13" idx="2"/>
          </p:cNvCxnSpPr>
          <p:nvPr/>
        </p:nvCxnSpPr>
        <p:spPr>
          <a:xfrm>
            <a:off x="7044284" y="5142398"/>
            <a:ext cx="49269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Ευθύγραμμο βέλος σύνδεσης 47"/>
          <p:cNvCxnSpPr>
            <a:cxnSpLocks/>
            <a:stCxn id="12" idx="0"/>
          </p:cNvCxnSpPr>
          <p:nvPr/>
        </p:nvCxnSpPr>
        <p:spPr>
          <a:xfrm>
            <a:off x="4829282" y="5135228"/>
            <a:ext cx="54505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Διάγραμμα ροής: Πολλαπλό έγγραφο 78"/>
          <p:cNvSpPr/>
          <p:nvPr/>
        </p:nvSpPr>
        <p:spPr>
          <a:xfrm>
            <a:off x="1341884" y="2904455"/>
            <a:ext cx="1584176" cy="128124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OntologyEvolutionVisualizer.jar</a:t>
            </a:r>
            <a:endParaRPr lang="el-GR" sz="1400" dirty="0">
              <a:solidFill>
                <a:schemeClr val="tx1"/>
              </a:solidFill>
            </a:endParaRPr>
          </a:p>
        </p:txBody>
      </p:sp>
      <p:cxnSp>
        <p:nvCxnSpPr>
          <p:cNvPr id="84" name="Γωνιώδης σύνδεση 83"/>
          <p:cNvCxnSpPr>
            <a:stCxn id="79" idx="3"/>
            <a:endCxn id="12" idx="3"/>
          </p:cNvCxnSpPr>
          <p:nvPr/>
        </p:nvCxnSpPr>
        <p:spPr>
          <a:xfrm>
            <a:off x="2926060" y="3545075"/>
            <a:ext cx="1522396" cy="125231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Γωνιώδης σύνδεση 85"/>
          <p:cNvCxnSpPr>
            <a:stCxn id="12" idx="1"/>
            <a:endCxn id="79" idx="2"/>
          </p:cNvCxnSpPr>
          <p:nvPr/>
        </p:nvCxnSpPr>
        <p:spPr>
          <a:xfrm rot="5400000" flipH="1">
            <a:off x="2546783" y="3614205"/>
            <a:ext cx="1378704" cy="2424643"/>
          </a:xfrm>
          <a:prstGeom prst="bentConnector3">
            <a:avLst>
              <a:gd name="adj1" fmla="val -1932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Γωνιώδης σύνδεση 87"/>
          <p:cNvCxnSpPr>
            <a:stCxn id="7" idx="4"/>
            <a:endCxn id="13" idx="1"/>
          </p:cNvCxnSpPr>
          <p:nvPr/>
        </p:nvCxnSpPr>
        <p:spPr>
          <a:xfrm flipH="1">
            <a:off x="7923204" y="2146206"/>
            <a:ext cx="2131648" cy="3383996"/>
          </a:xfrm>
          <a:prstGeom prst="bentConnector4">
            <a:avLst>
              <a:gd name="adj1" fmla="val -60577"/>
              <a:gd name="adj2" fmla="val 10970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Γωνιώδης σύνδεση 95"/>
          <p:cNvCxnSpPr>
            <a:stCxn id="8" idx="4"/>
            <a:endCxn id="13" idx="1"/>
          </p:cNvCxnSpPr>
          <p:nvPr/>
        </p:nvCxnSpPr>
        <p:spPr>
          <a:xfrm flipH="1">
            <a:off x="7923204" y="3545075"/>
            <a:ext cx="2099560" cy="1985127"/>
          </a:xfrm>
          <a:prstGeom prst="bentConnector4">
            <a:avLst>
              <a:gd name="adj1" fmla="val -63268"/>
              <a:gd name="adj2" fmla="val 11591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Γωνιώδης σύνδεση 108"/>
          <p:cNvCxnSpPr>
            <a:stCxn id="9" idx="4"/>
            <a:endCxn id="13" idx="1"/>
          </p:cNvCxnSpPr>
          <p:nvPr/>
        </p:nvCxnSpPr>
        <p:spPr>
          <a:xfrm flipH="1">
            <a:off x="7923204" y="4943944"/>
            <a:ext cx="2131648" cy="586258"/>
          </a:xfrm>
          <a:prstGeom prst="bentConnector4">
            <a:avLst>
              <a:gd name="adj1" fmla="val -60577"/>
              <a:gd name="adj2" fmla="val 15599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133972" y="1907089"/>
            <a:ext cx="0" cy="91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1917948" y="1907089"/>
            <a:ext cx="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745524" y="606856"/>
            <a:ext cx="556578" cy="1214393"/>
            <a:chOff x="3382691" y="692696"/>
            <a:chExt cx="556578" cy="1214393"/>
          </a:xfrm>
        </p:grpSpPr>
        <p:sp>
          <p:nvSpPr>
            <p:cNvPr id="3" name="Oval 2"/>
            <p:cNvSpPr/>
            <p:nvPr/>
          </p:nvSpPr>
          <p:spPr>
            <a:xfrm>
              <a:off x="3444956" y="69269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" name="Straight Connector 4"/>
            <p:cNvCxnSpPr>
              <a:stCxn id="3" idx="4"/>
            </p:cNvCxnSpPr>
            <p:nvPr/>
          </p:nvCxnSpPr>
          <p:spPr>
            <a:xfrm>
              <a:off x="3660980" y="1124744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60980" y="1628800"/>
              <a:ext cx="278289" cy="2782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382691" y="1628800"/>
              <a:ext cx="278289" cy="2782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13824" y="1268760"/>
              <a:ext cx="4943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02102" y="2023024"/>
            <a:ext cx="303993" cy="30399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4741948" y="4488508"/>
            <a:ext cx="303993" cy="30399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9" name="Oval 38"/>
          <p:cNvSpPr/>
          <p:nvPr/>
        </p:nvSpPr>
        <p:spPr>
          <a:xfrm>
            <a:off x="7522315" y="3304981"/>
            <a:ext cx="303993" cy="30399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11506289" y="4318931"/>
            <a:ext cx="303993" cy="30399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763001" y="5878109"/>
            <a:ext cx="303993" cy="30399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42" name="Oval 41"/>
          <p:cNvSpPr/>
          <p:nvPr/>
        </p:nvSpPr>
        <p:spPr>
          <a:xfrm>
            <a:off x="1441531" y="2330651"/>
            <a:ext cx="303993" cy="30399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602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2" grpId="0" animBg="1"/>
      <p:bldP spid="13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Tools &amp; Development</a:t>
            </a:r>
            <a:endParaRPr lang="el-GR" dirty="0"/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Notepad++</a:t>
            </a:r>
          </a:p>
          <a:p>
            <a:r>
              <a:rPr lang="en-US" dirty="0" err="1"/>
              <a:t>Netbeans</a:t>
            </a:r>
            <a:endParaRPr lang="el-GR" dirty="0"/>
          </a:p>
          <a:p>
            <a:pPr rtl="0"/>
            <a:r>
              <a:rPr lang="en-US" dirty="0"/>
              <a:t>JDK</a:t>
            </a:r>
          </a:p>
          <a:p>
            <a:r>
              <a:rPr lang="en-US" dirty="0"/>
              <a:t>CODE WRITTEN IN JAVA</a:t>
            </a:r>
            <a:endParaRPr lang="en-US" dirty="0"/>
          </a:p>
          <a:p>
            <a:pPr rtl="0"/>
            <a:r>
              <a:rPr lang="en-US" dirty="0"/>
              <a:t>PREFUSE</a:t>
            </a:r>
          </a:p>
          <a:p>
            <a:pPr rtl="0"/>
            <a:r>
              <a:rPr lang="en-US" dirty="0"/>
              <a:t>JENA</a:t>
            </a:r>
            <a:endParaRPr lang="el-GR" dirty="0"/>
          </a:p>
          <a:p>
            <a:r>
              <a:rPr lang="en-US" dirty="0"/>
              <a:t>GUI – USER INTERACTION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24" y="1340769"/>
            <a:ext cx="4898093" cy="38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Problem &amp; Algorithm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an resource with its URI</a:t>
            </a:r>
          </a:p>
          <a:p>
            <a:r>
              <a:rPr lang="en-US" dirty="0"/>
              <a:t>For multiple change operations</a:t>
            </a:r>
          </a:p>
          <a:p>
            <a:r>
              <a:rPr lang="en-US" dirty="0"/>
              <a:t>Over multiple owl files</a:t>
            </a:r>
          </a:p>
          <a:p>
            <a:r>
              <a:rPr lang="en-US" dirty="0"/>
              <a:t>Then depending the output</a:t>
            </a:r>
          </a:p>
          <a:p>
            <a:r>
              <a:rPr lang="en-US" dirty="0"/>
              <a:t>Repeat search with another change operations</a:t>
            </a:r>
          </a:p>
          <a:p>
            <a:r>
              <a:rPr lang="en-US" dirty="0"/>
              <a:t>Finally draw evolution graph (visualization)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>
          <a:xfrm>
            <a:off x="981844" y="89598"/>
            <a:ext cx="10360501" cy="49525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dirty="0"/>
              <a:t>Change Operations diagrams</a:t>
            </a:r>
            <a:endParaRPr lang="el-GR" dirty="0"/>
          </a:p>
        </p:txBody>
      </p:sp>
      <p:sp>
        <p:nvSpPr>
          <p:cNvPr id="21" name="Διάγραμμα ροής: Διεργασία 20"/>
          <p:cNvSpPr/>
          <p:nvPr/>
        </p:nvSpPr>
        <p:spPr>
          <a:xfrm>
            <a:off x="1463661" y="956111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22" name="Διάγραμμα ροής: Διεργασία 21"/>
          <p:cNvSpPr/>
          <p:nvPr/>
        </p:nvSpPr>
        <p:spPr>
          <a:xfrm>
            <a:off x="3567963" y="956111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23" name="Διάγραμμα ροής: Απόφαση 22"/>
          <p:cNvSpPr/>
          <p:nvPr/>
        </p:nvSpPr>
        <p:spPr>
          <a:xfrm>
            <a:off x="2471773" y="668079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25" name="Ευθύγραμμο βέλος σύνδεσης 24"/>
          <p:cNvCxnSpPr>
            <a:stCxn id="21" idx="0"/>
            <a:endCxn id="23" idx="1"/>
          </p:cNvCxnSpPr>
          <p:nvPr/>
        </p:nvCxnSpPr>
        <p:spPr>
          <a:xfrm flipV="1">
            <a:off x="1662490" y="848099"/>
            <a:ext cx="809283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/>
          <p:cNvCxnSpPr>
            <a:endCxn id="22" idx="0"/>
          </p:cNvCxnSpPr>
          <p:nvPr/>
        </p:nvCxnSpPr>
        <p:spPr>
          <a:xfrm>
            <a:off x="3030590" y="848099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Διάγραμμα ροής: Διεργασία 29"/>
          <p:cNvSpPr/>
          <p:nvPr/>
        </p:nvSpPr>
        <p:spPr>
          <a:xfrm>
            <a:off x="1450375" y="1886062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31" name="Διάγραμμα ροής: Διεργασία 30"/>
          <p:cNvSpPr/>
          <p:nvPr/>
        </p:nvSpPr>
        <p:spPr>
          <a:xfrm>
            <a:off x="3554677" y="1886062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32" name="Διάγραμμα ροής: Απόφαση 31"/>
          <p:cNvSpPr/>
          <p:nvPr/>
        </p:nvSpPr>
        <p:spPr>
          <a:xfrm>
            <a:off x="2458487" y="1598030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 dirty="0"/>
          </a:p>
        </p:txBody>
      </p:sp>
      <p:cxnSp>
        <p:nvCxnSpPr>
          <p:cNvPr id="33" name="Ευθύγραμμο βέλος σύνδεσης 32"/>
          <p:cNvCxnSpPr>
            <a:stCxn id="30" idx="0"/>
            <a:endCxn id="32" idx="1"/>
          </p:cNvCxnSpPr>
          <p:nvPr/>
        </p:nvCxnSpPr>
        <p:spPr>
          <a:xfrm flipV="1">
            <a:off x="1649204" y="1778050"/>
            <a:ext cx="809283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/>
          <p:cNvCxnSpPr>
            <a:endCxn id="31" idx="0"/>
          </p:cNvCxnSpPr>
          <p:nvPr/>
        </p:nvCxnSpPr>
        <p:spPr>
          <a:xfrm>
            <a:off x="3017304" y="1778050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Διάγραμμα ροής: Διεργασία 34"/>
          <p:cNvSpPr/>
          <p:nvPr/>
        </p:nvSpPr>
        <p:spPr>
          <a:xfrm>
            <a:off x="1078708" y="2449976"/>
            <a:ext cx="397657" cy="26643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38" name="Διάγραμμα ροής: Διεργασία 37"/>
          <p:cNvSpPr/>
          <p:nvPr/>
        </p:nvSpPr>
        <p:spPr>
          <a:xfrm>
            <a:off x="3944733" y="2449976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39" name="Ευθύγραμμο βέλος σύνδεσης 38"/>
          <p:cNvCxnSpPr>
            <a:stCxn id="35" idx="0"/>
            <a:endCxn id="30" idx="1"/>
          </p:cNvCxnSpPr>
          <p:nvPr/>
        </p:nvCxnSpPr>
        <p:spPr>
          <a:xfrm flipV="1">
            <a:off x="1277537" y="2019277"/>
            <a:ext cx="172838" cy="43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Ευθύγραμμο βέλος σύνδεσης 41"/>
          <p:cNvCxnSpPr>
            <a:stCxn id="31" idx="3"/>
            <a:endCxn id="38" idx="0"/>
          </p:cNvCxnSpPr>
          <p:nvPr/>
        </p:nvCxnSpPr>
        <p:spPr>
          <a:xfrm>
            <a:off x="3952334" y="2019277"/>
            <a:ext cx="191228" cy="43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Διάγραμμα ροής: Διεργασία 56"/>
          <p:cNvSpPr/>
          <p:nvPr/>
        </p:nvSpPr>
        <p:spPr>
          <a:xfrm>
            <a:off x="1450375" y="3278581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58" name="Διάγραμμα ροής: Διεργασία 57"/>
          <p:cNvSpPr/>
          <p:nvPr/>
        </p:nvSpPr>
        <p:spPr>
          <a:xfrm>
            <a:off x="3554677" y="3278581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59" name="Διάγραμμα ροής: Απόφαση 58"/>
          <p:cNvSpPr/>
          <p:nvPr/>
        </p:nvSpPr>
        <p:spPr>
          <a:xfrm>
            <a:off x="2479931" y="2990549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60" name="Ευθύγραμμο βέλος σύνδεσης 59"/>
          <p:cNvCxnSpPr>
            <a:stCxn id="57" idx="0"/>
            <a:endCxn id="59" idx="1"/>
          </p:cNvCxnSpPr>
          <p:nvPr/>
        </p:nvCxnSpPr>
        <p:spPr>
          <a:xfrm flipV="1">
            <a:off x="1649204" y="3170569"/>
            <a:ext cx="830727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Ευθύγραμμο βέλος σύνδεσης 60"/>
          <p:cNvCxnSpPr>
            <a:endCxn id="58" idx="0"/>
          </p:cNvCxnSpPr>
          <p:nvPr/>
        </p:nvCxnSpPr>
        <p:spPr>
          <a:xfrm>
            <a:off x="3017304" y="3170569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Διάγραμμα ροής: Διεργασία 62"/>
          <p:cNvSpPr/>
          <p:nvPr/>
        </p:nvSpPr>
        <p:spPr>
          <a:xfrm>
            <a:off x="3944733" y="3842495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65" name="Ευθύγραμμο βέλος σύνδεσης 64"/>
          <p:cNvCxnSpPr>
            <a:stCxn id="58" idx="3"/>
            <a:endCxn id="63" idx="0"/>
          </p:cNvCxnSpPr>
          <p:nvPr/>
        </p:nvCxnSpPr>
        <p:spPr>
          <a:xfrm>
            <a:off x="3952334" y="3411796"/>
            <a:ext cx="191228" cy="43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Διάγραμμα ροής: Διεργασία 70"/>
          <p:cNvSpPr/>
          <p:nvPr/>
        </p:nvSpPr>
        <p:spPr>
          <a:xfrm>
            <a:off x="1471819" y="4561226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72" name="Διάγραμμα ροής: Διεργασία 71"/>
          <p:cNvSpPr/>
          <p:nvPr/>
        </p:nvSpPr>
        <p:spPr>
          <a:xfrm>
            <a:off x="3576121" y="4561226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73" name="Διάγραμμα ροής: Απόφαση 72"/>
          <p:cNvSpPr/>
          <p:nvPr/>
        </p:nvSpPr>
        <p:spPr>
          <a:xfrm>
            <a:off x="2479931" y="4273194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74" name="Ευθύγραμμο βέλος σύνδεσης 73"/>
          <p:cNvCxnSpPr>
            <a:stCxn id="71" idx="0"/>
            <a:endCxn id="73" idx="1"/>
          </p:cNvCxnSpPr>
          <p:nvPr/>
        </p:nvCxnSpPr>
        <p:spPr>
          <a:xfrm flipV="1">
            <a:off x="1670648" y="4453214"/>
            <a:ext cx="809283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Ευθύγραμμο βέλος σύνδεσης 74"/>
          <p:cNvCxnSpPr>
            <a:endCxn id="72" idx="0"/>
          </p:cNvCxnSpPr>
          <p:nvPr/>
        </p:nvCxnSpPr>
        <p:spPr>
          <a:xfrm>
            <a:off x="3038748" y="4453214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Διάγραμμα ροής: Διεργασία 75"/>
          <p:cNvSpPr/>
          <p:nvPr/>
        </p:nvSpPr>
        <p:spPr>
          <a:xfrm>
            <a:off x="1100152" y="5125140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77" name="Ευθύγραμμο βέλος σύνδεσης 76"/>
          <p:cNvCxnSpPr>
            <a:stCxn id="76" idx="0"/>
            <a:endCxn id="71" idx="1"/>
          </p:cNvCxnSpPr>
          <p:nvPr/>
        </p:nvCxnSpPr>
        <p:spPr>
          <a:xfrm flipV="1">
            <a:off x="1298981" y="4694441"/>
            <a:ext cx="172838" cy="43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84477" y="1678118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generalize</a:t>
            </a:r>
            <a:endParaRPr lang="el-GR" sz="600" dirty="0"/>
          </a:p>
        </p:txBody>
      </p:sp>
      <p:sp>
        <p:nvSpPr>
          <p:cNvPr id="91" name="TextBox 90"/>
          <p:cNvSpPr txBox="1"/>
          <p:nvPr/>
        </p:nvSpPr>
        <p:spPr>
          <a:xfrm>
            <a:off x="2545444" y="727878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rename</a:t>
            </a:r>
            <a:endParaRPr lang="el-GR" sz="600" dirty="0"/>
          </a:p>
        </p:txBody>
      </p:sp>
      <p:sp>
        <p:nvSpPr>
          <p:cNvPr id="92" name="TextBox 91"/>
          <p:cNvSpPr txBox="1"/>
          <p:nvPr/>
        </p:nvSpPr>
        <p:spPr>
          <a:xfrm>
            <a:off x="2498690" y="4360881"/>
            <a:ext cx="652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delete super</a:t>
            </a:r>
            <a:endParaRPr lang="el-GR" sz="600" dirty="0"/>
          </a:p>
        </p:txBody>
      </p:sp>
      <p:sp>
        <p:nvSpPr>
          <p:cNvPr id="93" name="TextBox 92"/>
          <p:cNvSpPr txBox="1"/>
          <p:nvPr/>
        </p:nvSpPr>
        <p:spPr>
          <a:xfrm>
            <a:off x="2516812" y="3072865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add super</a:t>
            </a:r>
            <a:endParaRPr lang="el-GR" sz="600" dirty="0"/>
          </a:p>
        </p:txBody>
      </p:sp>
      <p:sp>
        <p:nvSpPr>
          <p:cNvPr id="95" name="TextBox 94"/>
          <p:cNvSpPr txBox="1"/>
          <p:nvPr/>
        </p:nvSpPr>
        <p:spPr>
          <a:xfrm>
            <a:off x="4350179" y="849921"/>
            <a:ext cx="1700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Rename class or property</a:t>
            </a:r>
            <a:endParaRPr lang="el-GR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345146" y="1832083"/>
            <a:ext cx="1527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Generalize domain or range or Pull down class</a:t>
            </a:r>
            <a:endParaRPr lang="el-GR" sz="11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353278" y="4448421"/>
            <a:ext cx="1697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Delete super class or property</a:t>
            </a:r>
            <a:endParaRPr lang="el-GR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352379" y="3144039"/>
            <a:ext cx="1673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 super class or property</a:t>
            </a:r>
            <a:endParaRPr lang="el-GR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439277" y="5384261"/>
            <a:ext cx="1364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Change to Datatype property</a:t>
            </a:r>
            <a:endParaRPr lang="el-GR" sz="1100" dirty="0"/>
          </a:p>
        </p:txBody>
      </p:sp>
      <p:sp>
        <p:nvSpPr>
          <p:cNvPr id="147" name="Διάγραμμα ροής: Διεργασία 146"/>
          <p:cNvSpPr/>
          <p:nvPr/>
        </p:nvSpPr>
        <p:spPr>
          <a:xfrm>
            <a:off x="5094168" y="6007669"/>
            <a:ext cx="397657" cy="26643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48" name="Διάγραμμα ροής: Διεργασία 147"/>
          <p:cNvSpPr/>
          <p:nvPr/>
        </p:nvSpPr>
        <p:spPr>
          <a:xfrm>
            <a:off x="3496656" y="5599705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49" name="Διάγραμμα ροής: Απόφαση 148"/>
          <p:cNvSpPr/>
          <p:nvPr/>
        </p:nvSpPr>
        <p:spPr>
          <a:xfrm>
            <a:off x="2421910" y="5311673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50" name="Ευθύγραμμο βέλος σύνδεσης 149"/>
          <p:cNvCxnSpPr>
            <a:stCxn id="152" idx="3"/>
            <a:endCxn id="147" idx="1"/>
          </p:cNvCxnSpPr>
          <p:nvPr/>
        </p:nvCxnSpPr>
        <p:spPr>
          <a:xfrm>
            <a:off x="4642684" y="6140884"/>
            <a:ext cx="45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Ευθύγραμμο βέλος σύνδεσης 150"/>
          <p:cNvCxnSpPr>
            <a:endCxn id="148" idx="0"/>
          </p:cNvCxnSpPr>
          <p:nvPr/>
        </p:nvCxnSpPr>
        <p:spPr>
          <a:xfrm>
            <a:off x="2959283" y="5491693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2" name="Διάγραμμα ροής: Διεργασία 151"/>
          <p:cNvSpPr/>
          <p:nvPr/>
        </p:nvSpPr>
        <p:spPr>
          <a:xfrm>
            <a:off x="4245027" y="6007669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53" name="Ευθύγραμμο βέλος σύνδεσης 152"/>
          <p:cNvCxnSpPr>
            <a:stCxn id="148" idx="3"/>
            <a:endCxn id="152" idx="0"/>
          </p:cNvCxnSpPr>
          <p:nvPr/>
        </p:nvCxnSpPr>
        <p:spPr>
          <a:xfrm>
            <a:off x="3894313" y="5732920"/>
            <a:ext cx="549543" cy="27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492396" y="53353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change datatype</a:t>
            </a:r>
            <a:endParaRPr lang="el-GR" sz="600" dirty="0"/>
          </a:p>
        </p:txBody>
      </p:sp>
      <p:sp>
        <p:nvSpPr>
          <p:cNvPr id="80" name="Διάγραμμα ροής: Διεργασία 20"/>
          <p:cNvSpPr/>
          <p:nvPr/>
        </p:nvSpPr>
        <p:spPr>
          <a:xfrm>
            <a:off x="9260614" y="583263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81" name="Διάγραμμα ροής: Απόφαση 22"/>
          <p:cNvSpPr/>
          <p:nvPr/>
        </p:nvSpPr>
        <p:spPr>
          <a:xfrm>
            <a:off x="9190756" y="1283319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82" name="Διάγραμμα ροής: Διεργασία 21"/>
          <p:cNvSpPr/>
          <p:nvPr/>
        </p:nvSpPr>
        <p:spPr>
          <a:xfrm>
            <a:off x="9260614" y="2075391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2" name="TextBox 1"/>
          <p:cNvSpPr txBox="1"/>
          <p:nvPr/>
        </p:nvSpPr>
        <p:spPr>
          <a:xfrm>
            <a:off x="9945795" y="512434"/>
            <a:ext cx="2133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Resource</a:t>
            </a:r>
            <a:endParaRPr lang="en-US" sz="1800" dirty="0"/>
          </a:p>
        </p:txBody>
      </p:sp>
      <p:sp>
        <p:nvSpPr>
          <p:cNvPr id="85" name="TextBox 84"/>
          <p:cNvSpPr txBox="1"/>
          <p:nvPr/>
        </p:nvSpPr>
        <p:spPr>
          <a:xfrm>
            <a:off x="9948635" y="1242293"/>
            <a:ext cx="2133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Change Operator</a:t>
            </a:r>
            <a:endParaRPr lang="en-US" sz="1800" dirty="0"/>
          </a:p>
        </p:txBody>
      </p:sp>
      <p:sp>
        <p:nvSpPr>
          <p:cNvPr id="86" name="TextBox 85"/>
          <p:cNvSpPr txBox="1"/>
          <p:nvPr/>
        </p:nvSpPr>
        <p:spPr>
          <a:xfrm>
            <a:off x="9954181" y="1972152"/>
            <a:ext cx="2133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Changed Resource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82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>
          <a:xfrm>
            <a:off x="981844" y="89598"/>
            <a:ext cx="10360501" cy="49525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dirty="0"/>
              <a:t>Change Operations diagrams</a:t>
            </a:r>
            <a:endParaRPr lang="el-GR" dirty="0"/>
          </a:p>
        </p:txBody>
      </p:sp>
      <p:sp>
        <p:nvSpPr>
          <p:cNvPr id="94" name="TextBox 93"/>
          <p:cNvSpPr txBox="1"/>
          <p:nvPr/>
        </p:nvSpPr>
        <p:spPr>
          <a:xfrm>
            <a:off x="5147309" y="1988841"/>
            <a:ext cx="1364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Delete class</a:t>
            </a:r>
            <a:endParaRPr lang="el-GR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5147309" y="1118548"/>
            <a:ext cx="1364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 class</a:t>
            </a:r>
            <a:endParaRPr lang="el-GR" sz="1100" dirty="0"/>
          </a:p>
        </p:txBody>
      </p:sp>
      <p:sp>
        <p:nvSpPr>
          <p:cNvPr id="97" name="Διάγραμμα ροής: Διεργασία 96"/>
          <p:cNvSpPr/>
          <p:nvPr/>
        </p:nvSpPr>
        <p:spPr>
          <a:xfrm>
            <a:off x="1779738" y="1113728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98" name="Διάγραμμα ροής: Διεργασία 97"/>
          <p:cNvSpPr/>
          <p:nvPr/>
        </p:nvSpPr>
        <p:spPr>
          <a:xfrm>
            <a:off x="3884040" y="1113728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99" name="Διάγραμμα ροής: Απόφαση 98"/>
          <p:cNvSpPr/>
          <p:nvPr/>
        </p:nvSpPr>
        <p:spPr>
          <a:xfrm>
            <a:off x="2809294" y="825696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00" name="Ευθύγραμμο βέλος σύνδεσης 99"/>
          <p:cNvCxnSpPr>
            <a:stCxn id="97" idx="0"/>
            <a:endCxn id="99" idx="1"/>
          </p:cNvCxnSpPr>
          <p:nvPr/>
        </p:nvCxnSpPr>
        <p:spPr>
          <a:xfrm flipV="1">
            <a:off x="1978567" y="1005716"/>
            <a:ext cx="830727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Ευθύγραμμο βέλος σύνδεσης 100"/>
          <p:cNvCxnSpPr>
            <a:endCxn id="98" idx="0"/>
          </p:cNvCxnSpPr>
          <p:nvPr/>
        </p:nvCxnSpPr>
        <p:spPr>
          <a:xfrm>
            <a:off x="3346667" y="1005716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Διάγραμμα ροής: Διεργασία 101"/>
          <p:cNvSpPr/>
          <p:nvPr/>
        </p:nvSpPr>
        <p:spPr>
          <a:xfrm>
            <a:off x="4630697" y="1521692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03" name="Ευθύγραμμο βέλος σύνδεσης 102"/>
          <p:cNvCxnSpPr>
            <a:stCxn id="98" idx="3"/>
            <a:endCxn id="102" idx="0"/>
          </p:cNvCxnSpPr>
          <p:nvPr/>
        </p:nvCxnSpPr>
        <p:spPr>
          <a:xfrm>
            <a:off x="4281697" y="1246943"/>
            <a:ext cx="547829" cy="27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54052" y="908720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add class</a:t>
            </a:r>
            <a:endParaRPr lang="el-GR" sz="600" dirty="0"/>
          </a:p>
        </p:txBody>
      </p:sp>
      <p:sp>
        <p:nvSpPr>
          <p:cNvPr id="105" name="Διάγραμμα ροής: Διεργασία 104"/>
          <p:cNvSpPr/>
          <p:nvPr/>
        </p:nvSpPr>
        <p:spPr>
          <a:xfrm>
            <a:off x="1810089" y="2091070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06" name="Διάγραμμα ροής: Διεργασία 105"/>
          <p:cNvSpPr/>
          <p:nvPr/>
        </p:nvSpPr>
        <p:spPr>
          <a:xfrm>
            <a:off x="3914391" y="2091070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07" name="Διάγραμμα ροής: Απόφαση 106"/>
          <p:cNvSpPr/>
          <p:nvPr/>
        </p:nvSpPr>
        <p:spPr>
          <a:xfrm>
            <a:off x="2818201" y="1803038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08" name="Ευθύγραμμο βέλος σύνδεσης 107"/>
          <p:cNvCxnSpPr>
            <a:stCxn id="105" idx="0"/>
            <a:endCxn id="107" idx="1"/>
          </p:cNvCxnSpPr>
          <p:nvPr/>
        </p:nvCxnSpPr>
        <p:spPr>
          <a:xfrm flipV="1">
            <a:off x="2008918" y="1983058"/>
            <a:ext cx="809283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Ευθύγραμμο βέλος σύνδεσης 108"/>
          <p:cNvCxnSpPr>
            <a:endCxn id="106" idx="0"/>
          </p:cNvCxnSpPr>
          <p:nvPr/>
        </p:nvCxnSpPr>
        <p:spPr>
          <a:xfrm>
            <a:off x="3377018" y="1983058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Διάγραμμα ροής: Διεργασία 109"/>
          <p:cNvSpPr/>
          <p:nvPr/>
        </p:nvSpPr>
        <p:spPr>
          <a:xfrm>
            <a:off x="1438422" y="2654984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11" name="Ευθύγραμμο βέλος σύνδεσης 110"/>
          <p:cNvCxnSpPr>
            <a:stCxn id="110" idx="0"/>
            <a:endCxn id="105" idx="1"/>
          </p:cNvCxnSpPr>
          <p:nvPr/>
        </p:nvCxnSpPr>
        <p:spPr>
          <a:xfrm flipV="1">
            <a:off x="1637251" y="2224285"/>
            <a:ext cx="172838" cy="43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833575" y="1887412"/>
            <a:ext cx="652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delete class</a:t>
            </a:r>
            <a:endParaRPr lang="el-GR" sz="600" dirty="0"/>
          </a:p>
        </p:txBody>
      </p:sp>
      <p:sp>
        <p:nvSpPr>
          <p:cNvPr id="116" name="Διάγραμμα ροής: Απόφαση 115"/>
          <p:cNvSpPr/>
          <p:nvPr/>
        </p:nvSpPr>
        <p:spPr>
          <a:xfrm>
            <a:off x="2757899" y="3137040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19" name="Διάγραμμα ροής: Διεργασία 118"/>
          <p:cNvSpPr/>
          <p:nvPr/>
        </p:nvSpPr>
        <p:spPr>
          <a:xfrm>
            <a:off x="1850785" y="3468546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20" name="Ευθύγραμμο βέλος σύνδεσης 119"/>
          <p:cNvCxnSpPr>
            <a:cxnSpLocks/>
            <a:stCxn id="119" idx="0"/>
            <a:endCxn id="116" idx="1"/>
          </p:cNvCxnSpPr>
          <p:nvPr/>
        </p:nvCxnSpPr>
        <p:spPr>
          <a:xfrm flipV="1">
            <a:off x="2049614" y="3317060"/>
            <a:ext cx="708285" cy="1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32009" y="3172289"/>
            <a:ext cx="65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delete property</a:t>
            </a:r>
            <a:endParaRPr lang="el-GR" sz="600" dirty="0"/>
          </a:p>
        </p:txBody>
      </p:sp>
      <p:sp>
        <p:nvSpPr>
          <p:cNvPr id="122" name="Διάγραμμα ροής: Διεργασία 121"/>
          <p:cNvSpPr/>
          <p:nvPr/>
        </p:nvSpPr>
        <p:spPr>
          <a:xfrm>
            <a:off x="3486322" y="5470212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23" name="Διάγραμμα ροής: Διεργασία 122"/>
          <p:cNvSpPr/>
          <p:nvPr/>
        </p:nvSpPr>
        <p:spPr>
          <a:xfrm>
            <a:off x="3989399" y="4763804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24" name="Διάγραμμα ροής: Απόφαση 123"/>
          <p:cNvSpPr/>
          <p:nvPr/>
        </p:nvSpPr>
        <p:spPr>
          <a:xfrm>
            <a:off x="2893209" y="4475772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25" name="Ευθύγραμμο βέλος σύνδεσης 124"/>
          <p:cNvCxnSpPr>
            <a:stCxn id="123" idx="2"/>
          </p:cNvCxnSpPr>
          <p:nvPr/>
        </p:nvCxnSpPr>
        <p:spPr>
          <a:xfrm>
            <a:off x="4188228" y="5030234"/>
            <a:ext cx="0" cy="56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Ευθύγραμμο βέλος σύνδεσης 125"/>
          <p:cNvCxnSpPr>
            <a:endCxn id="123" idx="0"/>
          </p:cNvCxnSpPr>
          <p:nvPr/>
        </p:nvCxnSpPr>
        <p:spPr>
          <a:xfrm>
            <a:off x="3452026" y="4655792"/>
            <a:ext cx="73620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Διάγραμμα ροής: Διεργασία 126"/>
          <p:cNvSpPr/>
          <p:nvPr/>
        </p:nvSpPr>
        <p:spPr>
          <a:xfrm>
            <a:off x="4456898" y="5466397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28" name="Ευθύγραμμο βέλος σύνδεσης 127"/>
          <p:cNvCxnSpPr>
            <a:stCxn id="127" idx="1"/>
            <a:endCxn id="122" idx="3"/>
          </p:cNvCxnSpPr>
          <p:nvPr/>
        </p:nvCxnSpPr>
        <p:spPr>
          <a:xfrm flipH="1">
            <a:off x="3883979" y="5599612"/>
            <a:ext cx="572919" cy="381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08583" y="4560146"/>
            <a:ext cx="652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add property</a:t>
            </a:r>
            <a:endParaRPr lang="el-GR" sz="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147309" y="4537991"/>
            <a:ext cx="1364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 property</a:t>
            </a:r>
            <a:endParaRPr lang="el-GR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147309" y="3124541"/>
            <a:ext cx="1364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Delete property</a:t>
            </a:r>
            <a:endParaRPr lang="el-GR" sz="1100" dirty="0"/>
          </a:p>
        </p:txBody>
      </p:sp>
      <p:sp>
        <p:nvSpPr>
          <p:cNvPr id="87" name="Διάγραμμα ροής: Διεργασία 20"/>
          <p:cNvSpPr/>
          <p:nvPr/>
        </p:nvSpPr>
        <p:spPr>
          <a:xfrm>
            <a:off x="9260614" y="583263"/>
            <a:ext cx="397657" cy="26643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88" name="Διάγραμμα ροής: Απόφαση 22"/>
          <p:cNvSpPr/>
          <p:nvPr/>
        </p:nvSpPr>
        <p:spPr>
          <a:xfrm>
            <a:off x="9190756" y="1283319"/>
            <a:ext cx="537373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89" name="Διάγραμμα ροής: Διεργασία 21"/>
          <p:cNvSpPr/>
          <p:nvPr/>
        </p:nvSpPr>
        <p:spPr>
          <a:xfrm>
            <a:off x="9260614" y="2075391"/>
            <a:ext cx="397657" cy="2664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90" name="TextBox 89"/>
          <p:cNvSpPr txBox="1"/>
          <p:nvPr/>
        </p:nvSpPr>
        <p:spPr>
          <a:xfrm>
            <a:off x="9945795" y="512434"/>
            <a:ext cx="2133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Resource</a:t>
            </a:r>
            <a:endParaRPr lang="en-US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948635" y="1242293"/>
            <a:ext cx="2133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Change Operator</a:t>
            </a:r>
            <a:endParaRPr lang="en-US" sz="1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954181" y="1972152"/>
            <a:ext cx="2133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Changed Resource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92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65908" y="60596"/>
            <a:ext cx="10360501" cy="642479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Ontology Evolution Visualizer</a:t>
            </a:r>
            <a:endParaRPr lang="el-GR" dirty="0"/>
          </a:p>
        </p:txBody>
      </p:sp>
      <p:sp>
        <p:nvSpPr>
          <p:cNvPr id="7" name="Σύννεφο 6"/>
          <p:cNvSpPr/>
          <p:nvPr/>
        </p:nvSpPr>
        <p:spPr>
          <a:xfrm>
            <a:off x="9622804" y="2095669"/>
            <a:ext cx="1481281" cy="1370655"/>
          </a:xfrm>
          <a:prstGeom prst="cloud">
            <a:avLst/>
          </a:prstGeom>
          <a:solidFill>
            <a:schemeClr val="tx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Changes of resources (OWL)</a:t>
            </a:r>
            <a:endParaRPr lang="el-GR" sz="1000" b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51095" y="3107239"/>
            <a:ext cx="556578" cy="1214393"/>
            <a:chOff x="3382691" y="692696"/>
            <a:chExt cx="556578" cy="1214393"/>
          </a:xfrm>
        </p:grpSpPr>
        <p:sp>
          <p:nvSpPr>
            <p:cNvPr id="24" name="Oval 23"/>
            <p:cNvSpPr/>
            <p:nvPr/>
          </p:nvSpPr>
          <p:spPr>
            <a:xfrm>
              <a:off x="3444956" y="69269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5" name="Straight Connector 24"/>
            <p:cNvCxnSpPr>
              <a:stCxn id="24" idx="4"/>
            </p:cNvCxnSpPr>
            <p:nvPr/>
          </p:nvCxnSpPr>
          <p:spPr>
            <a:xfrm>
              <a:off x="3660980" y="1124744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60980" y="1628800"/>
              <a:ext cx="278289" cy="2782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382691" y="1628800"/>
              <a:ext cx="278289" cy="2782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13824" y="1268760"/>
              <a:ext cx="4943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315835" y="2358995"/>
            <a:ext cx="1728192" cy="756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EvoFinder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6353866" y="4617132"/>
            <a:ext cx="1728192" cy="756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EvoViz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182644" y="2564904"/>
            <a:ext cx="11884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rot="10800000">
            <a:off x="8182644" y="2973693"/>
            <a:ext cx="11884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253767" y="3248980"/>
            <a:ext cx="0" cy="12601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80432" y="2358995"/>
            <a:ext cx="576064" cy="30142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800" dirty="0"/>
              <a:t>GUI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H="1">
            <a:off x="4726260" y="4995173"/>
            <a:ext cx="14764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rot="900000" flipH="1">
            <a:off x="2165894" y="4544110"/>
            <a:ext cx="171917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2316222" y="2874084"/>
            <a:ext cx="1686029" cy="4517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-900000">
            <a:off x="2494399" y="2860107"/>
            <a:ext cx="106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Resource URI</a:t>
            </a:r>
          </a:p>
        </p:txBody>
      </p:sp>
      <p:sp>
        <p:nvSpPr>
          <p:cNvPr id="55" name="TextBox 54"/>
          <p:cNvSpPr txBox="1"/>
          <p:nvPr/>
        </p:nvSpPr>
        <p:spPr>
          <a:xfrm rot="-900000">
            <a:off x="2466366" y="3110480"/>
            <a:ext cx="136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Operation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798268" y="2739132"/>
            <a:ext cx="12604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900000">
            <a:off x="2748440" y="4271021"/>
            <a:ext cx="77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9074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65908" y="60596"/>
            <a:ext cx="10360501" cy="642479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Ontology Evolution Visualizer</a:t>
            </a:r>
            <a:endParaRPr lang="el-GR" dirty="0"/>
          </a:p>
        </p:txBody>
      </p:sp>
      <p:sp>
        <p:nvSpPr>
          <p:cNvPr id="7" name="Σύννεφο 6"/>
          <p:cNvSpPr/>
          <p:nvPr/>
        </p:nvSpPr>
        <p:spPr>
          <a:xfrm>
            <a:off x="10086249" y="2636910"/>
            <a:ext cx="1440160" cy="1224136"/>
          </a:xfrm>
          <a:prstGeom prst="cloud">
            <a:avLst/>
          </a:prstGeom>
          <a:solidFill>
            <a:schemeClr val="tx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Ontologies</a:t>
            </a:r>
            <a:endParaRPr lang="el-GR" sz="1000" b="1" dirty="0">
              <a:solidFill>
                <a:schemeClr val="bg1"/>
              </a:solidFill>
            </a:endParaRPr>
          </a:p>
        </p:txBody>
      </p:sp>
      <p:sp>
        <p:nvSpPr>
          <p:cNvPr id="9" name="Διάγραμμα ροής: Κάρτα 8"/>
          <p:cNvSpPr/>
          <p:nvPr/>
        </p:nvSpPr>
        <p:spPr>
          <a:xfrm>
            <a:off x="6219822" y="4912787"/>
            <a:ext cx="1368153" cy="882098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QueryConstructor.java</a:t>
            </a:r>
            <a:endParaRPr lang="el-GR" sz="1000" dirty="0"/>
          </a:p>
        </p:txBody>
      </p:sp>
      <p:sp>
        <p:nvSpPr>
          <p:cNvPr id="10" name="Διάγραμμα ροής: Κάρτα 9"/>
          <p:cNvSpPr/>
          <p:nvPr/>
        </p:nvSpPr>
        <p:spPr>
          <a:xfrm>
            <a:off x="6886500" y="2807931"/>
            <a:ext cx="1368153" cy="882098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VirtuosoService.java</a:t>
            </a:r>
            <a:endParaRPr lang="el-GR" sz="1000" dirty="0"/>
          </a:p>
        </p:txBody>
      </p:sp>
      <p:sp>
        <p:nvSpPr>
          <p:cNvPr id="11" name="Διάγραμμα ροής: Κάρτα 10"/>
          <p:cNvSpPr/>
          <p:nvPr/>
        </p:nvSpPr>
        <p:spPr>
          <a:xfrm>
            <a:off x="3574132" y="4080883"/>
            <a:ext cx="1368153" cy="882098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SimpleGraph.java</a:t>
            </a:r>
            <a:endParaRPr lang="el-GR" sz="1000" dirty="0"/>
          </a:p>
        </p:txBody>
      </p:sp>
      <p:sp>
        <p:nvSpPr>
          <p:cNvPr id="12" name="Διάγραμμα ροής: Κάρτα 11"/>
          <p:cNvSpPr/>
          <p:nvPr/>
        </p:nvSpPr>
        <p:spPr>
          <a:xfrm>
            <a:off x="2422004" y="1925833"/>
            <a:ext cx="1368153" cy="882098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GraphView.java</a:t>
            </a:r>
            <a:endParaRPr lang="el-GR" sz="1000" dirty="0"/>
          </a:p>
        </p:txBody>
      </p:sp>
      <p:cxnSp>
        <p:nvCxnSpPr>
          <p:cNvPr id="14" name="Γωνιώδης σύνδεση 13"/>
          <p:cNvCxnSpPr>
            <a:stCxn id="12" idx="3"/>
            <a:endCxn id="10" idx="0"/>
          </p:cNvCxnSpPr>
          <p:nvPr/>
        </p:nvCxnSpPr>
        <p:spPr>
          <a:xfrm>
            <a:off x="3790157" y="2366882"/>
            <a:ext cx="3780420" cy="441049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Γωνιώδης σύνδεση 17"/>
          <p:cNvCxnSpPr>
            <a:stCxn id="10" idx="3"/>
            <a:endCxn id="9" idx="2"/>
          </p:cNvCxnSpPr>
          <p:nvPr/>
        </p:nvCxnSpPr>
        <p:spPr>
          <a:xfrm flipH="1">
            <a:off x="6903899" y="3248980"/>
            <a:ext cx="1350754" cy="2545905"/>
          </a:xfrm>
          <a:prstGeom prst="bentConnector4">
            <a:avLst>
              <a:gd name="adj1" fmla="val -16924"/>
              <a:gd name="adj2" fmla="val 10897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Γωνιώδης σύνδεση 21"/>
          <p:cNvCxnSpPr>
            <a:stCxn id="9" idx="0"/>
            <a:endCxn id="10" idx="2"/>
          </p:cNvCxnSpPr>
          <p:nvPr/>
        </p:nvCxnSpPr>
        <p:spPr>
          <a:xfrm rot="5400000" flipH="1" flipV="1">
            <a:off x="6625859" y="3968069"/>
            <a:ext cx="1222758" cy="66667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Γωνιώδης σύνδεση 29"/>
          <p:cNvCxnSpPr>
            <a:stCxn id="10" idx="1"/>
            <a:endCxn id="11" idx="3"/>
          </p:cNvCxnSpPr>
          <p:nvPr/>
        </p:nvCxnSpPr>
        <p:spPr>
          <a:xfrm rot="10800000" flipV="1">
            <a:off x="4942286" y="3248980"/>
            <a:ext cx="1944215" cy="1272952"/>
          </a:xfrm>
          <a:prstGeom prst="bentConnector3">
            <a:avLst>
              <a:gd name="adj1" fmla="val 71609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Γωνιώδης σύνδεση 32"/>
          <p:cNvCxnSpPr>
            <a:stCxn id="11" idx="1"/>
            <a:endCxn id="12" idx="2"/>
          </p:cNvCxnSpPr>
          <p:nvPr/>
        </p:nvCxnSpPr>
        <p:spPr>
          <a:xfrm rot="10800000">
            <a:off x="3106082" y="2807932"/>
            <a:ext cx="468051" cy="1714001"/>
          </a:xfrm>
          <a:prstGeom prst="bentConnector2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Δεξί βέλος 35"/>
          <p:cNvSpPr/>
          <p:nvPr/>
        </p:nvSpPr>
        <p:spPr>
          <a:xfrm>
            <a:off x="8907178" y="2830798"/>
            <a:ext cx="890420" cy="44104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37" name="Δεξί βέλος 36"/>
          <p:cNvSpPr/>
          <p:nvPr/>
        </p:nvSpPr>
        <p:spPr>
          <a:xfrm rot="10800000">
            <a:off x="8907178" y="3252751"/>
            <a:ext cx="890420" cy="44104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38" name="Γελαστό πρόσωπο 37"/>
          <p:cNvSpPr/>
          <p:nvPr/>
        </p:nvSpPr>
        <p:spPr>
          <a:xfrm>
            <a:off x="1053960" y="2146357"/>
            <a:ext cx="441049" cy="44104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39" name="Γελαστό πρόσωπο 38"/>
          <p:cNvSpPr/>
          <p:nvPr/>
        </p:nvSpPr>
        <p:spPr>
          <a:xfrm>
            <a:off x="2885555" y="760203"/>
            <a:ext cx="441049" cy="441049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40" name="TextBox 39"/>
          <p:cNvSpPr txBox="1"/>
          <p:nvPr/>
        </p:nvSpPr>
        <p:spPr>
          <a:xfrm>
            <a:off x="9578408" y="5360277"/>
            <a:ext cx="2011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User’s Input</a:t>
            </a:r>
          </a:p>
          <a:p>
            <a:r>
              <a:rPr lang="en-US" sz="1600" dirty="0">
                <a:solidFill>
                  <a:srgbClr val="FFFF00"/>
                </a:solidFill>
              </a:rPr>
              <a:t>User’s Desired Output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Java Classes</a:t>
            </a:r>
          </a:p>
          <a:p>
            <a:endParaRPr lang="el-GR" sz="1600" dirty="0"/>
          </a:p>
        </p:txBody>
      </p:sp>
      <p:cxnSp>
        <p:nvCxnSpPr>
          <p:cNvPr id="48" name="Γωνιώδης σύνδεση 47"/>
          <p:cNvCxnSpPr>
            <a:stCxn id="39" idx="4"/>
            <a:endCxn id="12" idx="0"/>
          </p:cNvCxnSpPr>
          <p:nvPr/>
        </p:nvCxnSpPr>
        <p:spPr>
          <a:xfrm rot="16200000" flipH="1">
            <a:off x="2743790" y="1563541"/>
            <a:ext cx="724581" cy="1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Ευθύγραμμο βέλος σύνδεσης 50"/>
          <p:cNvCxnSpPr>
            <a:stCxn id="12" idx="1"/>
            <a:endCxn id="38" idx="6"/>
          </p:cNvCxnSpPr>
          <p:nvPr/>
        </p:nvCxnSpPr>
        <p:spPr>
          <a:xfrm flipH="1">
            <a:off x="1495009" y="2366882"/>
            <a:ext cx="926995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Διάγραμμα ροής: Διεργασία 52"/>
          <p:cNvSpPr/>
          <p:nvPr/>
        </p:nvSpPr>
        <p:spPr>
          <a:xfrm>
            <a:off x="2277988" y="1772816"/>
            <a:ext cx="6336704" cy="4392488"/>
          </a:xfrm>
          <a:prstGeom prst="flowChartProcess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54" name="TextBox 53"/>
          <p:cNvSpPr txBox="1"/>
          <p:nvPr/>
        </p:nvSpPr>
        <p:spPr>
          <a:xfrm>
            <a:off x="5914393" y="1368858"/>
            <a:ext cx="279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OntologyEvolutionVisualizer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0" grpId="0" animBg="1"/>
      <p:bldP spid="11" grpId="0" animBg="1"/>
      <p:bldP spid="12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242313" y="4133114"/>
            <a:ext cx="2004227" cy="2004227"/>
            <a:chOff x="5162027" y="2507141"/>
            <a:chExt cx="2004227" cy="2004227"/>
          </a:xfrm>
        </p:grpSpPr>
        <p:pic>
          <p:nvPicPr>
            <p:cNvPr id="24" name="Picture 2" descr="http://downloadicons.net/sites/default/files/multiple-server-icon-4405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027" y="2507141"/>
              <a:ext cx="2004227" cy="200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636056" y="2596842"/>
              <a:ext cx="1096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Virtuoso</a:t>
              </a:r>
            </a:p>
          </p:txBody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62752" y="52616"/>
            <a:ext cx="10360501" cy="733896"/>
          </a:xfrm>
        </p:spPr>
        <p:txBody>
          <a:bodyPr rtlCol="0"/>
          <a:lstStyle/>
          <a:p>
            <a:pPr algn="ctr" rtl="0"/>
            <a:r>
              <a:rPr lang="en-US" dirty="0"/>
              <a:t>Flow of Execution</a:t>
            </a:r>
            <a:endParaRPr lang="el-GR" dirty="0"/>
          </a:p>
        </p:txBody>
      </p:sp>
      <p:sp>
        <p:nvSpPr>
          <p:cNvPr id="7" name="Κύλινδρος 6"/>
          <p:cNvSpPr/>
          <p:nvPr/>
        </p:nvSpPr>
        <p:spPr>
          <a:xfrm>
            <a:off x="9190756" y="1715238"/>
            <a:ext cx="864096" cy="86193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v3.2.1-v3.3.2.owl</a:t>
            </a:r>
            <a:endParaRPr lang="el-GR" sz="1200" dirty="0">
              <a:solidFill>
                <a:schemeClr val="tx1"/>
              </a:solidFill>
            </a:endParaRPr>
          </a:p>
        </p:txBody>
      </p:sp>
      <p:sp>
        <p:nvSpPr>
          <p:cNvPr id="8" name="Κύλινδρος 7"/>
          <p:cNvSpPr/>
          <p:nvPr/>
        </p:nvSpPr>
        <p:spPr>
          <a:xfrm>
            <a:off x="9158668" y="3114107"/>
            <a:ext cx="864096" cy="86193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v3.3.2-v3.4.9.owl</a:t>
            </a:r>
            <a:endParaRPr lang="el-GR" sz="1200" dirty="0">
              <a:solidFill>
                <a:schemeClr val="tx1"/>
              </a:solidFill>
            </a:endParaRPr>
          </a:p>
          <a:p>
            <a:pPr algn="ctr"/>
            <a:endParaRPr lang="el-GR" sz="1200" dirty="0"/>
          </a:p>
        </p:txBody>
      </p:sp>
      <p:sp>
        <p:nvSpPr>
          <p:cNvPr id="9" name="Κύλινδρος 8"/>
          <p:cNvSpPr/>
          <p:nvPr/>
        </p:nvSpPr>
        <p:spPr>
          <a:xfrm>
            <a:off x="9190756" y="4512976"/>
            <a:ext cx="864096" cy="86193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v3.4.9-v4.2.owl</a:t>
            </a:r>
            <a:endParaRPr lang="el-GR" sz="1200" dirty="0">
              <a:solidFill>
                <a:schemeClr val="tx1"/>
              </a:solidFill>
            </a:endParaRPr>
          </a:p>
          <a:p>
            <a:pPr algn="ctr"/>
            <a:endParaRPr lang="el-GR" sz="1200" dirty="0"/>
          </a:p>
        </p:txBody>
      </p:sp>
      <p:sp>
        <p:nvSpPr>
          <p:cNvPr id="12" name="Σύννεφο 11"/>
          <p:cNvSpPr/>
          <p:nvPr/>
        </p:nvSpPr>
        <p:spPr>
          <a:xfrm>
            <a:off x="4066994" y="4753766"/>
            <a:ext cx="762924" cy="762924"/>
          </a:xfrm>
          <a:prstGeom prst="cloud">
            <a:avLst/>
          </a:prstGeom>
          <a:solidFill>
            <a:schemeClr val="tx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sp>
        <p:nvSpPr>
          <p:cNvPr id="13" name="Σύννεφο 12"/>
          <p:cNvSpPr/>
          <p:nvPr/>
        </p:nvSpPr>
        <p:spPr>
          <a:xfrm>
            <a:off x="7534572" y="4753766"/>
            <a:ext cx="777264" cy="777264"/>
          </a:xfrm>
          <a:prstGeom prst="cloud">
            <a:avLst/>
          </a:prstGeom>
          <a:solidFill>
            <a:schemeClr val="tx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/>
          </a:p>
        </p:txBody>
      </p:sp>
      <p:cxnSp>
        <p:nvCxnSpPr>
          <p:cNvPr id="17" name="Γωνιώδης σύνδεση 16"/>
          <p:cNvCxnSpPr>
            <a:stCxn id="13" idx="3"/>
            <a:endCxn id="7" idx="1"/>
          </p:cNvCxnSpPr>
          <p:nvPr/>
        </p:nvCxnSpPr>
        <p:spPr>
          <a:xfrm rot="5400000" flipH="1" flipV="1">
            <a:off x="7231520" y="2406923"/>
            <a:ext cx="3082969" cy="1699600"/>
          </a:xfrm>
          <a:prstGeom prst="bentConnector3">
            <a:avLst>
              <a:gd name="adj1" fmla="val 107415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Γωνιώδης σύνδεση 21"/>
          <p:cNvCxnSpPr>
            <a:stCxn id="13" idx="3"/>
            <a:endCxn id="8" idx="1"/>
          </p:cNvCxnSpPr>
          <p:nvPr/>
        </p:nvCxnSpPr>
        <p:spPr>
          <a:xfrm rot="5400000" flipH="1" flipV="1">
            <a:off x="7914910" y="3122401"/>
            <a:ext cx="1684100" cy="1667512"/>
          </a:xfrm>
          <a:prstGeom prst="bentConnector3">
            <a:avLst>
              <a:gd name="adj1" fmla="val 11357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Γωνιώδης σύνδεση 27"/>
          <p:cNvCxnSpPr>
            <a:stCxn id="13" idx="3"/>
            <a:endCxn id="9" idx="1"/>
          </p:cNvCxnSpPr>
          <p:nvPr/>
        </p:nvCxnSpPr>
        <p:spPr>
          <a:xfrm rot="5400000" flipH="1" flipV="1">
            <a:off x="8630389" y="3805792"/>
            <a:ext cx="285231" cy="1699600"/>
          </a:xfrm>
          <a:prstGeom prst="bentConnector3">
            <a:avLst>
              <a:gd name="adj1" fmla="val 180146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/>
          <p:cNvCxnSpPr>
            <a:cxnSpLocks/>
            <a:endCxn id="13" idx="2"/>
          </p:cNvCxnSpPr>
          <p:nvPr/>
        </p:nvCxnSpPr>
        <p:spPr>
          <a:xfrm>
            <a:off x="7044284" y="5142398"/>
            <a:ext cx="49269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Ευθύγραμμο βέλος σύνδεσης 47"/>
          <p:cNvCxnSpPr>
            <a:cxnSpLocks/>
            <a:stCxn id="12" idx="0"/>
          </p:cNvCxnSpPr>
          <p:nvPr/>
        </p:nvCxnSpPr>
        <p:spPr>
          <a:xfrm>
            <a:off x="4829282" y="5135228"/>
            <a:ext cx="54505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Διάγραμμα ροής: Πολλαπλό έγγραφο 78"/>
          <p:cNvSpPr/>
          <p:nvPr/>
        </p:nvSpPr>
        <p:spPr>
          <a:xfrm>
            <a:off x="705733" y="2904455"/>
            <a:ext cx="2448272" cy="128124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OntologyEvolutionVisualizer</a:t>
            </a:r>
            <a:endParaRPr lang="el-GR" sz="1300" dirty="0">
              <a:solidFill>
                <a:schemeClr val="tx1"/>
              </a:solidFill>
            </a:endParaRPr>
          </a:p>
        </p:txBody>
      </p:sp>
      <p:cxnSp>
        <p:nvCxnSpPr>
          <p:cNvPr id="84" name="Γωνιώδης σύνδεση 83"/>
          <p:cNvCxnSpPr>
            <a:cxnSpLocks/>
            <a:stCxn id="79" idx="3"/>
            <a:endCxn id="12" idx="3"/>
          </p:cNvCxnSpPr>
          <p:nvPr/>
        </p:nvCxnSpPr>
        <p:spPr>
          <a:xfrm>
            <a:off x="3154005" y="3545075"/>
            <a:ext cx="1294451" cy="125231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Γωνιώδης σύνδεση 85"/>
          <p:cNvCxnSpPr>
            <a:cxnSpLocks/>
            <a:stCxn id="12" idx="1"/>
            <a:endCxn id="79" idx="2"/>
          </p:cNvCxnSpPr>
          <p:nvPr/>
        </p:nvCxnSpPr>
        <p:spPr>
          <a:xfrm rot="5400000" flipH="1">
            <a:off x="2414688" y="3482110"/>
            <a:ext cx="1378704" cy="2688833"/>
          </a:xfrm>
          <a:prstGeom prst="bentConnector3">
            <a:avLst>
              <a:gd name="adj1" fmla="val -166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Γωνιώδης σύνδεση 87"/>
          <p:cNvCxnSpPr>
            <a:stCxn id="7" idx="4"/>
            <a:endCxn id="13" idx="1"/>
          </p:cNvCxnSpPr>
          <p:nvPr/>
        </p:nvCxnSpPr>
        <p:spPr>
          <a:xfrm flipH="1">
            <a:off x="7923204" y="2146206"/>
            <a:ext cx="2131648" cy="3383996"/>
          </a:xfrm>
          <a:prstGeom prst="bentConnector4">
            <a:avLst>
              <a:gd name="adj1" fmla="val -60577"/>
              <a:gd name="adj2" fmla="val 10970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Γωνιώδης σύνδεση 95"/>
          <p:cNvCxnSpPr>
            <a:stCxn id="8" idx="4"/>
            <a:endCxn id="13" idx="1"/>
          </p:cNvCxnSpPr>
          <p:nvPr/>
        </p:nvCxnSpPr>
        <p:spPr>
          <a:xfrm flipH="1">
            <a:off x="7923204" y="3545075"/>
            <a:ext cx="2099560" cy="1985127"/>
          </a:xfrm>
          <a:prstGeom prst="bentConnector4">
            <a:avLst>
              <a:gd name="adj1" fmla="val -63268"/>
              <a:gd name="adj2" fmla="val 11591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Γωνιώδης σύνδεση 108"/>
          <p:cNvCxnSpPr>
            <a:stCxn id="9" idx="4"/>
            <a:endCxn id="13" idx="1"/>
          </p:cNvCxnSpPr>
          <p:nvPr/>
        </p:nvCxnSpPr>
        <p:spPr>
          <a:xfrm flipH="1">
            <a:off x="7923204" y="4943944"/>
            <a:ext cx="2131648" cy="586258"/>
          </a:xfrm>
          <a:prstGeom prst="bentConnector4">
            <a:avLst>
              <a:gd name="adj1" fmla="val -60577"/>
              <a:gd name="adj2" fmla="val 15599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1929869" y="1931323"/>
            <a:ext cx="0" cy="91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1713845" y="1931323"/>
            <a:ext cx="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541421" y="631090"/>
            <a:ext cx="556578" cy="1214393"/>
            <a:chOff x="3382691" y="692696"/>
            <a:chExt cx="556578" cy="1214393"/>
          </a:xfrm>
        </p:grpSpPr>
        <p:sp>
          <p:nvSpPr>
            <p:cNvPr id="3" name="Oval 2"/>
            <p:cNvSpPr/>
            <p:nvPr/>
          </p:nvSpPr>
          <p:spPr>
            <a:xfrm>
              <a:off x="3444956" y="69269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" name="Straight Connector 4"/>
            <p:cNvCxnSpPr>
              <a:stCxn id="3" idx="4"/>
            </p:cNvCxnSpPr>
            <p:nvPr/>
          </p:nvCxnSpPr>
          <p:spPr>
            <a:xfrm>
              <a:off x="3660980" y="1124744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60980" y="1628800"/>
              <a:ext cx="278289" cy="2782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382691" y="1628800"/>
              <a:ext cx="278289" cy="2782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13824" y="1268760"/>
              <a:ext cx="4943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54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2" grpId="0" animBg="1"/>
      <p:bldP spid="13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Σύμβολο κράτησης θέσης κειμένου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THX!</a:t>
            </a:r>
            <a:endParaRPr lang="el-GR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476672"/>
            <a:ext cx="728793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Τεχνολογία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2_TF02787990_TF02787990" id="{674149BD-A1DD-466B-BA0D-361147D39261}" vid="{70B924BD-5EC3-4E6A-ADED-E51B2745EEC0}"/>
    </a:ext>
  </a:extLst>
</a:theme>
</file>

<file path=ppt/theme/theme2.xml><?xml version="1.0" encoding="utf-8"?>
<a:theme xmlns:a="http://schemas.openxmlformats.org/drawingml/2006/main" name="Θέμα του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Παρουσίαση με τριπλές γραμμές κυκλώματος (ευρεία οθόνη)</Template>
  <TotalTime>1273</TotalTime>
  <Words>298</Words>
  <Application>Microsoft Office PowerPoint</Application>
  <PresentationFormat>Προσαρμογή</PresentationFormat>
  <Paragraphs>139</Paragraphs>
  <Slides>13</Slides>
  <Notes>12</Notes>
  <HiddenSlides>4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6" baseType="lpstr">
      <vt:lpstr>Arial</vt:lpstr>
      <vt:lpstr>Calibri</vt:lpstr>
      <vt:lpstr>Τεχνολογία 16x9</vt:lpstr>
      <vt:lpstr>Ontology Visualization: Search for Resource Evolution </vt:lpstr>
      <vt:lpstr>Tools &amp; Development</vt:lpstr>
      <vt:lpstr>Formulation of Problem &amp; Algorithm</vt:lpstr>
      <vt:lpstr>Change Operations diagrams</vt:lpstr>
      <vt:lpstr>Change Operations diagrams</vt:lpstr>
      <vt:lpstr>Ontology Evolution Visualizer</vt:lpstr>
      <vt:lpstr>Ontology Evolution Visualizer</vt:lpstr>
      <vt:lpstr>Flow of Execution</vt:lpstr>
      <vt:lpstr>Παρουσίαση του PowerPoint</vt:lpstr>
      <vt:lpstr>Tools &amp; Development</vt:lpstr>
      <vt:lpstr>Change Operators’ diagrams</vt:lpstr>
      <vt:lpstr>System Architecture</vt:lpstr>
      <vt:lpstr>Flow of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Visualization: Search for Input’s Evolution</dc:title>
  <dc:creator>Lefteris Tr</dc:creator>
  <cp:lastModifiedBy>Lefteris Tr</cp:lastModifiedBy>
  <cp:revision>84</cp:revision>
  <dcterms:created xsi:type="dcterms:W3CDTF">2017-02-28T15:34:28Z</dcterms:created>
  <dcterms:modified xsi:type="dcterms:W3CDTF">2017-03-06T17:41:03Z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