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0" r:id="rId4"/>
    <p:sldId id="273" r:id="rId5"/>
    <p:sldId id="274" r:id="rId6"/>
    <p:sldId id="272" r:id="rId7"/>
    <p:sldId id="275" r:id="rId8"/>
    <p:sldId id="276" r:id="rId9"/>
    <p:sldId id="261" r:id="rId10"/>
    <p:sldId id="26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78" d="100"/>
          <a:sy n="78" d="100"/>
        </p:scale>
        <p:origin x="204" y="9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l-GR" sz="1200"/>
            </a:lvl1pPr>
          </a:lstStyle>
          <a:p>
            <a:endParaRPr lang="el-GR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l-GR" sz="1200"/>
            </a:lvl1pPr>
          </a:lstStyle>
          <a:p>
            <a:fld id="{AC8CEC3D-96F7-401F-9673-3EE7F75C9C5B}" type="datetimeFigureOut">
              <a:rPr lang="el-GR"/>
              <a:t>16/1/2017</a:t>
            </a:fld>
            <a:endParaRPr lang="el-GR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l-GR" sz="1200"/>
            </a:lvl1pPr>
          </a:lstStyle>
          <a:p>
            <a:endParaRPr lang="el-GR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l-GR" sz="1200"/>
            </a:lvl1pPr>
          </a:lstStyle>
          <a:p>
            <a:fld id="{A98ED8CD-4E4C-49AC-BDC6-2963BA49E54F}" type="slidenum">
              <a:rPr lang="el-GR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l-GR" sz="1200"/>
            </a:lvl1pPr>
          </a:lstStyle>
          <a:p>
            <a:endParaRPr lang="el-GR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l-GR" sz="1200"/>
            </a:lvl1pPr>
          </a:lstStyle>
          <a:p>
            <a:fld id="{F032BCF4-D26D-4DAF-9F57-FE1E61FE7935}" type="datetimeFigureOut">
              <a:t>16/1/2017</a:t>
            </a:fld>
            <a:endParaRPr lang="el-GR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Κάντε κλικ για να επεξεργαστείτε τα στυλ υποδείγματος κειμένου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l-GR" sz="1200"/>
            </a:lvl1pPr>
          </a:lstStyle>
          <a:p>
            <a:endParaRPr lang="el-GR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l-GR" sz="1200"/>
            </a:lvl1pPr>
          </a:lstStyle>
          <a:p>
            <a:fld id="{5FB91549-43BF-425A-AF25-75262019208C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l-GR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l-GR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l-GR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l-GR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l-GR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l-G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l-G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l-G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l-G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871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765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497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611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5079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809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8260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Σύμβολο κράτησης θέσης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l-GR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 latinLnBrk="0">
              <a:defRPr lang="el-GR" sz="4800"/>
            </a:lvl1pPr>
          </a:lstStyle>
          <a:p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el-GR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el-G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el-G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el-G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el-G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el-G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el-G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el-G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el-G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l-GR" dirty="0"/>
          </a:p>
        </p:txBody>
      </p:sp>
      <p:sp>
        <p:nvSpPr>
          <p:cNvPr id="8" name="Σύμβολο κράτησης θέσης ημερομηνίας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16/1/2017</a:t>
            </a:fld>
            <a:endParaRPr lang="el-GR"/>
          </a:p>
        </p:txBody>
      </p:sp>
      <p:sp>
        <p:nvSpPr>
          <p:cNvPr id="9" name="Σύμβολο κράτησης θέσης υποσέλιδου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Σύμβολο κράτησης θέσης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el-GR"/>
            </a:lvl5pPr>
            <a:lvl6pPr latinLnBrk="0">
              <a:defRPr lang="el-GR"/>
            </a:lvl6pPr>
            <a:lvl7pPr latinLnBrk="0">
              <a:defRPr lang="el-GR"/>
            </a:lvl7pPr>
            <a:lvl8pPr latinLnBrk="0">
              <a:defRPr lang="el-GR" baseline="0"/>
            </a:lvl8pPr>
            <a:lvl9pPr latinLnBrk="0">
              <a:defRPr lang="el-GR" baseline="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16/1/2017</a:t>
            </a:fld>
            <a:endParaRPr lang="el-GR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>
            <a:noAutofit/>
          </a:bodyPr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 latinLnBrk="0">
              <a:defRPr lang="el-GR"/>
            </a:lvl5pPr>
            <a:lvl6pPr latinLnBrk="0">
              <a:defRPr lang="el-GR"/>
            </a:lvl6pPr>
            <a:lvl7pPr latinLnBrk="0">
              <a:defRPr lang="el-GR"/>
            </a:lvl7pPr>
            <a:lvl8pPr latinLnBrk="0">
              <a:defRPr lang="el-GR" baseline="0"/>
            </a:lvl8pPr>
            <a:lvl9pPr latinLnBrk="0">
              <a:defRPr lang="el-GR" baseline="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16/1/2017</a:t>
            </a:fld>
            <a:endParaRPr lang="el-GR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el-GR"/>
            </a:lvl5pPr>
            <a:lvl6pPr latinLnBrk="0">
              <a:defRPr lang="el-GR"/>
            </a:lvl6pPr>
            <a:lvl7pPr latinLnBrk="0">
              <a:defRPr lang="el-GR"/>
            </a:lvl7pPr>
            <a:lvl8pPr latinLnBrk="0">
              <a:defRPr lang="el-GR"/>
            </a:lvl8pPr>
            <a:lvl9pPr latinLnBrk="0">
              <a:defRPr lang="el-GR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16/1/2017</a:t>
            </a:fld>
            <a:endParaRPr lang="el-GR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 latinLnBrk="0">
              <a:defRPr lang="el-GR" sz="4800" b="0" cap="none" baseline="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l-GR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l-G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l-G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l-G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l-G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l-G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l-G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l-G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l-G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16/1/2017</a:t>
            </a:fld>
            <a:endParaRPr lang="el-GR"/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 latinLnBrk="0">
              <a:defRPr lang="el-GR" sz="2800"/>
            </a:lvl1pPr>
            <a:lvl2pPr latinLnBrk="0">
              <a:defRPr lang="el-GR" sz="2400"/>
            </a:lvl2pPr>
            <a:lvl3pPr latinLnBrk="0">
              <a:defRPr lang="el-GR" sz="2000"/>
            </a:lvl3pPr>
            <a:lvl4pPr latinLnBrk="0">
              <a:defRPr lang="el-GR" sz="1800"/>
            </a:lvl4pPr>
            <a:lvl5pPr latinLnBrk="0">
              <a:defRPr lang="el-GR" sz="1800"/>
            </a:lvl5pPr>
            <a:lvl6pPr latinLnBrk="0">
              <a:defRPr lang="el-GR" sz="1800"/>
            </a:lvl6pPr>
            <a:lvl7pPr latinLnBrk="0">
              <a:defRPr lang="el-GR" sz="1800"/>
            </a:lvl7pPr>
            <a:lvl8pPr latinLnBrk="0">
              <a:defRPr lang="el-GR" sz="1800"/>
            </a:lvl8pPr>
            <a:lvl9pPr latinLnBrk="0">
              <a:defRPr lang="el-GR" sz="18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 latinLnBrk="0">
              <a:defRPr lang="el-GR" sz="2800"/>
            </a:lvl1pPr>
            <a:lvl2pPr latinLnBrk="0">
              <a:defRPr lang="el-GR" sz="2400"/>
            </a:lvl2pPr>
            <a:lvl3pPr latinLnBrk="0">
              <a:defRPr lang="el-GR" sz="2000"/>
            </a:lvl3pPr>
            <a:lvl4pPr latinLnBrk="0">
              <a:defRPr lang="el-GR" sz="1800"/>
            </a:lvl4pPr>
            <a:lvl5pPr latinLnBrk="0">
              <a:defRPr lang="el-GR" sz="1800"/>
            </a:lvl5pPr>
            <a:lvl6pPr latinLnBrk="0">
              <a:defRPr lang="el-GR" sz="1800"/>
            </a:lvl6pPr>
            <a:lvl7pPr latinLnBrk="0">
              <a:defRPr lang="el-GR" sz="1800"/>
            </a:lvl7pPr>
            <a:lvl8pPr latinLnBrk="0">
              <a:defRPr lang="el-GR" sz="1800"/>
            </a:lvl8pPr>
            <a:lvl9pPr latinLnBrk="0">
              <a:defRPr lang="el-GR" sz="18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16/1/2017</a:t>
            </a:fld>
            <a:endParaRPr lang="el-GR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 latinLnBrk="0">
              <a:defRPr lang="el-GR"/>
            </a:lvl1pPr>
          </a:lstStyle>
          <a:p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l-GR" sz="2400" b="0"/>
            </a:lvl1pPr>
            <a:lvl2pPr marL="457200" indent="0" latinLnBrk="0">
              <a:buNone/>
              <a:defRPr lang="el-GR" sz="2000" b="1"/>
            </a:lvl2pPr>
            <a:lvl3pPr marL="914400" indent="0" latinLnBrk="0">
              <a:buNone/>
              <a:defRPr lang="el-GR" sz="1800" b="1"/>
            </a:lvl3pPr>
            <a:lvl4pPr marL="1371600" indent="0" latinLnBrk="0">
              <a:buNone/>
              <a:defRPr lang="el-GR" sz="1600" b="1"/>
            </a:lvl4pPr>
            <a:lvl5pPr marL="1828800" indent="0" latinLnBrk="0">
              <a:buNone/>
              <a:defRPr lang="el-GR" sz="1600" b="1"/>
            </a:lvl5pPr>
            <a:lvl6pPr marL="2286000" indent="0" latinLnBrk="0">
              <a:buNone/>
              <a:defRPr lang="el-GR" sz="1600" b="1"/>
            </a:lvl6pPr>
            <a:lvl7pPr marL="2743200" indent="0" latinLnBrk="0">
              <a:buNone/>
              <a:defRPr lang="el-GR" sz="1600" b="1"/>
            </a:lvl7pPr>
            <a:lvl8pPr marL="3200400" indent="0" latinLnBrk="0">
              <a:buNone/>
              <a:defRPr lang="el-GR" sz="1600" b="1"/>
            </a:lvl8pPr>
            <a:lvl9pPr marL="3657600" indent="0" latinLnBrk="0">
              <a:buNone/>
              <a:defRPr lang="el-GR"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 latinLnBrk="0">
              <a:defRPr lang="el-GR" sz="2400"/>
            </a:lvl1pPr>
            <a:lvl2pPr latinLnBrk="0">
              <a:defRPr lang="el-GR" sz="2000"/>
            </a:lvl2pPr>
            <a:lvl3pPr latinLnBrk="0">
              <a:defRPr lang="el-GR" sz="1800"/>
            </a:lvl3pPr>
            <a:lvl4pPr latinLnBrk="0">
              <a:defRPr lang="el-GR" sz="1600"/>
            </a:lvl4pPr>
            <a:lvl5pPr latinLnBrk="0">
              <a:defRPr lang="el-GR" sz="1600"/>
            </a:lvl5pPr>
            <a:lvl6pPr latinLnBrk="0">
              <a:defRPr lang="el-GR" sz="1600"/>
            </a:lvl6pPr>
            <a:lvl7pPr latinLnBrk="0">
              <a:defRPr lang="el-GR" sz="1600"/>
            </a:lvl7pPr>
            <a:lvl8pPr latinLnBrk="0">
              <a:defRPr lang="el-GR" sz="1600"/>
            </a:lvl8pPr>
            <a:lvl9pPr latinLnBrk="0">
              <a:defRPr lang="el-GR"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l-GR" sz="2400" b="0"/>
            </a:lvl1pPr>
            <a:lvl2pPr marL="457200" indent="0" latinLnBrk="0">
              <a:buNone/>
              <a:defRPr lang="el-GR" sz="2000" b="1"/>
            </a:lvl2pPr>
            <a:lvl3pPr marL="914400" indent="0" latinLnBrk="0">
              <a:buNone/>
              <a:defRPr lang="el-GR" sz="1800" b="1"/>
            </a:lvl3pPr>
            <a:lvl4pPr marL="1371600" indent="0" latinLnBrk="0">
              <a:buNone/>
              <a:defRPr lang="el-GR" sz="1600" b="1"/>
            </a:lvl4pPr>
            <a:lvl5pPr marL="1828800" indent="0" latinLnBrk="0">
              <a:buNone/>
              <a:defRPr lang="el-GR" sz="1600" b="1"/>
            </a:lvl5pPr>
            <a:lvl6pPr marL="2286000" indent="0" latinLnBrk="0">
              <a:buNone/>
              <a:defRPr lang="el-GR" sz="1600" b="1"/>
            </a:lvl6pPr>
            <a:lvl7pPr marL="2743200" indent="0" latinLnBrk="0">
              <a:buNone/>
              <a:defRPr lang="el-GR" sz="1600" b="1"/>
            </a:lvl7pPr>
            <a:lvl8pPr marL="3200400" indent="0" latinLnBrk="0">
              <a:buNone/>
              <a:defRPr lang="el-GR" sz="1600" b="1"/>
            </a:lvl8pPr>
            <a:lvl9pPr marL="3657600" indent="0" latinLnBrk="0">
              <a:buNone/>
              <a:defRPr lang="el-GR"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Σύμβολο κράτησης θέσης περιεχομένου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 latinLnBrk="0">
              <a:defRPr lang="el-GR" sz="2400"/>
            </a:lvl1pPr>
            <a:lvl2pPr latinLnBrk="0">
              <a:defRPr lang="el-GR" sz="2000"/>
            </a:lvl2pPr>
            <a:lvl3pPr latinLnBrk="0">
              <a:defRPr lang="el-GR" sz="1800"/>
            </a:lvl3pPr>
            <a:lvl4pPr latinLnBrk="0">
              <a:defRPr lang="el-GR" sz="1600"/>
            </a:lvl4pPr>
            <a:lvl5pPr latinLnBrk="0">
              <a:defRPr lang="el-GR" sz="1600"/>
            </a:lvl5pPr>
            <a:lvl6pPr latinLnBrk="0">
              <a:defRPr lang="el-GR" sz="1600"/>
            </a:lvl6pPr>
            <a:lvl7pPr latinLnBrk="0">
              <a:defRPr lang="el-GR" sz="1600"/>
            </a:lvl7pPr>
            <a:lvl8pPr latinLnBrk="0">
              <a:defRPr lang="el-GR" sz="1600"/>
            </a:lvl8pPr>
            <a:lvl9pPr latinLnBrk="0">
              <a:defRPr lang="el-GR"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16/1/2017</a:t>
            </a:fld>
            <a:endParaRPr lang="el-GR"/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16/1/2017</a:t>
            </a:fld>
            <a:endParaRPr lang="el-GR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16/1/2017</a:t>
            </a:fld>
            <a:endParaRPr lang="el-GR"/>
          </a:p>
        </p:txBody>
      </p:sp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 latinLnBrk="0">
              <a:defRPr lang="el-GR" sz="3600" b="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 latinLnBrk="0">
              <a:defRPr lang="el-GR" sz="2800"/>
            </a:lvl1pPr>
            <a:lvl2pPr latinLnBrk="0">
              <a:defRPr lang="el-GR" sz="2400"/>
            </a:lvl2pPr>
            <a:lvl3pPr latinLnBrk="0">
              <a:defRPr lang="el-GR" sz="2000"/>
            </a:lvl3pPr>
            <a:lvl4pPr latinLnBrk="0">
              <a:defRPr lang="el-GR" sz="1800"/>
            </a:lvl4pPr>
            <a:lvl5pPr latinLnBrk="0">
              <a:defRPr lang="el-GR" sz="1800"/>
            </a:lvl5pPr>
            <a:lvl6pPr latinLnBrk="0">
              <a:defRPr lang="el-GR" sz="1800" baseline="0"/>
            </a:lvl6pPr>
            <a:lvl7pPr latinLnBrk="0">
              <a:defRPr lang="el-GR" sz="1800" baseline="0"/>
            </a:lvl7pPr>
            <a:lvl8pPr latinLnBrk="0">
              <a:defRPr lang="el-GR" sz="1800" baseline="0"/>
            </a:lvl8pPr>
            <a:lvl9pPr latinLnBrk="0">
              <a:defRPr lang="el-GR" sz="1800" baseline="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el-GR" sz="2000"/>
            </a:lvl1pPr>
            <a:lvl2pPr marL="457200" indent="0" latinLnBrk="0">
              <a:buNone/>
              <a:defRPr lang="el-GR" sz="1200"/>
            </a:lvl2pPr>
            <a:lvl3pPr marL="914400" indent="0" latinLnBrk="0">
              <a:buNone/>
              <a:defRPr lang="el-GR" sz="1000"/>
            </a:lvl3pPr>
            <a:lvl4pPr marL="1371600" indent="0" latinLnBrk="0">
              <a:buNone/>
              <a:defRPr lang="el-GR" sz="900"/>
            </a:lvl4pPr>
            <a:lvl5pPr marL="1828800" indent="0" latinLnBrk="0">
              <a:buNone/>
              <a:defRPr lang="el-GR" sz="900"/>
            </a:lvl5pPr>
            <a:lvl6pPr marL="2286000" indent="0" latinLnBrk="0">
              <a:buNone/>
              <a:defRPr lang="el-GR" sz="900"/>
            </a:lvl6pPr>
            <a:lvl7pPr marL="2743200" indent="0" latinLnBrk="0">
              <a:buNone/>
              <a:defRPr lang="el-GR" sz="900"/>
            </a:lvl7pPr>
            <a:lvl8pPr marL="3200400" indent="0" latinLnBrk="0">
              <a:buNone/>
              <a:defRPr lang="el-GR" sz="900"/>
            </a:lvl8pPr>
            <a:lvl9pPr marL="3657600" indent="0" latinLnBrk="0">
              <a:buNone/>
              <a:defRPr lang="el-GR"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16/1/2017</a:t>
            </a:fld>
            <a:endParaRPr lang="el-GR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 latinLnBrk="0">
              <a:defRPr lang="el-GR" sz="3600" b="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Σύμβολο κράτησης θέσης εικόνας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 latinLnBrk="0">
              <a:buNone/>
              <a:defRPr lang="el-GR" sz="3200"/>
            </a:lvl1pPr>
            <a:lvl2pPr marL="457200" indent="0" latinLnBrk="0">
              <a:buNone/>
              <a:defRPr lang="el-GR" sz="2800"/>
            </a:lvl2pPr>
            <a:lvl3pPr marL="914400" indent="0" latinLnBrk="0">
              <a:buNone/>
              <a:defRPr lang="el-GR" sz="2400"/>
            </a:lvl3pPr>
            <a:lvl4pPr marL="1371600" indent="0" latinLnBrk="0">
              <a:buNone/>
              <a:defRPr lang="el-GR" sz="2000"/>
            </a:lvl4pPr>
            <a:lvl5pPr marL="1828800" indent="0" latinLnBrk="0">
              <a:buNone/>
              <a:defRPr lang="el-GR" sz="2000"/>
            </a:lvl5pPr>
            <a:lvl6pPr marL="2286000" indent="0" latinLnBrk="0">
              <a:buNone/>
              <a:defRPr lang="el-GR" sz="2000"/>
            </a:lvl6pPr>
            <a:lvl7pPr marL="2743200" indent="0" latinLnBrk="0">
              <a:buNone/>
              <a:defRPr lang="el-GR" sz="2000"/>
            </a:lvl7pPr>
            <a:lvl8pPr marL="3200400" indent="0" latinLnBrk="0">
              <a:buNone/>
              <a:defRPr lang="el-GR" sz="2000"/>
            </a:lvl8pPr>
            <a:lvl9pPr marL="3657600" indent="0" latinLnBrk="0">
              <a:buNone/>
              <a:defRPr lang="el-GR" sz="2000"/>
            </a:lvl9pPr>
          </a:lstStyle>
          <a:p>
            <a:r>
              <a:rPr lang="el-GR"/>
              <a:t>Κάντε κλικ στο εικονίδιο για να προσθέσετε εικόνα</a:t>
            </a:r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el-GR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l-GR" sz="1200"/>
            </a:lvl2pPr>
            <a:lvl3pPr marL="914400" indent="0" latinLnBrk="0">
              <a:buNone/>
              <a:defRPr lang="el-GR" sz="1000"/>
            </a:lvl3pPr>
            <a:lvl4pPr marL="1371600" indent="0" latinLnBrk="0">
              <a:buNone/>
              <a:defRPr lang="el-GR" sz="900"/>
            </a:lvl4pPr>
            <a:lvl5pPr marL="1828800" indent="0" latinLnBrk="0">
              <a:buNone/>
              <a:defRPr lang="el-GR" sz="900"/>
            </a:lvl5pPr>
            <a:lvl6pPr marL="2286000" indent="0" latinLnBrk="0">
              <a:buNone/>
              <a:defRPr lang="el-GR" sz="900"/>
            </a:lvl6pPr>
            <a:lvl7pPr marL="2743200" indent="0" latinLnBrk="0">
              <a:buNone/>
              <a:defRPr lang="el-GR" sz="900"/>
            </a:lvl7pPr>
            <a:lvl8pPr marL="3200400" indent="0" latinLnBrk="0">
              <a:buNone/>
              <a:defRPr lang="el-GR" sz="900"/>
            </a:lvl8pPr>
            <a:lvl9pPr marL="3657600" indent="0" latinLnBrk="0">
              <a:buNone/>
              <a:defRPr lang="el-GR"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16/1/2017</a:t>
            </a:fld>
            <a:endParaRPr lang="el-GR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dirty="0"/>
              <a:t>Κάντε κλικ για να επεξεργαστείτε το στυλ υποδείγματος τίτλου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Κάντε κλικ για να επεξεργαστείτε τα στυλ υποδείγματος κειμένου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l-GR" sz="1200">
                <a:solidFill>
                  <a:srgbClr val="8C8C8C"/>
                </a:solidFill>
              </a:defRPr>
            </a:lvl1pPr>
          </a:lstStyle>
          <a:p>
            <a:fld id="{81C93FC7-9D1A-468B-98DB-D1E8D74418D9}" type="datetimeFigureOut">
              <a:pPr/>
              <a:t>16/1/2017</a:t>
            </a:fld>
            <a:endParaRPr lang="el-GR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el-GR" sz="1200">
                <a:solidFill>
                  <a:srgbClr val="8C8C8C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l-GR"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l-GR" sz="3600" kern="120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el-GR"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lang="el-GR"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el-GR"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el-GR"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el-GR"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el-G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el-G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el-G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el-G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lang="el-G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l-G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l-G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l-G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l-G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l-G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l-G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l-G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l-G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Fuzzy Logic: Humidity Control System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CI – </a:t>
            </a:r>
            <a:r>
              <a:rPr lang="en-US" altLang="el-GR" dirty="0"/>
              <a:t>Prof. George </a:t>
            </a:r>
            <a:r>
              <a:rPr lang="en-US" altLang="el-GR" dirty="0" err="1"/>
              <a:t>Papadourakis</a:t>
            </a:r>
            <a:r>
              <a:rPr lang="en-US" altLang="el-GR" dirty="0"/>
              <a:t>, Ph.D.</a:t>
            </a:r>
            <a:endParaRPr lang="en-GB" altLang="el-GR" dirty="0"/>
          </a:p>
          <a:p>
            <a:endParaRPr lang="en-US" dirty="0"/>
          </a:p>
          <a:p>
            <a:r>
              <a:rPr lang="en-US" dirty="0"/>
              <a:t>Trivizakis Eleftherios MP143, Tzagkarakis Konstantinos MP141 </a:t>
            </a:r>
            <a:endParaRPr lang="el-GR" dirty="0"/>
          </a:p>
          <a:p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/>
          <p:cNvSpPr>
            <a:spLocks noGrp="1"/>
          </p:cNvSpPr>
          <p:nvPr>
            <p:ph type="title"/>
          </p:nvPr>
        </p:nvSpPr>
        <p:spPr>
          <a:xfrm>
            <a:off x="693812" y="188640"/>
            <a:ext cx="10971372" cy="1066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Σύμβολο κράτησης θέσης περιεχομένου 13"/>
          <p:cNvSpPr>
            <a:spLocks noGrp="1"/>
          </p:cNvSpPr>
          <p:nvPr>
            <p:ph idx="1"/>
          </p:nvPr>
        </p:nvSpPr>
        <p:spPr>
          <a:xfrm>
            <a:off x="765820" y="1772816"/>
            <a:ext cx="10287000" cy="419099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Humidity is a serious problem for</a:t>
            </a:r>
          </a:p>
          <a:p>
            <a:pPr lvl="1"/>
            <a:r>
              <a:rPr lang="en-US" dirty="0"/>
              <a:t>Warehouses</a:t>
            </a:r>
          </a:p>
          <a:p>
            <a:pPr lvl="1"/>
            <a:r>
              <a:rPr lang="en-US" dirty="0"/>
              <a:t>Residents</a:t>
            </a:r>
          </a:p>
          <a:p>
            <a:pPr lvl="1"/>
            <a:r>
              <a:rPr lang="en-US" dirty="0"/>
              <a:t>Data Center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Buildings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Commercial devices mostly lack of a proper control system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for a central control system for large infrastructures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/>
          <p:cNvSpPr>
            <a:spLocks noGrp="1"/>
          </p:cNvSpPr>
          <p:nvPr>
            <p:ph type="title"/>
          </p:nvPr>
        </p:nvSpPr>
        <p:spPr>
          <a:xfrm>
            <a:off x="693812" y="188640"/>
            <a:ext cx="10971372" cy="1066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&amp; </a:t>
            </a:r>
            <a:r>
              <a:rPr lang="en-US" dirty="0"/>
              <a:t>Development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Σύμβολο κράτησης θέσης περιεχομένου 13"/>
          <p:cNvSpPr>
            <a:spLocks noGrp="1"/>
          </p:cNvSpPr>
          <p:nvPr>
            <p:ph idx="1"/>
          </p:nvPr>
        </p:nvSpPr>
        <p:spPr>
          <a:xfrm>
            <a:off x="724066" y="1484784"/>
            <a:ext cx="10287000" cy="48965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Notepad++</a:t>
            </a:r>
          </a:p>
          <a:p>
            <a:pPr lvl="1"/>
            <a:r>
              <a:rPr lang="en-US" dirty="0"/>
              <a:t>Editing the script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Fuzzy Control Language</a:t>
            </a:r>
          </a:p>
          <a:p>
            <a:r>
              <a:rPr lang="en-US" dirty="0" err="1"/>
              <a:t>jfuzzylite</a:t>
            </a:r>
            <a:r>
              <a:rPr lang="en-US" dirty="0"/>
              <a:t> library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implementing the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fcl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into application</a:t>
            </a:r>
          </a:p>
          <a:p>
            <a:pPr lvl="1"/>
            <a:r>
              <a:rPr lang="en-US" dirty="0"/>
              <a:t>Multiple engine support (</a:t>
            </a:r>
            <a:r>
              <a:rPr lang="en-US" dirty="0" err="1"/>
              <a:t>mamdani</a:t>
            </a:r>
            <a:r>
              <a:rPr lang="en-US" dirty="0"/>
              <a:t>, </a:t>
            </a:r>
            <a:r>
              <a:rPr lang="en-US" dirty="0" err="1"/>
              <a:t>takagi-sugeno</a:t>
            </a:r>
            <a:r>
              <a:rPr lang="en-US" dirty="0"/>
              <a:t>, </a:t>
            </a:r>
            <a:r>
              <a:rPr lang="en-US" dirty="0" err="1"/>
              <a:t>tsukamoto</a:t>
            </a:r>
            <a:r>
              <a:rPr lang="en-US" dirty="0"/>
              <a:t>)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qtfuzzylite</a:t>
            </a:r>
            <a:r>
              <a:rPr lang="en-US" dirty="0"/>
              <a:t> (community edition)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fcl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scripts with visual interface</a:t>
            </a:r>
          </a:p>
          <a:p>
            <a:pPr lvl="1"/>
            <a:r>
              <a:rPr lang="en-US" dirty="0"/>
              <a:t>Exports to other languages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takagi-sugeno</a:t>
            </a:r>
            <a:r>
              <a:rPr lang="en-US" dirty="0"/>
              <a:t> engine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Supports multiple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freeware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/>
          <p:cNvSpPr>
            <a:spLocks noGrp="1"/>
          </p:cNvSpPr>
          <p:nvPr>
            <p:ph type="title"/>
          </p:nvPr>
        </p:nvSpPr>
        <p:spPr>
          <a:xfrm>
            <a:off x="693812" y="188640"/>
            <a:ext cx="10971372" cy="1066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Σύμβολο κράτησης θέσης περιεχομένου 13"/>
          <p:cNvSpPr>
            <a:spLocks noGrp="1"/>
          </p:cNvSpPr>
          <p:nvPr>
            <p:ph idx="1"/>
          </p:nvPr>
        </p:nvSpPr>
        <p:spPr>
          <a:xfrm>
            <a:off x="710075" y="1340768"/>
            <a:ext cx="10287000" cy="53285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</a:t>
            </a:r>
          </a:p>
          <a:p>
            <a:pPr lvl="1"/>
            <a:r>
              <a:rPr lang="en-US" dirty="0"/>
              <a:t>Humidity (%)</a:t>
            </a:r>
          </a:p>
          <a:p>
            <a:pPr lvl="2"/>
            <a:r>
              <a:rPr lang="en-US" dirty="0"/>
              <a:t>input= Humidity/DRY + Humidity/NOT_TOO_DRY + Humidity/EE_SUITABLE + Humidity/SUITABLE + Humidity/NOT_TOO_WET + Humidity/WET</a:t>
            </a:r>
          </a:p>
          <a:p>
            <a:pPr lvl="1"/>
            <a:r>
              <a:rPr lang="en-US" dirty="0" err="1"/>
              <a:t>SpeedFan</a:t>
            </a:r>
            <a:r>
              <a:rPr lang="en-US" dirty="0"/>
              <a:t> (%)</a:t>
            </a:r>
          </a:p>
          <a:p>
            <a:pPr lvl="2"/>
            <a:r>
              <a:rPr lang="en-US" dirty="0"/>
              <a:t>output</a:t>
            </a:r>
            <a:r>
              <a:rPr lang="el-GR" dirty="0"/>
              <a:t>=</a:t>
            </a:r>
            <a:r>
              <a:rPr lang="en-US" dirty="0" err="1"/>
              <a:t>SpeedFan</a:t>
            </a:r>
            <a:r>
              <a:rPr lang="en-US" dirty="0"/>
              <a:t>/STOP + </a:t>
            </a:r>
            <a:r>
              <a:rPr lang="en-US" dirty="0" err="1"/>
              <a:t>SpeedFan</a:t>
            </a:r>
            <a:r>
              <a:rPr lang="en-US" dirty="0"/>
              <a:t>/SLOW + </a:t>
            </a:r>
            <a:r>
              <a:rPr lang="en-US" dirty="0" err="1"/>
              <a:t>SpeedFan</a:t>
            </a:r>
            <a:r>
              <a:rPr lang="en-US" dirty="0"/>
              <a:t>/EE_MEDIUM + </a:t>
            </a:r>
            <a:r>
              <a:rPr lang="en-US" dirty="0" err="1"/>
              <a:t>SpeedFan</a:t>
            </a:r>
            <a:r>
              <a:rPr lang="en-US" dirty="0"/>
              <a:t>/MEDIUM + </a:t>
            </a:r>
            <a:r>
              <a:rPr lang="en-US" dirty="0" err="1"/>
              <a:t>SpeedFan</a:t>
            </a:r>
            <a:r>
              <a:rPr lang="en-US" dirty="0"/>
              <a:t>/FAST + </a:t>
            </a:r>
            <a:r>
              <a:rPr lang="en-US" dirty="0" err="1"/>
              <a:t>SpeedFan</a:t>
            </a:r>
            <a:r>
              <a:rPr lang="en-US" dirty="0"/>
              <a:t>/VERY_FAST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Inputs</a:t>
            </a:r>
          </a:p>
          <a:p>
            <a:pPr lvl="1"/>
            <a:r>
              <a:rPr lang="en-US" dirty="0"/>
              <a:t>DRY, NOT_TOO_DRY, EE_SUITABLE, SUITABLE, NOT_TOO_WET, WET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Outputs</a:t>
            </a:r>
          </a:p>
          <a:p>
            <a:pPr lvl="1"/>
            <a:r>
              <a:rPr lang="en-US" dirty="0"/>
              <a:t>STOP, SLOW, EE_MEDIUM, MEDIUM, FAST, VERY_FAST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Expressed in High-level script</a:t>
            </a:r>
          </a:p>
          <a:p>
            <a:pPr lvl="2"/>
            <a:r>
              <a:rPr lang="en-US" dirty="0"/>
              <a:t>Ex. if Humidity is DRY then </a:t>
            </a:r>
            <a:r>
              <a:rPr lang="en-US" dirty="0" err="1"/>
              <a:t>SpeedFan</a:t>
            </a:r>
            <a:r>
              <a:rPr lang="en-US" dirty="0"/>
              <a:t> is STOP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7327" y="260648"/>
            <a:ext cx="10971372" cy="1066800"/>
          </a:xfrm>
        </p:spPr>
        <p:txBody>
          <a:bodyPr/>
          <a:lstStyle/>
          <a:p>
            <a:pPr algn="ctr"/>
            <a:r>
              <a:rPr lang="en-US" dirty="0"/>
              <a:t>Values FUZZIFY and DEFUZZIFY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Σύμβολο κράτησης θέσης περιεχομένου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6749077"/>
              </p:ext>
            </p:extLst>
          </p:nvPr>
        </p:nvGraphicFramePr>
        <p:xfrm>
          <a:off x="6670476" y="1578024"/>
          <a:ext cx="3960440" cy="3375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27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DEFUZZIFY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RANGE (%)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7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STOP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0-5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7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SLOW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2.5-15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683495"/>
                  </a:ext>
                </a:extLst>
              </a:tr>
              <a:tr h="48227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EE_MEDIUM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7.4-35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7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MEDIUM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21.2-50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260667"/>
                  </a:ext>
                </a:extLst>
              </a:tr>
              <a:tr h="48227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FAST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35.6-80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518532"/>
                  </a:ext>
                </a:extLst>
              </a:tr>
              <a:tr h="48227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VERY_FAST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57.8-100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Σύμβολο κράτησης θέσης περιεχομένου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89271"/>
              </p:ext>
            </p:extLst>
          </p:nvPr>
        </p:nvGraphicFramePr>
        <p:xfrm>
          <a:off x="837327" y="1578026"/>
          <a:ext cx="3816924" cy="339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22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FUZZIFY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RANGE(%)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DRY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0-21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NOT_TOO_DRY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17-43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EE_SUITABLE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38-48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534224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SUITABLE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44-54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929969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NOT_TOO_WET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50-75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WET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70-100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89756" y="260648"/>
            <a:ext cx="10971372" cy="1066800"/>
          </a:xfrm>
        </p:spPr>
        <p:txBody>
          <a:bodyPr/>
          <a:lstStyle/>
          <a:p>
            <a:pPr algn="ctr"/>
            <a:r>
              <a:rPr lang="en-US" dirty="0"/>
              <a:t>Values FUZZIFY and DEFUZZIFY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Σύμβολο κράτησης θέσης περιεχομένου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778631"/>
              </p:ext>
            </p:extLst>
          </p:nvPr>
        </p:nvGraphicFramePr>
        <p:xfrm>
          <a:off x="2566020" y="1556792"/>
          <a:ext cx="5905158" cy="339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386">
                  <a:extLst>
                    <a:ext uri="{9D8B030D-6E8A-4147-A177-3AD203B41FA5}">
                      <a16:colId xmlns:a16="http://schemas.microsoft.com/office/drawing/2014/main" val="329677666"/>
                    </a:ext>
                  </a:extLst>
                </a:gridCol>
              </a:tblGrid>
              <a:tr h="336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FUZZIFY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RANGE(%)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DEFUZZIFY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DRY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0-5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STOP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NOT_TOO_DRY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2.5-15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SLOW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EE_SUITABLE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7.4-35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EE_MEDIUM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534224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SUITABLE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21.2-50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MEDIUM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929969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NOT_TOO_WET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35.6-80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FAST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WET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57.8-100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VERY_FAST</a:t>
                      </a:r>
                      <a:endParaRPr lang="el-G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3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7327" y="152400"/>
            <a:ext cx="10971372" cy="1066800"/>
          </a:xfrm>
        </p:spPr>
        <p:txBody>
          <a:bodyPr/>
          <a:lstStyle/>
          <a:p>
            <a:pPr algn="ctr"/>
            <a:r>
              <a:rPr lang="en-US" dirty="0"/>
              <a:t>User interface of </a:t>
            </a:r>
            <a:r>
              <a:rPr lang="en-US" dirty="0" err="1"/>
              <a:t>qtfuzzylite</a:t>
            </a:r>
            <a:endParaRPr lang="el-GR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628800"/>
            <a:ext cx="5281561" cy="4162028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628800"/>
            <a:ext cx="5281561" cy="41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9"/>
          <p:cNvSpPr>
            <a:spLocks noGrp="1"/>
          </p:cNvSpPr>
          <p:nvPr>
            <p:ph type="title"/>
          </p:nvPr>
        </p:nvSpPr>
        <p:spPr>
          <a:xfrm>
            <a:off x="1227259" y="404664"/>
            <a:ext cx="10971372" cy="1066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 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Σύμβολο κράτησης θέσης περιεχομένου 14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7465044" cy="3200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[1]http://www.fuzzylite.com/java/, 20 Dec. 2016</a:t>
            </a:r>
          </a:p>
          <a:p>
            <a:r>
              <a:rPr lang="en-US" dirty="0"/>
              <a:t>[2]http://www.fuzzylite.com/qt/, 20 Dec. 2016</a:t>
            </a:r>
          </a:p>
          <a:p>
            <a:r>
              <a:rPr lang="en-US" dirty="0"/>
              <a:t>[3]https://www.youtube.com/channel/UCm1zXmxX1gcW-uKMT4gPiLQ, 20 Dec. 2016</a:t>
            </a:r>
          </a:p>
          <a:p>
            <a:r>
              <a:rPr lang="en-US" dirty="0"/>
              <a:t>[4] I.J. </a:t>
            </a:r>
            <a:r>
              <a:rPr lang="en-US" dirty="0" err="1"/>
              <a:t>Nagarath,M</a:t>
            </a:r>
            <a:r>
              <a:rPr lang="en-US" dirty="0"/>
              <a:t>. Gopal, </a:t>
            </a:r>
            <a:r>
              <a:rPr lang="en-US" i="1" dirty="0"/>
              <a:t>Control systems engineering, </a:t>
            </a:r>
            <a:r>
              <a:rPr lang="en-US" dirty="0"/>
              <a:t>New </a:t>
            </a:r>
            <a:r>
              <a:rPr lang="en-US" dirty="0" err="1"/>
              <a:t>Delhi,New</a:t>
            </a:r>
            <a:r>
              <a:rPr lang="en-US" dirty="0"/>
              <a:t> age international (P) limited,2007</a:t>
            </a:r>
          </a:p>
          <a:p>
            <a:r>
              <a:rPr lang="en-US" dirty="0"/>
              <a:t>[5]http://www.cse.lehigh.edu/~munoz/CSE335/classes/FuzzyLogic.ppt</a:t>
            </a:r>
          </a:p>
          <a:p>
            <a:r>
              <a:rPr lang="en-US" dirty="0"/>
              <a:t>[6] Technical case studies on fuzzy logic control system from http://www.wikipedia.org, http://sciencedirect.com/, http://aptronix.com ,http://www.mastertherm.co.uk/heat-pumps-residential-use/how-does-heat-pump-work </a:t>
            </a:r>
          </a:p>
          <a:p>
            <a:r>
              <a:rPr lang="en-US" dirty="0"/>
              <a:t>[7] </a:t>
            </a:r>
            <a:r>
              <a:rPr lang="en-US" dirty="0" err="1"/>
              <a:t>Shakowat</a:t>
            </a:r>
            <a:r>
              <a:rPr lang="en-US" dirty="0"/>
              <a:t> Zaman Sarkar, “A proposed Air–conditioning </a:t>
            </a:r>
            <a:r>
              <a:rPr lang="en-US" dirty="0" err="1"/>
              <a:t>systemusing</a:t>
            </a:r>
            <a:r>
              <a:rPr lang="en-US" dirty="0"/>
              <a:t> Fuzzy Algorithm for </a:t>
            </a:r>
            <a:r>
              <a:rPr lang="en-US" dirty="0" err="1"/>
              <a:t>Industria</a:t>
            </a:r>
            <a:r>
              <a:rPr lang="en-US" dirty="0"/>
              <a:t> Application” ICSE IEEE Proc. (2006) 832-834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thx!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Σύμβολο κράτησης θέσης κειμένου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Θέση εικόνας 3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74" r="-206"/>
          <a:stretch/>
        </p:blipFill>
        <p:spPr>
          <a:xfrm>
            <a:off x="3502124" y="685800"/>
            <a:ext cx="807868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B72590D-5915-4114-80CA-242FE40836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Παρουσίαση μάρκετινγκ - Γυάλινος κύβος (ευρείας οθόνης)</Template>
  <TotalTime>0</TotalTime>
  <Words>357</Words>
  <Application>Microsoft Office PowerPoint</Application>
  <PresentationFormat>Προσαρμογή</PresentationFormat>
  <Paragraphs>106</Paragraphs>
  <Slides>9</Slides>
  <Notes>8</Notes>
  <HiddenSlides>1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Arial</vt:lpstr>
      <vt:lpstr>Corbel</vt:lpstr>
      <vt:lpstr>Tahoma</vt:lpstr>
      <vt:lpstr>Marketing_16x9</vt:lpstr>
      <vt:lpstr>Fuzzy Logic: Humidity Control System</vt:lpstr>
      <vt:lpstr>Introduction</vt:lpstr>
      <vt:lpstr>Tools &amp; Development</vt:lpstr>
      <vt:lpstr>Introduction</vt:lpstr>
      <vt:lpstr>Values FUZZIFY and DEFUZZIFY</vt:lpstr>
      <vt:lpstr>Values FUZZIFY and DEFUZZIFY</vt:lpstr>
      <vt:lpstr>User interface of qtfuzzylite</vt:lpstr>
      <vt:lpstr>References </vt:lpstr>
      <vt:lpstr>thx!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2017-01-15T12:29:53Z</dcterms:created>
  <dcterms:modified xsi:type="dcterms:W3CDTF">2017-01-16T09:19:08Z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