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76" r:id="rId7"/>
    <p:sldId id="260" r:id="rId8"/>
    <p:sldId id="263" r:id="rId9"/>
    <p:sldId id="262" r:id="rId10"/>
    <p:sldId id="261" r:id="rId11"/>
    <p:sldId id="274" r:id="rId12"/>
    <p:sldId id="264" r:id="rId13"/>
    <p:sldId id="265" r:id="rId14"/>
    <p:sldId id="273" r:id="rId15"/>
    <p:sldId id="269" r:id="rId16"/>
    <p:sldId id="268" r:id="rId17"/>
    <p:sldId id="270" r:id="rId18"/>
    <p:sldId id="271" r:id="rId19"/>
    <p:sldId id="272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Κινητή εφαρμογή για πληροφορίες σε πραγματικό χρόνο </a:t>
            </a:r>
            <a:br>
              <a:rPr lang="el-GR" dirty="0"/>
            </a:br>
            <a:r>
              <a:rPr lang="el-GR" dirty="0"/>
              <a:t>σχετικές με τα δρομολόγια των αστικών λεωφορείων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Τριβιζάκης Ελευθέριος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059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Εφαρμογή του πελάτη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1643" y="2133600"/>
            <a:ext cx="6433752" cy="4464908"/>
          </a:xfrm>
        </p:spPr>
        <p:txBody>
          <a:bodyPr>
            <a:normAutofit/>
          </a:bodyPr>
          <a:lstStyle/>
          <a:p>
            <a:r>
              <a:rPr lang="el-GR" dirty="0" smtClean="0"/>
              <a:t>Επικοινωνία με την </a:t>
            </a:r>
            <a:r>
              <a:rPr lang="en-US" dirty="0" smtClean="0"/>
              <a:t>DB </a:t>
            </a:r>
            <a:r>
              <a:rPr lang="el-GR" dirty="0" smtClean="0"/>
              <a:t>της υπηρεσίας</a:t>
            </a:r>
          </a:p>
          <a:p>
            <a:r>
              <a:rPr lang="el-GR" dirty="0" smtClean="0"/>
              <a:t>Επικοινωνία με το </a:t>
            </a:r>
            <a:r>
              <a:rPr lang="en-US" dirty="0" smtClean="0"/>
              <a:t>Android Maps API v2</a:t>
            </a:r>
          </a:p>
          <a:p>
            <a:r>
              <a:rPr lang="el-GR" dirty="0" smtClean="0"/>
              <a:t>Τοποθέτηση στοιχείων στο χάρτη από την τοπική </a:t>
            </a:r>
            <a:r>
              <a:rPr lang="en-US" dirty="0" smtClean="0"/>
              <a:t>DB </a:t>
            </a:r>
            <a:endParaRPr lang="el-GR" dirty="0" smtClean="0"/>
          </a:p>
          <a:p>
            <a:r>
              <a:rPr lang="el-GR" dirty="0" smtClean="0"/>
              <a:t>Λήψη θέσης από </a:t>
            </a:r>
            <a:r>
              <a:rPr lang="en-US" dirty="0" smtClean="0"/>
              <a:t>GPS</a:t>
            </a:r>
          </a:p>
          <a:p>
            <a:r>
              <a:rPr lang="el-GR" dirty="0" smtClean="0"/>
              <a:t>Τοποθέτηση τρέχουσας θέσης στο χάρτη</a:t>
            </a:r>
          </a:p>
          <a:p>
            <a:r>
              <a:rPr lang="el-GR" dirty="0" smtClean="0"/>
              <a:t>Υπολογισμός κοντινότερης στάσης</a:t>
            </a:r>
          </a:p>
          <a:p>
            <a:r>
              <a:rPr lang="el-GR" dirty="0" smtClean="0"/>
              <a:t>Επικοινωνία με </a:t>
            </a:r>
            <a:r>
              <a:rPr lang="en-US" dirty="0" smtClean="0"/>
              <a:t>Directions API</a:t>
            </a:r>
          </a:p>
          <a:p>
            <a:r>
              <a:rPr lang="el-GR" dirty="0" smtClean="0"/>
              <a:t>Τοποθέτηση </a:t>
            </a:r>
            <a:r>
              <a:rPr lang="en-US" dirty="0" smtClean="0"/>
              <a:t>Polyline </a:t>
            </a:r>
            <a:r>
              <a:rPr lang="el-GR" dirty="0" smtClean="0"/>
              <a:t>οδηγιών στο χάρτη</a:t>
            </a:r>
          </a:p>
          <a:p>
            <a:r>
              <a:rPr lang="el-GR" dirty="0" smtClean="0"/>
              <a:t>Λήψη θέσης οχημάτων</a:t>
            </a:r>
          </a:p>
          <a:p>
            <a:r>
              <a:rPr lang="el-GR" dirty="0" smtClean="0"/>
              <a:t>Τοποθέτηση στο χάρτη</a:t>
            </a:r>
          </a:p>
          <a:p>
            <a:r>
              <a:rPr lang="el-GR" dirty="0" smtClean="0"/>
              <a:t>Υπολογισμός εκτιμώμενου χρόνου έλευσης οχήματος</a:t>
            </a:r>
            <a:endParaRPr lang="el-GR" dirty="0"/>
          </a:p>
        </p:txBody>
      </p:sp>
      <p:pic>
        <p:nvPicPr>
          <p:cNvPr id="4" name="Εικόνα 7" descr="C:\Users\lefterisLapdance\Desktop\smartphon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4" t="7154" r="22414" b="5837"/>
          <a:stretch/>
        </p:blipFill>
        <p:spPr bwMode="auto">
          <a:xfrm>
            <a:off x="2592925" y="3917107"/>
            <a:ext cx="695560" cy="89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3418703" y="2405449"/>
            <a:ext cx="1828800" cy="151165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418703" y="2809103"/>
            <a:ext cx="1902940" cy="118624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418703" y="3161278"/>
            <a:ext cx="1902940" cy="92469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18703" y="3575222"/>
            <a:ext cx="1902940" cy="6487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18703" y="3917107"/>
            <a:ext cx="1902940" cy="37480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3" idx="1"/>
          </p:cNvCxnSpPr>
          <p:nvPr/>
        </p:nvCxnSpPr>
        <p:spPr>
          <a:xfrm>
            <a:off x="3418703" y="4366053"/>
            <a:ext cx="1902940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18703" y="4440195"/>
            <a:ext cx="1902940" cy="27184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18703" y="4520514"/>
            <a:ext cx="1902940" cy="6116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18703" y="4587461"/>
            <a:ext cx="1902940" cy="9627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418703" y="4670854"/>
            <a:ext cx="1902940" cy="12521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18703" y="4815000"/>
            <a:ext cx="1902940" cy="15034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6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303" y="5047829"/>
            <a:ext cx="8911687" cy="1280890"/>
          </a:xfrm>
        </p:spPr>
        <p:txBody>
          <a:bodyPr/>
          <a:lstStyle/>
          <a:p>
            <a:pPr algn="r"/>
            <a:r>
              <a:rPr lang="el-GR" dirty="0" smtClean="0"/>
              <a:t>Τι χρησιμοποίησα;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971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Βιβλιοθήκες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5965803" cy="46548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Android SDK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JDK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Java Virtual Machine(JVM)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JRE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l-GR" dirty="0" smtClean="0"/>
              <a:t>Γραφικό περιβάλλον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Google Play Services</a:t>
            </a:r>
            <a:endParaRPr lang="el-GR" dirty="0" smtClean="0"/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l-GR" dirty="0" smtClean="0"/>
              <a:t>Απαιτείτε </a:t>
            </a:r>
            <a:r>
              <a:rPr lang="en-US" dirty="0" smtClean="0"/>
              <a:t>API KEY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Play Game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Location API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Google+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Drive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Maps</a:t>
            </a:r>
          </a:p>
          <a:p>
            <a:pPr marL="0" indent="0">
              <a:spcBef>
                <a:spcPts val="3000"/>
              </a:spcBef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56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Εργαλεία</a:t>
            </a:r>
            <a:r>
              <a:rPr lang="en-US" dirty="0" smtClean="0"/>
              <a:t> </a:t>
            </a:r>
            <a:r>
              <a:rPr lang="el-GR" dirty="0" smtClean="0"/>
              <a:t>Ανάπτυξης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921" y="1905000"/>
            <a:ext cx="4644905" cy="480956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Android Studio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Gradle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AVD Manager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LogCat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SDK Manager</a:t>
            </a:r>
          </a:p>
          <a:p>
            <a:r>
              <a:rPr lang="en-US" dirty="0" smtClean="0"/>
              <a:t>XAMPP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Apache HTTP server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MySQL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PHP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Mercury mail server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Filezilla</a:t>
            </a:r>
            <a:endParaRPr lang="en-US" dirty="0" smtClean="0"/>
          </a:p>
          <a:p>
            <a:r>
              <a:rPr lang="en-US" dirty="0" smtClean="0"/>
              <a:t>Notepad++</a:t>
            </a:r>
          </a:p>
          <a:p>
            <a:r>
              <a:rPr lang="en-US" dirty="0" err="1" smtClean="0"/>
              <a:t>VirtualBox</a:t>
            </a:r>
            <a:endParaRPr lang="en-US" dirty="0" smtClean="0"/>
          </a:p>
          <a:p>
            <a:r>
              <a:rPr lang="en-US" dirty="0" err="1" smtClean="0"/>
              <a:t>Genymotion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 smtClean="0"/>
              <a:t>Χρήση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en-US" dirty="0" smtClean="0"/>
              <a:t>+ GPU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 smtClean="0"/>
              <a:t>Εργαλεία </a:t>
            </a:r>
            <a:r>
              <a:rPr lang="en-US" dirty="0" smtClean="0"/>
              <a:t>GPS, </a:t>
            </a:r>
            <a:r>
              <a:rPr lang="en-US" dirty="0" err="1" smtClean="0"/>
              <a:t>wifi</a:t>
            </a:r>
            <a:r>
              <a:rPr lang="en-US" dirty="0" smtClean="0"/>
              <a:t>, camera, </a:t>
            </a:r>
            <a:r>
              <a:rPr lang="el-GR" dirty="0" smtClean="0"/>
              <a:t>εξομοίωση πλήκτρων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 smtClean="0"/>
              <a:t>Δεν υποστηρίζει </a:t>
            </a:r>
            <a:r>
              <a:rPr lang="en-US" dirty="0" smtClean="0"/>
              <a:t>Google Play Services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25" y="1905000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796" y="2014538"/>
            <a:ext cx="1588604" cy="436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19" y="2516008"/>
            <a:ext cx="684972" cy="684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446" y="2179279"/>
            <a:ext cx="478744" cy="678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23" y="3223990"/>
            <a:ext cx="2480416" cy="7832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18" y="3615634"/>
            <a:ext cx="1095375" cy="1095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73" y="3967167"/>
            <a:ext cx="812698" cy="812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91" y="4163321"/>
            <a:ext cx="787617" cy="5294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97" y="3439645"/>
            <a:ext cx="567634" cy="5676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96" y="4035278"/>
            <a:ext cx="744587" cy="7445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97" y="5456870"/>
            <a:ext cx="524649" cy="5246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505" y="2014538"/>
            <a:ext cx="405195" cy="4051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08" y="5116254"/>
            <a:ext cx="1205883" cy="12058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830" y="5098997"/>
            <a:ext cx="2350658" cy="123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303" y="5047829"/>
            <a:ext cx="8911687" cy="1280890"/>
          </a:xfrm>
        </p:spPr>
        <p:txBody>
          <a:bodyPr/>
          <a:lstStyle/>
          <a:p>
            <a:pPr algn="r"/>
            <a:r>
              <a:rPr lang="el-GR" dirty="0" smtClean="0"/>
              <a:t>Λειτουργικότητα χρήσης εφαρμογής πελάτη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636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l-GR" dirty="0" smtClean="0"/>
              <a:t>οχήματα διέρχονται από στάση(1/2)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" y="2870835"/>
            <a:ext cx="2613535" cy="324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77" y="2870835"/>
            <a:ext cx="2660727" cy="32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341" y="2870835"/>
            <a:ext cx="2650910" cy="3240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506096" y="4091940"/>
            <a:ext cx="799663" cy="67437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ight Arrow 6"/>
          <p:cNvSpPr/>
          <p:nvPr/>
        </p:nvSpPr>
        <p:spPr>
          <a:xfrm>
            <a:off x="7461923" y="4091940"/>
            <a:ext cx="799663" cy="67437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ight Arrow 7"/>
          <p:cNvSpPr/>
          <p:nvPr/>
        </p:nvSpPr>
        <p:spPr>
          <a:xfrm>
            <a:off x="11247557" y="4091940"/>
            <a:ext cx="799663" cy="67437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033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l-GR" dirty="0"/>
              <a:t>οχήματα διέρχονται από </a:t>
            </a:r>
            <a:r>
              <a:rPr lang="el-GR" dirty="0" smtClean="0"/>
              <a:t>στάση(2/2</a:t>
            </a:r>
            <a:r>
              <a:rPr lang="el-GR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2960370"/>
            <a:ext cx="2621455" cy="32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0" y="2960370"/>
            <a:ext cx="2662478" cy="32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32" y="2960370"/>
            <a:ext cx="2668815" cy="3240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02782" y="4206240"/>
            <a:ext cx="799663" cy="67437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ight Arrow 7"/>
          <p:cNvSpPr/>
          <p:nvPr/>
        </p:nvSpPr>
        <p:spPr>
          <a:xfrm>
            <a:off x="7925218" y="4206240"/>
            <a:ext cx="799663" cy="67437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584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isItComing</a:t>
            </a:r>
            <a:r>
              <a:rPr lang="en-US" dirty="0" smtClean="0"/>
              <a:t>(float)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1" y="3086100"/>
            <a:ext cx="2479337" cy="30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593" y="3086100"/>
            <a:ext cx="2466544" cy="30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57" y="3074670"/>
            <a:ext cx="2468338" cy="30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90" y="3086100"/>
            <a:ext cx="2440604" cy="3060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778028" y="4230485"/>
            <a:ext cx="540000" cy="540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ight Arrow 8"/>
          <p:cNvSpPr/>
          <p:nvPr/>
        </p:nvSpPr>
        <p:spPr>
          <a:xfrm>
            <a:off x="5906085" y="4230485"/>
            <a:ext cx="540000" cy="540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ight Arrow 9"/>
          <p:cNvSpPr/>
          <p:nvPr/>
        </p:nvSpPr>
        <p:spPr>
          <a:xfrm>
            <a:off x="9024109" y="4230485"/>
            <a:ext cx="540000" cy="540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4093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Σε περίπτωση που ο πελάτης πλησιάζει την δίπλα στάση;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9" y="2960370"/>
            <a:ext cx="2600000" cy="32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51" y="2960370"/>
            <a:ext cx="2600985" cy="32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774" y="2960370"/>
            <a:ext cx="2607069" cy="3240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02782" y="4206240"/>
            <a:ext cx="799663" cy="67437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ight Arrow 7"/>
          <p:cNvSpPr/>
          <p:nvPr/>
        </p:nvSpPr>
        <p:spPr>
          <a:xfrm>
            <a:off x="7925218" y="4206240"/>
            <a:ext cx="799663" cy="67437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8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 πάρει λάθος δρόμο;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8" y="3089456"/>
            <a:ext cx="2459093" cy="30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77" y="3098264"/>
            <a:ext cx="2490591" cy="30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11" y="3091594"/>
            <a:ext cx="2501946" cy="30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623" y="3115123"/>
            <a:ext cx="2498149" cy="3060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908457" y="4375123"/>
            <a:ext cx="540000" cy="540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ight Arrow 8"/>
          <p:cNvSpPr/>
          <p:nvPr/>
        </p:nvSpPr>
        <p:spPr>
          <a:xfrm>
            <a:off x="5986271" y="4375123"/>
            <a:ext cx="540000" cy="540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ight Arrow 9"/>
          <p:cNvSpPr/>
          <p:nvPr/>
        </p:nvSpPr>
        <p:spPr>
          <a:xfrm>
            <a:off x="9041753" y="4375123"/>
            <a:ext cx="540000" cy="540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268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303" y="5047829"/>
            <a:ext cx="8911687" cy="1280890"/>
          </a:xfrm>
        </p:spPr>
        <p:txBody>
          <a:bodyPr/>
          <a:lstStyle/>
          <a:p>
            <a:pPr algn="r"/>
            <a:r>
              <a:rPr lang="el-GR" dirty="0" smtClean="0"/>
              <a:t>Με τι έχει να κάνει;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074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γίνεται όταν φτάνεις σε μια στάση;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8" y="3131021"/>
            <a:ext cx="2485961" cy="30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70" y="3130028"/>
            <a:ext cx="2471182" cy="30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04" y="3129808"/>
            <a:ext cx="2495220" cy="30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916" y="3152096"/>
            <a:ext cx="2488862" cy="3060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797194" y="4466013"/>
            <a:ext cx="540000" cy="540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ight Arrow 8"/>
          <p:cNvSpPr/>
          <p:nvPr/>
        </p:nvSpPr>
        <p:spPr>
          <a:xfrm>
            <a:off x="5952958" y="4466013"/>
            <a:ext cx="540000" cy="540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ight Arrow 9"/>
          <p:cNvSpPr/>
          <p:nvPr/>
        </p:nvSpPr>
        <p:spPr>
          <a:xfrm>
            <a:off x="9001710" y="4466013"/>
            <a:ext cx="540000" cy="540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718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Ευχαριστώ για την προσοχή σας!</a:t>
            </a:r>
            <a:endParaRPr lang="el-G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4" y="495309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 smtClean="0"/>
              <a:t>Ακολουθεί ζωντανή επίδειξη του συστήματος…</a:t>
            </a:r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51" y="1365678"/>
            <a:ext cx="5358971" cy="33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Location Based Services</a:t>
            </a:r>
            <a:r>
              <a:rPr lang="el-GR" b="1" dirty="0"/>
              <a:t/>
            </a:r>
            <a:br>
              <a:rPr lang="el-GR" b="1" dirty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Εφαρμογές ή Υπηρεσίες με γνώση τοποθεσίας τροποποιούν το περιεχόμενο ανάλογα με την φυσική τοποθεσία του </a:t>
            </a:r>
            <a:r>
              <a:rPr lang="el-GR" dirty="0" smtClean="0"/>
              <a:t>χρήστη</a:t>
            </a:r>
          </a:p>
          <a:p>
            <a:r>
              <a:rPr lang="el-GR" dirty="0" smtClean="0"/>
              <a:t> </a:t>
            </a:r>
            <a:r>
              <a:rPr lang="el-GR" dirty="0"/>
              <a:t>Για την αξιοποίηση αυτών των εφαρμογών/υπηρεσιών  </a:t>
            </a:r>
            <a:r>
              <a:rPr lang="el-GR" dirty="0" smtClean="0"/>
              <a:t>απαιτείται: </a:t>
            </a:r>
          </a:p>
          <a:p>
            <a:pPr lvl="1"/>
            <a:r>
              <a:rPr lang="el-GR" dirty="0" smtClean="0"/>
              <a:t>μηχανισμός </a:t>
            </a:r>
            <a:r>
              <a:rPr lang="el-GR" dirty="0"/>
              <a:t>εύρεσης θέσης όπως το </a:t>
            </a:r>
            <a:r>
              <a:rPr lang="en-US" dirty="0" smtClean="0"/>
              <a:t>GPS</a:t>
            </a:r>
            <a:endParaRPr lang="el-GR" dirty="0"/>
          </a:p>
          <a:p>
            <a:pPr lvl="1"/>
            <a:r>
              <a:rPr lang="el-GR" dirty="0" smtClean="0"/>
              <a:t>υποδομή </a:t>
            </a:r>
            <a:r>
              <a:rPr lang="el-GR" dirty="0" err="1"/>
              <a:t>κυψελωτής</a:t>
            </a:r>
            <a:r>
              <a:rPr lang="el-GR" dirty="0"/>
              <a:t> </a:t>
            </a:r>
            <a:r>
              <a:rPr lang="el-GR" dirty="0" smtClean="0"/>
              <a:t>τηλεφωνίας</a:t>
            </a:r>
          </a:p>
          <a:p>
            <a:pPr lvl="1"/>
            <a:r>
              <a:rPr lang="el-GR" dirty="0" smtClean="0"/>
              <a:t>ασύρματα </a:t>
            </a:r>
            <a:r>
              <a:rPr lang="en-US" dirty="0"/>
              <a:t>access points</a:t>
            </a:r>
            <a:r>
              <a:rPr lang="el-GR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Smartphone/wearable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l-GR" dirty="0" smtClean="0"/>
              <a:t>Υποδομή</a:t>
            </a:r>
          </a:p>
        </p:txBody>
      </p:sp>
    </p:spTree>
    <p:extLst>
      <p:ext uri="{BB962C8B-B14F-4D97-AF65-F5344CB8AC3E}">
        <p14:creationId xmlns:p14="http://schemas.microsoft.com/office/powerpoint/2010/main" val="160747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Ποσοτική </a:t>
            </a:r>
            <a:r>
              <a:rPr lang="el-GR" dirty="0"/>
              <a:t>αντιπαράθεση ανθρώπινου πληθυσμού και συνδεδεμένων συσκευών</a:t>
            </a:r>
          </a:p>
        </p:txBody>
      </p:sp>
      <p:pic>
        <p:nvPicPr>
          <p:cNvPr id="5" name="Object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88" y="1905000"/>
            <a:ext cx="5996359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Χρήσεις </a:t>
            </a:r>
            <a:r>
              <a:rPr lang="el-GR" dirty="0"/>
              <a:t>LBS</a:t>
            </a:r>
            <a:r>
              <a:rPr lang="el-GR" i="1" dirty="0"/>
              <a:t> </a:t>
            </a:r>
            <a:endParaRPr lang="el-GR" dirty="0"/>
          </a:p>
        </p:txBody>
      </p:sp>
      <p:pic>
        <p:nvPicPr>
          <p:cNvPr id="4" name="Object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22" y="1905000"/>
            <a:ext cx="6067743" cy="344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303" y="5047829"/>
            <a:ext cx="8911687" cy="1280890"/>
          </a:xfrm>
        </p:spPr>
        <p:txBody>
          <a:bodyPr/>
          <a:lstStyle/>
          <a:p>
            <a:pPr algn="r"/>
            <a:r>
              <a:rPr lang="el-GR" dirty="0" smtClean="0"/>
              <a:t>Πρακτικά πως δουλεύει;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874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Ροή πληροφορίας στο σύστημα</a:t>
            </a:r>
          </a:p>
        </p:txBody>
      </p:sp>
      <p:sp>
        <p:nvSpPr>
          <p:cNvPr id="23" name="Κύλινδρος 5"/>
          <p:cNvSpPr>
            <a:spLocks noChangeArrowheads="1"/>
          </p:cNvSpPr>
          <p:nvPr/>
        </p:nvSpPr>
        <p:spPr bwMode="auto">
          <a:xfrm>
            <a:off x="5728634" y="2106525"/>
            <a:ext cx="693634" cy="922955"/>
          </a:xfrm>
          <a:prstGeom prst="can">
            <a:avLst>
              <a:gd name="adj" fmla="val 24996"/>
            </a:avLst>
          </a:prstGeom>
          <a:solidFill>
            <a:srgbClr val="5B9BD5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l-GR"/>
          </a:p>
        </p:txBody>
      </p:sp>
      <p:sp>
        <p:nvSpPr>
          <p:cNvPr id="24" name="Σύννεφο 6"/>
          <p:cNvSpPr>
            <a:spLocks/>
          </p:cNvSpPr>
          <p:nvPr/>
        </p:nvSpPr>
        <p:spPr bwMode="auto">
          <a:xfrm>
            <a:off x="5473820" y="3917734"/>
            <a:ext cx="1350659" cy="876687"/>
          </a:xfrm>
          <a:custGeom>
            <a:avLst/>
            <a:gdLst>
              <a:gd name="T0" fmla="*/ 193442 w 43200"/>
              <a:gd name="T1" fmla="*/ 699890 h 43200"/>
              <a:gd name="T2" fmla="*/ 89034 w 43200"/>
              <a:gd name="T3" fmla="*/ 678581 h 43200"/>
              <a:gd name="T4" fmla="*/ 285567 w 43200"/>
              <a:gd name="T5" fmla="*/ 933089 h 43200"/>
              <a:gd name="T6" fmla="*/ 239896 w 43200"/>
              <a:gd name="T7" fmla="*/ 943275 h 43200"/>
              <a:gd name="T8" fmla="*/ 679212 w 43200"/>
              <a:gd name="T9" fmla="*/ 1045143 h 43200"/>
              <a:gd name="T10" fmla="*/ 651677 w 43200"/>
              <a:gd name="T11" fmla="*/ 998621 h 43200"/>
              <a:gd name="T12" fmla="*/ 1188229 w 43200"/>
              <a:gd name="T13" fmla="*/ 929132 h 43200"/>
              <a:gd name="T14" fmla="*/ 1177223 w 43200"/>
              <a:gd name="T15" fmla="*/ 980172 h 43200"/>
              <a:gd name="T16" fmla="*/ 1406774 w 43200"/>
              <a:gd name="T17" fmla="*/ 613717 h 43200"/>
              <a:gd name="T18" fmla="*/ 1540778 w 43200"/>
              <a:gd name="T19" fmla="*/ 804511 h 43200"/>
              <a:gd name="T20" fmla="*/ 1722885 w 43200"/>
              <a:gd name="T21" fmla="*/ 410517 h 43200"/>
              <a:gd name="T22" fmla="*/ 1663199 w 43200"/>
              <a:gd name="T23" fmla="*/ 482065 h 43200"/>
              <a:gd name="T24" fmla="*/ 1579689 w 43200"/>
              <a:gd name="T25" fmla="*/ 145074 h 43200"/>
              <a:gd name="T26" fmla="*/ 1582821 w 43200"/>
              <a:gd name="T27" fmla="*/ 178869 h 43200"/>
              <a:gd name="T28" fmla="*/ 1198575 w 43200"/>
              <a:gd name="T29" fmla="*/ 105664 h 43200"/>
              <a:gd name="T30" fmla="*/ 1229160 w 43200"/>
              <a:gd name="T31" fmla="*/ 62564 h 43200"/>
              <a:gd name="T32" fmla="*/ 912637 w 43200"/>
              <a:gd name="T33" fmla="*/ 126198 h 43200"/>
              <a:gd name="T34" fmla="*/ 927434 w 43200"/>
              <a:gd name="T35" fmla="*/ 89034 h 43200"/>
              <a:gd name="T36" fmla="*/ 577070 w 43200"/>
              <a:gd name="T37" fmla="*/ 138818 h 43200"/>
              <a:gd name="T38" fmla="*/ 630655 w 43200"/>
              <a:gd name="T39" fmla="*/ 174859 h 43200"/>
              <a:gd name="T40" fmla="*/ 170112 w 43200"/>
              <a:gd name="T41" fmla="*/ 422148 h 43200"/>
              <a:gd name="T42" fmla="*/ 160755 w 43200"/>
              <a:gd name="T43" fmla="*/ 384208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5B9BD5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l-GR"/>
          </a:p>
        </p:txBody>
      </p:sp>
      <p:cxnSp>
        <p:nvCxnSpPr>
          <p:cNvPr id="25" name="Ευθύγραμμο βέλος σύνδεσης 12"/>
          <p:cNvCxnSpPr>
            <a:cxnSpLocks noChangeShapeType="1"/>
          </p:cNvCxnSpPr>
          <p:nvPr/>
        </p:nvCxnSpPr>
        <p:spPr bwMode="auto">
          <a:xfrm>
            <a:off x="6324003" y="3139367"/>
            <a:ext cx="13006" cy="679083"/>
          </a:xfrm>
          <a:prstGeom prst="straightConnector1">
            <a:avLst/>
          </a:prstGeom>
          <a:noFill/>
          <a:ln w="6350" algn="ctr">
            <a:solidFill>
              <a:srgbClr val="5B9BD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" name="Εικόνα 7" descr="C:\Users\lefterisLapdance\Desktop\smartphon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4" t="7154" r="22414" b="5837"/>
          <a:stretch/>
        </p:blipFill>
        <p:spPr bwMode="auto">
          <a:xfrm>
            <a:off x="7439115" y="5800755"/>
            <a:ext cx="695560" cy="89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Εικόνα 9" descr="C:\Users\lefterisLapdance\Desktop\bus-icon_1712567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607" y="5414138"/>
            <a:ext cx="1331873" cy="98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Ευθύγραμμο βέλος σύνδεσης 4"/>
          <p:cNvCxnSpPr>
            <a:cxnSpLocks noChangeShapeType="1"/>
          </p:cNvCxnSpPr>
          <p:nvPr/>
        </p:nvCxnSpPr>
        <p:spPr bwMode="auto">
          <a:xfrm flipV="1">
            <a:off x="4690592" y="4819483"/>
            <a:ext cx="790935" cy="559075"/>
          </a:xfrm>
          <a:prstGeom prst="straightConnector1">
            <a:avLst/>
          </a:prstGeom>
          <a:noFill/>
          <a:ln w="6350" algn="ctr">
            <a:solidFill>
              <a:srgbClr val="5B9BD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Ευθύγραμμο βέλος σύνδεσης 8"/>
          <p:cNvCxnSpPr>
            <a:cxnSpLocks noChangeShapeType="1"/>
          </p:cNvCxnSpPr>
          <p:nvPr/>
        </p:nvCxnSpPr>
        <p:spPr bwMode="auto">
          <a:xfrm>
            <a:off x="6622169" y="4794421"/>
            <a:ext cx="731687" cy="1052121"/>
          </a:xfrm>
          <a:prstGeom prst="straightConnector1">
            <a:avLst/>
          </a:prstGeom>
          <a:noFill/>
          <a:ln w="6350" algn="ctr">
            <a:solidFill>
              <a:srgbClr val="5B9BD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Πλαίσιο κειμένου 10"/>
          <p:cNvSpPr txBox="1">
            <a:spLocks noChangeArrowheads="1"/>
          </p:cNvSpPr>
          <p:nvPr/>
        </p:nvSpPr>
        <p:spPr bwMode="auto">
          <a:xfrm>
            <a:off x="4078846" y="4993471"/>
            <a:ext cx="1243723" cy="227486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l-GR" sz="105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Γεωγραφικό στίγμα</a:t>
            </a:r>
          </a:p>
        </p:txBody>
      </p:sp>
      <p:sp>
        <p:nvSpPr>
          <p:cNvPr id="31" name="Πλαίσιο κειμένου 10"/>
          <p:cNvSpPr txBox="1">
            <a:spLocks noChangeArrowheads="1"/>
          </p:cNvSpPr>
          <p:nvPr/>
        </p:nvSpPr>
        <p:spPr bwMode="auto">
          <a:xfrm>
            <a:off x="6403482" y="4875872"/>
            <a:ext cx="1498056" cy="761016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l-G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Γεωγραφικό στίγμα:</a:t>
            </a:r>
            <a:endParaRPr lang="el-G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Στάσεις</a:t>
            </a:r>
            <a:endParaRPr lang="el-G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l-G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Θέση λεωφορείων</a:t>
            </a:r>
            <a:endParaRPr lang="el-GR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3" name="Ευθύγραμμο βέλος σύνδεσης 19"/>
          <p:cNvCxnSpPr>
            <a:cxnSpLocks noChangeShapeType="1"/>
          </p:cNvCxnSpPr>
          <p:nvPr/>
        </p:nvCxnSpPr>
        <p:spPr bwMode="auto">
          <a:xfrm flipV="1">
            <a:off x="5888555" y="3115751"/>
            <a:ext cx="0" cy="720532"/>
          </a:xfrm>
          <a:prstGeom prst="straightConnector1">
            <a:avLst/>
          </a:prstGeom>
          <a:noFill/>
          <a:ln w="6350" algn="ctr">
            <a:solidFill>
              <a:srgbClr val="5B9BD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9"/>
          <p:cNvCxnSpPr>
            <a:cxnSpLocks noChangeShapeType="1"/>
          </p:cNvCxnSpPr>
          <p:nvPr/>
        </p:nvCxnSpPr>
        <p:spPr bwMode="auto">
          <a:xfrm>
            <a:off x="3824995" y="3917734"/>
            <a:ext cx="0" cy="130322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0"/>
          <p:cNvCxnSpPr>
            <a:cxnSpLocks noChangeShapeType="1"/>
          </p:cNvCxnSpPr>
          <p:nvPr/>
        </p:nvCxnSpPr>
        <p:spPr bwMode="auto">
          <a:xfrm>
            <a:off x="8001729" y="4057503"/>
            <a:ext cx="482" cy="130322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607" y="3362997"/>
            <a:ext cx="455197" cy="45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481" y="3537467"/>
            <a:ext cx="455197" cy="45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Πλαίσιο κειμένου 17"/>
          <p:cNvSpPr txBox="1">
            <a:spLocks noChangeArrowheads="1"/>
          </p:cNvSpPr>
          <p:nvPr/>
        </p:nvSpPr>
        <p:spPr bwMode="auto">
          <a:xfrm>
            <a:off x="5779693" y="2520047"/>
            <a:ext cx="597777" cy="1903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SERVER</a:t>
            </a:r>
            <a:endParaRPr lang="el-GR" sz="8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18" name="Σύννεφο 6"/>
          <p:cNvSpPr>
            <a:spLocks/>
          </p:cNvSpPr>
          <p:nvPr/>
        </p:nvSpPr>
        <p:spPr bwMode="auto">
          <a:xfrm>
            <a:off x="9046610" y="3917734"/>
            <a:ext cx="1350659" cy="876687"/>
          </a:xfrm>
          <a:custGeom>
            <a:avLst/>
            <a:gdLst>
              <a:gd name="T0" fmla="*/ 193442 w 43200"/>
              <a:gd name="T1" fmla="*/ 699890 h 43200"/>
              <a:gd name="T2" fmla="*/ 89034 w 43200"/>
              <a:gd name="T3" fmla="*/ 678581 h 43200"/>
              <a:gd name="T4" fmla="*/ 285567 w 43200"/>
              <a:gd name="T5" fmla="*/ 933089 h 43200"/>
              <a:gd name="T6" fmla="*/ 239896 w 43200"/>
              <a:gd name="T7" fmla="*/ 943275 h 43200"/>
              <a:gd name="T8" fmla="*/ 679212 w 43200"/>
              <a:gd name="T9" fmla="*/ 1045143 h 43200"/>
              <a:gd name="T10" fmla="*/ 651677 w 43200"/>
              <a:gd name="T11" fmla="*/ 998621 h 43200"/>
              <a:gd name="T12" fmla="*/ 1188229 w 43200"/>
              <a:gd name="T13" fmla="*/ 929132 h 43200"/>
              <a:gd name="T14" fmla="*/ 1177223 w 43200"/>
              <a:gd name="T15" fmla="*/ 980172 h 43200"/>
              <a:gd name="T16" fmla="*/ 1406774 w 43200"/>
              <a:gd name="T17" fmla="*/ 613717 h 43200"/>
              <a:gd name="T18" fmla="*/ 1540778 w 43200"/>
              <a:gd name="T19" fmla="*/ 804511 h 43200"/>
              <a:gd name="T20" fmla="*/ 1722885 w 43200"/>
              <a:gd name="T21" fmla="*/ 410517 h 43200"/>
              <a:gd name="T22" fmla="*/ 1663199 w 43200"/>
              <a:gd name="T23" fmla="*/ 482065 h 43200"/>
              <a:gd name="T24" fmla="*/ 1579689 w 43200"/>
              <a:gd name="T25" fmla="*/ 145074 h 43200"/>
              <a:gd name="T26" fmla="*/ 1582821 w 43200"/>
              <a:gd name="T27" fmla="*/ 178869 h 43200"/>
              <a:gd name="T28" fmla="*/ 1198575 w 43200"/>
              <a:gd name="T29" fmla="*/ 105664 h 43200"/>
              <a:gd name="T30" fmla="*/ 1229160 w 43200"/>
              <a:gd name="T31" fmla="*/ 62564 h 43200"/>
              <a:gd name="T32" fmla="*/ 912637 w 43200"/>
              <a:gd name="T33" fmla="*/ 126198 h 43200"/>
              <a:gd name="T34" fmla="*/ 927434 w 43200"/>
              <a:gd name="T35" fmla="*/ 89034 h 43200"/>
              <a:gd name="T36" fmla="*/ 577070 w 43200"/>
              <a:gd name="T37" fmla="*/ 138818 h 43200"/>
              <a:gd name="T38" fmla="*/ 630655 w 43200"/>
              <a:gd name="T39" fmla="*/ 174859 h 43200"/>
              <a:gd name="T40" fmla="*/ 170112 w 43200"/>
              <a:gd name="T41" fmla="*/ 422148 h 43200"/>
              <a:gd name="T42" fmla="*/ 160755 w 43200"/>
              <a:gd name="T43" fmla="*/ 384208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5B9BD5"/>
          </a:solidFill>
          <a:ln w="12700" cap="flat" cmpd="sng" algn="ctr">
            <a:solidFill>
              <a:srgbClr val="41719C"/>
            </a:solidFill>
            <a:prstDash val="solid"/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l-GR"/>
          </a:p>
        </p:txBody>
      </p:sp>
      <p:cxnSp>
        <p:nvCxnSpPr>
          <p:cNvPr id="19" name="Ευθύγραμμο βέλος σύνδεσης 4"/>
          <p:cNvCxnSpPr>
            <a:cxnSpLocks noChangeShapeType="1"/>
          </p:cNvCxnSpPr>
          <p:nvPr/>
        </p:nvCxnSpPr>
        <p:spPr bwMode="auto">
          <a:xfrm flipV="1">
            <a:off x="8290637" y="5077813"/>
            <a:ext cx="790935" cy="559075"/>
          </a:xfrm>
          <a:prstGeom prst="straightConnector1">
            <a:avLst/>
          </a:prstGeom>
          <a:noFill/>
          <a:ln w="6350" algn="ctr">
            <a:solidFill>
              <a:srgbClr val="5B9BD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Ευθύγραμμο βέλος σύνδεσης 4"/>
          <p:cNvCxnSpPr>
            <a:cxnSpLocks noChangeShapeType="1"/>
          </p:cNvCxnSpPr>
          <p:nvPr/>
        </p:nvCxnSpPr>
        <p:spPr bwMode="auto">
          <a:xfrm rot="10800000" flipV="1">
            <a:off x="8428025" y="5256178"/>
            <a:ext cx="790935" cy="559075"/>
          </a:xfrm>
          <a:prstGeom prst="straightConnector1">
            <a:avLst/>
          </a:prstGeom>
          <a:noFill/>
          <a:ln w="6350" algn="ctr">
            <a:solidFill>
              <a:srgbClr val="5B9BD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Πλαίσιο κειμένου 17"/>
          <p:cNvSpPr txBox="1">
            <a:spLocks noChangeArrowheads="1"/>
          </p:cNvSpPr>
          <p:nvPr/>
        </p:nvSpPr>
        <p:spPr bwMode="auto">
          <a:xfrm>
            <a:off x="9316995" y="4250725"/>
            <a:ext cx="815545" cy="20054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50" dirty="0" smtClean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Directions API</a:t>
            </a:r>
            <a:endParaRPr lang="el-GR" sz="8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24" grpId="0" animBg="1"/>
      <p:bldP spid="30" grpId="0" animBg="1"/>
      <p:bldP spid="31" grpId="0" animBg="1"/>
      <p:bldP spid="32" grpId="0" animBg="1"/>
      <p:bldP spid="18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</a:t>
            </a:r>
            <a:r>
              <a:rPr lang="el-GR" dirty="0" smtClean="0"/>
              <a:t>υπηρεσίας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65" y="3155191"/>
            <a:ext cx="5399647" cy="1783976"/>
          </a:xfrm>
        </p:spPr>
        <p:txBody>
          <a:bodyPr/>
          <a:lstStyle/>
          <a:p>
            <a:r>
              <a:rPr lang="en-US" dirty="0" smtClean="0"/>
              <a:t>DB </a:t>
            </a:r>
            <a:r>
              <a:rPr lang="el-GR" dirty="0" smtClean="0"/>
              <a:t>υπηρεσίας</a:t>
            </a:r>
          </a:p>
          <a:p>
            <a:r>
              <a:rPr lang="en-US" dirty="0" smtClean="0"/>
              <a:t>Maps API JavaScript v3</a:t>
            </a:r>
          </a:p>
          <a:p>
            <a:r>
              <a:rPr lang="en-US" dirty="0" err="1" smtClean="0"/>
              <a:t>Webservice</a:t>
            </a:r>
            <a:r>
              <a:rPr lang="en-US" dirty="0" smtClean="0"/>
              <a:t> for JQuery</a:t>
            </a:r>
          </a:p>
          <a:p>
            <a:r>
              <a:rPr lang="en-US" dirty="0" err="1" smtClean="0"/>
              <a:t>Webservice</a:t>
            </a:r>
            <a:r>
              <a:rPr lang="en-US" dirty="0" smtClean="0"/>
              <a:t> for Android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Κύλινδρος 5"/>
          <p:cNvSpPr>
            <a:spLocks noChangeArrowheads="1"/>
          </p:cNvSpPr>
          <p:nvPr/>
        </p:nvSpPr>
        <p:spPr bwMode="auto">
          <a:xfrm>
            <a:off x="3164728" y="3585702"/>
            <a:ext cx="693634" cy="922955"/>
          </a:xfrm>
          <a:prstGeom prst="can">
            <a:avLst>
              <a:gd name="adj" fmla="val 24996"/>
            </a:avLst>
          </a:prstGeom>
          <a:solidFill>
            <a:srgbClr val="5B9BD5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l-GR"/>
          </a:p>
        </p:txBody>
      </p:sp>
      <p:sp>
        <p:nvSpPr>
          <p:cNvPr id="5" name="Πλαίσιο κειμένου 17"/>
          <p:cNvSpPr txBox="1">
            <a:spLocks noChangeArrowheads="1"/>
          </p:cNvSpPr>
          <p:nvPr/>
        </p:nvSpPr>
        <p:spPr bwMode="auto">
          <a:xfrm>
            <a:off x="3215787" y="3999224"/>
            <a:ext cx="597777" cy="1903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SERVER</a:t>
            </a:r>
            <a:endParaRPr lang="el-GR" sz="8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23765" y="3370729"/>
            <a:ext cx="198120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41694" y="3729318"/>
            <a:ext cx="1963271" cy="5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41694" y="4142367"/>
            <a:ext cx="1981200" cy="4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41694" y="4285130"/>
            <a:ext cx="1963271" cy="24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8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Εφαρμογή οχήματος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989" y="3432441"/>
            <a:ext cx="5659623" cy="2585316"/>
          </a:xfrm>
        </p:spPr>
        <p:txBody>
          <a:bodyPr/>
          <a:lstStyle/>
          <a:p>
            <a:r>
              <a:rPr lang="el-GR" dirty="0"/>
              <a:t>Λήψη θέσης από </a:t>
            </a:r>
            <a:r>
              <a:rPr lang="en-US" dirty="0" smtClean="0"/>
              <a:t>GPS</a:t>
            </a:r>
            <a:endParaRPr lang="el-GR" dirty="0" smtClean="0"/>
          </a:p>
          <a:p>
            <a:r>
              <a:rPr lang="el-GR" dirty="0" smtClean="0"/>
              <a:t>Δημιουργία πακέτου </a:t>
            </a:r>
            <a:r>
              <a:rPr lang="en-US" dirty="0" smtClean="0"/>
              <a:t>JSON</a:t>
            </a:r>
            <a:endParaRPr lang="en-US" dirty="0"/>
          </a:p>
          <a:p>
            <a:r>
              <a:rPr lang="el-GR" dirty="0" smtClean="0"/>
              <a:t>Αποστολή</a:t>
            </a:r>
            <a:r>
              <a:rPr lang="en-US" dirty="0" smtClean="0"/>
              <a:t> </a:t>
            </a:r>
            <a:r>
              <a:rPr lang="el-GR" dirty="0" smtClean="0"/>
              <a:t>του </a:t>
            </a:r>
            <a:r>
              <a:rPr lang="en-US"/>
              <a:t>JSON</a:t>
            </a:r>
            <a:r>
              <a:rPr lang="el-GR" smtClean="0"/>
              <a:t> </a:t>
            </a:r>
            <a:r>
              <a:rPr lang="el-GR" dirty="0" smtClean="0"/>
              <a:t>στην </a:t>
            </a:r>
            <a:r>
              <a:rPr lang="en-US" dirty="0" smtClean="0"/>
              <a:t>DB </a:t>
            </a:r>
            <a:r>
              <a:rPr lang="el-GR" dirty="0" smtClean="0"/>
              <a:t>της υπηρεσίας</a:t>
            </a:r>
            <a:endParaRPr lang="el-GR" dirty="0"/>
          </a:p>
        </p:txBody>
      </p:sp>
      <p:pic>
        <p:nvPicPr>
          <p:cNvPr id="4" name="Εικόνα 9" descr="C:\Users\lefterisLapdance\Desktop\bus-icon_1712567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3531052"/>
            <a:ext cx="1331873" cy="98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4150659" y="3621741"/>
            <a:ext cx="1631576" cy="2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0659" y="4022411"/>
            <a:ext cx="1631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50659" y="4258235"/>
            <a:ext cx="1631576" cy="13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4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675</TotalTime>
  <Words>298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SimSun</vt:lpstr>
      <vt:lpstr>Arial</vt:lpstr>
      <vt:lpstr>Calibri</vt:lpstr>
      <vt:lpstr>Century Gothic</vt:lpstr>
      <vt:lpstr>Courier New</vt:lpstr>
      <vt:lpstr>Mangal</vt:lpstr>
      <vt:lpstr>Symbol</vt:lpstr>
      <vt:lpstr>Times New Roman</vt:lpstr>
      <vt:lpstr>Wingdings 3</vt:lpstr>
      <vt:lpstr>Wisp</vt:lpstr>
      <vt:lpstr>Κινητή εφαρμογή για πληροφορίες σε πραγματικό χρόνο  σχετικές με τα δρομολόγια των αστικών λεωφορείων</vt:lpstr>
      <vt:lpstr>Με τι έχει να κάνει;</vt:lpstr>
      <vt:lpstr>Location Based Services </vt:lpstr>
      <vt:lpstr>Ποσοτική αντιπαράθεση ανθρώπινου πληθυσμού και συνδεδεμένων συσκευών</vt:lpstr>
      <vt:lpstr>Χρήσεις LBS </vt:lpstr>
      <vt:lpstr>Πρακτικά πως δουλεύει;</vt:lpstr>
      <vt:lpstr>Ροή πληροφορίας στο σύστημα</vt:lpstr>
      <vt:lpstr>Web server υπηρεσίας</vt:lpstr>
      <vt:lpstr>Εφαρμογή οχήματος</vt:lpstr>
      <vt:lpstr>Εφαρμογή του πελάτη</vt:lpstr>
      <vt:lpstr>Τι χρησιμοποίησα;</vt:lpstr>
      <vt:lpstr>Βιβλιοθήκες</vt:lpstr>
      <vt:lpstr>Εργαλεία Ανάπτυξης</vt:lpstr>
      <vt:lpstr>Λειτουργικότητα χρήσης εφαρμογής πελάτη</vt:lpstr>
      <vt:lpstr>3 οχήματα διέρχονται από στάση(1/2)</vt:lpstr>
      <vt:lpstr>3 οχήματα διέρχονται από στάση(2/2)</vt:lpstr>
      <vt:lpstr>isItComing(float)</vt:lpstr>
      <vt:lpstr>Σε περίπτωση που ο πελάτης πλησιάζει την δίπλα στάση;</vt:lpstr>
      <vt:lpstr>Αν πάρει λάθος δρόμο;</vt:lpstr>
      <vt:lpstr>Τι γίνεται όταν φτάνεις σε μια στάση;</vt:lpstr>
      <vt:lpstr>Ευχαριστώ για την προσοχή σας!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Κινητή εφαρμογή για πληροφορίες σε πραγματικό χρόνο  σχετικές με τα δρομολόγια των αστικών λεωφορείων</dc:title>
  <dc:creator>Lefteris Tr</dc:creator>
  <cp:lastModifiedBy>Lefteris Tr</cp:lastModifiedBy>
  <cp:revision>51</cp:revision>
  <dcterms:created xsi:type="dcterms:W3CDTF">2015-07-16T08:39:46Z</dcterms:created>
  <dcterms:modified xsi:type="dcterms:W3CDTF">2015-07-18T12:31:29Z</dcterms:modified>
</cp:coreProperties>
</file>